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8ECE3-FE4A-4490-AC22-703892B2AC6A}" type="doc">
      <dgm:prSet loTypeId="urn:microsoft.com/office/officeart/2005/8/layout/chevron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660E1FC9-4E5B-495E-981E-11E1498F4C62}">
      <dgm:prSet phldrT="[Text]"/>
      <dgm:spPr/>
      <dgm:t>
        <a:bodyPr/>
        <a:lstStyle/>
        <a:p>
          <a:r>
            <a:rPr lang="el-GR" b="1" u="sng" dirty="0" smtClean="0"/>
            <a:t>Πριν ξεκινήσει η αίτηση</a:t>
          </a:r>
          <a:endParaRPr lang="el-GR" dirty="0"/>
        </a:p>
      </dgm:t>
    </dgm:pt>
    <dgm:pt modelId="{289B4333-A969-4960-A0F2-F204681E2BBC}" type="parTrans" cxnId="{B9D8CF3C-931D-4D39-B2D1-20DFFB258CB1}">
      <dgm:prSet/>
      <dgm:spPr/>
      <dgm:t>
        <a:bodyPr/>
        <a:lstStyle/>
        <a:p>
          <a:endParaRPr lang="el-GR"/>
        </a:p>
      </dgm:t>
    </dgm:pt>
    <dgm:pt modelId="{64071D78-5B71-4939-A327-379AB981A17C}" type="sibTrans" cxnId="{B9D8CF3C-931D-4D39-B2D1-20DFFB258CB1}">
      <dgm:prSet/>
      <dgm:spPr/>
      <dgm:t>
        <a:bodyPr/>
        <a:lstStyle/>
        <a:p>
          <a:endParaRPr lang="el-GR"/>
        </a:p>
      </dgm:t>
    </dgm:pt>
    <dgm:pt modelId="{74B57575-86AA-46F8-9A44-1A7A82B3B31D}">
      <dgm:prSet phldrT="[Text]" custT="1"/>
      <dgm:spPr/>
      <dgm:t>
        <a:bodyPr/>
        <a:lstStyle/>
        <a:p>
          <a:pPr algn="just"/>
          <a:r>
            <a:rPr lang="el-GR" sz="1600" dirty="0" smtClean="0"/>
            <a:t>Οι αιτούντες πρέπει να διαθέτουν λογαριασμό </a:t>
          </a:r>
          <a:r>
            <a:rPr lang="en-US" sz="1600" dirty="0" smtClean="0"/>
            <a:t>ECAS</a:t>
          </a:r>
          <a:r>
            <a:rPr lang="el-GR" sz="1600" dirty="0" smtClean="0"/>
            <a:t> (</a:t>
          </a:r>
          <a:r>
            <a:rPr lang="en-US" sz="1600" dirty="0" smtClean="0"/>
            <a:t>European Commission Authentication Service</a:t>
          </a:r>
          <a:r>
            <a:rPr lang="el-GR" sz="1600" dirty="0" smtClean="0"/>
            <a:t>).  Αν οι αιτούντες διαθέτουν ήδη λογαριασμό </a:t>
          </a:r>
          <a:r>
            <a:rPr lang="en-US" sz="1600" dirty="0" smtClean="0"/>
            <a:t>ECAS </a:t>
          </a:r>
          <a:r>
            <a:rPr lang="el-GR" sz="1600" dirty="0" smtClean="0"/>
            <a:t>δεν είναι απαραίτητο να δημιουργήσουν νέο.</a:t>
          </a:r>
          <a:endParaRPr lang="el-GR" sz="1600" dirty="0"/>
        </a:p>
      </dgm:t>
    </dgm:pt>
    <dgm:pt modelId="{9913EF9F-CD17-4D74-AF93-CE5F6A489D45}" type="parTrans" cxnId="{6DF39B7C-3D56-4C6E-8AF6-CF6E6C860746}">
      <dgm:prSet/>
      <dgm:spPr/>
      <dgm:t>
        <a:bodyPr/>
        <a:lstStyle/>
        <a:p>
          <a:endParaRPr lang="el-GR"/>
        </a:p>
      </dgm:t>
    </dgm:pt>
    <dgm:pt modelId="{03166A26-47D5-47FE-82E8-33B95231EFA9}" type="sibTrans" cxnId="{6DF39B7C-3D56-4C6E-8AF6-CF6E6C860746}">
      <dgm:prSet/>
      <dgm:spPr/>
      <dgm:t>
        <a:bodyPr/>
        <a:lstStyle/>
        <a:p>
          <a:endParaRPr lang="el-GR"/>
        </a:p>
      </dgm:t>
    </dgm:pt>
    <dgm:pt modelId="{B8227798-E9DC-43B3-8D40-6FC56E56C90B}">
      <dgm:prSet phldrT="[Text]"/>
      <dgm:spPr/>
      <dgm:t>
        <a:bodyPr/>
        <a:lstStyle/>
        <a:p>
          <a:r>
            <a:rPr lang="el-GR" b="1" u="sng" dirty="0" smtClean="0"/>
            <a:t>Αίτηση</a:t>
          </a:r>
          <a:endParaRPr lang="el-GR" dirty="0"/>
        </a:p>
      </dgm:t>
    </dgm:pt>
    <dgm:pt modelId="{A1713860-57B1-45A1-BC64-A1B4A88E8A7B}" type="parTrans" cxnId="{753C15DA-5900-470C-BF1D-8946126FD5CD}">
      <dgm:prSet/>
      <dgm:spPr/>
      <dgm:t>
        <a:bodyPr/>
        <a:lstStyle/>
        <a:p>
          <a:endParaRPr lang="el-GR"/>
        </a:p>
      </dgm:t>
    </dgm:pt>
    <dgm:pt modelId="{1538BE55-6BB1-4CA7-BCF8-53F38D2F44EA}" type="sibTrans" cxnId="{753C15DA-5900-470C-BF1D-8946126FD5CD}">
      <dgm:prSet/>
      <dgm:spPr/>
      <dgm:t>
        <a:bodyPr/>
        <a:lstStyle/>
        <a:p>
          <a:endParaRPr lang="el-GR"/>
        </a:p>
      </dgm:t>
    </dgm:pt>
    <dgm:pt modelId="{7385B7E0-CF30-4312-A485-29747990F34E}">
      <dgm:prSet phldrT="[Text]" custT="1"/>
      <dgm:spPr/>
      <dgm:t>
        <a:bodyPr/>
        <a:lstStyle/>
        <a:p>
          <a:pPr algn="just"/>
          <a:r>
            <a:rPr lang="el-GR" sz="1600" dirty="0" smtClean="0"/>
            <a:t>Ο κάθε οργανισμός που θα λάβει μέρος στο </a:t>
          </a:r>
          <a:r>
            <a:rPr lang="en-US" sz="1600" dirty="0" smtClean="0"/>
            <a:t>project</a:t>
          </a:r>
          <a:r>
            <a:rPr lang="el-GR" sz="1600" dirty="0" smtClean="0"/>
            <a:t> πρέπει να πραγματοποιήσει εγγραφή στο </a:t>
          </a:r>
          <a:r>
            <a:rPr lang="en-US" sz="1600" dirty="0" smtClean="0"/>
            <a:t>Participant</a:t>
          </a:r>
          <a:r>
            <a:rPr lang="el-GR" sz="1600" dirty="0" smtClean="0"/>
            <a:t>’</a:t>
          </a:r>
          <a:r>
            <a:rPr lang="en-US" sz="1600" dirty="0" smtClean="0"/>
            <a:t>s portal</a:t>
          </a:r>
          <a:r>
            <a:rPr lang="el-GR" sz="1600" dirty="0" smtClean="0"/>
            <a:t> και να λάβει το </a:t>
          </a:r>
          <a:r>
            <a:rPr lang="en-US" sz="1600" dirty="0" smtClean="0"/>
            <a:t>Participant Identification Code</a:t>
          </a:r>
          <a:r>
            <a:rPr lang="el-GR" sz="1600" dirty="0" smtClean="0"/>
            <a:t> (</a:t>
          </a:r>
          <a:r>
            <a:rPr lang="en-US" sz="1600" dirty="0" smtClean="0"/>
            <a:t>PIC</a:t>
          </a:r>
          <a:r>
            <a:rPr lang="el-GR" sz="1600" dirty="0" smtClean="0"/>
            <a:t>).  </a:t>
          </a:r>
          <a:r>
            <a:rPr lang="en-US" sz="1600" dirty="0" smtClean="0"/>
            <a:t>To PIC</a:t>
          </a:r>
          <a:r>
            <a:rPr lang="el-GR" sz="1600" dirty="0" smtClean="0"/>
            <a:t> θα ζητηθεί στην αίτηση.  Προκειμένου να έχετε πρόσβαση στο </a:t>
          </a:r>
          <a:r>
            <a:rPr lang="en-US" sz="1600" dirty="0" smtClean="0"/>
            <a:t>Participant</a:t>
          </a:r>
          <a:r>
            <a:rPr lang="el-GR" sz="1600" dirty="0" smtClean="0"/>
            <a:t>’</a:t>
          </a:r>
          <a:r>
            <a:rPr lang="en-US" sz="1600" dirty="0" smtClean="0"/>
            <a:t>s portal</a:t>
          </a:r>
          <a:r>
            <a:rPr lang="el-GR" sz="1600" dirty="0" smtClean="0"/>
            <a:t> είναι απαραίτητο να έχετε το </a:t>
          </a:r>
          <a:r>
            <a:rPr lang="en-US" sz="1600" dirty="0" smtClean="0"/>
            <a:t>ECAS username</a:t>
          </a:r>
          <a:r>
            <a:rPr lang="el-GR" sz="1600" dirty="0" smtClean="0"/>
            <a:t> και </a:t>
          </a:r>
          <a:r>
            <a:rPr lang="en-US" sz="1600" dirty="0" smtClean="0"/>
            <a:t>password</a:t>
          </a:r>
          <a:r>
            <a:rPr lang="el-GR" sz="1600" dirty="0" smtClean="0"/>
            <a:t>.</a:t>
          </a:r>
          <a:endParaRPr lang="el-GR" sz="1600" dirty="0" smtClean="0"/>
        </a:p>
      </dgm:t>
    </dgm:pt>
    <dgm:pt modelId="{053CB99F-054C-4E91-8B67-8C2AF3069296}" type="parTrans" cxnId="{20095A7A-5A06-471D-96E2-2BCAB002D154}">
      <dgm:prSet/>
      <dgm:spPr/>
      <dgm:t>
        <a:bodyPr/>
        <a:lstStyle/>
        <a:p>
          <a:endParaRPr lang="el-GR"/>
        </a:p>
      </dgm:t>
    </dgm:pt>
    <dgm:pt modelId="{39ABEA11-C4C7-4FBE-887B-684AB8B44DB0}" type="sibTrans" cxnId="{20095A7A-5A06-471D-96E2-2BCAB002D154}">
      <dgm:prSet/>
      <dgm:spPr/>
      <dgm:t>
        <a:bodyPr/>
        <a:lstStyle/>
        <a:p>
          <a:endParaRPr lang="el-GR"/>
        </a:p>
      </dgm:t>
    </dgm:pt>
    <dgm:pt modelId="{4ECB7578-7852-4D68-8F93-DF1F36A098AC}">
      <dgm:prSet phldrT="[Text]" custT="1"/>
      <dgm:spPr/>
      <dgm:t>
        <a:bodyPr/>
        <a:lstStyle/>
        <a:p>
          <a:pPr algn="just"/>
          <a:r>
            <a:rPr lang="el-GR" sz="1600" dirty="0" smtClean="0"/>
            <a:t>Δεδομένου </a:t>
          </a:r>
          <a:r>
            <a:rPr lang="el-GR" sz="1600" dirty="0" smtClean="0"/>
            <a:t>ότι ο κάθε οργανισμός πρέπει να διαθέτει έναν μόνο κωδικό </a:t>
          </a:r>
          <a:r>
            <a:rPr lang="en-US" sz="1600" dirty="0" smtClean="0"/>
            <a:t>PIC</a:t>
          </a:r>
          <a:r>
            <a:rPr lang="el-GR" sz="1600" dirty="0" smtClean="0"/>
            <a:t>, ελέγξετε αν ο οργανισμός που αντιπροσωπεύετε έχει ήδη τέτοιο κωδικό</a:t>
          </a:r>
          <a:r>
            <a:rPr lang="el-GR" sz="1600" dirty="0" smtClean="0"/>
            <a:t>.</a:t>
          </a:r>
          <a:endParaRPr lang="el-GR" sz="1600" dirty="0" smtClean="0"/>
        </a:p>
      </dgm:t>
    </dgm:pt>
    <dgm:pt modelId="{9DA41E50-266D-4CE7-856D-319D4B64B4B8}" type="parTrans" cxnId="{AAE47629-40DE-4555-B3C8-F5DA3988A696}">
      <dgm:prSet/>
      <dgm:spPr/>
      <dgm:t>
        <a:bodyPr/>
        <a:lstStyle/>
        <a:p>
          <a:endParaRPr lang="el-GR"/>
        </a:p>
      </dgm:t>
    </dgm:pt>
    <dgm:pt modelId="{5A50C278-3D10-4B5D-A946-8674A9C17254}" type="sibTrans" cxnId="{AAE47629-40DE-4555-B3C8-F5DA3988A696}">
      <dgm:prSet/>
      <dgm:spPr/>
      <dgm:t>
        <a:bodyPr/>
        <a:lstStyle/>
        <a:p>
          <a:endParaRPr lang="el-GR"/>
        </a:p>
      </dgm:t>
    </dgm:pt>
    <dgm:pt modelId="{18B6971E-C2D0-4424-96E9-EB7C42703800}">
      <dgm:prSet phldrT="[Text]" custT="1"/>
      <dgm:spPr/>
      <dgm:t>
        <a:bodyPr/>
        <a:lstStyle/>
        <a:p>
          <a:pPr algn="just"/>
          <a:r>
            <a:rPr lang="el-GR" sz="1600" dirty="0" smtClean="0"/>
            <a:t>Δημιουργήστε </a:t>
          </a:r>
          <a:r>
            <a:rPr lang="el-GR" sz="1600" dirty="0" smtClean="0"/>
            <a:t>την επίσημη ηλεκτρονική αίτηση που ονομάζεται </a:t>
          </a:r>
          <a:r>
            <a:rPr lang="en-US" sz="1600" dirty="0" err="1" smtClean="0"/>
            <a:t>eForm</a:t>
          </a:r>
          <a:r>
            <a:rPr lang="el-GR" sz="1600" dirty="0" smtClean="0"/>
            <a:t>.  Χρησιμοποιήστε το επίσημο πακέτο και τη σωστή </a:t>
          </a:r>
          <a:r>
            <a:rPr lang="el-GR" sz="1600" dirty="0" smtClean="0"/>
            <a:t>αίτηση.</a:t>
          </a:r>
          <a:endParaRPr lang="el-GR" sz="1600" dirty="0" smtClean="0"/>
        </a:p>
      </dgm:t>
    </dgm:pt>
    <dgm:pt modelId="{A09D6D95-A2EC-46A2-B850-943934DCC6B2}" type="parTrans" cxnId="{9656FDF4-1DC8-4FF3-9F55-AB2155BE3BFD}">
      <dgm:prSet/>
      <dgm:spPr/>
      <dgm:t>
        <a:bodyPr/>
        <a:lstStyle/>
        <a:p>
          <a:endParaRPr lang="el-GR"/>
        </a:p>
      </dgm:t>
    </dgm:pt>
    <dgm:pt modelId="{5F4396B5-3A24-43A9-9933-AF91C68F4727}" type="sibTrans" cxnId="{9656FDF4-1DC8-4FF3-9F55-AB2155BE3BFD}">
      <dgm:prSet/>
      <dgm:spPr/>
      <dgm:t>
        <a:bodyPr/>
        <a:lstStyle/>
        <a:p>
          <a:endParaRPr lang="el-GR"/>
        </a:p>
      </dgm:t>
    </dgm:pt>
    <dgm:pt modelId="{6504D0D1-37A1-41F0-A401-8E6E775162A2}">
      <dgm:prSet phldrT="[Text]" custT="1"/>
      <dgm:spPr/>
      <dgm:t>
        <a:bodyPr/>
        <a:lstStyle/>
        <a:p>
          <a:pPr algn="just"/>
          <a:r>
            <a:rPr lang="el-GR" sz="1600" dirty="0" smtClean="0"/>
            <a:t>Συμπληρώστε </a:t>
          </a:r>
          <a:r>
            <a:rPr lang="el-GR" sz="1600" dirty="0" smtClean="0"/>
            <a:t>την </a:t>
          </a:r>
          <a:r>
            <a:rPr lang="en-US" sz="1600" dirty="0" err="1" smtClean="0"/>
            <a:t>eForm</a:t>
          </a:r>
          <a:r>
            <a:rPr lang="el-GR" sz="1600" dirty="0" smtClean="0"/>
            <a:t> και μην ξεχάστε να προσθέσετε τα υποχρεωτικά </a:t>
          </a:r>
          <a:r>
            <a:rPr lang="en-US" sz="1600" dirty="0" smtClean="0"/>
            <a:t>annexes </a:t>
          </a:r>
          <a:r>
            <a:rPr lang="el-GR" sz="1600" dirty="0" smtClean="0"/>
            <a:t>όπως: Την λεπτομερή περιγραφή του </a:t>
          </a:r>
          <a:r>
            <a:rPr lang="en-US" sz="1600" dirty="0" smtClean="0"/>
            <a:t>Project</a:t>
          </a:r>
          <a:r>
            <a:rPr lang="el-GR" sz="1600" dirty="0" smtClean="0"/>
            <a:t>, τους πίνακες του Προϋπολογισμού καθώς και τα </a:t>
          </a:r>
          <a:r>
            <a:rPr lang="en-US" sz="1600" dirty="0" smtClean="0"/>
            <a:t>Mandates</a:t>
          </a:r>
          <a:r>
            <a:rPr lang="el-GR" sz="1600" dirty="0" smtClean="0"/>
            <a:t>.</a:t>
          </a:r>
          <a:endParaRPr lang="el-GR" sz="1600" dirty="0" smtClean="0"/>
        </a:p>
      </dgm:t>
    </dgm:pt>
    <dgm:pt modelId="{AB5E6B52-284A-40DF-A1F3-49F097FA9B34}" type="parTrans" cxnId="{5C9122B0-47C5-43D1-B9C6-81F7F6FD28DB}">
      <dgm:prSet/>
      <dgm:spPr/>
      <dgm:t>
        <a:bodyPr/>
        <a:lstStyle/>
        <a:p>
          <a:endParaRPr lang="el-GR"/>
        </a:p>
      </dgm:t>
    </dgm:pt>
    <dgm:pt modelId="{3884BD64-A149-424B-A6B0-0F353359504F}" type="sibTrans" cxnId="{5C9122B0-47C5-43D1-B9C6-81F7F6FD28DB}">
      <dgm:prSet/>
      <dgm:spPr/>
      <dgm:t>
        <a:bodyPr/>
        <a:lstStyle/>
        <a:p>
          <a:endParaRPr lang="el-GR"/>
        </a:p>
      </dgm:t>
    </dgm:pt>
    <dgm:pt modelId="{50DFA598-B501-4E77-B57F-1DEBDD19708E}">
      <dgm:prSet phldrT="[Text]" custT="1"/>
      <dgm:spPr/>
      <dgm:t>
        <a:bodyPr/>
        <a:lstStyle/>
        <a:p>
          <a:pPr algn="just"/>
          <a:r>
            <a:rPr lang="el-GR" sz="1600" dirty="0" smtClean="0"/>
            <a:t>Μόλις </a:t>
          </a:r>
          <a:r>
            <a:rPr lang="el-GR" sz="1600" dirty="0" smtClean="0"/>
            <a:t>υποβληθεί η </a:t>
          </a:r>
          <a:r>
            <a:rPr lang="en-US" sz="1600" dirty="0" smtClean="0"/>
            <a:t>online</a:t>
          </a:r>
          <a:r>
            <a:rPr lang="el-GR" sz="1600" dirty="0" smtClean="0"/>
            <a:t> αίτηση θα λάβετε επιβεβαιωτικό </a:t>
          </a:r>
          <a:r>
            <a:rPr lang="en-US" sz="1600" dirty="0" smtClean="0"/>
            <a:t>e</a:t>
          </a:r>
          <a:r>
            <a:rPr lang="el-GR" sz="1600" dirty="0" smtClean="0"/>
            <a:t>-</a:t>
          </a:r>
          <a:r>
            <a:rPr lang="en-US" sz="1600" dirty="0" smtClean="0"/>
            <a:t>mail</a:t>
          </a:r>
          <a:r>
            <a:rPr lang="el-GR" sz="1600" dirty="0" smtClean="0"/>
            <a:t>.</a:t>
          </a:r>
          <a:endParaRPr lang="el-GR" sz="1600" dirty="0"/>
        </a:p>
      </dgm:t>
    </dgm:pt>
    <dgm:pt modelId="{FE2553B8-045C-4A3C-8F77-D39821760C6B}" type="parTrans" cxnId="{1D5C126C-D91C-4144-8A2A-63FDB91D1791}">
      <dgm:prSet/>
      <dgm:spPr/>
      <dgm:t>
        <a:bodyPr/>
        <a:lstStyle/>
        <a:p>
          <a:endParaRPr lang="el-GR"/>
        </a:p>
      </dgm:t>
    </dgm:pt>
    <dgm:pt modelId="{47646E62-BF0D-4685-B522-96B7A3C8DCA0}" type="sibTrans" cxnId="{1D5C126C-D91C-4144-8A2A-63FDB91D1791}">
      <dgm:prSet/>
      <dgm:spPr/>
      <dgm:t>
        <a:bodyPr/>
        <a:lstStyle/>
        <a:p>
          <a:endParaRPr lang="el-GR"/>
        </a:p>
      </dgm:t>
    </dgm:pt>
    <dgm:pt modelId="{2CAFD2F6-5AFE-4432-A961-00DE94BA5423}">
      <dgm:prSet phldrT="[Text]" custT="1"/>
      <dgm:spPr/>
      <dgm:t>
        <a:bodyPr/>
        <a:lstStyle/>
        <a:p>
          <a:pPr algn="just"/>
          <a:r>
            <a:rPr lang="en-US" sz="1600" dirty="0" smtClean="0"/>
            <a:t>To </a:t>
          </a:r>
          <a:r>
            <a:rPr lang="el-GR" sz="1600" dirty="0" smtClean="0"/>
            <a:t>επόμενο βήμα είναι η επικύρωση της αίτησης και η κατάθεσή της</a:t>
          </a:r>
          <a:r>
            <a:rPr lang="el-GR" sz="1600" dirty="0" smtClean="0"/>
            <a:t>.</a:t>
          </a:r>
          <a:endParaRPr lang="el-GR" sz="1600" dirty="0" smtClean="0"/>
        </a:p>
      </dgm:t>
    </dgm:pt>
    <dgm:pt modelId="{70BC8BCF-B904-435E-93BD-2014A071ECF2}" type="parTrans" cxnId="{AED4D50C-AF41-435B-A474-7CDC55FDA04A}">
      <dgm:prSet/>
      <dgm:spPr/>
      <dgm:t>
        <a:bodyPr/>
        <a:lstStyle/>
        <a:p>
          <a:endParaRPr lang="el-GR"/>
        </a:p>
      </dgm:t>
    </dgm:pt>
    <dgm:pt modelId="{45F86D7D-BC0D-42F4-8F38-AA0D4EF49CB9}" type="sibTrans" cxnId="{AED4D50C-AF41-435B-A474-7CDC55FDA04A}">
      <dgm:prSet/>
      <dgm:spPr/>
      <dgm:t>
        <a:bodyPr/>
        <a:lstStyle/>
        <a:p>
          <a:endParaRPr lang="el-GR"/>
        </a:p>
      </dgm:t>
    </dgm:pt>
    <dgm:pt modelId="{61D77399-E5F7-46B7-9E50-881C293BF68E}" type="pres">
      <dgm:prSet presAssocID="{7C78ECE3-FE4A-4490-AC22-703892B2AC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31AE88A-096F-4F25-AC41-5A524B2FCAEC}" type="pres">
      <dgm:prSet presAssocID="{660E1FC9-4E5B-495E-981E-11E1498F4C62}" presName="composite" presStyleCnt="0"/>
      <dgm:spPr/>
      <dgm:t>
        <a:bodyPr/>
        <a:lstStyle/>
        <a:p>
          <a:endParaRPr lang="el-GR"/>
        </a:p>
      </dgm:t>
    </dgm:pt>
    <dgm:pt modelId="{667F6C10-1FB4-46B9-8C2B-002E70146336}" type="pres">
      <dgm:prSet presAssocID="{660E1FC9-4E5B-495E-981E-11E1498F4C6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8472E4-EFD6-4580-956F-28057CDAACBC}" type="pres">
      <dgm:prSet presAssocID="{660E1FC9-4E5B-495E-981E-11E1498F4C6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321994-3473-44F6-A31C-6499472CBBC5}" type="pres">
      <dgm:prSet presAssocID="{64071D78-5B71-4939-A327-379AB981A17C}" presName="sp" presStyleCnt="0"/>
      <dgm:spPr/>
      <dgm:t>
        <a:bodyPr/>
        <a:lstStyle/>
        <a:p>
          <a:endParaRPr lang="el-GR"/>
        </a:p>
      </dgm:t>
    </dgm:pt>
    <dgm:pt modelId="{3C7E481E-21A0-4F6B-989E-F86FB32FDAE3}" type="pres">
      <dgm:prSet presAssocID="{B8227798-E9DC-43B3-8D40-6FC56E56C90B}" presName="composite" presStyleCnt="0"/>
      <dgm:spPr/>
      <dgm:t>
        <a:bodyPr/>
        <a:lstStyle/>
        <a:p>
          <a:endParaRPr lang="el-GR"/>
        </a:p>
      </dgm:t>
    </dgm:pt>
    <dgm:pt modelId="{C377B447-B62E-46D0-BB8C-C150517231D3}" type="pres">
      <dgm:prSet presAssocID="{B8227798-E9DC-43B3-8D40-6FC56E56C90B}" presName="parentText" presStyleLbl="alignNode1" presStyleIdx="1" presStyleCnt="2" custScaleY="13648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7207BB-B116-4B7B-ADDA-CA106829DE88}" type="pres">
      <dgm:prSet presAssocID="{B8227798-E9DC-43B3-8D40-6FC56E56C90B}" presName="descendantText" presStyleLbl="alignAcc1" presStyleIdx="1" presStyleCnt="2" custScaleY="219677" custLinFactNeighborY="311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53C15DA-5900-470C-BF1D-8946126FD5CD}" srcId="{7C78ECE3-FE4A-4490-AC22-703892B2AC6A}" destId="{B8227798-E9DC-43B3-8D40-6FC56E56C90B}" srcOrd="1" destOrd="0" parTransId="{A1713860-57B1-45A1-BC64-A1B4A88E8A7B}" sibTransId="{1538BE55-6BB1-4CA7-BCF8-53F38D2F44EA}"/>
    <dgm:cxn modelId="{C5863971-8398-4362-B01B-DED3338E3DBF}" type="presOf" srcId="{50DFA598-B501-4E77-B57F-1DEBDD19708E}" destId="{057207BB-B116-4B7B-ADDA-CA106829DE88}" srcOrd="0" destOrd="5" presId="urn:microsoft.com/office/officeart/2005/8/layout/chevron2"/>
    <dgm:cxn modelId="{B0DA319B-9403-4442-AA3A-90FF5CD3B39C}" type="presOf" srcId="{6504D0D1-37A1-41F0-A401-8E6E775162A2}" destId="{057207BB-B116-4B7B-ADDA-CA106829DE88}" srcOrd="0" destOrd="3" presId="urn:microsoft.com/office/officeart/2005/8/layout/chevron2"/>
    <dgm:cxn modelId="{417B6916-5D16-4B7D-BBE4-FADB90E8E5EF}" type="presOf" srcId="{660E1FC9-4E5B-495E-981E-11E1498F4C62}" destId="{667F6C10-1FB4-46B9-8C2B-002E70146336}" srcOrd="0" destOrd="0" presId="urn:microsoft.com/office/officeart/2005/8/layout/chevron2"/>
    <dgm:cxn modelId="{1D5C126C-D91C-4144-8A2A-63FDB91D1791}" srcId="{B8227798-E9DC-43B3-8D40-6FC56E56C90B}" destId="{50DFA598-B501-4E77-B57F-1DEBDD19708E}" srcOrd="5" destOrd="0" parTransId="{FE2553B8-045C-4A3C-8F77-D39821760C6B}" sibTransId="{47646E62-BF0D-4685-B522-96B7A3C8DCA0}"/>
    <dgm:cxn modelId="{20095A7A-5A06-471D-96E2-2BCAB002D154}" srcId="{B8227798-E9DC-43B3-8D40-6FC56E56C90B}" destId="{7385B7E0-CF30-4312-A485-29747990F34E}" srcOrd="0" destOrd="0" parTransId="{053CB99F-054C-4E91-8B67-8C2AF3069296}" sibTransId="{39ABEA11-C4C7-4FBE-887B-684AB8B44DB0}"/>
    <dgm:cxn modelId="{D101B6F6-01BA-4CA9-B426-AD3F5E99098B}" type="presOf" srcId="{B8227798-E9DC-43B3-8D40-6FC56E56C90B}" destId="{C377B447-B62E-46D0-BB8C-C150517231D3}" srcOrd="0" destOrd="0" presId="urn:microsoft.com/office/officeart/2005/8/layout/chevron2"/>
    <dgm:cxn modelId="{B9D8CF3C-931D-4D39-B2D1-20DFFB258CB1}" srcId="{7C78ECE3-FE4A-4490-AC22-703892B2AC6A}" destId="{660E1FC9-4E5B-495E-981E-11E1498F4C62}" srcOrd="0" destOrd="0" parTransId="{289B4333-A969-4960-A0F2-F204681E2BBC}" sibTransId="{64071D78-5B71-4939-A327-379AB981A17C}"/>
    <dgm:cxn modelId="{9656FDF4-1DC8-4FF3-9F55-AB2155BE3BFD}" srcId="{B8227798-E9DC-43B3-8D40-6FC56E56C90B}" destId="{18B6971E-C2D0-4424-96E9-EB7C42703800}" srcOrd="2" destOrd="0" parTransId="{A09D6D95-A2EC-46A2-B850-943934DCC6B2}" sibTransId="{5F4396B5-3A24-43A9-9933-AF91C68F4727}"/>
    <dgm:cxn modelId="{9C87640B-962C-4F7D-9750-7350BF13A27E}" type="presOf" srcId="{18B6971E-C2D0-4424-96E9-EB7C42703800}" destId="{057207BB-B116-4B7B-ADDA-CA106829DE88}" srcOrd="0" destOrd="2" presId="urn:microsoft.com/office/officeart/2005/8/layout/chevron2"/>
    <dgm:cxn modelId="{AED4D50C-AF41-435B-A474-7CDC55FDA04A}" srcId="{B8227798-E9DC-43B3-8D40-6FC56E56C90B}" destId="{2CAFD2F6-5AFE-4432-A961-00DE94BA5423}" srcOrd="4" destOrd="0" parTransId="{70BC8BCF-B904-435E-93BD-2014A071ECF2}" sibTransId="{45F86D7D-BC0D-42F4-8F38-AA0D4EF49CB9}"/>
    <dgm:cxn modelId="{B55D8E8E-FF61-4E95-BF89-3002E692698E}" type="presOf" srcId="{4ECB7578-7852-4D68-8F93-DF1F36A098AC}" destId="{057207BB-B116-4B7B-ADDA-CA106829DE88}" srcOrd="0" destOrd="1" presId="urn:microsoft.com/office/officeart/2005/8/layout/chevron2"/>
    <dgm:cxn modelId="{F05F771B-2E69-4129-955E-9543521BDD4E}" type="presOf" srcId="{7C78ECE3-FE4A-4490-AC22-703892B2AC6A}" destId="{61D77399-E5F7-46B7-9E50-881C293BF68E}" srcOrd="0" destOrd="0" presId="urn:microsoft.com/office/officeart/2005/8/layout/chevron2"/>
    <dgm:cxn modelId="{6DF39B7C-3D56-4C6E-8AF6-CF6E6C860746}" srcId="{660E1FC9-4E5B-495E-981E-11E1498F4C62}" destId="{74B57575-86AA-46F8-9A44-1A7A82B3B31D}" srcOrd="0" destOrd="0" parTransId="{9913EF9F-CD17-4D74-AF93-CE5F6A489D45}" sibTransId="{03166A26-47D5-47FE-82E8-33B95231EFA9}"/>
    <dgm:cxn modelId="{B4290063-A3F6-4724-9BCF-F822B5638819}" type="presOf" srcId="{2CAFD2F6-5AFE-4432-A961-00DE94BA5423}" destId="{057207BB-B116-4B7B-ADDA-CA106829DE88}" srcOrd="0" destOrd="4" presId="urn:microsoft.com/office/officeart/2005/8/layout/chevron2"/>
    <dgm:cxn modelId="{3D06C125-F49C-4196-9B51-2AA91449E1EC}" type="presOf" srcId="{74B57575-86AA-46F8-9A44-1A7A82B3B31D}" destId="{C28472E4-EFD6-4580-956F-28057CDAACBC}" srcOrd="0" destOrd="0" presId="urn:microsoft.com/office/officeart/2005/8/layout/chevron2"/>
    <dgm:cxn modelId="{4F1206BD-FF48-4ABD-B388-7AFA29496BF1}" type="presOf" srcId="{7385B7E0-CF30-4312-A485-29747990F34E}" destId="{057207BB-B116-4B7B-ADDA-CA106829DE88}" srcOrd="0" destOrd="0" presId="urn:microsoft.com/office/officeart/2005/8/layout/chevron2"/>
    <dgm:cxn modelId="{5C9122B0-47C5-43D1-B9C6-81F7F6FD28DB}" srcId="{B8227798-E9DC-43B3-8D40-6FC56E56C90B}" destId="{6504D0D1-37A1-41F0-A401-8E6E775162A2}" srcOrd="3" destOrd="0" parTransId="{AB5E6B52-284A-40DF-A1F3-49F097FA9B34}" sibTransId="{3884BD64-A149-424B-A6B0-0F353359504F}"/>
    <dgm:cxn modelId="{AAE47629-40DE-4555-B3C8-F5DA3988A696}" srcId="{B8227798-E9DC-43B3-8D40-6FC56E56C90B}" destId="{4ECB7578-7852-4D68-8F93-DF1F36A098AC}" srcOrd="1" destOrd="0" parTransId="{9DA41E50-266D-4CE7-856D-319D4B64B4B8}" sibTransId="{5A50C278-3D10-4B5D-A946-8674A9C17254}"/>
    <dgm:cxn modelId="{865627FF-8683-48DC-817F-70B55DB1011F}" type="presParOf" srcId="{61D77399-E5F7-46B7-9E50-881C293BF68E}" destId="{F31AE88A-096F-4F25-AC41-5A524B2FCAEC}" srcOrd="0" destOrd="0" presId="urn:microsoft.com/office/officeart/2005/8/layout/chevron2"/>
    <dgm:cxn modelId="{7821A9A4-F793-42AC-B746-9E0E8E8CCEE2}" type="presParOf" srcId="{F31AE88A-096F-4F25-AC41-5A524B2FCAEC}" destId="{667F6C10-1FB4-46B9-8C2B-002E70146336}" srcOrd="0" destOrd="0" presId="urn:microsoft.com/office/officeart/2005/8/layout/chevron2"/>
    <dgm:cxn modelId="{12C074A0-2233-468E-A16D-83A7A4844977}" type="presParOf" srcId="{F31AE88A-096F-4F25-AC41-5A524B2FCAEC}" destId="{C28472E4-EFD6-4580-956F-28057CDAACBC}" srcOrd="1" destOrd="0" presId="urn:microsoft.com/office/officeart/2005/8/layout/chevron2"/>
    <dgm:cxn modelId="{2891524E-84BC-4F28-B36F-3E4AF95EB383}" type="presParOf" srcId="{61D77399-E5F7-46B7-9E50-881C293BF68E}" destId="{9E321994-3473-44F6-A31C-6499472CBBC5}" srcOrd="1" destOrd="0" presId="urn:microsoft.com/office/officeart/2005/8/layout/chevron2"/>
    <dgm:cxn modelId="{832E1307-B066-42BB-A845-40074D22CE76}" type="presParOf" srcId="{61D77399-E5F7-46B7-9E50-881C293BF68E}" destId="{3C7E481E-21A0-4F6B-989E-F86FB32FDAE3}" srcOrd="2" destOrd="0" presId="urn:microsoft.com/office/officeart/2005/8/layout/chevron2"/>
    <dgm:cxn modelId="{93FD3AB4-E40A-47FB-969C-7613DAC7990B}" type="presParOf" srcId="{3C7E481E-21A0-4F6B-989E-F86FB32FDAE3}" destId="{C377B447-B62E-46D0-BB8C-C150517231D3}" srcOrd="0" destOrd="0" presId="urn:microsoft.com/office/officeart/2005/8/layout/chevron2"/>
    <dgm:cxn modelId="{FCF49572-E3FD-4D9B-BD17-68F9946F9818}" type="presParOf" srcId="{3C7E481E-21A0-4F6B-989E-F86FB32FDAE3}" destId="{057207BB-B116-4B7B-ADDA-CA106829DE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965B7-9694-4691-B361-ECD5AC13EDF9}" type="doc">
      <dgm:prSet loTypeId="urn:microsoft.com/office/officeart/2005/8/layout/cycle6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A3DDD551-956E-46FF-B94F-2853EE90A906}">
      <dgm:prSet phldrT="[Text]" custT="1"/>
      <dgm:spPr/>
      <dgm:t>
        <a:bodyPr/>
        <a:lstStyle/>
        <a:p>
          <a:r>
            <a:rPr lang="el-GR" sz="1100" b="1" dirty="0" smtClean="0"/>
            <a:t>Έμφαση στη διεπιστημονική προσέγγιση </a:t>
          </a:r>
        </a:p>
        <a:p>
          <a:r>
            <a:rPr lang="el-GR" sz="1100" b="1" dirty="0" smtClean="0"/>
            <a:t>Περιγραφή συγκεκριμένων αποτελεσμάτων (εκθέσεις, εκπαιδευτικά  εργαλεία, οδηγό καλών πρακτικών κ.α.)</a:t>
          </a:r>
          <a:endParaRPr lang="el-GR" sz="1600" b="1" dirty="0"/>
        </a:p>
      </dgm:t>
    </dgm:pt>
    <dgm:pt modelId="{CFA6A7D9-C218-40C5-96A5-81300D3454F0}" type="parTrans" cxnId="{20A71F49-8B64-476C-A329-849E70CC333F}">
      <dgm:prSet/>
      <dgm:spPr/>
      <dgm:t>
        <a:bodyPr/>
        <a:lstStyle/>
        <a:p>
          <a:endParaRPr lang="el-GR"/>
        </a:p>
      </dgm:t>
    </dgm:pt>
    <dgm:pt modelId="{A075B1DE-86B3-4179-82CC-275081FFA8EA}" type="sibTrans" cxnId="{20A71F49-8B64-476C-A329-849E70CC333F}">
      <dgm:prSet/>
      <dgm:spPr/>
      <dgm:t>
        <a:bodyPr/>
        <a:lstStyle/>
        <a:p>
          <a:endParaRPr lang="el-GR"/>
        </a:p>
      </dgm:t>
    </dgm:pt>
    <dgm:pt modelId="{7A1F12A2-6483-4EBB-811B-515ADBDED7CB}">
      <dgm:prSet phldrT="[Text]" custT="1"/>
      <dgm:spPr/>
      <dgm:t>
        <a:bodyPr/>
        <a:lstStyle/>
        <a:p>
          <a:r>
            <a:rPr lang="el-GR" sz="1400" b="1" dirty="0" smtClean="0"/>
            <a:t>Αντίκτυπος έργου σε ατομικό, τοπικό, εθνικό, ευρωπαϊκό επίπεδο – Σαφής καθορισμός ωφελούμενων</a:t>
          </a:r>
          <a:endParaRPr lang="el-GR" sz="1400" b="1" dirty="0"/>
        </a:p>
      </dgm:t>
    </dgm:pt>
    <dgm:pt modelId="{E46A1882-F734-44C7-A86E-A59DECB3164F}" type="parTrans" cxnId="{530CCBDB-874C-46E5-8932-84381A938686}">
      <dgm:prSet/>
      <dgm:spPr/>
      <dgm:t>
        <a:bodyPr/>
        <a:lstStyle/>
        <a:p>
          <a:endParaRPr lang="el-GR"/>
        </a:p>
      </dgm:t>
    </dgm:pt>
    <dgm:pt modelId="{2FFD2E0F-461F-4384-B636-36EB6CB0E3E6}" type="sibTrans" cxnId="{530CCBDB-874C-46E5-8932-84381A938686}">
      <dgm:prSet/>
      <dgm:spPr/>
      <dgm:t>
        <a:bodyPr/>
        <a:lstStyle/>
        <a:p>
          <a:endParaRPr lang="el-GR"/>
        </a:p>
      </dgm:t>
    </dgm:pt>
    <dgm:pt modelId="{F692D0E7-1B0C-4309-90A7-A5305E8865BC}">
      <dgm:prSet phldrT="[Text]" custT="1"/>
      <dgm:spPr/>
      <dgm:t>
        <a:bodyPr/>
        <a:lstStyle/>
        <a:p>
          <a:r>
            <a:rPr lang="el-GR" sz="1200" b="1" dirty="0" smtClean="0"/>
            <a:t>Καινοτομία του έργου – ποια ανάγκη έρχεται να συμπληρώσει – Πριν, κατά τη διάρκεια, μετά από την υλοποίηση του προγράμματος</a:t>
          </a:r>
          <a:endParaRPr lang="el-GR" sz="1200" b="1" dirty="0"/>
        </a:p>
      </dgm:t>
    </dgm:pt>
    <dgm:pt modelId="{0449D694-5B18-46DF-98E1-A7F102069293}" type="parTrans" cxnId="{B6B06516-34DC-40C6-88EB-08C2E9740B93}">
      <dgm:prSet/>
      <dgm:spPr/>
      <dgm:t>
        <a:bodyPr/>
        <a:lstStyle/>
        <a:p>
          <a:endParaRPr lang="el-GR"/>
        </a:p>
      </dgm:t>
    </dgm:pt>
    <dgm:pt modelId="{C6AAE0C1-92D3-433D-9ED9-565D47938E6B}" type="sibTrans" cxnId="{B6B06516-34DC-40C6-88EB-08C2E9740B93}">
      <dgm:prSet/>
      <dgm:spPr/>
      <dgm:t>
        <a:bodyPr/>
        <a:lstStyle/>
        <a:p>
          <a:endParaRPr lang="el-GR"/>
        </a:p>
      </dgm:t>
    </dgm:pt>
    <dgm:pt modelId="{45D8167F-5492-4BC6-B664-16C5331B5949}">
      <dgm:prSet phldrT="[Text]" custT="1"/>
      <dgm:spPr/>
      <dgm:t>
        <a:bodyPr/>
        <a:lstStyle/>
        <a:p>
          <a:pPr algn="ctr"/>
          <a:r>
            <a:rPr lang="el-GR" sz="1400" b="1" dirty="0" smtClean="0"/>
            <a:t>Τεκμηρίωση βιωσιμότητας έργου: </a:t>
          </a:r>
          <a:endParaRPr lang="el-GR" sz="1400" b="1" dirty="0"/>
        </a:p>
      </dgm:t>
    </dgm:pt>
    <dgm:pt modelId="{38699A6B-9684-4F94-A739-CB3B7B298AA2}" type="parTrans" cxnId="{3C07010A-DD51-46D2-8037-518D6A8609BD}">
      <dgm:prSet/>
      <dgm:spPr/>
      <dgm:t>
        <a:bodyPr/>
        <a:lstStyle/>
        <a:p>
          <a:endParaRPr lang="el-GR"/>
        </a:p>
      </dgm:t>
    </dgm:pt>
    <dgm:pt modelId="{33ED7B30-0B4B-4EC3-8E63-A7C40062396B}" type="sibTrans" cxnId="{3C07010A-DD51-46D2-8037-518D6A8609BD}">
      <dgm:prSet/>
      <dgm:spPr/>
      <dgm:t>
        <a:bodyPr/>
        <a:lstStyle/>
        <a:p>
          <a:endParaRPr lang="el-GR"/>
        </a:p>
      </dgm:t>
    </dgm:pt>
    <dgm:pt modelId="{ACD68E2C-7507-40CB-A1D9-FE8BDF6E8981}">
      <dgm:prSet custT="1"/>
      <dgm:spPr/>
      <dgm:t>
        <a:bodyPr/>
        <a:lstStyle/>
        <a:p>
          <a:pPr algn="ctr"/>
          <a:r>
            <a:rPr lang="el-GR" sz="1000" b="1" dirty="0" smtClean="0"/>
            <a:t>Ανάλυση αναγκών</a:t>
          </a:r>
          <a:endParaRPr lang="el-GR" sz="1000" b="1" dirty="0"/>
        </a:p>
      </dgm:t>
    </dgm:pt>
    <dgm:pt modelId="{BC4A7E90-4A2A-4B99-ABF5-F5FC19E29CF3}" type="parTrans" cxnId="{B9CA799F-2088-4EF1-B0BB-F7FF4E421387}">
      <dgm:prSet/>
      <dgm:spPr/>
      <dgm:t>
        <a:bodyPr/>
        <a:lstStyle/>
        <a:p>
          <a:endParaRPr lang="el-GR"/>
        </a:p>
      </dgm:t>
    </dgm:pt>
    <dgm:pt modelId="{58357B00-22F2-4E83-8D67-CF09D4FD52C8}" type="sibTrans" cxnId="{B9CA799F-2088-4EF1-B0BB-F7FF4E421387}">
      <dgm:prSet/>
      <dgm:spPr/>
      <dgm:t>
        <a:bodyPr/>
        <a:lstStyle/>
        <a:p>
          <a:endParaRPr lang="el-GR"/>
        </a:p>
      </dgm:t>
    </dgm:pt>
    <dgm:pt modelId="{1869D22B-53C9-4ADE-88F1-ABDECF1FE985}">
      <dgm:prSet custT="1"/>
      <dgm:spPr/>
      <dgm:t>
        <a:bodyPr/>
        <a:lstStyle/>
        <a:p>
          <a:pPr algn="ctr"/>
          <a:r>
            <a:rPr lang="el-GR" sz="1000" b="1" dirty="0" smtClean="0"/>
            <a:t>Μακροπρόθεσμη συνεργασία ΑΕΙ –επιχειρήσεων</a:t>
          </a:r>
          <a:endParaRPr lang="el-GR" sz="1000" b="1" dirty="0"/>
        </a:p>
      </dgm:t>
    </dgm:pt>
    <dgm:pt modelId="{36649CD6-5CAC-498B-B770-C52949F33281}" type="parTrans" cxnId="{EC733BDC-F82D-4754-918D-CBBC31825196}">
      <dgm:prSet/>
      <dgm:spPr/>
      <dgm:t>
        <a:bodyPr/>
        <a:lstStyle/>
        <a:p>
          <a:endParaRPr lang="el-GR"/>
        </a:p>
      </dgm:t>
    </dgm:pt>
    <dgm:pt modelId="{530FB968-B6D4-40B5-871C-DD723B146563}" type="sibTrans" cxnId="{EC733BDC-F82D-4754-918D-CBBC31825196}">
      <dgm:prSet/>
      <dgm:spPr/>
      <dgm:t>
        <a:bodyPr/>
        <a:lstStyle/>
        <a:p>
          <a:endParaRPr lang="el-GR"/>
        </a:p>
      </dgm:t>
    </dgm:pt>
    <dgm:pt modelId="{7BE2D49E-1B72-4043-9B00-6EAEFD42F8F2}">
      <dgm:prSet custT="1"/>
      <dgm:spPr/>
      <dgm:t>
        <a:bodyPr/>
        <a:lstStyle/>
        <a:p>
          <a:pPr algn="ctr"/>
          <a:r>
            <a:rPr lang="el-GR" sz="1000" b="1" dirty="0" smtClean="0"/>
            <a:t>Ισορροπημένο εταιρικό σχήμα</a:t>
          </a:r>
          <a:endParaRPr lang="el-GR" sz="1000" b="1" dirty="0"/>
        </a:p>
      </dgm:t>
    </dgm:pt>
    <dgm:pt modelId="{951A4AB6-87E5-4FF7-847B-767F7B7B8ECA}" type="parTrans" cxnId="{27D48B4B-21BB-4364-8BAE-504785EDE3BA}">
      <dgm:prSet/>
      <dgm:spPr/>
      <dgm:t>
        <a:bodyPr/>
        <a:lstStyle/>
        <a:p>
          <a:endParaRPr lang="el-GR"/>
        </a:p>
      </dgm:t>
    </dgm:pt>
    <dgm:pt modelId="{BC47C97E-708D-4C4E-89CB-778B2C5783BF}" type="sibTrans" cxnId="{27D48B4B-21BB-4364-8BAE-504785EDE3BA}">
      <dgm:prSet/>
      <dgm:spPr/>
      <dgm:t>
        <a:bodyPr/>
        <a:lstStyle/>
        <a:p>
          <a:endParaRPr lang="el-GR"/>
        </a:p>
      </dgm:t>
    </dgm:pt>
    <dgm:pt modelId="{C8EB05B3-6947-464A-A852-E6AF0D59F960}">
      <dgm:prSet custT="1"/>
      <dgm:spPr/>
      <dgm:t>
        <a:bodyPr/>
        <a:lstStyle/>
        <a:p>
          <a:r>
            <a:rPr lang="el-GR" sz="1600" b="1" dirty="0" smtClean="0"/>
            <a:t>Χρήση της πλατφόρμας διάδοσης αποτελεσμάτων </a:t>
          </a:r>
          <a:r>
            <a:rPr lang="en-US" sz="1600" b="1" dirty="0" smtClean="0"/>
            <a:t>Erasmus</a:t>
          </a:r>
          <a:r>
            <a:rPr lang="el-GR" sz="1600" b="1" dirty="0" smtClean="0"/>
            <a:t>+</a:t>
          </a:r>
          <a:endParaRPr lang="el-GR" sz="1600" b="1" dirty="0"/>
        </a:p>
      </dgm:t>
    </dgm:pt>
    <dgm:pt modelId="{276B3880-AC60-491F-ADE5-69B22633CAF0}" type="parTrans" cxnId="{0DC4421E-6AB8-4410-8BCF-164A4C1448A5}">
      <dgm:prSet/>
      <dgm:spPr/>
      <dgm:t>
        <a:bodyPr/>
        <a:lstStyle/>
        <a:p>
          <a:endParaRPr lang="el-GR"/>
        </a:p>
      </dgm:t>
    </dgm:pt>
    <dgm:pt modelId="{00D69D9E-8F08-4353-953D-E34D0F5AA17D}" type="sibTrans" cxnId="{0DC4421E-6AB8-4410-8BCF-164A4C1448A5}">
      <dgm:prSet/>
      <dgm:spPr/>
      <dgm:t>
        <a:bodyPr/>
        <a:lstStyle/>
        <a:p>
          <a:endParaRPr lang="el-GR"/>
        </a:p>
      </dgm:t>
    </dgm:pt>
    <dgm:pt modelId="{EE85BC37-6014-4DA8-BEBD-EFAAF83BCBF3}">
      <dgm:prSet custT="1"/>
      <dgm:spPr/>
      <dgm:t>
        <a:bodyPr/>
        <a:lstStyle/>
        <a:p>
          <a:pPr algn="ctr"/>
          <a:r>
            <a:rPr lang="el-GR" sz="1400" b="1" dirty="0" smtClean="0"/>
            <a:t>Λαμβάνουμε υπόψη της Προτεραιότητες της Ευρωπαϊκής Επιτροπής για το 2020 Επιλέξιμες χώρες:</a:t>
          </a:r>
          <a:endParaRPr lang="el-GR" sz="1400" b="1" dirty="0"/>
        </a:p>
      </dgm:t>
    </dgm:pt>
    <dgm:pt modelId="{874CA688-EC29-4D89-9D81-1703655E6F4E}" type="parTrans" cxnId="{F2460BF6-1AE7-4370-8A36-E62A274BC6B1}">
      <dgm:prSet/>
      <dgm:spPr/>
      <dgm:t>
        <a:bodyPr/>
        <a:lstStyle/>
        <a:p>
          <a:endParaRPr lang="el-GR"/>
        </a:p>
      </dgm:t>
    </dgm:pt>
    <dgm:pt modelId="{8CA3D68C-1A8C-4B61-A805-F9EF937B0987}" type="sibTrans" cxnId="{F2460BF6-1AE7-4370-8A36-E62A274BC6B1}">
      <dgm:prSet/>
      <dgm:spPr/>
      <dgm:t>
        <a:bodyPr/>
        <a:lstStyle/>
        <a:p>
          <a:endParaRPr lang="el-GR"/>
        </a:p>
      </dgm:t>
    </dgm:pt>
    <dgm:pt modelId="{79ECCE19-72F1-4AA1-809A-A510211F5B17}">
      <dgm:prSet custT="1"/>
      <dgm:spPr/>
      <dgm:t>
        <a:bodyPr/>
        <a:lstStyle/>
        <a:p>
          <a:pPr algn="ctr"/>
          <a:r>
            <a:rPr lang="el-GR" sz="1000" b="1" dirty="0" smtClean="0"/>
            <a:t>Χώρες  Προγράμματος</a:t>
          </a:r>
          <a:endParaRPr lang="el-GR" sz="1000" b="1" dirty="0"/>
        </a:p>
      </dgm:t>
    </dgm:pt>
    <dgm:pt modelId="{5762478B-6CB4-4463-B725-3CE7DE13C9AF}" type="parTrans" cxnId="{DAA5A074-2538-485C-AB31-57039A32C94E}">
      <dgm:prSet/>
      <dgm:spPr/>
      <dgm:t>
        <a:bodyPr/>
        <a:lstStyle/>
        <a:p>
          <a:endParaRPr lang="el-GR"/>
        </a:p>
      </dgm:t>
    </dgm:pt>
    <dgm:pt modelId="{592CF713-3D65-4AEC-87D4-BFF157F6184D}" type="sibTrans" cxnId="{DAA5A074-2538-485C-AB31-57039A32C94E}">
      <dgm:prSet/>
      <dgm:spPr/>
      <dgm:t>
        <a:bodyPr/>
        <a:lstStyle/>
        <a:p>
          <a:endParaRPr lang="el-GR"/>
        </a:p>
      </dgm:t>
    </dgm:pt>
    <dgm:pt modelId="{D45CD9C5-EA25-493A-AB5C-6FE82E0BDA3A}">
      <dgm:prSet custT="1"/>
      <dgm:spPr/>
      <dgm:t>
        <a:bodyPr/>
        <a:lstStyle/>
        <a:p>
          <a:pPr algn="ctr"/>
          <a:r>
            <a:rPr lang="el-GR" sz="1000" b="1" dirty="0" smtClean="0"/>
            <a:t>Χώρες Εταίροι</a:t>
          </a:r>
          <a:endParaRPr lang="el-GR" sz="1000" b="1" dirty="0"/>
        </a:p>
      </dgm:t>
    </dgm:pt>
    <dgm:pt modelId="{BDF9DDA1-336A-4F60-9B42-4084A58DD203}" type="parTrans" cxnId="{58E21D7E-E071-44FD-8D6C-7A3A32962D16}">
      <dgm:prSet/>
      <dgm:spPr/>
      <dgm:t>
        <a:bodyPr/>
        <a:lstStyle/>
        <a:p>
          <a:endParaRPr lang="el-GR"/>
        </a:p>
      </dgm:t>
    </dgm:pt>
    <dgm:pt modelId="{53B97F91-9597-4BC2-8588-A6A54337639C}" type="sibTrans" cxnId="{58E21D7E-E071-44FD-8D6C-7A3A32962D16}">
      <dgm:prSet/>
      <dgm:spPr/>
      <dgm:t>
        <a:bodyPr/>
        <a:lstStyle/>
        <a:p>
          <a:endParaRPr lang="el-GR"/>
        </a:p>
      </dgm:t>
    </dgm:pt>
    <dgm:pt modelId="{0F9A1C51-0FD6-46DF-B6F9-526F5B6F2150}">
      <dgm:prSet custT="1"/>
      <dgm:spPr/>
      <dgm:t>
        <a:bodyPr/>
        <a:lstStyle/>
        <a:p>
          <a:r>
            <a:rPr lang="el-GR" sz="1600" b="1" dirty="0" smtClean="0"/>
            <a:t>Τα κριτήρια επιλογής επιχορηγούμενων έργων </a:t>
          </a:r>
          <a:endParaRPr lang="el-GR" sz="1600" b="1" dirty="0"/>
        </a:p>
      </dgm:t>
    </dgm:pt>
    <dgm:pt modelId="{6403EEDF-76A8-4012-AB06-1A2F918BECA9}" type="parTrans" cxnId="{B7C227CF-0F24-4B39-A0CA-B3A943F5C7FA}">
      <dgm:prSet/>
      <dgm:spPr/>
      <dgm:t>
        <a:bodyPr/>
        <a:lstStyle/>
        <a:p>
          <a:endParaRPr lang="el-GR"/>
        </a:p>
      </dgm:t>
    </dgm:pt>
    <dgm:pt modelId="{49548486-7979-4B0C-8AFE-64112D99FCCD}" type="sibTrans" cxnId="{B7C227CF-0F24-4B39-A0CA-B3A943F5C7FA}">
      <dgm:prSet/>
      <dgm:spPr/>
      <dgm:t>
        <a:bodyPr/>
        <a:lstStyle/>
        <a:p>
          <a:endParaRPr lang="el-GR"/>
        </a:p>
      </dgm:t>
    </dgm:pt>
    <dgm:pt modelId="{520A5CFF-6629-4CAC-B44F-BFA7A9DD31FA}" type="pres">
      <dgm:prSet presAssocID="{108965B7-9694-4691-B361-ECD5AC13ED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A9EEF18-DDF5-454F-A261-C353370362A2}" type="pres">
      <dgm:prSet presAssocID="{A3DDD551-956E-46FF-B94F-2853EE90A906}" presName="node" presStyleLbl="node1" presStyleIdx="0" presStyleCnt="7" custScaleX="125728" custScaleY="15283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2D7A012-1260-40FF-AAC6-76938F88A67B}" type="pres">
      <dgm:prSet presAssocID="{A3DDD551-956E-46FF-B94F-2853EE90A906}" presName="spNode" presStyleCnt="0"/>
      <dgm:spPr/>
      <dgm:t>
        <a:bodyPr/>
        <a:lstStyle/>
        <a:p>
          <a:endParaRPr lang="el-GR"/>
        </a:p>
      </dgm:t>
    </dgm:pt>
    <dgm:pt modelId="{0A5F54F0-7D61-45A3-90AE-4E594DF41436}" type="pres">
      <dgm:prSet presAssocID="{A075B1DE-86B3-4179-82CC-275081FFA8EA}" presName="sibTrans" presStyleLbl="sibTrans1D1" presStyleIdx="0" presStyleCnt="7"/>
      <dgm:spPr/>
      <dgm:t>
        <a:bodyPr/>
        <a:lstStyle/>
        <a:p>
          <a:endParaRPr lang="el-GR"/>
        </a:p>
      </dgm:t>
    </dgm:pt>
    <dgm:pt modelId="{C815FA4C-4F2B-495E-863D-7ADFF9C4B94B}" type="pres">
      <dgm:prSet presAssocID="{7A1F12A2-6483-4EBB-811B-515ADBDED7CB}" presName="node" presStyleLbl="node1" presStyleIdx="1" presStyleCnt="7" custScaleX="128984" custScaleY="162198" custRadScaleRad="101391" custRadScaleInc="2933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513B4F-7955-44AF-AE4B-F054857FA342}" type="pres">
      <dgm:prSet presAssocID="{7A1F12A2-6483-4EBB-811B-515ADBDED7CB}" presName="spNode" presStyleCnt="0"/>
      <dgm:spPr/>
      <dgm:t>
        <a:bodyPr/>
        <a:lstStyle/>
        <a:p>
          <a:endParaRPr lang="el-GR"/>
        </a:p>
      </dgm:t>
    </dgm:pt>
    <dgm:pt modelId="{84F82FE0-EB5B-4EF1-A3B3-E5817AC9035C}" type="pres">
      <dgm:prSet presAssocID="{2FFD2E0F-461F-4384-B636-36EB6CB0E3E6}" presName="sibTrans" presStyleLbl="sibTrans1D1" presStyleIdx="1" presStyleCnt="7"/>
      <dgm:spPr/>
      <dgm:t>
        <a:bodyPr/>
        <a:lstStyle/>
        <a:p>
          <a:endParaRPr lang="el-GR"/>
        </a:p>
      </dgm:t>
    </dgm:pt>
    <dgm:pt modelId="{0FE3DD92-A317-41C2-BAF6-683E60181A4A}" type="pres">
      <dgm:prSet presAssocID="{F692D0E7-1B0C-4309-90A7-A5305E8865BC}" presName="node" presStyleLbl="node1" presStyleIdx="2" presStyleCnt="7" custScaleX="138042" custScaleY="15603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EED0C1-D92A-4B8F-AC87-81604EC3F001}" type="pres">
      <dgm:prSet presAssocID="{F692D0E7-1B0C-4309-90A7-A5305E8865BC}" presName="spNode" presStyleCnt="0"/>
      <dgm:spPr/>
      <dgm:t>
        <a:bodyPr/>
        <a:lstStyle/>
        <a:p>
          <a:endParaRPr lang="el-GR"/>
        </a:p>
      </dgm:t>
    </dgm:pt>
    <dgm:pt modelId="{7CBE4A9A-DE51-40A8-A28E-895076455CFD}" type="pres">
      <dgm:prSet presAssocID="{C6AAE0C1-92D3-433D-9ED9-565D47938E6B}" presName="sibTrans" presStyleLbl="sibTrans1D1" presStyleIdx="2" presStyleCnt="7"/>
      <dgm:spPr/>
      <dgm:t>
        <a:bodyPr/>
        <a:lstStyle/>
        <a:p>
          <a:endParaRPr lang="el-GR"/>
        </a:p>
      </dgm:t>
    </dgm:pt>
    <dgm:pt modelId="{0F41B493-848B-4143-AFA8-964156FE93EF}" type="pres">
      <dgm:prSet presAssocID="{45D8167F-5492-4BC6-B664-16C5331B5949}" presName="node" presStyleLbl="node1" presStyleIdx="3" presStyleCnt="7" custScaleX="137612" custScaleY="15017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854A83-53AA-40E7-9DDF-ABA0686688D3}" type="pres">
      <dgm:prSet presAssocID="{45D8167F-5492-4BC6-B664-16C5331B5949}" presName="spNode" presStyleCnt="0"/>
      <dgm:spPr/>
      <dgm:t>
        <a:bodyPr/>
        <a:lstStyle/>
        <a:p>
          <a:endParaRPr lang="el-GR"/>
        </a:p>
      </dgm:t>
    </dgm:pt>
    <dgm:pt modelId="{C21BA513-110F-44E6-B3E2-BCE5824BA775}" type="pres">
      <dgm:prSet presAssocID="{33ED7B30-0B4B-4EC3-8E63-A7C40062396B}" presName="sibTrans" presStyleLbl="sibTrans1D1" presStyleIdx="3" presStyleCnt="7"/>
      <dgm:spPr/>
      <dgm:t>
        <a:bodyPr/>
        <a:lstStyle/>
        <a:p>
          <a:endParaRPr lang="el-GR"/>
        </a:p>
      </dgm:t>
    </dgm:pt>
    <dgm:pt modelId="{A5F03379-9D04-4E12-93D9-FFBF1525B519}" type="pres">
      <dgm:prSet presAssocID="{C8EB05B3-6947-464A-A852-E6AF0D59F960}" presName="node" presStyleLbl="node1" presStyleIdx="4" presStyleCnt="7" custScaleX="142367" custScaleY="14299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373883-F377-4BA7-97AB-ED29F5E5D548}" type="pres">
      <dgm:prSet presAssocID="{C8EB05B3-6947-464A-A852-E6AF0D59F960}" presName="spNode" presStyleCnt="0"/>
      <dgm:spPr/>
      <dgm:t>
        <a:bodyPr/>
        <a:lstStyle/>
        <a:p>
          <a:endParaRPr lang="el-GR"/>
        </a:p>
      </dgm:t>
    </dgm:pt>
    <dgm:pt modelId="{12F74ED6-0AA6-4D6D-9DF1-5D9AAB175F42}" type="pres">
      <dgm:prSet presAssocID="{00D69D9E-8F08-4353-953D-E34D0F5AA17D}" presName="sibTrans" presStyleLbl="sibTrans1D1" presStyleIdx="4" presStyleCnt="7"/>
      <dgm:spPr/>
      <dgm:t>
        <a:bodyPr/>
        <a:lstStyle/>
        <a:p>
          <a:endParaRPr lang="el-GR"/>
        </a:p>
      </dgm:t>
    </dgm:pt>
    <dgm:pt modelId="{1C86506E-98EA-48A2-AC42-69A09FB5A44F}" type="pres">
      <dgm:prSet presAssocID="{EE85BC37-6014-4DA8-BEBD-EFAAF83BCBF3}" presName="node" presStyleLbl="node1" presStyleIdx="5" presStyleCnt="7" custScaleX="146508" custScaleY="15517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D34381-0990-4E62-A3EA-E2758CA795DF}" type="pres">
      <dgm:prSet presAssocID="{EE85BC37-6014-4DA8-BEBD-EFAAF83BCBF3}" presName="spNode" presStyleCnt="0"/>
      <dgm:spPr/>
      <dgm:t>
        <a:bodyPr/>
        <a:lstStyle/>
        <a:p>
          <a:endParaRPr lang="el-GR"/>
        </a:p>
      </dgm:t>
    </dgm:pt>
    <dgm:pt modelId="{CCD64091-D02D-4AE3-BA8B-556F8DE6770E}" type="pres">
      <dgm:prSet presAssocID="{8CA3D68C-1A8C-4B61-A805-F9EF937B0987}" presName="sibTrans" presStyleLbl="sibTrans1D1" presStyleIdx="5" presStyleCnt="7"/>
      <dgm:spPr/>
      <dgm:t>
        <a:bodyPr/>
        <a:lstStyle/>
        <a:p>
          <a:endParaRPr lang="el-GR"/>
        </a:p>
      </dgm:t>
    </dgm:pt>
    <dgm:pt modelId="{D3FA5ED3-6332-4148-986C-2147BD6DDF63}" type="pres">
      <dgm:prSet presAssocID="{0F9A1C51-0FD6-46DF-B6F9-526F5B6F2150}" presName="node" presStyleLbl="node1" presStyleIdx="6" presStyleCnt="7" custScaleX="130183" custScaleY="157975" custRadScaleRad="98482" custRadScaleInc="-2274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2EE0B28-410E-400C-BF04-0997D65754E4}" type="pres">
      <dgm:prSet presAssocID="{0F9A1C51-0FD6-46DF-B6F9-526F5B6F2150}" presName="spNode" presStyleCnt="0"/>
      <dgm:spPr/>
      <dgm:t>
        <a:bodyPr/>
        <a:lstStyle/>
        <a:p>
          <a:endParaRPr lang="el-GR"/>
        </a:p>
      </dgm:t>
    </dgm:pt>
    <dgm:pt modelId="{E2634972-7AEA-4098-8DAA-8084E90822C1}" type="pres">
      <dgm:prSet presAssocID="{49548486-7979-4B0C-8AFE-64112D99FCCD}" presName="sibTrans" presStyleLbl="sibTrans1D1" presStyleIdx="6" presStyleCnt="7"/>
      <dgm:spPr/>
      <dgm:t>
        <a:bodyPr/>
        <a:lstStyle/>
        <a:p>
          <a:endParaRPr lang="el-GR"/>
        </a:p>
      </dgm:t>
    </dgm:pt>
  </dgm:ptLst>
  <dgm:cxnLst>
    <dgm:cxn modelId="{979C32A8-1E23-4017-A6CD-FE55AA907889}" type="presOf" srcId="{A075B1DE-86B3-4179-82CC-275081FFA8EA}" destId="{0A5F54F0-7D61-45A3-90AE-4E594DF41436}" srcOrd="0" destOrd="0" presId="urn:microsoft.com/office/officeart/2005/8/layout/cycle6"/>
    <dgm:cxn modelId="{DFF32AB4-C1A6-47E5-9C9D-DA72FB342882}" type="presOf" srcId="{C6AAE0C1-92D3-433D-9ED9-565D47938E6B}" destId="{7CBE4A9A-DE51-40A8-A28E-895076455CFD}" srcOrd="0" destOrd="0" presId="urn:microsoft.com/office/officeart/2005/8/layout/cycle6"/>
    <dgm:cxn modelId="{F2460BF6-1AE7-4370-8A36-E62A274BC6B1}" srcId="{108965B7-9694-4691-B361-ECD5AC13EDF9}" destId="{EE85BC37-6014-4DA8-BEBD-EFAAF83BCBF3}" srcOrd="5" destOrd="0" parTransId="{874CA688-EC29-4D89-9D81-1703655E6F4E}" sibTransId="{8CA3D68C-1A8C-4B61-A805-F9EF937B0987}"/>
    <dgm:cxn modelId="{3B01C732-EE80-4EE9-B6EE-691F0CE31B2E}" type="presOf" srcId="{ACD68E2C-7507-40CB-A1D9-FE8BDF6E8981}" destId="{0F41B493-848B-4143-AFA8-964156FE93EF}" srcOrd="0" destOrd="1" presId="urn:microsoft.com/office/officeart/2005/8/layout/cycle6"/>
    <dgm:cxn modelId="{530CCBDB-874C-46E5-8932-84381A938686}" srcId="{108965B7-9694-4691-B361-ECD5AC13EDF9}" destId="{7A1F12A2-6483-4EBB-811B-515ADBDED7CB}" srcOrd="1" destOrd="0" parTransId="{E46A1882-F734-44C7-A86E-A59DECB3164F}" sibTransId="{2FFD2E0F-461F-4384-B636-36EB6CB0E3E6}"/>
    <dgm:cxn modelId="{DAA5A074-2538-485C-AB31-57039A32C94E}" srcId="{EE85BC37-6014-4DA8-BEBD-EFAAF83BCBF3}" destId="{79ECCE19-72F1-4AA1-809A-A510211F5B17}" srcOrd="0" destOrd="0" parTransId="{5762478B-6CB4-4463-B725-3CE7DE13C9AF}" sibTransId="{592CF713-3D65-4AEC-87D4-BFF157F6184D}"/>
    <dgm:cxn modelId="{E732F542-3475-486E-9E74-A8A64EAB2271}" type="presOf" srcId="{33ED7B30-0B4B-4EC3-8E63-A7C40062396B}" destId="{C21BA513-110F-44E6-B3E2-BCE5824BA775}" srcOrd="0" destOrd="0" presId="urn:microsoft.com/office/officeart/2005/8/layout/cycle6"/>
    <dgm:cxn modelId="{92421451-E37C-46CD-AC34-F6812B9F76F3}" type="presOf" srcId="{49548486-7979-4B0C-8AFE-64112D99FCCD}" destId="{E2634972-7AEA-4098-8DAA-8084E90822C1}" srcOrd="0" destOrd="0" presId="urn:microsoft.com/office/officeart/2005/8/layout/cycle6"/>
    <dgm:cxn modelId="{73745AB5-27E4-47C4-B728-1A1D92FCEA0E}" type="presOf" srcId="{F692D0E7-1B0C-4309-90A7-A5305E8865BC}" destId="{0FE3DD92-A317-41C2-BAF6-683E60181A4A}" srcOrd="0" destOrd="0" presId="urn:microsoft.com/office/officeart/2005/8/layout/cycle6"/>
    <dgm:cxn modelId="{D60B1AAC-0503-477A-91B1-306367A34127}" type="presOf" srcId="{7BE2D49E-1B72-4043-9B00-6EAEFD42F8F2}" destId="{0F41B493-848B-4143-AFA8-964156FE93EF}" srcOrd="0" destOrd="3" presId="urn:microsoft.com/office/officeart/2005/8/layout/cycle6"/>
    <dgm:cxn modelId="{39E89FDE-A6D1-43B4-8A6B-240046BBC98D}" type="presOf" srcId="{7A1F12A2-6483-4EBB-811B-515ADBDED7CB}" destId="{C815FA4C-4F2B-495E-863D-7ADFF9C4B94B}" srcOrd="0" destOrd="0" presId="urn:microsoft.com/office/officeart/2005/8/layout/cycle6"/>
    <dgm:cxn modelId="{58E21D7E-E071-44FD-8D6C-7A3A32962D16}" srcId="{EE85BC37-6014-4DA8-BEBD-EFAAF83BCBF3}" destId="{D45CD9C5-EA25-493A-AB5C-6FE82E0BDA3A}" srcOrd="1" destOrd="0" parTransId="{BDF9DDA1-336A-4F60-9B42-4084A58DD203}" sibTransId="{53B97F91-9597-4BC2-8588-A6A54337639C}"/>
    <dgm:cxn modelId="{EC733BDC-F82D-4754-918D-CBBC31825196}" srcId="{45D8167F-5492-4BC6-B664-16C5331B5949}" destId="{1869D22B-53C9-4ADE-88F1-ABDECF1FE985}" srcOrd="1" destOrd="0" parTransId="{36649CD6-5CAC-498B-B770-C52949F33281}" sibTransId="{530FB968-B6D4-40B5-871C-DD723B146563}"/>
    <dgm:cxn modelId="{0DC4421E-6AB8-4410-8BCF-164A4C1448A5}" srcId="{108965B7-9694-4691-B361-ECD5AC13EDF9}" destId="{C8EB05B3-6947-464A-A852-E6AF0D59F960}" srcOrd="4" destOrd="0" parTransId="{276B3880-AC60-491F-ADE5-69B22633CAF0}" sibTransId="{00D69D9E-8F08-4353-953D-E34D0F5AA17D}"/>
    <dgm:cxn modelId="{FF769915-AF6A-47D1-8888-39453C8D9116}" type="presOf" srcId="{EE85BC37-6014-4DA8-BEBD-EFAAF83BCBF3}" destId="{1C86506E-98EA-48A2-AC42-69A09FB5A44F}" srcOrd="0" destOrd="0" presId="urn:microsoft.com/office/officeart/2005/8/layout/cycle6"/>
    <dgm:cxn modelId="{E9487131-04F8-426D-A16A-540CC6C0782A}" type="presOf" srcId="{0F9A1C51-0FD6-46DF-B6F9-526F5B6F2150}" destId="{D3FA5ED3-6332-4148-986C-2147BD6DDF63}" srcOrd="0" destOrd="0" presId="urn:microsoft.com/office/officeart/2005/8/layout/cycle6"/>
    <dgm:cxn modelId="{66EEE743-098D-4A9A-8DE5-6252DB06C5E3}" type="presOf" srcId="{A3DDD551-956E-46FF-B94F-2853EE90A906}" destId="{1A9EEF18-DDF5-454F-A261-C353370362A2}" srcOrd="0" destOrd="0" presId="urn:microsoft.com/office/officeart/2005/8/layout/cycle6"/>
    <dgm:cxn modelId="{B7C227CF-0F24-4B39-A0CA-B3A943F5C7FA}" srcId="{108965B7-9694-4691-B361-ECD5AC13EDF9}" destId="{0F9A1C51-0FD6-46DF-B6F9-526F5B6F2150}" srcOrd="6" destOrd="0" parTransId="{6403EEDF-76A8-4012-AB06-1A2F918BECA9}" sibTransId="{49548486-7979-4B0C-8AFE-64112D99FCCD}"/>
    <dgm:cxn modelId="{817FD01E-87A7-49A4-832A-45D9CDFF1D01}" type="presOf" srcId="{2FFD2E0F-461F-4384-B636-36EB6CB0E3E6}" destId="{84F82FE0-EB5B-4EF1-A3B3-E5817AC9035C}" srcOrd="0" destOrd="0" presId="urn:microsoft.com/office/officeart/2005/8/layout/cycle6"/>
    <dgm:cxn modelId="{3C07010A-DD51-46D2-8037-518D6A8609BD}" srcId="{108965B7-9694-4691-B361-ECD5AC13EDF9}" destId="{45D8167F-5492-4BC6-B664-16C5331B5949}" srcOrd="3" destOrd="0" parTransId="{38699A6B-9684-4F94-A739-CB3B7B298AA2}" sibTransId="{33ED7B30-0B4B-4EC3-8E63-A7C40062396B}"/>
    <dgm:cxn modelId="{37C8ECB7-6A7D-44C6-B04F-AAED695E0BD7}" type="presOf" srcId="{D45CD9C5-EA25-493A-AB5C-6FE82E0BDA3A}" destId="{1C86506E-98EA-48A2-AC42-69A09FB5A44F}" srcOrd="0" destOrd="2" presId="urn:microsoft.com/office/officeart/2005/8/layout/cycle6"/>
    <dgm:cxn modelId="{1EEC3B38-58B8-4B57-8B63-4F335764FB5E}" type="presOf" srcId="{79ECCE19-72F1-4AA1-809A-A510211F5B17}" destId="{1C86506E-98EA-48A2-AC42-69A09FB5A44F}" srcOrd="0" destOrd="1" presId="urn:microsoft.com/office/officeart/2005/8/layout/cycle6"/>
    <dgm:cxn modelId="{6AD50F68-6500-4F50-89FB-031910AA2F9A}" type="presOf" srcId="{8CA3D68C-1A8C-4B61-A805-F9EF937B0987}" destId="{CCD64091-D02D-4AE3-BA8B-556F8DE6770E}" srcOrd="0" destOrd="0" presId="urn:microsoft.com/office/officeart/2005/8/layout/cycle6"/>
    <dgm:cxn modelId="{B6B06516-34DC-40C6-88EB-08C2E9740B93}" srcId="{108965B7-9694-4691-B361-ECD5AC13EDF9}" destId="{F692D0E7-1B0C-4309-90A7-A5305E8865BC}" srcOrd="2" destOrd="0" parTransId="{0449D694-5B18-46DF-98E1-A7F102069293}" sibTransId="{C6AAE0C1-92D3-433D-9ED9-565D47938E6B}"/>
    <dgm:cxn modelId="{27D48B4B-21BB-4364-8BAE-504785EDE3BA}" srcId="{45D8167F-5492-4BC6-B664-16C5331B5949}" destId="{7BE2D49E-1B72-4043-9B00-6EAEFD42F8F2}" srcOrd="2" destOrd="0" parTransId="{951A4AB6-87E5-4FF7-847B-767F7B7B8ECA}" sibTransId="{BC47C97E-708D-4C4E-89CB-778B2C5783BF}"/>
    <dgm:cxn modelId="{18A838D5-EA44-4027-8C0A-2217ED3B4489}" type="presOf" srcId="{00D69D9E-8F08-4353-953D-E34D0F5AA17D}" destId="{12F74ED6-0AA6-4D6D-9DF1-5D9AAB175F42}" srcOrd="0" destOrd="0" presId="urn:microsoft.com/office/officeart/2005/8/layout/cycle6"/>
    <dgm:cxn modelId="{29F0AD69-64F9-431E-8108-0619A343414D}" type="presOf" srcId="{C8EB05B3-6947-464A-A852-E6AF0D59F960}" destId="{A5F03379-9D04-4E12-93D9-FFBF1525B519}" srcOrd="0" destOrd="0" presId="urn:microsoft.com/office/officeart/2005/8/layout/cycle6"/>
    <dgm:cxn modelId="{D988B5A5-6731-4D7D-B592-CA9D5F5EF377}" type="presOf" srcId="{108965B7-9694-4691-B361-ECD5AC13EDF9}" destId="{520A5CFF-6629-4CAC-B44F-BFA7A9DD31FA}" srcOrd="0" destOrd="0" presId="urn:microsoft.com/office/officeart/2005/8/layout/cycle6"/>
    <dgm:cxn modelId="{20A71F49-8B64-476C-A329-849E70CC333F}" srcId="{108965B7-9694-4691-B361-ECD5AC13EDF9}" destId="{A3DDD551-956E-46FF-B94F-2853EE90A906}" srcOrd="0" destOrd="0" parTransId="{CFA6A7D9-C218-40C5-96A5-81300D3454F0}" sibTransId="{A075B1DE-86B3-4179-82CC-275081FFA8EA}"/>
    <dgm:cxn modelId="{588C6C74-8400-4946-A5A3-DB342CA02894}" type="presOf" srcId="{45D8167F-5492-4BC6-B664-16C5331B5949}" destId="{0F41B493-848B-4143-AFA8-964156FE93EF}" srcOrd="0" destOrd="0" presId="urn:microsoft.com/office/officeart/2005/8/layout/cycle6"/>
    <dgm:cxn modelId="{EDFB12D2-6B5E-4C3D-8005-910399E3F0C2}" type="presOf" srcId="{1869D22B-53C9-4ADE-88F1-ABDECF1FE985}" destId="{0F41B493-848B-4143-AFA8-964156FE93EF}" srcOrd="0" destOrd="2" presId="urn:microsoft.com/office/officeart/2005/8/layout/cycle6"/>
    <dgm:cxn modelId="{B9CA799F-2088-4EF1-B0BB-F7FF4E421387}" srcId="{45D8167F-5492-4BC6-B664-16C5331B5949}" destId="{ACD68E2C-7507-40CB-A1D9-FE8BDF6E8981}" srcOrd="0" destOrd="0" parTransId="{BC4A7E90-4A2A-4B99-ABF5-F5FC19E29CF3}" sibTransId="{58357B00-22F2-4E83-8D67-CF09D4FD52C8}"/>
    <dgm:cxn modelId="{3DE5F350-BE3F-4302-9342-AFC30469B0E3}" type="presParOf" srcId="{520A5CFF-6629-4CAC-B44F-BFA7A9DD31FA}" destId="{1A9EEF18-DDF5-454F-A261-C353370362A2}" srcOrd="0" destOrd="0" presId="urn:microsoft.com/office/officeart/2005/8/layout/cycle6"/>
    <dgm:cxn modelId="{350D79D5-C73F-42FB-8A06-99BAEB1C567E}" type="presParOf" srcId="{520A5CFF-6629-4CAC-B44F-BFA7A9DD31FA}" destId="{22D7A012-1260-40FF-AAC6-76938F88A67B}" srcOrd="1" destOrd="0" presId="urn:microsoft.com/office/officeart/2005/8/layout/cycle6"/>
    <dgm:cxn modelId="{31E1872F-0EFB-4E56-9731-5670BA520408}" type="presParOf" srcId="{520A5CFF-6629-4CAC-B44F-BFA7A9DD31FA}" destId="{0A5F54F0-7D61-45A3-90AE-4E594DF41436}" srcOrd="2" destOrd="0" presId="urn:microsoft.com/office/officeart/2005/8/layout/cycle6"/>
    <dgm:cxn modelId="{ACD15E48-6B34-4AFD-AEA5-093E9E420597}" type="presParOf" srcId="{520A5CFF-6629-4CAC-B44F-BFA7A9DD31FA}" destId="{C815FA4C-4F2B-495E-863D-7ADFF9C4B94B}" srcOrd="3" destOrd="0" presId="urn:microsoft.com/office/officeart/2005/8/layout/cycle6"/>
    <dgm:cxn modelId="{072C98DA-49A5-4EBB-A14F-28879F83C946}" type="presParOf" srcId="{520A5CFF-6629-4CAC-B44F-BFA7A9DD31FA}" destId="{79513B4F-7955-44AF-AE4B-F054857FA342}" srcOrd="4" destOrd="0" presId="urn:microsoft.com/office/officeart/2005/8/layout/cycle6"/>
    <dgm:cxn modelId="{06247E50-013F-4310-B0F9-FC3A64FCD9A1}" type="presParOf" srcId="{520A5CFF-6629-4CAC-B44F-BFA7A9DD31FA}" destId="{84F82FE0-EB5B-4EF1-A3B3-E5817AC9035C}" srcOrd="5" destOrd="0" presId="urn:microsoft.com/office/officeart/2005/8/layout/cycle6"/>
    <dgm:cxn modelId="{A052120A-BF56-4868-B5CA-03010FB83C1E}" type="presParOf" srcId="{520A5CFF-6629-4CAC-B44F-BFA7A9DD31FA}" destId="{0FE3DD92-A317-41C2-BAF6-683E60181A4A}" srcOrd="6" destOrd="0" presId="urn:microsoft.com/office/officeart/2005/8/layout/cycle6"/>
    <dgm:cxn modelId="{4E8F3034-2B5B-44CD-BCAD-247222A644C2}" type="presParOf" srcId="{520A5CFF-6629-4CAC-B44F-BFA7A9DD31FA}" destId="{DFEED0C1-D92A-4B8F-AC87-81604EC3F001}" srcOrd="7" destOrd="0" presId="urn:microsoft.com/office/officeart/2005/8/layout/cycle6"/>
    <dgm:cxn modelId="{F5E48BF4-D362-4E91-A222-4C246C87D860}" type="presParOf" srcId="{520A5CFF-6629-4CAC-B44F-BFA7A9DD31FA}" destId="{7CBE4A9A-DE51-40A8-A28E-895076455CFD}" srcOrd="8" destOrd="0" presId="urn:microsoft.com/office/officeart/2005/8/layout/cycle6"/>
    <dgm:cxn modelId="{2D68F740-81C0-4E1E-83A2-0F59FADE3B62}" type="presParOf" srcId="{520A5CFF-6629-4CAC-B44F-BFA7A9DD31FA}" destId="{0F41B493-848B-4143-AFA8-964156FE93EF}" srcOrd="9" destOrd="0" presId="urn:microsoft.com/office/officeart/2005/8/layout/cycle6"/>
    <dgm:cxn modelId="{DC43AE40-0E77-4E2B-B076-89E97CE11C1C}" type="presParOf" srcId="{520A5CFF-6629-4CAC-B44F-BFA7A9DD31FA}" destId="{91854A83-53AA-40E7-9DDF-ABA0686688D3}" srcOrd="10" destOrd="0" presId="urn:microsoft.com/office/officeart/2005/8/layout/cycle6"/>
    <dgm:cxn modelId="{20565767-19C9-492B-8D1D-70BB5A625437}" type="presParOf" srcId="{520A5CFF-6629-4CAC-B44F-BFA7A9DD31FA}" destId="{C21BA513-110F-44E6-B3E2-BCE5824BA775}" srcOrd="11" destOrd="0" presId="urn:microsoft.com/office/officeart/2005/8/layout/cycle6"/>
    <dgm:cxn modelId="{B82A448D-2E1C-495F-AC1E-ED3485DF8CA3}" type="presParOf" srcId="{520A5CFF-6629-4CAC-B44F-BFA7A9DD31FA}" destId="{A5F03379-9D04-4E12-93D9-FFBF1525B519}" srcOrd="12" destOrd="0" presId="urn:microsoft.com/office/officeart/2005/8/layout/cycle6"/>
    <dgm:cxn modelId="{EC03AFAE-BAE6-4F3E-8C62-894E25668AB6}" type="presParOf" srcId="{520A5CFF-6629-4CAC-B44F-BFA7A9DD31FA}" destId="{E3373883-F377-4BA7-97AB-ED29F5E5D548}" srcOrd="13" destOrd="0" presId="urn:microsoft.com/office/officeart/2005/8/layout/cycle6"/>
    <dgm:cxn modelId="{BF419553-8543-4812-A417-5B7F8A22F57F}" type="presParOf" srcId="{520A5CFF-6629-4CAC-B44F-BFA7A9DD31FA}" destId="{12F74ED6-0AA6-4D6D-9DF1-5D9AAB175F42}" srcOrd="14" destOrd="0" presId="urn:microsoft.com/office/officeart/2005/8/layout/cycle6"/>
    <dgm:cxn modelId="{FE426FEE-391B-48C5-8E57-0396F2A354F6}" type="presParOf" srcId="{520A5CFF-6629-4CAC-B44F-BFA7A9DD31FA}" destId="{1C86506E-98EA-48A2-AC42-69A09FB5A44F}" srcOrd="15" destOrd="0" presId="urn:microsoft.com/office/officeart/2005/8/layout/cycle6"/>
    <dgm:cxn modelId="{38D45803-BF70-447D-83B9-99CEC9003536}" type="presParOf" srcId="{520A5CFF-6629-4CAC-B44F-BFA7A9DD31FA}" destId="{D1D34381-0990-4E62-A3EA-E2758CA795DF}" srcOrd="16" destOrd="0" presId="urn:microsoft.com/office/officeart/2005/8/layout/cycle6"/>
    <dgm:cxn modelId="{62B99581-EC33-41EE-863C-73D040D7A882}" type="presParOf" srcId="{520A5CFF-6629-4CAC-B44F-BFA7A9DD31FA}" destId="{CCD64091-D02D-4AE3-BA8B-556F8DE6770E}" srcOrd="17" destOrd="0" presId="urn:microsoft.com/office/officeart/2005/8/layout/cycle6"/>
    <dgm:cxn modelId="{5DCCE273-49D3-4284-9747-02295B1CC003}" type="presParOf" srcId="{520A5CFF-6629-4CAC-B44F-BFA7A9DD31FA}" destId="{D3FA5ED3-6332-4148-986C-2147BD6DDF63}" srcOrd="18" destOrd="0" presId="urn:microsoft.com/office/officeart/2005/8/layout/cycle6"/>
    <dgm:cxn modelId="{B3623E9B-CAEF-4159-B818-4FDA60028962}" type="presParOf" srcId="{520A5CFF-6629-4CAC-B44F-BFA7A9DD31FA}" destId="{22EE0B28-410E-400C-BF04-0997D65754E4}" srcOrd="19" destOrd="0" presId="urn:microsoft.com/office/officeart/2005/8/layout/cycle6"/>
    <dgm:cxn modelId="{208E0BD4-6292-4DF4-9F4B-F3072140BD6F}" type="presParOf" srcId="{520A5CFF-6629-4CAC-B44F-BFA7A9DD31FA}" destId="{E2634972-7AEA-4098-8DAA-8084E90822C1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558BA5-0893-4E07-8FEF-8BE4231AA16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64770C83-2044-4E20-A1BA-2F6FCFFB2328}">
      <dgm:prSet phldrT="[Text]"/>
      <dgm:spPr/>
      <dgm:t>
        <a:bodyPr/>
        <a:lstStyle/>
        <a:p>
          <a:r>
            <a:rPr lang="el-GR" dirty="0" smtClean="0"/>
            <a:t>Συντονισμός Έργου</a:t>
          </a:r>
          <a:endParaRPr lang="el-GR" dirty="0"/>
        </a:p>
      </dgm:t>
    </dgm:pt>
    <dgm:pt modelId="{D652BB98-7001-455A-B632-B010874D169A}" type="parTrans" cxnId="{6D59C9F1-58EC-436D-94F2-CF9C4CA9B7F2}">
      <dgm:prSet/>
      <dgm:spPr/>
      <dgm:t>
        <a:bodyPr/>
        <a:lstStyle/>
        <a:p>
          <a:endParaRPr lang="el-GR"/>
        </a:p>
      </dgm:t>
    </dgm:pt>
    <dgm:pt modelId="{AAC5BD7F-E4EA-4035-961F-2FA296292F71}" type="sibTrans" cxnId="{6D59C9F1-58EC-436D-94F2-CF9C4CA9B7F2}">
      <dgm:prSet/>
      <dgm:spPr/>
      <dgm:t>
        <a:bodyPr/>
        <a:lstStyle/>
        <a:p>
          <a:endParaRPr lang="el-GR"/>
        </a:p>
      </dgm:t>
    </dgm:pt>
    <dgm:pt modelId="{DCBD392D-0C89-4E40-9287-117703BD7DF2}">
      <dgm:prSet phldrT="[Text]"/>
      <dgm:spPr/>
      <dgm:t>
        <a:bodyPr/>
        <a:lstStyle/>
        <a:p>
          <a:r>
            <a:rPr lang="en-US" dirty="0" smtClean="0"/>
            <a:t>Project Management</a:t>
          </a:r>
          <a:endParaRPr lang="el-GR" dirty="0"/>
        </a:p>
      </dgm:t>
    </dgm:pt>
    <dgm:pt modelId="{04B4227E-DDA3-4CB8-A648-D4404347C45D}" type="parTrans" cxnId="{72543087-3C33-4B00-B823-CF7C2070958A}">
      <dgm:prSet/>
      <dgm:spPr/>
      <dgm:t>
        <a:bodyPr/>
        <a:lstStyle/>
        <a:p>
          <a:endParaRPr lang="el-GR"/>
        </a:p>
      </dgm:t>
    </dgm:pt>
    <dgm:pt modelId="{53F400B8-8D92-4C94-927C-52D60EC59771}" type="sibTrans" cxnId="{72543087-3C33-4B00-B823-CF7C2070958A}">
      <dgm:prSet/>
      <dgm:spPr/>
      <dgm:t>
        <a:bodyPr/>
        <a:lstStyle/>
        <a:p>
          <a:endParaRPr lang="el-GR"/>
        </a:p>
      </dgm:t>
    </dgm:pt>
    <dgm:pt modelId="{1E5E18E2-16D4-4121-9A69-45653C9DFD90}">
      <dgm:prSet phldrT="[Text]"/>
      <dgm:spPr/>
      <dgm:t>
        <a:bodyPr/>
        <a:lstStyle/>
        <a:p>
          <a:r>
            <a:rPr lang="el-GR" dirty="0" smtClean="0"/>
            <a:t>Σχεδιασμός</a:t>
          </a:r>
          <a:endParaRPr lang="el-GR" dirty="0"/>
        </a:p>
      </dgm:t>
    </dgm:pt>
    <dgm:pt modelId="{5304A83B-9879-44B1-99DE-A15B665A5E9B}" type="parTrans" cxnId="{876525BA-226A-4189-9A45-ACA7D5648F2B}">
      <dgm:prSet/>
      <dgm:spPr/>
      <dgm:t>
        <a:bodyPr/>
        <a:lstStyle/>
        <a:p>
          <a:endParaRPr lang="el-GR"/>
        </a:p>
      </dgm:t>
    </dgm:pt>
    <dgm:pt modelId="{8F21D770-7C4D-460C-A646-50B5041FFBBC}" type="sibTrans" cxnId="{876525BA-226A-4189-9A45-ACA7D5648F2B}">
      <dgm:prSet/>
      <dgm:spPr/>
      <dgm:t>
        <a:bodyPr/>
        <a:lstStyle/>
        <a:p>
          <a:endParaRPr lang="el-GR"/>
        </a:p>
      </dgm:t>
    </dgm:pt>
    <dgm:pt modelId="{8D127E36-4C09-4FE9-85DD-CAF41D8929C3}">
      <dgm:prSet phldrT="[Text]"/>
      <dgm:spPr/>
      <dgm:t>
        <a:bodyPr/>
        <a:lstStyle/>
        <a:p>
          <a:r>
            <a:rPr lang="el-GR" dirty="0" smtClean="0"/>
            <a:t>Παρακολούθηση</a:t>
          </a:r>
          <a:endParaRPr lang="el-GR" dirty="0"/>
        </a:p>
      </dgm:t>
    </dgm:pt>
    <dgm:pt modelId="{10F1BABE-A7A5-4A59-8371-459ACC58C7B2}" type="parTrans" cxnId="{B187AC8D-850C-4DEC-9FB3-D9B66681F722}">
      <dgm:prSet/>
      <dgm:spPr/>
      <dgm:t>
        <a:bodyPr/>
        <a:lstStyle/>
        <a:p>
          <a:endParaRPr lang="el-GR"/>
        </a:p>
      </dgm:t>
    </dgm:pt>
    <dgm:pt modelId="{D3E13641-6CE3-4215-BF63-6BC6147307F3}" type="sibTrans" cxnId="{B187AC8D-850C-4DEC-9FB3-D9B66681F722}">
      <dgm:prSet/>
      <dgm:spPr/>
      <dgm:t>
        <a:bodyPr/>
        <a:lstStyle/>
        <a:p>
          <a:endParaRPr lang="el-GR"/>
        </a:p>
      </dgm:t>
    </dgm:pt>
    <dgm:pt modelId="{82D9A71D-6D1F-4B2D-9575-D343D986BC85}">
      <dgm:prSet phldrT="[Text]"/>
      <dgm:spPr/>
      <dgm:t>
        <a:bodyPr/>
        <a:lstStyle/>
        <a:p>
          <a:r>
            <a:rPr lang="en-US" dirty="0" smtClean="0"/>
            <a:t>Project Administration</a:t>
          </a:r>
          <a:endParaRPr lang="el-GR" dirty="0"/>
        </a:p>
      </dgm:t>
    </dgm:pt>
    <dgm:pt modelId="{A1D555C7-DE30-48F9-8A50-5D1491F4EA87}" type="parTrans" cxnId="{5A01B663-AA78-48F9-A1F2-26AD25C2A79C}">
      <dgm:prSet/>
      <dgm:spPr/>
      <dgm:t>
        <a:bodyPr/>
        <a:lstStyle/>
        <a:p>
          <a:endParaRPr lang="el-GR"/>
        </a:p>
      </dgm:t>
    </dgm:pt>
    <dgm:pt modelId="{99DCCE37-E47F-4D85-874B-531B18DA4A26}" type="sibTrans" cxnId="{5A01B663-AA78-48F9-A1F2-26AD25C2A79C}">
      <dgm:prSet/>
      <dgm:spPr/>
      <dgm:t>
        <a:bodyPr/>
        <a:lstStyle/>
        <a:p>
          <a:endParaRPr lang="el-GR"/>
        </a:p>
      </dgm:t>
    </dgm:pt>
    <dgm:pt modelId="{176590FC-2EB1-4FF2-B564-591184949CBB}">
      <dgm:prSet phldrT="[Text]"/>
      <dgm:spPr/>
      <dgm:t>
        <a:bodyPr/>
        <a:lstStyle/>
        <a:p>
          <a:r>
            <a:rPr lang="el-GR" dirty="0" smtClean="0"/>
            <a:t>Οικονομική και Διοικητική Διαχείριση Σύμβασης</a:t>
          </a:r>
          <a:endParaRPr lang="el-GR" dirty="0"/>
        </a:p>
      </dgm:t>
    </dgm:pt>
    <dgm:pt modelId="{ABB49112-8FF7-43B7-AF92-9895A5C2F01E}" type="parTrans" cxnId="{4A434A67-B1FE-4FA1-BEB9-D272801BB89F}">
      <dgm:prSet/>
      <dgm:spPr/>
      <dgm:t>
        <a:bodyPr/>
        <a:lstStyle/>
        <a:p>
          <a:endParaRPr lang="el-GR"/>
        </a:p>
      </dgm:t>
    </dgm:pt>
    <dgm:pt modelId="{D0151BCE-E5AD-4969-AF57-3817BC2BD43E}" type="sibTrans" cxnId="{4A434A67-B1FE-4FA1-BEB9-D272801BB89F}">
      <dgm:prSet/>
      <dgm:spPr/>
      <dgm:t>
        <a:bodyPr/>
        <a:lstStyle/>
        <a:p>
          <a:endParaRPr lang="el-GR"/>
        </a:p>
      </dgm:t>
    </dgm:pt>
    <dgm:pt modelId="{8EA74AD5-F234-4FBC-8EEE-EBF442704C82}">
      <dgm:prSet phldrT="[Text]"/>
      <dgm:spPr/>
      <dgm:t>
        <a:bodyPr/>
        <a:lstStyle/>
        <a:p>
          <a:r>
            <a:rPr lang="el-GR" dirty="0" smtClean="0"/>
            <a:t>Οργάνωση</a:t>
          </a:r>
          <a:endParaRPr lang="el-GR" dirty="0"/>
        </a:p>
      </dgm:t>
    </dgm:pt>
    <dgm:pt modelId="{E9DBC5EC-DA2B-4CC2-B594-26CB0D173930}" type="parTrans" cxnId="{6CADEE6C-209A-4A94-8CD3-E3C2AA80A28B}">
      <dgm:prSet/>
      <dgm:spPr/>
      <dgm:t>
        <a:bodyPr/>
        <a:lstStyle/>
        <a:p>
          <a:endParaRPr lang="el-GR"/>
        </a:p>
      </dgm:t>
    </dgm:pt>
    <dgm:pt modelId="{129F7C85-CE2C-4101-A894-C20559DBD599}" type="sibTrans" cxnId="{6CADEE6C-209A-4A94-8CD3-E3C2AA80A28B}">
      <dgm:prSet/>
      <dgm:spPr/>
      <dgm:t>
        <a:bodyPr/>
        <a:lstStyle/>
        <a:p>
          <a:endParaRPr lang="el-GR"/>
        </a:p>
      </dgm:t>
    </dgm:pt>
    <dgm:pt modelId="{3691EC44-D34C-436B-A819-ABD6E9B6AFD5}" type="pres">
      <dgm:prSet presAssocID="{E3558BA5-0893-4E07-8FEF-8BE4231AA1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ED0513F1-A156-4E26-892C-B80A22508A5E}" type="pres">
      <dgm:prSet presAssocID="{64770C83-2044-4E20-A1BA-2F6FCFFB2328}" presName="hierRoot1" presStyleCnt="0"/>
      <dgm:spPr/>
    </dgm:pt>
    <dgm:pt modelId="{E0EAB7EB-6043-41A5-A419-B6C99BE396BC}" type="pres">
      <dgm:prSet presAssocID="{64770C83-2044-4E20-A1BA-2F6FCFFB2328}" presName="composite" presStyleCnt="0"/>
      <dgm:spPr/>
    </dgm:pt>
    <dgm:pt modelId="{1C538BE2-38C8-4F14-B308-BF11D3AF8213}" type="pres">
      <dgm:prSet presAssocID="{64770C83-2044-4E20-A1BA-2F6FCFFB2328}" presName="background" presStyleLbl="node0" presStyleIdx="0" presStyleCnt="1"/>
      <dgm:spPr/>
    </dgm:pt>
    <dgm:pt modelId="{F210FB20-A0AA-4588-A106-0EB636412E77}" type="pres">
      <dgm:prSet presAssocID="{64770C83-2044-4E20-A1BA-2F6FCFFB2328}" presName="text" presStyleLbl="fgAcc0" presStyleIdx="0" presStyleCnt="1" custLinFactNeighborY="-247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ACD3D79-CF86-4569-AB20-D5183B9C5C67}" type="pres">
      <dgm:prSet presAssocID="{64770C83-2044-4E20-A1BA-2F6FCFFB2328}" presName="hierChild2" presStyleCnt="0"/>
      <dgm:spPr/>
    </dgm:pt>
    <dgm:pt modelId="{FE8B6D89-EC74-4A88-8474-7E9D1DE24286}" type="pres">
      <dgm:prSet presAssocID="{04B4227E-DDA3-4CB8-A648-D4404347C45D}" presName="Name10" presStyleLbl="parChTrans1D2" presStyleIdx="0" presStyleCnt="2"/>
      <dgm:spPr/>
      <dgm:t>
        <a:bodyPr/>
        <a:lstStyle/>
        <a:p>
          <a:endParaRPr lang="el-GR"/>
        </a:p>
      </dgm:t>
    </dgm:pt>
    <dgm:pt modelId="{DFDF31C7-43B6-4820-99BC-6A79D58A9268}" type="pres">
      <dgm:prSet presAssocID="{DCBD392D-0C89-4E40-9287-117703BD7DF2}" presName="hierRoot2" presStyleCnt="0"/>
      <dgm:spPr/>
    </dgm:pt>
    <dgm:pt modelId="{61396A29-EFF1-4162-9825-86AFFC94AFA1}" type="pres">
      <dgm:prSet presAssocID="{DCBD392D-0C89-4E40-9287-117703BD7DF2}" presName="composite2" presStyleCnt="0"/>
      <dgm:spPr/>
    </dgm:pt>
    <dgm:pt modelId="{B7AE6E13-8978-42D8-8E06-88C4875A2F2A}" type="pres">
      <dgm:prSet presAssocID="{DCBD392D-0C89-4E40-9287-117703BD7DF2}" presName="background2" presStyleLbl="node2" presStyleIdx="0" presStyleCnt="2"/>
      <dgm:spPr/>
    </dgm:pt>
    <dgm:pt modelId="{7D735028-36A8-490E-92B3-825DAC85C1AE}" type="pres">
      <dgm:prSet presAssocID="{DCBD392D-0C89-4E40-9287-117703BD7DF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0A51E55-3268-4C7D-A55C-E58B9B6B70E2}" type="pres">
      <dgm:prSet presAssocID="{DCBD392D-0C89-4E40-9287-117703BD7DF2}" presName="hierChild3" presStyleCnt="0"/>
      <dgm:spPr/>
    </dgm:pt>
    <dgm:pt modelId="{ED65E4E1-7BE9-4928-AB23-326ED10C622F}" type="pres">
      <dgm:prSet presAssocID="{5304A83B-9879-44B1-99DE-A15B665A5E9B}" presName="Name17" presStyleLbl="parChTrans1D3" presStyleIdx="0" presStyleCnt="4"/>
      <dgm:spPr/>
      <dgm:t>
        <a:bodyPr/>
        <a:lstStyle/>
        <a:p>
          <a:endParaRPr lang="el-GR"/>
        </a:p>
      </dgm:t>
    </dgm:pt>
    <dgm:pt modelId="{55DE0CCA-76A8-4F17-ADEE-62BDDB25DB1F}" type="pres">
      <dgm:prSet presAssocID="{1E5E18E2-16D4-4121-9A69-45653C9DFD90}" presName="hierRoot3" presStyleCnt="0"/>
      <dgm:spPr/>
    </dgm:pt>
    <dgm:pt modelId="{7A80EEB9-4E43-46A8-8D71-1C2B545E4DE0}" type="pres">
      <dgm:prSet presAssocID="{1E5E18E2-16D4-4121-9A69-45653C9DFD90}" presName="composite3" presStyleCnt="0"/>
      <dgm:spPr/>
    </dgm:pt>
    <dgm:pt modelId="{458661AA-17E9-4FDD-BE01-FA04D796D5EE}" type="pres">
      <dgm:prSet presAssocID="{1E5E18E2-16D4-4121-9A69-45653C9DFD90}" presName="background3" presStyleLbl="node3" presStyleIdx="0" presStyleCnt="4"/>
      <dgm:spPr/>
    </dgm:pt>
    <dgm:pt modelId="{5B57CB52-8A3A-46DC-9352-A504AF9E2A6B}" type="pres">
      <dgm:prSet presAssocID="{1E5E18E2-16D4-4121-9A69-45653C9DFD9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F705D7E-0ADD-46F6-811A-3F7519580524}" type="pres">
      <dgm:prSet presAssocID="{1E5E18E2-16D4-4121-9A69-45653C9DFD90}" presName="hierChild4" presStyleCnt="0"/>
      <dgm:spPr/>
    </dgm:pt>
    <dgm:pt modelId="{79E6A8B4-736A-4D93-8853-6CC64C9DA141}" type="pres">
      <dgm:prSet presAssocID="{10F1BABE-A7A5-4A59-8371-459ACC58C7B2}" presName="Name17" presStyleLbl="parChTrans1D3" presStyleIdx="1" presStyleCnt="4"/>
      <dgm:spPr/>
      <dgm:t>
        <a:bodyPr/>
        <a:lstStyle/>
        <a:p>
          <a:endParaRPr lang="el-GR"/>
        </a:p>
      </dgm:t>
    </dgm:pt>
    <dgm:pt modelId="{763894C0-8E41-451B-B50F-097EA6F6D2F1}" type="pres">
      <dgm:prSet presAssocID="{8D127E36-4C09-4FE9-85DD-CAF41D8929C3}" presName="hierRoot3" presStyleCnt="0"/>
      <dgm:spPr/>
    </dgm:pt>
    <dgm:pt modelId="{9ED7F08E-0931-40A5-BCEF-D6760DDF016B}" type="pres">
      <dgm:prSet presAssocID="{8D127E36-4C09-4FE9-85DD-CAF41D8929C3}" presName="composite3" presStyleCnt="0"/>
      <dgm:spPr/>
    </dgm:pt>
    <dgm:pt modelId="{DDD39D09-CDEF-414F-ADA9-DFB3EA385D5F}" type="pres">
      <dgm:prSet presAssocID="{8D127E36-4C09-4FE9-85DD-CAF41D8929C3}" presName="background3" presStyleLbl="node3" presStyleIdx="1" presStyleCnt="4"/>
      <dgm:spPr/>
    </dgm:pt>
    <dgm:pt modelId="{4AF842A6-1832-4406-AF7A-7409B24471A0}" type="pres">
      <dgm:prSet presAssocID="{8D127E36-4C09-4FE9-85DD-CAF41D8929C3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D4E6D0E-927E-4ECF-ACB7-7B6E6359A6C7}" type="pres">
      <dgm:prSet presAssocID="{8D127E36-4C09-4FE9-85DD-CAF41D8929C3}" presName="hierChild4" presStyleCnt="0"/>
      <dgm:spPr/>
    </dgm:pt>
    <dgm:pt modelId="{5805E931-6702-4067-93B2-A96729FDD8DE}" type="pres">
      <dgm:prSet presAssocID="{E9DBC5EC-DA2B-4CC2-B594-26CB0D173930}" presName="Name17" presStyleLbl="parChTrans1D3" presStyleIdx="2" presStyleCnt="4"/>
      <dgm:spPr/>
      <dgm:t>
        <a:bodyPr/>
        <a:lstStyle/>
        <a:p>
          <a:endParaRPr lang="el-GR"/>
        </a:p>
      </dgm:t>
    </dgm:pt>
    <dgm:pt modelId="{169AEF90-C596-4C03-BA1B-522DDA52A85F}" type="pres">
      <dgm:prSet presAssocID="{8EA74AD5-F234-4FBC-8EEE-EBF442704C82}" presName="hierRoot3" presStyleCnt="0"/>
      <dgm:spPr/>
    </dgm:pt>
    <dgm:pt modelId="{B49DCB38-C4E5-4EDB-BE95-CE124BB7CF46}" type="pres">
      <dgm:prSet presAssocID="{8EA74AD5-F234-4FBC-8EEE-EBF442704C82}" presName="composite3" presStyleCnt="0"/>
      <dgm:spPr/>
    </dgm:pt>
    <dgm:pt modelId="{CA9C13CC-F733-4465-8F57-5B3225C6E5D5}" type="pres">
      <dgm:prSet presAssocID="{8EA74AD5-F234-4FBC-8EEE-EBF442704C82}" presName="background3" presStyleLbl="node3" presStyleIdx="2" presStyleCnt="4"/>
      <dgm:spPr/>
    </dgm:pt>
    <dgm:pt modelId="{DFB0F379-57B9-4020-B60A-3D058BBA4EF6}" type="pres">
      <dgm:prSet presAssocID="{8EA74AD5-F234-4FBC-8EEE-EBF442704C82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1B95446-D947-4175-A950-E30E7FF02662}" type="pres">
      <dgm:prSet presAssocID="{8EA74AD5-F234-4FBC-8EEE-EBF442704C82}" presName="hierChild4" presStyleCnt="0"/>
      <dgm:spPr/>
    </dgm:pt>
    <dgm:pt modelId="{2E09F802-6CD9-437F-B669-2F6C802F67D0}" type="pres">
      <dgm:prSet presAssocID="{A1D555C7-DE30-48F9-8A50-5D1491F4EA87}" presName="Name10" presStyleLbl="parChTrans1D2" presStyleIdx="1" presStyleCnt="2"/>
      <dgm:spPr/>
      <dgm:t>
        <a:bodyPr/>
        <a:lstStyle/>
        <a:p>
          <a:endParaRPr lang="el-GR"/>
        </a:p>
      </dgm:t>
    </dgm:pt>
    <dgm:pt modelId="{D5427ED6-A282-449A-89CB-837EA5814972}" type="pres">
      <dgm:prSet presAssocID="{82D9A71D-6D1F-4B2D-9575-D343D986BC85}" presName="hierRoot2" presStyleCnt="0"/>
      <dgm:spPr/>
    </dgm:pt>
    <dgm:pt modelId="{FE34CE81-9274-4D6F-BE3B-20F0BA7F8292}" type="pres">
      <dgm:prSet presAssocID="{82D9A71D-6D1F-4B2D-9575-D343D986BC85}" presName="composite2" presStyleCnt="0"/>
      <dgm:spPr/>
    </dgm:pt>
    <dgm:pt modelId="{B13EF1F7-C54A-4773-9C36-16262FB342E3}" type="pres">
      <dgm:prSet presAssocID="{82D9A71D-6D1F-4B2D-9575-D343D986BC85}" presName="background2" presStyleLbl="node2" presStyleIdx="1" presStyleCnt="2"/>
      <dgm:spPr/>
    </dgm:pt>
    <dgm:pt modelId="{EC243F1F-988C-4977-AA9B-528792C2E0B9}" type="pres">
      <dgm:prSet presAssocID="{82D9A71D-6D1F-4B2D-9575-D343D986BC8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A55CB67-2AB2-4430-9D5A-AFF74C2C3526}" type="pres">
      <dgm:prSet presAssocID="{82D9A71D-6D1F-4B2D-9575-D343D986BC85}" presName="hierChild3" presStyleCnt="0"/>
      <dgm:spPr/>
    </dgm:pt>
    <dgm:pt modelId="{B3A7960E-B1CE-4153-8FF2-4F19F0833D1C}" type="pres">
      <dgm:prSet presAssocID="{ABB49112-8FF7-43B7-AF92-9895A5C2F01E}" presName="Name17" presStyleLbl="parChTrans1D3" presStyleIdx="3" presStyleCnt="4"/>
      <dgm:spPr/>
      <dgm:t>
        <a:bodyPr/>
        <a:lstStyle/>
        <a:p>
          <a:endParaRPr lang="el-GR"/>
        </a:p>
      </dgm:t>
    </dgm:pt>
    <dgm:pt modelId="{2D5DD79A-3F16-4DC3-BFE2-ECE846D91897}" type="pres">
      <dgm:prSet presAssocID="{176590FC-2EB1-4FF2-B564-591184949CBB}" presName="hierRoot3" presStyleCnt="0"/>
      <dgm:spPr/>
    </dgm:pt>
    <dgm:pt modelId="{26B3B141-F333-4060-9A5E-472D1FF883FE}" type="pres">
      <dgm:prSet presAssocID="{176590FC-2EB1-4FF2-B564-591184949CBB}" presName="composite3" presStyleCnt="0"/>
      <dgm:spPr/>
    </dgm:pt>
    <dgm:pt modelId="{25944F3E-BE4C-465C-8FC3-289DD187B801}" type="pres">
      <dgm:prSet presAssocID="{176590FC-2EB1-4FF2-B564-591184949CBB}" presName="background3" presStyleLbl="node3" presStyleIdx="3" presStyleCnt="4"/>
      <dgm:spPr/>
    </dgm:pt>
    <dgm:pt modelId="{12C2FBC3-D565-45C5-96B1-59BDD6F37784}" type="pres">
      <dgm:prSet presAssocID="{176590FC-2EB1-4FF2-B564-591184949CB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7FEFC2E-B054-4F2D-A44E-D03624713510}" type="pres">
      <dgm:prSet presAssocID="{176590FC-2EB1-4FF2-B564-591184949CBB}" presName="hierChild4" presStyleCnt="0"/>
      <dgm:spPr/>
    </dgm:pt>
  </dgm:ptLst>
  <dgm:cxnLst>
    <dgm:cxn modelId="{B652687A-1FC4-43AF-BB6D-00ED0DC3C40F}" type="presOf" srcId="{DCBD392D-0C89-4E40-9287-117703BD7DF2}" destId="{7D735028-36A8-490E-92B3-825DAC85C1AE}" srcOrd="0" destOrd="0" presId="urn:microsoft.com/office/officeart/2005/8/layout/hierarchy1"/>
    <dgm:cxn modelId="{6CADEE6C-209A-4A94-8CD3-E3C2AA80A28B}" srcId="{DCBD392D-0C89-4E40-9287-117703BD7DF2}" destId="{8EA74AD5-F234-4FBC-8EEE-EBF442704C82}" srcOrd="2" destOrd="0" parTransId="{E9DBC5EC-DA2B-4CC2-B594-26CB0D173930}" sibTransId="{129F7C85-CE2C-4101-A894-C20559DBD599}"/>
    <dgm:cxn modelId="{C30F181A-2678-455D-94BF-0FD93491B6D9}" type="presOf" srcId="{1E5E18E2-16D4-4121-9A69-45653C9DFD90}" destId="{5B57CB52-8A3A-46DC-9352-A504AF9E2A6B}" srcOrd="0" destOrd="0" presId="urn:microsoft.com/office/officeart/2005/8/layout/hierarchy1"/>
    <dgm:cxn modelId="{069EF600-4E78-4067-8030-EF98C0E8576F}" type="presOf" srcId="{ABB49112-8FF7-43B7-AF92-9895A5C2F01E}" destId="{B3A7960E-B1CE-4153-8FF2-4F19F0833D1C}" srcOrd="0" destOrd="0" presId="urn:microsoft.com/office/officeart/2005/8/layout/hierarchy1"/>
    <dgm:cxn modelId="{242A1212-5903-47FF-8351-38CD14F7F3D5}" type="presOf" srcId="{64770C83-2044-4E20-A1BA-2F6FCFFB2328}" destId="{F210FB20-A0AA-4588-A106-0EB636412E77}" srcOrd="0" destOrd="0" presId="urn:microsoft.com/office/officeart/2005/8/layout/hierarchy1"/>
    <dgm:cxn modelId="{7AC124FA-670F-4D3E-B2CE-B0A89F0CB50F}" type="presOf" srcId="{82D9A71D-6D1F-4B2D-9575-D343D986BC85}" destId="{EC243F1F-988C-4977-AA9B-528792C2E0B9}" srcOrd="0" destOrd="0" presId="urn:microsoft.com/office/officeart/2005/8/layout/hierarchy1"/>
    <dgm:cxn modelId="{4A434A67-B1FE-4FA1-BEB9-D272801BB89F}" srcId="{82D9A71D-6D1F-4B2D-9575-D343D986BC85}" destId="{176590FC-2EB1-4FF2-B564-591184949CBB}" srcOrd="0" destOrd="0" parTransId="{ABB49112-8FF7-43B7-AF92-9895A5C2F01E}" sibTransId="{D0151BCE-E5AD-4969-AF57-3817BC2BD43E}"/>
    <dgm:cxn modelId="{73B733F2-E09F-4D76-8F9D-752EBF10F90E}" type="presOf" srcId="{8EA74AD5-F234-4FBC-8EEE-EBF442704C82}" destId="{DFB0F379-57B9-4020-B60A-3D058BBA4EF6}" srcOrd="0" destOrd="0" presId="urn:microsoft.com/office/officeart/2005/8/layout/hierarchy1"/>
    <dgm:cxn modelId="{A1802061-D233-47B1-8E3A-6A9EB0753AB9}" type="presOf" srcId="{E9DBC5EC-DA2B-4CC2-B594-26CB0D173930}" destId="{5805E931-6702-4067-93B2-A96729FDD8DE}" srcOrd="0" destOrd="0" presId="urn:microsoft.com/office/officeart/2005/8/layout/hierarchy1"/>
    <dgm:cxn modelId="{90081252-FDD9-4969-8825-9F30C43CB299}" type="presOf" srcId="{A1D555C7-DE30-48F9-8A50-5D1491F4EA87}" destId="{2E09F802-6CD9-437F-B669-2F6C802F67D0}" srcOrd="0" destOrd="0" presId="urn:microsoft.com/office/officeart/2005/8/layout/hierarchy1"/>
    <dgm:cxn modelId="{432229F9-5182-402A-9543-2913B9BF1EDC}" type="presOf" srcId="{5304A83B-9879-44B1-99DE-A15B665A5E9B}" destId="{ED65E4E1-7BE9-4928-AB23-326ED10C622F}" srcOrd="0" destOrd="0" presId="urn:microsoft.com/office/officeart/2005/8/layout/hierarchy1"/>
    <dgm:cxn modelId="{5A01B663-AA78-48F9-A1F2-26AD25C2A79C}" srcId="{64770C83-2044-4E20-A1BA-2F6FCFFB2328}" destId="{82D9A71D-6D1F-4B2D-9575-D343D986BC85}" srcOrd="1" destOrd="0" parTransId="{A1D555C7-DE30-48F9-8A50-5D1491F4EA87}" sibTransId="{99DCCE37-E47F-4D85-874B-531B18DA4A26}"/>
    <dgm:cxn modelId="{0B2F386E-DB93-4A20-BA37-6F716EB5A657}" type="presOf" srcId="{8D127E36-4C09-4FE9-85DD-CAF41D8929C3}" destId="{4AF842A6-1832-4406-AF7A-7409B24471A0}" srcOrd="0" destOrd="0" presId="urn:microsoft.com/office/officeart/2005/8/layout/hierarchy1"/>
    <dgm:cxn modelId="{B187AC8D-850C-4DEC-9FB3-D9B66681F722}" srcId="{DCBD392D-0C89-4E40-9287-117703BD7DF2}" destId="{8D127E36-4C09-4FE9-85DD-CAF41D8929C3}" srcOrd="1" destOrd="0" parTransId="{10F1BABE-A7A5-4A59-8371-459ACC58C7B2}" sibTransId="{D3E13641-6CE3-4215-BF63-6BC6147307F3}"/>
    <dgm:cxn modelId="{6D59C9F1-58EC-436D-94F2-CF9C4CA9B7F2}" srcId="{E3558BA5-0893-4E07-8FEF-8BE4231AA161}" destId="{64770C83-2044-4E20-A1BA-2F6FCFFB2328}" srcOrd="0" destOrd="0" parTransId="{D652BB98-7001-455A-B632-B010874D169A}" sibTransId="{AAC5BD7F-E4EA-4035-961F-2FA296292F71}"/>
    <dgm:cxn modelId="{368105D4-2134-4A08-9687-AC3E68C4C57C}" type="presOf" srcId="{10F1BABE-A7A5-4A59-8371-459ACC58C7B2}" destId="{79E6A8B4-736A-4D93-8853-6CC64C9DA141}" srcOrd="0" destOrd="0" presId="urn:microsoft.com/office/officeart/2005/8/layout/hierarchy1"/>
    <dgm:cxn modelId="{876525BA-226A-4189-9A45-ACA7D5648F2B}" srcId="{DCBD392D-0C89-4E40-9287-117703BD7DF2}" destId="{1E5E18E2-16D4-4121-9A69-45653C9DFD90}" srcOrd="0" destOrd="0" parTransId="{5304A83B-9879-44B1-99DE-A15B665A5E9B}" sibTransId="{8F21D770-7C4D-460C-A646-50B5041FFBBC}"/>
    <dgm:cxn modelId="{D73148D9-E7F8-49D6-9B31-E5CD5AE06730}" type="presOf" srcId="{E3558BA5-0893-4E07-8FEF-8BE4231AA161}" destId="{3691EC44-D34C-436B-A819-ABD6E9B6AFD5}" srcOrd="0" destOrd="0" presId="urn:microsoft.com/office/officeart/2005/8/layout/hierarchy1"/>
    <dgm:cxn modelId="{3B641D6F-9897-4EFF-B5CF-C0439510413C}" type="presOf" srcId="{04B4227E-DDA3-4CB8-A648-D4404347C45D}" destId="{FE8B6D89-EC74-4A88-8474-7E9D1DE24286}" srcOrd="0" destOrd="0" presId="urn:microsoft.com/office/officeart/2005/8/layout/hierarchy1"/>
    <dgm:cxn modelId="{5D8A410A-61F3-44C8-A834-00AA8E9D09E5}" type="presOf" srcId="{176590FC-2EB1-4FF2-B564-591184949CBB}" destId="{12C2FBC3-D565-45C5-96B1-59BDD6F37784}" srcOrd="0" destOrd="0" presId="urn:microsoft.com/office/officeart/2005/8/layout/hierarchy1"/>
    <dgm:cxn modelId="{72543087-3C33-4B00-B823-CF7C2070958A}" srcId="{64770C83-2044-4E20-A1BA-2F6FCFFB2328}" destId="{DCBD392D-0C89-4E40-9287-117703BD7DF2}" srcOrd="0" destOrd="0" parTransId="{04B4227E-DDA3-4CB8-A648-D4404347C45D}" sibTransId="{53F400B8-8D92-4C94-927C-52D60EC59771}"/>
    <dgm:cxn modelId="{43A2D9E2-FF15-431A-A6E0-4829201BB7E3}" type="presParOf" srcId="{3691EC44-D34C-436B-A819-ABD6E9B6AFD5}" destId="{ED0513F1-A156-4E26-892C-B80A22508A5E}" srcOrd="0" destOrd="0" presId="urn:microsoft.com/office/officeart/2005/8/layout/hierarchy1"/>
    <dgm:cxn modelId="{EBEF1AEB-AE64-4EF9-B938-C80077E93F3E}" type="presParOf" srcId="{ED0513F1-A156-4E26-892C-B80A22508A5E}" destId="{E0EAB7EB-6043-41A5-A419-B6C99BE396BC}" srcOrd="0" destOrd="0" presId="urn:microsoft.com/office/officeart/2005/8/layout/hierarchy1"/>
    <dgm:cxn modelId="{781A2625-2C0A-4C20-8233-DCEFF48C0EB9}" type="presParOf" srcId="{E0EAB7EB-6043-41A5-A419-B6C99BE396BC}" destId="{1C538BE2-38C8-4F14-B308-BF11D3AF8213}" srcOrd="0" destOrd="0" presId="urn:microsoft.com/office/officeart/2005/8/layout/hierarchy1"/>
    <dgm:cxn modelId="{8A3E15EA-F9AC-4B25-8AE9-FAF6C73EFA3B}" type="presParOf" srcId="{E0EAB7EB-6043-41A5-A419-B6C99BE396BC}" destId="{F210FB20-A0AA-4588-A106-0EB636412E77}" srcOrd="1" destOrd="0" presId="urn:microsoft.com/office/officeart/2005/8/layout/hierarchy1"/>
    <dgm:cxn modelId="{549E7D30-D96B-4288-A9A0-5E6C05ADF86A}" type="presParOf" srcId="{ED0513F1-A156-4E26-892C-B80A22508A5E}" destId="{3ACD3D79-CF86-4569-AB20-D5183B9C5C67}" srcOrd="1" destOrd="0" presId="urn:microsoft.com/office/officeart/2005/8/layout/hierarchy1"/>
    <dgm:cxn modelId="{E8EFE348-89F0-43F2-BDDB-C758EA6115E6}" type="presParOf" srcId="{3ACD3D79-CF86-4569-AB20-D5183B9C5C67}" destId="{FE8B6D89-EC74-4A88-8474-7E9D1DE24286}" srcOrd="0" destOrd="0" presId="urn:microsoft.com/office/officeart/2005/8/layout/hierarchy1"/>
    <dgm:cxn modelId="{92C0A9F5-9EF1-4552-A5FE-42CEB628A9E6}" type="presParOf" srcId="{3ACD3D79-CF86-4569-AB20-D5183B9C5C67}" destId="{DFDF31C7-43B6-4820-99BC-6A79D58A9268}" srcOrd="1" destOrd="0" presId="urn:microsoft.com/office/officeart/2005/8/layout/hierarchy1"/>
    <dgm:cxn modelId="{1C26AB14-992A-4BE4-8C73-A711A9F3C7F2}" type="presParOf" srcId="{DFDF31C7-43B6-4820-99BC-6A79D58A9268}" destId="{61396A29-EFF1-4162-9825-86AFFC94AFA1}" srcOrd="0" destOrd="0" presId="urn:microsoft.com/office/officeart/2005/8/layout/hierarchy1"/>
    <dgm:cxn modelId="{C61F24F6-F2DD-48B4-90D6-D7168347D81E}" type="presParOf" srcId="{61396A29-EFF1-4162-9825-86AFFC94AFA1}" destId="{B7AE6E13-8978-42D8-8E06-88C4875A2F2A}" srcOrd="0" destOrd="0" presId="urn:microsoft.com/office/officeart/2005/8/layout/hierarchy1"/>
    <dgm:cxn modelId="{41E6E113-CAA7-4444-B317-2A3E52098472}" type="presParOf" srcId="{61396A29-EFF1-4162-9825-86AFFC94AFA1}" destId="{7D735028-36A8-490E-92B3-825DAC85C1AE}" srcOrd="1" destOrd="0" presId="urn:microsoft.com/office/officeart/2005/8/layout/hierarchy1"/>
    <dgm:cxn modelId="{114A2C21-4173-42BF-BF28-6C7CD3F29835}" type="presParOf" srcId="{DFDF31C7-43B6-4820-99BC-6A79D58A9268}" destId="{10A51E55-3268-4C7D-A55C-E58B9B6B70E2}" srcOrd="1" destOrd="0" presId="urn:microsoft.com/office/officeart/2005/8/layout/hierarchy1"/>
    <dgm:cxn modelId="{5CB8F87B-3511-4606-A39E-D60833897D72}" type="presParOf" srcId="{10A51E55-3268-4C7D-A55C-E58B9B6B70E2}" destId="{ED65E4E1-7BE9-4928-AB23-326ED10C622F}" srcOrd="0" destOrd="0" presId="urn:microsoft.com/office/officeart/2005/8/layout/hierarchy1"/>
    <dgm:cxn modelId="{927A909A-066B-4CC2-9E97-A4DCB2E035D7}" type="presParOf" srcId="{10A51E55-3268-4C7D-A55C-E58B9B6B70E2}" destId="{55DE0CCA-76A8-4F17-ADEE-62BDDB25DB1F}" srcOrd="1" destOrd="0" presId="urn:microsoft.com/office/officeart/2005/8/layout/hierarchy1"/>
    <dgm:cxn modelId="{ED6FC16A-7355-4E25-9584-BA12067618D2}" type="presParOf" srcId="{55DE0CCA-76A8-4F17-ADEE-62BDDB25DB1F}" destId="{7A80EEB9-4E43-46A8-8D71-1C2B545E4DE0}" srcOrd="0" destOrd="0" presId="urn:microsoft.com/office/officeart/2005/8/layout/hierarchy1"/>
    <dgm:cxn modelId="{E72E8663-5B37-4027-B592-DF0578A49814}" type="presParOf" srcId="{7A80EEB9-4E43-46A8-8D71-1C2B545E4DE0}" destId="{458661AA-17E9-4FDD-BE01-FA04D796D5EE}" srcOrd="0" destOrd="0" presId="urn:microsoft.com/office/officeart/2005/8/layout/hierarchy1"/>
    <dgm:cxn modelId="{B8470B72-03C8-44A4-936A-D1434A73CA9B}" type="presParOf" srcId="{7A80EEB9-4E43-46A8-8D71-1C2B545E4DE0}" destId="{5B57CB52-8A3A-46DC-9352-A504AF9E2A6B}" srcOrd="1" destOrd="0" presId="urn:microsoft.com/office/officeart/2005/8/layout/hierarchy1"/>
    <dgm:cxn modelId="{998E515C-9DDF-4BBB-B8F2-3B8712512C1E}" type="presParOf" srcId="{55DE0CCA-76A8-4F17-ADEE-62BDDB25DB1F}" destId="{9F705D7E-0ADD-46F6-811A-3F7519580524}" srcOrd="1" destOrd="0" presId="urn:microsoft.com/office/officeart/2005/8/layout/hierarchy1"/>
    <dgm:cxn modelId="{96D1097A-FF66-4413-A3FD-B84DCC5FA234}" type="presParOf" srcId="{10A51E55-3268-4C7D-A55C-E58B9B6B70E2}" destId="{79E6A8B4-736A-4D93-8853-6CC64C9DA141}" srcOrd="2" destOrd="0" presId="urn:microsoft.com/office/officeart/2005/8/layout/hierarchy1"/>
    <dgm:cxn modelId="{9C47BC6E-7E96-47CA-93D5-241A56CF817F}" type="presParOf" srcId="{10A51E55-3268-4C7D-A55C-E58B9B6B70E2}" destId="{763894C0-8E41-451B-B50F-097EA6F6D2F1}" srcOrd="3" destOrd="0" presId="urn:microsoft.com/office/officeart/2005/8/layout/hierarchy1"/>
    <dgm:cxn modelId="{35F76B16-A941-4647-B295-02622FA1C011}" type="presParOf" srcId="{763894C0-8E41-451B-B50F-097EA6F6D2F1}" destId="{9ED7F08E-0931-40A5-BCEF-D6760DDF016B}" srcOrd="0" destOrd="0" presId="urn:microsoft.com/office/officeart/2005/8/layout/hierarchy1"/>
    <dgm:cxn modelId="{B0353FD9-A151-4FB2-982B-50B978B5D6D9}" type="presParOf" srcId="{9ED7F08E-0931-40A5-BCEF-D6760DDF016B}" destId="{DDD39D09-CDEF-414F-ADA9-DFB3EA385D5F}" srcOrd="0" destOrd="0" presId="urn:microsoft.com/office/officeart/2005/8/layout/hierarchy1"/>
    <dgm:cxn modelId="{D2FC7F87-DB84-4CBB-9A23-38DF7C16AFD3}" type="presParOf" srcId="{9ED7F08E-0931-40A5-BCEF-D6760DDF016B}" destId="{4AF842A6-1832-4406-AF7A-7409B24471A0}" srcOrd="1" destOrd="0" presId="urn:microsoft.com/office/officeart/2005/8/layout/hierarchy1"/>
    <dgm:cxn modelId="{34D5E556-F5D2-4206-817E-8586341E17B2}" type="presParOf" srcId="{763894C0-8E41-451B-B50F-097EA6F6D2F1}" destId="{3D4E6D0E-927E-4ECF-ACB7-7B6E6359A6C7}" srcOrd="1" destOrd="0" presId="urn:microsoft.com/office/officeart/2005/8/layout/hierarchy1"/>
    <dgm:cxn modelId="{19F2CAD7-5F1C-4797-893F-01B0039A8FEA}" type="presParOf" srcId="{10A51E55-3268-4C7D-A55C-E58B9B6B70E2}" destId="{5805E931-6702-4067-93B2-A96729FDD8DE}" srcOrd="4" destOrd="0" presId="urn:microsoft.com/office/officeart/2005/8/layout/hierarchy1"/>
    <dgm:cxn modelId="{8E39057F-BF80-4C9E-B075-EBB34602FE70}" type="presParOf" srcId="{10A51E55-3268-4C7D-A55C-E58B9B6B70E2}" destId="{169AEF90-C596-4C03-BA1B-522DDA52A85F}" srcOrd="5" destOrd="0" presId="urn:microsoft.com/office/officeart/2005/8/layout/hierarchy1"/>
    <dgm:cxn modelId="{89D0CF79-AD11-45D2-8E9E-6AB70076DC55}" type="presParOf" srcId="{169AEF90-C596-4C03-BA1B-522DDA52A85F}" destId="{B49DCB38-C4E5-4EDB-BE95-CE124BB7CF46}" srcOrd="0" destOrd="0" presId="urn:microsoft.com/office/officeart/2005/8/layout/hierarchy1"/>
    <dgm:cxn modelId="{9819F631-1F9D-49F2-98D5-CDFC7FAB1CD8}" type="presParOf" srcId="{B49DCB38-C4E5-4EDB-BE95-CE124BB7CF46}" destId="{CA9C13CC-F733-4465-8F57-5B3225C6E5D5}" srcOrd="0" destOrd="0" presId="urn:microsoft.com/office/officeart/2005/8/layout/hierarchy1"/>
    <dgm:cxn modelId="{838E1523-1694-4D20-AEAD-76561C77FB53}" type="presParOf" srcId="{B49DCB38-C4E5-4EDB-BE95-CE124BB7CF46}" destId="{DFB0F379-57B9-4020-B60A-3D058BBA4EF6}" srcOrd="1" destOrd="0" presId="urn:microsoft.com/office/officeart/2005/8/layout/hierarchy1"/>
    <dgm:cxn modelId="{7E28F6EE-C92D-4478-A9CE-32921A938FAC}" type="presParOf" srcId="{169AEF90-C596-4C03-BA1B-522DDA52A85F}" destId="{B1B95446-D947-4175-A950-E30E7FF02662}" srcOrd="1" destOrd="0" presId="urn:microsoft.com/office/officeart/2005/8/layout/hierarchy1"/>
    <dgm:cxn modelId="{36EB4669-D5A5-4F07-A877-6A30F67C5938}" type="presParOf" srcId="{3ACD3D79-CF86-4569-AB20-D5183B9C5C67}" destId="{2E09F802-6CD9-437F-B669-2F6C802F67D0}" srcOrd="2" destOrd="0" presId="urn:microsoft.com/office/officeart/2005/8/layout/hierarchy1"/>
    <dgm:cxn modelId="{DF5F1BF8-D040-4576-8812-DBEAE7C96F73}" type="presParOf" srcId="{3ACD3D79-CF86-4569-AB20-D5183B9C5C67}" destId="{D5427ED6-A282-449A-89CB-837EA5814972}" srcOrd="3" destOrd="0" presId="urn:microsoft.com/office/officeart/2005/8/layout/hierarchy1"/>
    <dgm:cxn modelId="{D38066AF-76E2-44CA-A2AB-BB811E9A2947}" type="presParOf" srcId="{D5427ED6-A282-449A-89CB-837EA5814972}" destId="{FE34CE81-9274-4D6F-BE3B-20F0BA7F8292}" srcOrd="0" destOrd="0" presId="urn:microsoft.com/office/officeart/2005/8/layout/hierarchy1"/>
    <dgm:cxn modelId="{516856C2-3C22-49A6-A8D1-811F3229615C}" type="presParOf" srcId="{FE34CE81-9274-4D6F-BE3B-20F0BA7F8292}" destId="{B13EF1F7-C54A-4773-9C36-16262FB342E3}" srcOrd="0" destOrd="0" presId="urn:microsoft.com/office/officeart/2005/8/layout/hierarchy1"/>
    <dgm:cxn modelId="{D2086E9F-9D50-47BA-8076-EA77C196AAD9}" type="presParOf" srcId="{FE34CE81-9274-4D6F-BE3B-20F0BA7F8292}" destId="{EC243F1F-988C-4977-AA9B-528792C2E0B9}" srcOrd="1" destOrd="0" presId="urn:microsoft.com/office/officeart/2005/8/layout/hierarchy1"/>
    <dgm:cxn modelId="{864BA0E8-DB5F-4FE6-B68B-A269C1F7323E}" type="presParOf" srcId="{D5427ED6-A282-449A-89CB-837EA5814972}" destId="{AA55CB67-2AB2-4430-9D5A-AFF74C2C3526}" srcOrd="1" destOrd="0" presId="urn:microsoft.com/office/officeart/2005/8/layout/hierarchy1"/>
    <dgm:cxn modelId="{1B46AB23-2C42-4865-B1F6-D40F09F1290B}" type="presParOf" srcId="{AA55CB67-2AB2-4430-9D5A-AFF74C2C3526}" destId="{B3A7960E-B1CE-4153-8FF2-4F19F0833D1C}" srcOrd="0" destOrd="0" presId="urn:microsoft.com/office/officeart/2005/8/layout/hierarchy1"/>
    <dgm:cxn modelId="{724F5078-9D29-478B-A24C-644275F62B3B}" type="presParOf" srcId="{AA55CB67-2AB2-4430-9D5A-AFF74C2C3526}" destId="{2D5DD79A-3F16-4DC3-BFE2-ECE846D91897}" srcOrd="1" destOrd="0" presId="urn:microsoft.com/office/officeart/2005/8/layout/hierarchy1"/>
    <dgm:cxn modelId="{3B2F7217-2552-4460-81ED-AF91B6BC42CF}" type="presParOf" srcId="{2D5DD79A-3F16-4DC3-BFE2-ECE846D91897}" destId="{26B3B141-F333-4060-9A5E-472D1FF883FE}" srcOrd="0" destOrd="0" presId="urn:microsoft.com/office/officeart/2005/8/layout/hierarchy1"/>
    <dgm:cxn modelId="{4450E5DF-5FBE-4D21-AB8F-D83B0552B5A3}" type="presParOf" srcId="{26B3B141-F333-4060-9A5E-472D1FF883FE}" destId="{25944F3E-BE4C-465C-8FC3-289DD187B801}" srcOrd="0" destOrd="0" presId="urn:microsoft.com/office/officeart/2005/8/layout/hierarchy1"/>
    <dgm:cxn modelId="{47248EDF-D41C-4366-A343-6D3C9516D4F9}" type="presParOf" srcId="{26B3B141-F333-4060-9A5E-472D1FF883FE}" destId="{12C2FBC3-D565-45C5-96B1-59BDD6F37784}" srcOrd="1" destOrd="0" presId="urn:microsoft.com/office/officeart/2005/8/layout/hierarchy1"/>
    <dgm:cxn modelId="{84098C5A-B769-4F4C-A17E-C7809ECF0ACB}" type="presParOf" srcId="{2D5DD79A-3F16-4DC3-BFE2-ECE846D91897}" destId="{C7FEFC2E-B054-4F2D-A44E-D036247135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09858C-F12E-4DF7-9324-FED4240D7A70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7ACAE5E-A59C-446F-8AB7-81C3DBF5DE34}">
      <dgm:prSet phldrT="[Text]" custT="1"/>
      <dgm:spPr/>
      <dgm:t>
        <a:bodyPr/>
        <a:lstStyle/>
        <a:p>
          <a:r>
            <a:rPr lang="el-GR" sz="2000" b="1" dirty="0" smtClean="0"/>
            <a:t>Στόχοι</a:t>
          </a:r>
          <a:endParaRPr lang="el-GR" sz="1300" b="1" dirty="0"/>
        </a:p>
      </dgm:t>
    </dgm:pt>
    <dgm:pt modelId="{4E6886D3-8801-41BA-9BFE-981C8C46F43E}" type="parTrans" cxnId="{1224FA97-5818-4E79-9AA3-73A2861571EF}">
      <dgm:prSet/>
      <dgm:spPr/>
      <dgm:t>
        <a:bodyPr/>
        <a:lstStyle/>
        <a:p>
          <a:endParaRPr lang="el-GR"/>
        </a:p>
      </dgm:t>
    </dgm:pt>
    <dgm:pt modelId="{2AD2BF81-F621-49C7-9172-B52BA2064BD0}" type="sibTrans" cxnId="{1224FA97-5818-4E79-9AA3-73A2861571EF}">
      <dgm:prSet/>
      <dgm:spPr/>
      <dgm:t>
        <a:bodyPr/>
        <a:lstStyle/>
        <a:p>
          <a:endParaRPr lang="el-GR"/>
        </a:p>
      </dgm:t>
    </dgm:pt>
    <dgm:pt modelId="{F9D2BF32-ADA3-491D-B3A7-BDC4CB298950}">
      <dgm:prSet phldrT="[Text]" custT="1"/>
      <dgm:spPr/>
      <dgm:t>
        <a:bodyPr/>
        <a:lstStyle/>
        <a:p>
          <a:r>
            <a:rPr lang="el-GR" sz="1400" b="1" dirty="0" smtClean="0"/>
            <a:t>Αποτελέσματα-Παραδοτέα-Εκροές</a:t>
          </a:r>
          <a:endParaRPr lang="el-GR" sz="1400" b="1" dirty="0"/>
        </a:p>
      </dgm:t>
    </dgm:pt>
    <dgm:pt modelId="{87AC1215-3B35-4B29-8315-033097238DFE}" type="parTrans" cxnId="{7DD42AFE-CC3C-4085-AE91-18F660310468}">
      <dgm:prSet/>
      <dgm:spPr/>
      <dgm:t>
        <a:bodyPr/>
        <a:lstStyle/>
        <a:p>
          <a:endParaRPr lang="el-GR"/>
        </a:p>
      </dgm:t>
    </dgm:pt>
    <dgm:pt modelId="{0BBA08FF-474D-4AAE-A02E-1525F12D3DCA}" type="sibTrans" cxnId="{7DD42AFE-CC3C-4085-AE91-18F660310468}">
      <dgm:prSet/>
      <dgm:spPr/>
      <dgm:t>
        <a:bodyPr/>
        <a:lstStyle/>
        <a:p>
          <a:endParaRPr lang="el-GR"/>
        </a:p>
      </dgm:t>
    </dgm:pt>
    <dgm:pt modelId="{84330A9A-C6F2-4596-9E0B-6A445CA910B9}">
      <dgm:prSet phldrT="[Text]" custT="1"/>
      <dgm:spPr/>
      <dgm:t>
        <a:bodyPr/>
        <a:lstStyle/>
        <a:p>
          <a:r>
            <a:rPr lang="el-GR" sz="2000" b="1" dirty="0" smtClean="0"/>
            <a:t>Ενέργειες</a:t>
          </a:r>
          <a:endParaRPr lang="el-GR" sz="2000" b="1" dirty="0"/>
        </a:p>
      </dgm:t>
    </dgm:pt>
    <dgm:pt modelId="{66A231E2-67E8-4EF0-875E-4808FA7CB394}" type="parTrans" cxnId="{71F86880-ACB9-43EF-8B6E-A17A0233498E}">
      <dgm:prSet/>
      <dgm:spPr/>
      <dgm:t>
        <a:bodyPr/>
        <a:lstStyle/>
        <a:p>
          <a:endParaRPr lang="el-GR"/>
        </a:p>
      </dgm:t>
    </dgm:pt>
    <dgm:pt modelId="{6EDED03B-C27B-46B3-ADED-9CD210F6E06A}" type="sibTrans" cxnId="{71F86880-ACB9-43EF-8B6E-A17A0233498E}">
      <dgm:prSet/>
      <dgm:spPr/>
      <dgm:t>
        <a:bodyPr/>
        <a:lstStyle/>
        <a:p>
          <a:endParaRPr lang="el-GR"/>
        </a:p>
      </dgm:t>
    </dgm:pt>
    <dgm:pt modelId="{C7BF80E1-42AA-4551-A74E-4DD93224F68E}">
      <dgm:prSet phldrT="[Text]" custT="1"/>
      <dgm:spPr/>
      <dgm:t>
        <a:bodyPr/>
        <a:lstStyle/>
        <a:p>
          <a:r>
            <a:rPr lang="el-GR" sz="1600" b="1" dirty="0" smtClean="0"/>
            <a:t>Πρόγραμμα Εργασίας</a:t>
          </a:r>
          <a:endParaRPr lang="el-GR" sz="1600" b="1" dirty="0"/>
        </a:p>
      </dgm:t>
    </dgm:pt>
    <dgm:pt modelId="{E12A8FA2-E96D-4024-96E0-929456CF2406}" type="parTrans" cxnId="{FF055093-A957-4A8A-868F-292DFA5C8D27}">
      <dgm:prSet/>
      <dgm:spPr/>
      <dgm:t>
        <a:bodyPr/>
        <a:lstStyle/>
        <a:p>
          <a:endParaRPr lang="el-GR"/>
        </a:p>
      </dgm:t>
    </dgm:pt>
    <dgm:pt modelId="{1D647796-6240-468B-ADCD-FBBF2B3934E3}" type="sibTrans" cxnId="{FF055093-A957-4A8A-868F-292DFA5C8D27}">
      <dgm:prSet/>
      <dgm:spPr/>
      <dgm:t>
        <a:bodyPr/>
        <a:lstStyle/>
        <a:p>
          <a:endParaRPr lang="el-GR"/>
        </a:p>
      </dgm:t>
    </dgm:pt>
    <dgm:pt modelId="{9F7BA813-4121-4E37-84F0-E881523C1032}">
      <dgm:prSet phldrT="[Text]" custT="1"/>
      <dgm:spPr/>
      <dgm:t>
        <a:bodyPr/>
        <a:lstStyle/>
        <a:p>
          <a:r>
            <a:rPr lang="el-GR" sz="1400" b="1" dirty="0" smtClean="0"/>
            <a:t>Προϋπολογισμός</a:t>
          </a:r>
          <a:endParaRPr lang="el-GR" sz="1400" b="1" dirty="0"/>
        </a:p>
      </dgm:t>
    </dgm:pt>
    <dgm:pt modelId="{3293FDB7-D2AF-4530-8E0A-EC507677BDC7}" type="parTrans" cxnId="{30DDA87C-FF8D-456E-9DA7-8EF6F36F943C}">
      <dgm:prSet/>
      <dgm:spPr/>
      <dgm:t>
        <a:bodyPr/>
        <a:lstStyle/>
        <a:p>
          <a:endParaRPr lang="el-GR"/>
        </a:p>
      </dgm:t>
    </dgm:pt>
    <dgm:pt modelId="{71D421CB-58D3-4C51-BFF5-25064030D56A}" type="sibTrans" cxnId="{30DDA87C-FF8D-456E-9DA7-8EF6F36F943C}">
      <dgm:prSet/>
      <dgm:spPr/>
      <dgm:t>
        <a:bodyPr/>
        <a:lstStyle/>
        <a:p>
          <a:endParaRPr lang="el-GR"/>
        </a:p>
      </dgm:t>
    </dgm:pt>
    <dgm:pt modelId="{B8F05E92-85AE-4AD8-9353-F2585FC77FAD}">
      <dgm:prSet phldrT="[Text]"/>
      <dgm:spPr/>
      <dgm:t>
        <a:bodyPr/>
        <a:lstStyle/>
        <a:p>
          <a:r>
            <a:rPr lang="el-GR" b="1" dirty="0" smtClean="0"/>
            <a:t>Σύστημα Διαχείρισης</a:t>
          </a:r>
          <a:endParaRPr lang="el-GR" b="1" dirty="0"/>
        </a:p>
      </dgm:t>
    </dgm:pt>
    <dgm:pt modelId="{DCF608BC-9A03-4B83-8A6D-5FA5A2FD0F39}" type="parTrans" cxnId="{E9783E23-3C35-47AD-B622-7B176572DB35}">
      <dgm:prSet/>
      <dgm:spPr/>
      <dgm:t>
        <a:bodyPr/>
        <a:lstStyle/>
        <a:p>
          <a:endParaRPr lang="el-GR"/>
        </a:p>
      </dgm:t>
    </dgm:pt>
    <dgm:pt modelId="{53EA6E9A-290E-4649-B5F1-7154BCF6FABE}" type="sibTrans" cxnId="{E9783E23-3C35-47AD-B622-7B176572DB35}">
      <dgm:prSet/>
      <dgm:spPr/>
      <dgm:t>
        <a:bodyPr/>
        <a:lstStyle/>
        <a:p>
          <a:endParaRPr lang="el-GR"/>
        </a:p>
      </dgm:t>
    </dgm:pt>
    <dgm:pt modelId="{3227C348-9868-4260-BF1D-CF0A033E5666}">
      <dgm:prSet phldrT="[Text]"/>
      <dgm:spPr/>
      <dgm:t>
        <a:bodyPr/>
        <a:lstStyle/>
        <a:p>
          <a:r>
            <a:rPr lang="el-GR" b="1" dirty="0" smtClean="0"/>
            <a:t>Πλαίσιο Επικοινωνίας</a:t>
          </a:r>
          <a:endParaRPr lang="el-GR" b="1" dirty="0"/>
        </a:p>
      </dgm:t>
    </dgm:pt>
    <dgm:pt modelId="{80950C5E-6EB1-4096-B1CE-2E8455AF8B23}" type="parTrans" cxnId="{F22A76A7-7492-46AA-9002-30954F37BA9F}">
      <dgm:prSet/>
      <dgm:spPr/>
      <dgm:t>
        <a:bodyPr/>
        <a:lstStyle/>
        <a:p>
          <a:endParaRPr lang="el-GR"/>
        </a:p>
      </dgm:t>
    </dgm:pt>
    <dgm:pt modelId="{80E929AE-50B1-49C1-B902-0C52B21A5913}" type="sibTrans" cxnId="{F22A76A7-7492-46AA-9002-30954F37BA9F}">
      <dgm:prSet/>
      <dgm:spPr/>
      <dgm:t>
        <a:bodyPr/>
        <a:lstStyle/>
        <a:p>
          <a:endParaRPr lang="el-GR"/>
        </a:p>
      </dgm:t>
    </dgm:pt>
    <dgm:pt modelId="{25C04696-2254-459E-ABC2-956ACE37117E}">
      <dgm:prSet phldrT="[Text]"/>
      <dgm:spPr/>
      <dgm:t>
        <a:bodyPr/>
        <a:lstStyle/>
        <a:p>
          <a:r>
            <a:rPr lang="el-GR" b="1" dirty="0" smtClean="0"/>
            <a:t>Αξιολόγηση</a:t>
          </a:r>
          <a:endParaRPr lang="el-GR" b="1" dirty="0"/>
        </a:p>
      </dgm:t>
    </dgm:pt>
    <dgm:pt modelId="{53B97FB3-5F8C-4053-B731-0D885E05AC94}" type="parTrans" cxnId="{491F4CDD-F314-4273-AFA0-26374D4DB395}">
      <dgm:prSet/>
      <dgm:spPr/>
      <dgm:t>
        <a:bodyPr/>
        <a:lstStyle/>
        <a:p>
          <a:endParaRPr lang="el-GR"/>
        </a:p>
      </dgm:t>
    </dgm:pt>
    <dgm:pt modelId="{F277893F-7C1F-445C-B3D3-158EA2F1746D}" type="sibTrans" cxnId="{491F4CDD-F314-4273-AFA0-26374D4DB395}">
      <dgm:prSet/>
      <dgm:spPr/>
      <dgm:t>
        <a:bodyPr/>
        <a:lstStyle/>
        <a:p>
          <a:endParaRPr lang="el-GR"/>
        </a:p>
      </dgm:t>
    </dgm:pt>
    <dgm:pt modelId="{E6CC23C5-D9AB-4453-A62D-9052299DD5DE}">
      <dgm:prSet phldrT="[Text]"/>
      <dgm:spPr/>
      <dgm:t>
        <a:bodyPr/>
        <a:lstStyle/>
        <a:p>
          <a:r>
            <a:rPr lang="el-GR" b="1" dirty="0" smtClean="0"/>
            <a:t>Αξιοποίηση και Βιωσιμότητα</a:t>
          </a:r>
          <a:endParaRPr lang="el-GR" b="1" dirty="0"/>
        </a:p>
      </dgm:t>
    </dgm:pt>
    <dgm:pt modelId="{EF161FC1-03F8-468B-B557-6E93A545CE60}" type="parTrans" cxnId="{666E6B7E-41BA-4CC5-BA41-A6011FB8B758}">
      <dgm:prSet/>
      <dgm:spPr/>
      <dgm:t>
        <a:bodyPr/>
        <a:lstStyle/>
        <a:p>
          <a:endParaRPr lang="el-GR"/>
        </a:p>
      </dgm:t>
    </dgm:pt>
    <dgm:pt modelId="{AFC43B25-B4ED-48DE-B73D-EA64A3D6DAE7}" type="sibTrans" cxnId="{666E6B7E-41BA-4CC5-BA41-A6011FB8B758}">
      <dgm:prSet/>
      <dgm:spPr/>
      <dgm:t>
        <a:bodyPr/>
        <a:lstStyle/>
        <a:p>
          <a:endParaRPr lang="el-GR"/>
        </a:p>
      </dgm:t>
    </dgm:pt>
    <dgm:pt modelId="{99D28FF4-E102-42EE-A760-4DE4EB80CF07}" type="pres">
      <dgm:prSet presAssocID="{0109858C-F12E-4DF7-9324-FED4240D7A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AB8E755-1DEA-4169-BD6A-9E513E60A729}" type="pres">
      <dgm:prSet presAssocID="{37ACAE5E-A59C-446F-8AB7-81C3DBF5DE34}" presName="compNode" presStyleCnt="0"/>
      <dgm:spPr/>
    </dgm:pt>
    <dgm:pt modelId="{CFE60ED0-DB27-4D37-9244-AB78CA5A10B7}" type="pres">
      <dgm:prSet presAssocID="{37ACAE5E-A59C-446F-8AB7-81C3DBF5DE34}" presName="pict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</dgm:spPr>
    </dgm:pt>
    <dgm:pt modelId="{FB5F6F3A-4B7B-4EA3-9F98-A5380B053DA4}" type="pres">
      <dgm:prSet presAssocID="{37ACAE5E-A59C-446F-8AB7-81C3DBF5DE34}" presName="textRect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52A3CD-E0B4-4383-8E77-31866584F98E}" type="pres">
      <dgm:prSet presAssocID="{2AD2BF81-F621-49C7-9172-B52BA2064BD0}" presName="sibTrans" presStyleLbl="sibTrans2D1" presStyleIdx="0" presStyleCnt="0"/>
      <dgm:spPr/>
      <dgm:t>
        <a:bodyPr/>
        <a:lstStyle/>
        <a:p>
          <a:endParaRPr lang="el-GR"/>
        </a:p>
      </dgm:t>
    </dgm:pt>
    <dgm:pt modelId="{0959A278-7BD0-4327-A50A-FD531C56A24B}" type="pres">
      <dgm:prSet presAssocID="{F9D2BF32-ADA3-491D-B3A7-BDC4CB298950}" presName="compNode" presStyleCnt="0"/>
      <dgm:spPr/>
    </dgm:pt>
    <dgm:pt modelId="{F99EA6FF-3297-4C37-8149-7DAC5BAA962A}" type="pres">
      <dgm:prSet presAssocID="{F9D2BF32-ADA3-491D-B3A7-BDC4CB298950}" presName="pictRect" presStyleLbl="nod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</dgm:pt>
    <dgm:pt modelId="{05443D3B-E45A-4167-BA0F-625A94267588}" type="pres">
      <dgm:prSet presAssocID="{F9D2BF32-ADA3-491D-B3A7-BDC4CB298950}" presName="textRect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A58AAB-AB66-4BF6-8534-017D3F413D14}" type="pres">
      <dgm:prSet presAssocID="{0BBA08FF-474D-4AAE-A02E-1525F12D3DCA}" presName="sibTrans" presStyleLbl="sibTrans2D1" presStyleIdx="0" presStyleCnt="0"/>
      <dgm:spPr/>
      <dgm:t>
        <a:bodyPr/>
        <a:lstStyle/>
        <a:p>
          <a:endParaRPr lang="el-GR"/>
        </a:p>
      </dgm:t>
    </dgm:pt>
    <dgm:pt modelId="{4C2FE62B-CDF8-48AF-A830-0A47E341649C}" type="pres">
      <dgm:prSet presAssocID="{84330A9A-C6F2-4596-9E0B-6A445CA910B9}" presName="compNode" presStyleCnt="0"/>
      <dgm:spPr/>
    </dgm:pt>
    <dgm:pt modelId="{7E13CCC2-3C6E-40D6-A97D-196E44341C31}" type="pres">
      <dgm:prSet presAssocID="{84330A9A-C6F2-4596-9E0B-6A445CA910B9}" presName="pictRect" presStyleLbl="node1" presStyleIdx="2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5000" b="-25000"/>
          </a:stretch>
        </a:blipFill>
      </dgm:spPr>
    </dgm:pt>
    <dgm:pt modelId="{CA09E42B-F58F-4C2F-91E8-A426274ED1D9}" type="pres">
      <dgm:prSet presAssocID="{84330A9A-C6F2-4596-9E0B-6A445CA910B9}" presName="textRect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78EE64-52F5-4331-9DBD-FDBA9F681FA0}" type="pres">
      <dgm:prSet presAssocID="{6EDED03B-C27B-46B3-ADED-9CD210F6E06A}" presName="sibTrans" presStyleLbl="sibTrans2D1" presStyleIdx="0" presStyleCnt="0"/>
      <dgm:spPr/>
      <dgm:t>
        <a:bodyPr/>
        <a:lstStyle/>
        <a:p>
          <a:endParaRPr lang="el-GR"/>
        </a:p>
      </dgm:t>
    </dgm:pt>
    <dgm:pt modelId="{8E444990-6F6A-42F3-A768-3242F10E98EE}" type="pres">
      <dgm:prSet presAssocID="{C7BF80E1-42AA-4551-A74E-4DD93224F68E}" presName="compNode" presStyleCnt="0"/>
      <dgm:spPr/>
    </dgm:pt>
    <dgm:pt modelId="{871FAECF-C06E-4F75-8670-92AEA5CF0E7C}" type="pres">
      <dgm:prSet presAssocID="{C7BF80E1-42AA-4551-A74E-4DD93224F68E}" presName="pictRect" presStyleLbl="node1" presStyleIdx="3" presStyleCnt="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</dgm:spPr>
    </dgm:pt>
    <dgm:pt modelId="{B72D37B7-76F7-4A41-AB24-47E4686E1535}" type="pres">
      <dgm:prSet presAssocID="{C7BF80E1-42AA-4551-A74E-4DD93224F68E}" presName="textRect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42B997-1CCB-4B57-B16E-A4FE137B4492}" type="pres">
      <dgm:prSet presAssocID="{1D647796-6240-468B-ADCD-FBBF2B3934E3}" presName="sibTrans" presStyleLbl="sibTrans2D1" presStyleIdx="0" presStyleCnt="0"/>
      <dgm:spPr/>
      <dgm:t>
        <a:bodyPr/>
        <a:lstStyle/>
        <a:p>
          <a:endParaRPr lang="el-GR"/>
        </a:p>
      </dgm:t>
    </dgm:pt>
    <dgm:pt modelId="{5E60DE6A-F711-49D9-99CD-6B9AE9C89A93}" type="pres">
      <dgm:prSet presAssocID="{9F7BA813-4121-4E37-84F0-E881523C1032}" presName="compNode" presStyleCnt="0"/>
      <dgm:spPr/>
    </dgm:pt>
    <dgm:pt modelId="{5594B028-41C8-45DD-83E2-23C44B539E8C}" type="pres">
      <dgm:prSet presAssocID="{9F7BA813-4121-4E37-84F0-E881523C1032}" presName="pictRect" presStyleLbl="node1" presStyleIdx="4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8000" b="-48000"/>
          </a:stretch>
        </a:blipFill>
      </dgm:spPr>
    </dgm:pt>
    <dgm:pt modelId="{91C7E0B3-2A1D-46FB-ABA6-F503F732BBF0}" type="pres">
      <dgm:prSet presAssocID="{9F7BA813-4121-4E37-84F0-E881523C1032}" presName="textRect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79B2A9-27D1-4470-A238-2B299B113938}" type="pres">
      <dgm:prSet presAssocID="{71D421CB-58D3-4C51-BFF5-25064030D56A}" presName="sibTrans" presStyleLbl="sibTrans2D1" presStyleIdx="0" presStyleCnt="0"/>
      <dgm:spPr/>
      <dgm:t>
        <a:bodyPr/>
        <a:lstStyle/>
        <a:p>
          <a:endParaRPr lang="el-GR"/>
        </a:p>
      </dgm:t>
    </dgm:pt>
    <dgm:pt modelId="{02E2E964-5C0B-4976-A101-911859CEEA00}" type="pres">
      <dgm:prSet presAssocID="{B8F05E92-85AE-4AD8-9353-F2585FC77FAD}" presName="compNode" presStyleCnt="0"/>
      <dgm:spPr/>
    </dgm:pt>
    <dgm:pt modelId="{6C316ADD-3FF2-4F76-99CD-1D08005EDA67}" type="pres">
      <dgm:prSet presAssocID="{B8F05E92-85AE-4AD8-9353-F2585FC77FAD}" presName="pictRect" presStyleLbl="node1" presStyleIdx="5" presStyleCnt="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</dgm:spPr>
    </dgm:pt>
    <dgm:pt modelId="{3556D4B6-0795-48CF-A82D-EA81AC20CA3B}" type="pres">
      <dgm:prSet presAssocID="{B8F05E92-85AE-4AD8-9353-F2585FC77FAD}" presName="textRect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2ADC33-D261-43F8-ABE4-0344C34C892A}" type="pres">
      <dgm:prSet presAssocID="{53EA6E9A-290E-4649-B5F1-7154BCF6FABE}" presName="sibTrans" presStyleLbl="sibTrans2D1" presStyleIdx="0" presStyleCnt="0"/>
      <dgm:spPr/>
      <dgm:t>
        <a:bodyPr/>
        <a:lstStyle/>
        <a:p>
          <a:endParaRPr lang="el-GR"/>
        </a:p>
      </dgm:t>
    </dgm:pt>
    <dgm:pt modelId="{65D5DF53-BDFC-4F61-88DF-24DE8841C518}" type="pres">
      <dgm:prSet presAssocID="{3227C348-9868-4260-BF1D-CF0A033E5666}" presName="compNode" presStyleCnt="0"/>
      <dgm:spPr/>
    </dgm:pt>
    <dgm:pt modelId="{145C3068-89CB-4FE6-B8B2-BAA55AA8DE34}" type="pres">
      <dgm:prSet presAssocID="{3227C348-9868-4260-BF1D-CF0A033E5666}" presName="pictRect" presStyleLbl="node1" presStyleIdx="6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96A6EE7D-87CE-4C10-A871-4754B76DB0D9}" type="pres">
      <dgm:prSet presAssocID="{3227C348-9868-4260-BF1D-CF0A033E5666}" presName="textRect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7F0910-6378-4FBC-9C57-E842C92D0A56}" type="pres">
      <dgm:prSet presAssocID="{80E929AE-50B1-49C1-B902-0C52B21A5913}" presName="sibTrans" presStyleLbl="sibTrans2D1" presStyleIdx="0" presStyleCnt="0"/>
      <dgm:spPr/>
      <dgm:t>
        <a:bodyPr/>
        <a:lstStyle/>
        <a:p>
          <a:endParaRPr lang="el-GR"/>
        </a:p>
      </dgm:t>
    </dgm:pt>
    <dgm:pt modelId="{E703DFAC-8A7D-47AB-9DED-E9289ACADF19}" type="pres">
      <dgm:prSet presAssocID="{25C04696-2254-459E-ABC2-956ACE37117E}" presName="compNode" presStyleCnt="0"/>
      <dgm:spPr/>
    </dgm:pt>
    <dgm:pt modelId="{1E4F80DE-EB62-43A8-A9CC-B2FF427DC9DA}" type="pres">
      <dgm:prSet presAssocID="{25C04696-2254-459E-ABC2-956ACE37117E}" presName="pictRect" presStyleLbl="node1" presStyleIdx="7" presStyleCnt="9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</dgm:spPr>
    </dgm:pt>
    <dgm:pt modelId="{F695DA23-EE09-466E-9BAA-6B89AA8ED6ED}" type="pres">
      <dgm:prSet presAssocID="{25C04696-2254-459E-ABC2-956ACE37117E}" presName="textRect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5F8635-1182-4806-AA4D-5EE68C7F8C03}" type="pres">
      <dgm:prSet presAssocID="{F277893F-7C1F-445C-B3D3-158EA2F1746D}" presName="sibTrans" presStyleLbl="sibTrans2D1" presStyleIdx="0" presStyleCnt="0"/>
      <dgm:spPr/>
      <dgm:t>
        <a:bodyPr/>
        <a:lstStyle/>
        <a:p>
          <a:endParaRPr lang="el-GR"/>
        </a:p>
      </dgm:t>
    </dgm:pt>
    <dgm:pt modelId="{923DDF99-89AD-4FED-A86C-40E8A16DB932}" type="pres">
      <dgm:prSet presAssocID="{E6CC23C5-D9AB-4453-A62D-9052299DD5DE}" presName="compNode" presStyleCnt="0"/>
      <dgm:spPr/>
    </dgm:pt>
    <dgm:pt modelId="{AAF77BE0-1612-4940-A25D-71BB267D4941}" type="pres">
      <dgm:prSet presAssocID="{E6CC23C5-D9AB-4453-A62D-9052299DD5DE}" presName="pictRect" presStyleLbl="node1" presStyleIdx="8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BAE7CC7A-88EA-4CA5-919B-FFD2672F5EEE}" type="pres">
      <dgm:prSet presAssocID="{E6CC23C5-D9AB-4453-A62D-9052299DD5DE}" presName="textRect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0DCC7D2-CA4D-4366-8F8E-70F85501559E}" type="presOf" srcId="{B8F05E92-85AE-4AD8-9353-F2585FC77FAD}" destId="{3556D4B6-0795-48CF-A82D-EA81AC20CA3B}" srcOrd="0" destOrd="0" presId="urn:microsoft.com/office/officeart/2005/8/layout/pList1#1"/>
    <dgm:cxn modelId="{EBEC02D8-44CA-499C-A715-F8A8F4EBB846}" type="presOf" srcId="{C7BF80E1-42AA-4551-A74E-4DD93224F68E}" destId="{B72D37B7-76F7-4A41-AB24-47E4686E1535}" srcOrd="0" destOrd="0" presId="urn:microsoft.com/office/officeart/2005/8/layout/pList1#1"/>
    <dgm:cxn modelId="{3D2309D7-5753-4AEB-B5A3-04751E299197}" type="presOf" srcId="{53EA6E9A-290E-4649-B5F1-7154BCF6FABE}" destId="{1B2ADC33-D261-43F8-ABE4-0344C34C892A}" srcOrd="0" destOrd="0" presId="urn:microsoft.com/office/officeart/2005/8/layout/pList1#1"/>
    <dgm:cxn modelId="{007F1D39-A0AB-4015-A5E8-9499B85E9C14}" type="presOf" srcId="{80E929AE-50B1-49C1-B902-0C52B21A5913}" destId="{F57F0910-6378-4FBC-9C57-E842C92D0A56}" srcOrd="0" destOrd="0" presId="urn:microsoft.com/office/officeart/2005/8/layout/pList1#1"/>
    <dgm:cxn modelId="{7691C23A-9266-4B75-B9EA-734CE3D9A9DB}" type="presOf" srcId="{71D421CB-58D3-4C51-BFF5-25064030D56A}" destId="{5079B2A9-27D1-4470-A238-2B299B113938}" srcOrd="0" destOrd="0" presId="urn:microsoft.com/office/officeart/2005/8/layout/pList1#1"/>
    <dgm:cxn modelId="{57A344BC-9952-4635-B69C-990975E8A3B6}" type="presOf" srcId="{3227C348-9868-4260-BF1D-CF0A033E5666}" destId="{96A6EE7D-87CE-4C10-A871-4754B76DB0D9}" srcOrd="0" destOrd="0" presId="urn:microsoft.com/office/officeart/2005/8/layout/pList1#1"/>
    <dgm:cxn modelId="{BB37BDCC-3C54-445C-AD73-393FB9F39BE6}" type="presOf" srcId="{F277893F-7C1F-445C-B3D3-158EA2F1746D}" destId="{855F8635-1182-4806-AA4D-5EE68C7F8C03}" srcOrd="0" destOrd="0" presId="urn:microsoft.com/office/officeart/2005/8/layout/pList1#1"/>
    <dgm:cxn modelId="{DE91286C-1542-4F78-A2FA-935559386B2F}" type="presOf" srcId="{9F7BA813-4121-4E37-84F0-E881523C1032}" destId="{91C7E0B3-2A1D-46FB-ABA6-F503F732BBF0}" srcOrd="0" destOrd="0" presId="urn:microsoft.com/office/officeart/2005/8/layout/pList1#1"/>
    <dgm:cxn modelId="{37DE4DA2-FBA8-4658-9B1E-2459282D39FA}" type="presOf" srcId="{F9D2BF32-ADA3-491D-B3A7-BDC4CB298950}" destId="{05443D3B-E45A-4167-BA0F-625A94267588}" srcOrd="0" destOrd="0" presId="urn:microsoft.com/office/officeart/2005/8/layout/pList1#1"/>
    <dgm:cxn modelId="{930F43D5-332F-40AF-999C-2C89A5AAED9A}" type="presOf" srcId="{84330A9A-C6F2-4596-9E0B-6A445CA910B9}" destId="{CA09E42B-F58F-4C2F-91E8-A426274ED1D9}" srcOrd="0" destOrd="0" presId="urn:microsoft.com/office/officeart/2005/8/layout/pList1#1"/>
    <dgm:cxn modelId="{BBA47E88-3E19-4867-8259-CA24D4CE6CC1}" type="presOf" srcId="{37ACAE5E-A59C-446F-8AB7-81C3DBF5DE34}" destId="{FB5F6F3A-4B7B-4EA3-9F98-A5380B053DA4}" srcOrd="0" destOrd="0" presId="urn:microsoft.com/office/officeart/2005/8/layout/pList1#1"/>
    <dgm:cxn modelId="{F846EA0B-3754-4D3F-B041-4B2511F26182}" type="presOf" srcId="{0BBA08FF-474D-4AAE-A02E-1525F12D3DCA}" destId="{C1A58AAB-AB66-4BF6-8534-017D3F413D14}" srcOrd="0" destOrd="0" presId="urn:microsoft.com/office/officeart/2005/8/layout/pList1#1"/>
    <dgm:cxn modelId="{1224FA97-5818-4E79-9AA3-73A2861571EF}" srcId="{0109858C-F12E-4DF7-9324-FED4240D7A70}" destId="{37ACAE5E-A59C-446F-8AB7-81C3DBF5DE34}" srcOrd="0" destOrd="0" parTransId="{4E6886D3-8801-41BA-9BFE-981C8C46F43E}" sibTransId="{2AD2BF81-F621-49C7-9172-B52BA2064BD0}"/>
    <dgm:cxn modelId="{30DDA87C-FF8D-456E-9DA7-8EF6F36F943C}" srcId="{0109858C-F12E-4DF7-9324-FED4240D7A70}" destId="{9F7BA813-4121-4E37-84F0-E881523C1032}" srcOrd="4" destOrd="0" parTransId="{3293FDB7-D2AF-4530-8E0A-EC507677BDC7}" sibTransId="{71D421CB-58D3-4C51-BFF5-25064030D56A}"/>
    <dgm:cxn modelId="{1850D2CA-52FC-4432-A531-97E6E8B66BA6}" type="presOf" srcId="{6EDED03B-C27B-46B3-ADED-9CD210F6E06A}" destId="{FA78EE64-52F5-4331-9DBD-FDBA9F681FA0}" srcOrd="0" destOrd="0" presId="urn:microsoft.com/office/officeart/2005/8/layout/pList1#1"/>
    <dgm:cxn modelId="{45B2D54F-CA8E-4035-96D3-7B6B291B405E}" type="presOf" srcId="{0109858C-F12E-4DF7-9324-FED4240D7A70}" destId="{99D28FF4-E102-42EE-A760-4DE4EB80CF07}" srcOrd="0" destOrd="0" presId="urn:microsoft.com/office/officeart/2005/8/layout/pList1#1"/>
    <dgm:cxn modelId="{E9783E23-3C35-47AD-B622-7B176572DB35}" srcId="{0109858C-F12E-4DF7-9324-FED4240D7A70}" destId="{B8F05E92-85AE-4AD8-9353-F2585FC77FAD}" srcOrd="5" destOrd="0" parTransId="{DCF608BC-9A03-4B83-8A6D-5FA5A2FD0F39}" sibTransId="{53EA6E9A-290E-4649-B5F1-7154BCF6FABE}"/>
    <dgm:cxn modelId="{F22A76A7-7492-46AA-9002-30954F37BA9F}" srcId="{0109858C-F12E-4DF7-9324-FED4240D7A70}" destId="{3227C348-9868-4260-BF1D-CF0A033E5666}" srcOrd="6" destOrd="0" parTransId="{80950C5E-6EB1-4096-B1CE-2E8455AF8B23}" sibTransId="{80E929AE-50B1-49C1-B902-0C52B21A5913}"/>
    <dgm:cxn modelId="{1AB7F19D-B9B4-45E8-AD83-4A393681C672}" type="presOf" srcId="{1D647796-6240-468B-ADCD-FBBF2B3934E3}" destId="{CB42B997-1CCB-4B57-B16E-A4FE137B4492}" srcOrd="0" destOrd="0" presId="urn:microsoft.com/office/officeart/2005/8/layout/pList1#1"/>
    <dgm:cxn modelId="{FF055093-A957-4A8A-868F-292DFA5C8D27}" srcId="{0109858C-F12E-4DF7-9324-FED4240D7A70}" destId="{C7BF80E1-42AA-4551-A74E-4DD93224F68E}" srcOrd="3" destOrd="0" parTransId="{E12A8FA2-E96D-4024-96E0-929456CF2406}" sibTransId="{1D647796-6240-468B-ADCD-FBBF2B3934E3}"/>
    <dgm:cxn modelId="{491F4CDD-F314-4273-AFA0-26374D4DB395}" srcId="{0109858C-F12E-4DF7-9324-FED4240D7A70}" destId="{25C04696-2254-459E-ABC2-956ACE37117E}" srcOrd="7" destOrd="0" parTransId="{53B97FB3-5F8C-4053-B731-0D885E05AC94}" sibTransId="{F277893F-7C1F-445C-B3D3-158EA2F1746D}"/>
    <dgm:cxn modelId="{F28AB267-F9B2-4C6A-BAD7-C1DB6B828A22}" type="presOf" srcId="{E6CC23C5-D9AB-4453-A62D-9052299DD5DE}" destId="{BAE7CC7A-88EA-4CA5-919B-FFD2672F5EEE}" srcOrd="0" destOrd="0" presId="urn:microsoft.com/office/officeart/2005/8/layout/pList1#1"/>
    <dgm:cxn modelId="{358E5D50-4123-47D8-9041-BAB783615A1C}" type="presOf" srcId="{2AD2BF81-F621-49C7-9172-B52BA2064BD0}" destId="{1352A3CD-E0B4-4383-8E77-31866584F98E}" srcOrd="0" destOrd="0" presId="urn:microsoft.com/office/officeart/2005/8/layout/pList1#1"/>
    <dgm:cxn modelId="{71F86880-ACB9-43EF-8B6E-A17A0233498E}" srcId="{0109858C-F12E-4DF7-9324-FED4240D7A70}" destId="{84330A9A-C6F2-4596-9E0B-6A445CA910B9}" srcOrd="2" destOrd="0" parTransId="{66A231E2-67E8-4EF0-875E-4808FA7CB394}" sibTransId="{6EDED03B-C27B-46B3-ADED-9CD210F6E06A}"/>
    <dgm:cxn modelId="{666E6B7E-41BA-4CC5-BA41-A6011FB8B758}" srcId="{0109858C-F12E-4DF7-9324-FED4240D7A70}" destId="{E6CC23C5-D9AB-4453-A62D-9052299DD5DE}" srcOrd="8" destOrd="0" parTransId="{EF161FC1-03F8-468B-B557-6E93A545CE60}" sibTransId="{AFC43B25-B4ED-48DE-B73D-EA64A3D6DAE7}"/>
    <dgm:cxn modelId="{7DD42AFE-CC3C-4085-AE91-18F660310468}" srcId="{0109858C-F12E-4DF7-9324-FED4240D7A70}" destId="{F9D2BF32-ADA3-491D-B3A7-BDC4CB298950}" srcOrd="1" destOrd="0" parTransId="{87AC1215-3B35-4B29-8315-033097238DFE}" sibTransId="{0BBA08FF-474D-4AAE-A02E-1525F12D3DCA}"/>
    <dgm:cxn modelId="{D2DAE144-8BE9-43B5-A247-DD8264D53C5D}" type="presOf" srcId="{25C04696-2254-459E-ABC2-956ACE37117E}" destId="{F695DA23-EE09-466E-9BAA-6B89AA8ED6ED}" srcOrd="0" destOrd="0" presId="urn:microsoft.com/office/officeart/2005/8/layout/pList1#1"/>
    <dgm:cxn modelId="{BE5A658D-6FD5-44A8-9C3C-0D3B53F18A3F}" type="presParOf" srcId="{99D28FF4-E102-42EE-A760-4DE4EB80CF07}" destId="{9AB8E755-1DEA-4169-BD6A-9E513E60A729}" srcOrd="0" destOrd="0" presId="urn:microsoft.com/office/officeart/2005/8/layout/pList1#1"/>
    <dgm:cxn modelId="{7CAABBE3-6F2D-4E41-8305-A131D9EF53AA}" type="presParOf" srcId="{9AB8E755-1DEA-4169-BD6A-9E513E60A729}" destId="{CFE60ED0-DB27-4D37-9244-AB78CA5A10B7}" srcOrd="0" destOrd="0" presId="urn:microsoft.com/office/officeart/2005/8/layout/pList1#1"/>
    <dgm:cxn modelId="{17A9F35F-B5D9-407D-8DDB-8EC653D6F143}" type="presParOf" srcId="{9AB8E755-1DEA-4169-BD6A-9E513E60A729}" destId="{FB5F6F3A-4B7B-4EA3-9F98-A5380B053DA4}" srcOrd="1" destOrd="0" presId="urn:microsoft.com/office/officeart/2005/8/layout/pList1#1"/>
    <dgm:cxn modelId="{984AACA2-7605-48A4-88E9-E65171FEDE1B}" type="presParOf" srcId="{99D28FF4-E102-42EE-A760-4DE4EB80CF07}" destId="{1352A3CD-E0B4-4383-8E77-31866584F98E}" srcOrd="1" destOrd="0" presId="urn:microsoft.com/office/officeart/2005/8/layout/pList1#1"/>
    <dgm:cxn modelId="{0ED4A80F-5D08-4CEA-AD0E-92ABA1322894}" type="presParOf" srcId="{99D28FF4-E102-42EE-A760-4DE4EB80CF07}" destId="{0959A278-7BD0-4327-A50A-FD531C56A24B}" srcOrd="2" destOrd="0" presId="urn:microsoft.com/office/officeart/2005/8/layout/pList1#1"/>
    <dgm:cxn modelId="{90B099CD-2B42-4C7D-9418-69CDF4712BB1}" type="presParOf" srcId="{0959A278-7BD0-4327-A50A-FD531C56A24B}" destId="{F99EA6FF-3297-4C37-8149-7DAC5BAA962A}" srcOrd="0" destOrd="0" presId="urn:microsoft.com/office/officeart/2005/8/layout/pList1#1"/>
    <dgm:cxn modelId="{DAF470D7-BDE9-485A-9787-791074CB82F2}" type="presParOf" srcId="{0959A278-7BD0-4327-A50A-FD531C56A24B}" destId="{05443D3B-E45A-4167-BA0F-625A94267588}" srcOrd="1" destOrd="0" presId="urn:microsoft.com/office/officeart/2005/8/layout/pList1#1"/>
    <dgm:cxn modelId="{E7FFAAC8-3EFB-4DEE-9E77-5FD8252642D3}" type="presParOf" srcId="{99D28FF4-E102-42EE-A760-4DE4EB80CF07}" destId="{C1A58AAB-AB66-4BF6-8534-017D3F413D14}" srcOrd="3" destOrd="0" presId="urn:microsoft.com/office/officeart/2005/8/layout/pList1#1"/>
    <dgm:cxn modelId="{8D4A97F7-69EA-4CB3-B3B6-A98159D9B3D9}" type="presParOf" srcId="{99D28FF4-E102-42EE-A760-4DE4EB80CF07}" destId="{4C2FE62B-CDF8-48AF-A830-0A47E341649C}" srcOrd="4" destOrd="0" presId="urn:microsoft.com/office/officeart/2005/8/layout/pList1#1"/>
    <dgm:cxn modelId="{F8642BC8-8107-40BC-A28F-DD88FA2B40CC}" type="presParOf" srcId="{4C2FE62B-CDF8-48AF-A830-0A47E341649C}" destId="{7E13CCC2-3C6E-40D6-A97D-196E44341C31}" srcOrd="0" destOrd="0" presId="urn:microsoft.com/office/officeart/2005/8/layout/pList1#1"/>
    <dgm:cxn modelId="{4E91856A-1251-4965-936B-804E73BD9519}" type="presParOf" srcId="{4C2FE62B-CDF8-48AF-A830-0A47E341649C}" destId="{CA09E42B-F58F-4C2F-91E8-A426274ED1D9}" srcOrd="1" destOrd="0" presId="urn:microsoft.com/office/officeart/2005/8/layout/pList1#1"/>
    <dgm:cxn modelId="{7AB8C00A-2632-47C2-9B3D-F72FBE576AB7}" type="presParOf" srcId="{99D28FF4-E102-42EE-A760-4DE4EB80CF07}" destId="{FA78EE64-52F5-4331-9DBD-FDBA9F681FA0}" srcOrd="5" destOrd="0" presId="urn:microsoft.com/office/officeart/2005/8/layout/pList1#1"/>
    <dgm:cxn modelId="{440B83EB-0044-4556-98BA-FCF0632F64BD}" type="presParOf" srcId="{99D28FF4-E102-42EE-A760-4DE4EB80CF07}" destId="{8E444990-6F6A-42F3-A768-3242F10E98EE}" srcOrd="6" destOrd="0" presId="urn:microsoft.com/office/officeart/2005/8/layout/pList1#1"/>
    <dgm:cxn modelId="{3DF522A9-5958-44F3-A5D6-C8F22049D52B}" type="presParOf" srcId="{8E444990-6F6A-42F3-A768-3242F10E98EE}" destId="{871FAECF-C06E-4F75-8670-92AEA5CF0E7C}" srcOrd="0" destOrd="0" presId="urn:microsoft.com/office/officeart/2005/8/layout/pList1#1"/>
    <dgm:cxn modelId="{B29A0A23-B86C-42E3-AD8A-D472EC838291}" type="presParOf" srcId="{8E444990-6F6A-42F3-A768-3242F10E98EE}" destId="{B72D37B7-76F7-4A41-AB24-47E4686E1535}" srcOrd="1" destOrd="0" presId="urn:microsoft.com/office/officeart/2005/8/layout/pList1#1"/>
    <dgm:cxn modelId="{FCEFEBA1-4A0E-4973-A63D-E8500AB9BC65}" type="presParOf" srcId="{99D28FF4-E102-42EE-A760-4DE4EB80CF07}" destId="{CB42B997-1CCB-4B57-B16E-A4FE137B4492}" srcOrd="7" destOrd="0" presId="urn:microsoft.com/office/officeart/2005/8/layout/pList1#1"/>
    <dgm:cxn modelId="{8D0CB9DD-07DE-4445-9519-3BA2AF5D935F}" type="presParOf" srcId="{99D28FF4-E102-42EE-A760-4DE4EB80CF07}" destId="{5E60DE6A-F711-49D9-99CD-6B9AE9C89A93}" srcOrd="8" destOrd="0" presId="urn:microsoft.com/office/officeart/2005/8/layout/pList1#1"/>
    <dgm:cxn modelId="{F3AE2FA2-F457-4977-B5B7-2978C47B43F1}" type="presParOf" srcId="{5E60DE6A-F711-49D9-99CD-6B9AE9C89A93}" destId="{5594B028-41C8-45DD-83E2-23C44B539E8C}" srcOrd="0" destOrd="0" presId="urn:microsoft.com/office/officeart/2005/8/layout/pList1#1"/>
    <dgm:cxn modelId="{0ED28038-54D5-4540-BFAF-B3CACF77FAB4}" type="presParOf" srcId="{5E60DE6A-F711-49D9-99CD-6B9AE9C89A93}" destId="{91C7E0B3-2A1D-46FB-ABA6-F503F732BBF0}" srcOrd="1" destOrd="0" presId="urn:microsoft.com/office/officeart/2005/8/layout/pList1#1"/>
    <dgm:cxn modelId="{D0A0450E-36CC-4E98-8737-84E371EE1E7A}" type="presParOf" srcId="{99D28FF4-E102-42EE-A760-4DE4EB80CF07}" destId="{5079B2A9-27D1-4470-A238-2B299B113938}" srcOrd="9" destOrd="0" presId="urn:microsoft.com/office/officeart/2005/8/layout/pList1#1"/>
    <dgm:cxn modelId="{94B9A9C3-687A-4BB1-AF10-9B64A338CFD2}" type="presParOf" srcId="{99D28FF4-E102-42EE-A760-4DE4EB80CF07}" destId="{02E2E964-5C0B-4976-A101-911859CEEA00}" srcOrd="10" destOrd="0" presId="urn:microsoft.com/office/officeart/2005/8/layout/pList1#1"/>
    <dgm:cxn modelId="{0131059E-CFBA-418B-BE9C-CD603A2CCD50}" type="presParOf" srcId="{02E2E964-5C0B-4976-A101-911859CEEA00}" destId="{6C316ADD-3FF2-4F76-99CD-1D08005EDA67}" srcOrd="0" destOrd="0" presId="urn:microsoft.com/office/officeart/2005/8/layout/pList1#1"/>
    <dgm:cxn modelId="{DEF42CE5-DA61-4C3D-9951-4379B113C58C}" type="presParOf" srcId="{02E2E964-5C0B-4976-A101-911859CEEA00}" destId="{3556D4B6-0795-48CF-A82D-EA81AC20CA3B}" srcOrd="1" destOrd="0" presId="urn:microsoft.com/office/officeart/2005/8/layout/pList1#1"/>
    <dgm:cxn modelId="{79597137-9B2C-475D-B29D-4C014378447A}" type="presParOf" srcId="{99D28FF4-E102-42EE-A760-4DE4EB80CF07}" destId="{1B2ADC33-D261-43F8-ABE4-0344C34C892A}" srcOrd="11" destOrd="0" presId="urn:microsoft.com/office/officeart/2005/8/layout/pList1#1"/>
    <dgm:cxn modelId="{DC1D72E7-85CF-4D44-AC5A-FD83D6A3C70A}" type="presParOf" srcId="{99D28FF4-E102-42EE-A760-4DE4EB80CF07}" destId="{65D5DF53-BDFC-4F61-88DF-24DE8841C518}" srcOrd="12" destOrd="0" presId="urn:microsoft.com/office/officeart/2005/8/layout/pList1#1"/>
    <dgm:cxn modelId="{CC4B3839-9B3C-450D-98EE-E14671E23216}" type="presParOf" srcId="{65D5DF53-BDFC-4F61-88DF-24DE8841C518}" destId="{145C3068-89CB-4FE6-B8B2-BAA55AA8DE34}" srcOrd="0" destOrd="0" presId="urn:microsoft.com/office/officeart/2005/8/layout/pList1#1"/>
    <dgm:cxn modelId="{76B6061A-5DE4-4CB9-A232-230B7AEC7148}" type="presParOf" srcId="{65D5DF53-BDFC-4F61-88DF-24DE8841C518}" destId="{96A6EE7D-87CE-4C10-A871-4754B76DB0D9}" srcOrd="1" destOrd="0" presId="urn:microsoft.com/office/officeart/2005/8/layout/pList1#1"/>
    <dgm:cxn modelId="{350D03FC-2FDA-41DE-B435-325807FF5B4F}" type="presParOf" srcId="{99D28FF4-E102-42EE-A760-4DE4EB80CF07}" destId="{F57F0910-6378-4FBC-9C57-E842C92D0A56}" srcOrd="13" destOrd="0" presId="urn:microsoft.com/office/officeart/2005/8/layout/pList1#1"/>
    <dgm:cxn modelId="{2972682E-DB5F-464A-A2E1-F52652092FDE}" type="presParOf" srcId="{99D28FF4-E102-42EE-A760-4DE4EB80CF07}" destId="{E703DFAC-8A7D-47AB-9DED-E9289ACADF19}" srcOrd="14" destOrd="0" presId="urn:microsoft.com/office/officeart/2005/8/layout/pList1#1"/>
    <dgm:cxn modelId="{22208F6B-FCB7-4AAF-9095-758E169F08FF}" type="presParOf" srcId="{E703DFAC-8A7D-47AB-9DED-E9289ACADF19}" destId="{1E4F80DE-EB62-43A8-A9CC-B2FF427DC9DA}" srcOrd="0" destOrd="0" presId="urn:microsoft.com/office/officeart/2005/8/layout/pList1#1"/>
    <dgm:cxn modelId="{7B44B25B-1507-434C-9ECD-6D88DC36CA73}" type="presParOf" srcId="{E703DFAC-8A7D-47AB-9DED-E9289ACADF19}" destId="{F695DA23-EE09-466E-9BAA-6B89AA8ED6ED}" srcOrd="1" destOrd="0" presId="urn:microsoft.com/office/officeart/2005/8/layout/pList1#1"/>
    <dgm:cxn modelId="{CD89F4FC-C440-4099-A226-6DB502C8303E}" type="presParOf" srcId="{99D28FF4-E102-42EE-A760-4DE4EB80CF07}" destId="{855F8635-1182-4806-AA4D-5EE68C7F8C03}" srcOrd="15" destOrd="0" presId="urn:microsoft.com/office/officeart/2005/8/layout/pList1#1"/>
    <dgm:cxn modelId="{B3ACEF02-3C21-4A1C-8C59-F2446EE355CF}" type="presParOf" srcId="{99D28FF4-E102-42EE-A760-4DE4EB80CF07}" destId="{923DDF99-89AD-4FED-A86C-40E8A16DB932}" srcOrd="16" destOrd="0" presId="urn:microsoft.com/office/officeart/2005/8/layout/pList1#1"/>
    <dgm:cxn modelId="{3A82D077-CD93-458E-85CB-A9D66E3435D4}" type="presParOf" srcId="{923DDF99-89AD-4FED-A86C-40E8A16DB932}" destId="{AAF77BE0-1612-4940-A25D-71BB267D4941}" srcOrd="0" destOrd="0" presId="urn:microsoft.com/office/officeart/2005/8/layout/pList1#1"/>
    <dgm:cxn modelId="{FE907D5A-5214-4D30-8FE6-1C5A9118899B}" type="presParOf" srcId="{923DDF99-89AD-4FED-A86C-40E8A16DB932}" destId="{BAE7CC7A-88EA-4CA5-919B-FFD2672F5EEE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7F6C10-1FB4-46B9-8C2B-002E70146336}">
      <dsp:nvSpPr>
        <dsp:cNvPr id="0" name=""/>
        <dsp:cNvSpPr/>
      </dsp:nvSpPr>
      <dsp:spPr>
        <a:xfrm rot="5400000">
          <a:off x="-329652" y="332880"/>
          <a:ext cx="2197684" cy="153837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u="sng" kern="1200" dirty="0" smtClean="0"/>
            <a:t>Πριν ξεκινήσει η αίτηση</a:t>
          </a:r>
          <a:endParaRPr lang="el-GR" sz="2000" kern="1200" dirty="0"/>
        </a:p>
      </dsp:txBody>
      <dsp:txXfrm rot="5400000">
        <a:off x="-329652" y="332880"/>
        <a:ext cx="2197684" cy="1538379"/>
      </dsp:txXfrm>
    </dsp:sp>
    <dsp:sp modelId="{C28472E4-EFD6-4580-956F-28057CDAACBC}">
      <dsp:nvSpPr>
        <dsp:cNvPr id="0" name=""/>
        <dsp:cNvSpPr/>
      </dsp:nvSpPr>
      <dsp:spPr>
        <a:xfrm rot="5400000">
          <a:off x="5061508" y="-3519901"/>
          <a:ext cx="1428494" cy="8474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Οι αιτούντες πρέπει να διαθέτουν λογαριασμό </a:t>
          </a:r>
          <a:r>
            <a:rPr lang="en-US" sz="1600" kern="1200" dirty="0" smtClean="0"/>
            <a:t>ECAS</a:t>
          </a:r>
          <a:r>
            <a:rPr lang="el-GR" sz="1600" kern="1200" dirty="0" smtClean="0"/>
            <a:t> (</a:t>
          </a:r>
          <a:r>
            <a:rPr lang="en-US" sz="1600" kern="1200" dirty="0" smtClean="0"/>
            <a:t>European Commission Authentication Service</a:t>
          </a:r>
          <a:r>
            <a:rPr lang="el-GR" sz="1600" kern="1200" dirty="0" smtClean="0"/>
            <a:t>).  Αν οι αιτούντες διαθέτουν ήδη λογαριασμό </a:t>
          </a:r>
          <a:r>
            <a:rPr lang="en-US" sz="1600" kern="1200" dirty="0" smtClean="0"/>
            <a:t>ECAS </a:t>
          </a:r>
          <a:r>
            <a:rPr lang="el-GR" sz="1600" kern="1200" dirty="0" smtClean="0"/>
            <a:t>δεν είναι απαραίτητο να δημιουργήσουν νέο.</a:t>
          </a:r>
          <a:endParaRPr lang="el-GR" sz="1600" kern="1200" dirty="0"/>
        </a:p>
      </dsp:txBody>
      <dsp:txXfrm rot="5400000">
        <a:off x="5061508" y="-3519901"/>
        <a:ext cx="1428494" cy="8474752"/>
      </dsp:txXfrm>
    </dsp:sp>
    <dsp:sp modelId="{C377B447-B62E-46D0-BB8C-C150517231D3}">
      <dsp:nvSpPr>
        <dsp:cNvPr id="0" name=""/>
        <dsp:cNvSpPr/>
      </dsp:nvSpPr>
      <dsp:spPr>
        <a:xfrm rot="5400000">
          <a:off x="-730532" y="3168992"/>
          <a:ext cx="2999443" cy="1538379"/>
        </a:xfrm>
        <a:prstGeom prst="chevron">
          <a:avLst/>
        </a:prstGeom>
        <a:solidFill>
          <a:schemeClr val="accent5">
            <a:hueOff val="17826550"/>
            <a:satOff val="-47304"/>
            <a:lumOff val="-2550"/>
            <a:alphaOff val="0"/>
          </a:schemeClr>
        </a:solidFill>
        <a:ln w="34925" cap="flat" cmpd="sng" algn="in">
          <a:solidFill>
            <a:schemeClr val="accent5">
              <a:hueOff val="17826550"/>
              <a:satOff val="-47304"/>
              <a:lumOff val="-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u="sng" kern="1200" dirty="0" smtClean="0"/>
            <a:t>Αίτηση</a:t>
          </a:r>
          <a:endParaRPr lang="el-GR" sz="2000" kern="1200" dirty="0"/>
        </a:p>
      </dsp:txBody>
      <dsp:txXfrm rot="5400000">
        <a:off x="-730532" y="3168992"/>
        <a:ext cx="2999443" cy="1538379"/>
      </dsp:txXfrm>
    </dsp:sp>
    <dsp:sp modelId="{057207BB-B116-4B7B-ADDA-CA106829DE88}">
      <dsp:nvSpPr>
        <dsp:cNvPr id="0" name=""/>
        <dsp:cNvSpPr/>
      </dsp:nvSpPr>
      <dsp:spPr>
        <a:xfrm rot="5400000">
          <a:off x="4206718" y="-365281"/>
          <a:ext cx="3138074" cy="8474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17826550"/>
              <a:satOff val="-47304"/>
              <a:lumOff val="-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Ο κάθε οργανισμός που θα λάβει μέρος στο </a:t>
          </a:r>
          <a:r>
            <a:rPr lang="en-US" sz="1600" kern="1200" dirty="0" smtClean="0"/>
            <a:t>project</a:t>
          </a:r>
          <a:r>
            <a:rPr lang="el-GR" sz="1600" kern="1200" dirty="0" smtClean="0"/>
            <a:t> πρέπει να πραγματοποιήσει εγγραφή στο </a:t>
          </a:r>
          <a:r>
            <a:rPr lang="en-US" sz="1600" kern="1200" dirty="0" smtClean="0"/>
            <a:t>Participant</a:t>
          </a:r>
          <a:r>
            <a:rPr lang="el-GR" sz="1600" kern="1200" dirty="0" smtClean="0"/>
            <a:t>’</a:t>
          </a:r>
          <a:r>
            <a:rPr lang="en-US" sz="1600" kern="1200" dirty="0" smtClean="0"/>
            <a:t>s portal</a:t>
          </a:r>
          <a:r>
            <a:rPr lang="el-GR" sz="1600" kern="1200" dirty="0" smtClean="0"/>
            <a:t> και να λάβει το </a:t>
          </a:r>
          <a:r>
            <a:rPr lang="en-US" sz="1600" kern="1200" dirty="0" smtClean="0"/>
            <a:t>Participant Identification Code</a:t>
          </a:r>
          <a:r>
            <a:rPr lang="el-GR" sz="1600" kern="1200" dirty="0" smtClean="0"/>
            <a:t> (</a:t>
          </a:r>
          <a:r>
            <a:rPr lang="en-US" sz="1600" kern="1200" dirty="0" smtClean="0"/>
            <a:t>PIC</a:t>
          </a:r>
          <a:r>
            <a:rPr lang="el-GR" sz="1600" kern="1200" dirty="0" smtClean="0"/>
            <a:t>).  </a:t>
          </a:r>
          <a:r>
            <a:rPr lang="en-US" sz="1600" kern="1200" dirty="0" smtClean="0"/>
            <a:t>To PIC</a:t>
          </a:r>
          <a:r>
            <a:rPr lang="el-GR" sz="1600" kern="1200" dirty="0" smtClean="0"/>
            <a:t> θα ζητηθεί στην αίτηση.  Προκειμένου να έχετε πρόσβαση στο </a:t>
          </a:r>
          <a:r>
            <a:rPr lang="en-US" sz="1600" kern="1200" dirty="0" smtClean="0"/>
            <a:t>Participant</a:t>
          </a:r>
          <a:r>
            <a:rPr lang="el-GR" sz="1600" kern="1200" dirty="0" smtClean="0"/>
            <a:t>’</a:t>
          </a:r>
          <a:r>
            <a:rPr lang="en-US" sz="1600" kern="1200" dirty="0" smtClean="0"/>
            <a:t>s portal</a:t>
          </a:r>
          <a:r>
            <a:rPr lang="el-GR" sz="1600" kern="1200" dirty="0" smtClean="0"/>
            <a:t> είναι απαραίτητο να έχετε το </a:t>
          </a:r>
          <a:r>
            <a:rPr lang="en-US" sz="1600" kern="1200" dirty="0" smtClean="0"/>
            <a:t>ECAS username</a:t>
          </a:r>
          <a:r>
            <a:rPr lang="el-GR" sz="1600" kern="1200" dirty="0" smtClean="0"/>
            <a:t> και </a:t>
          </a:r>
          <a:r>
            <a:rPr lang="en-US" sz="1600" kern="1200" dirty="0" smtClean="0"/>
            <a:t>password</a:t>
          </a:r>
          <a:r>
            <a:rPr lang="el-GR" sz="1600" kern="1200" dirty="0" smtClean="0"/>
            <a:t>.</a:t>
          </a:r>
          <a:endParaRPr lang="el-GR" sz="1600" kern="1200" dirty="0" smtClean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Δεδομένου </a:t>
          </a:r>
          <a:r>
            <a:rPr lang="el-GR" sz="1600" kern="1200" dirty="0" smtClean="0"/>
            <a:t>ότι ο κάθε οργανισμός πρέπει να διαθέτει έναν μόνο κωδικό </a:t>
          </a:r>
          <a:r>
            <a:rPr lang="en-US" sz="1600" kern="1200" dirty="0" smtClean="0"/>
            <a:t>PIC</a:t>
          </a:r>
          <a:r>
            <a:rPr lang="el-GR" sz="1600" kern="1200" dirty="0" smtClean="0"/>
            <a:t>, ελέγξετε αν ο οργανισμός που αντιπροσωπεύετε έχει ήδη τέτοιο κωδικό</a:t>
          </a:r>
          <a:r>
            <a:rPr lang="el-GR" sz="1600" kern="1200" dirty="0" smtClean="0"/>
            <a:t>.</a:t>
          </a:r>
          <a:endParaRPr lang="el-GR" sz="1600" kern="1200" dirty="0" smtClean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Δημιουργήστε </a:t>
          </a:r>
          <a:r>
            <a:rPr lang="el-GR" sz="1600" kern="1200" dirty="0" smtClean="0"/>
            <a:t>την επίσημη ηλεκτρονική αίτηση που ονομάζεται </a:t>
          </a:r>
          <a:r>
            <a:rPr lang="en-US" sz="1600" kern="1200" dirty="0" err="1" smtClean="0"/>
            <a:t>eForm</a:t>
          </a:r>
          <a:r>
            <a:rPr lang="el-GR" sz="1600" kern="1200" dirty="0" smtClean="0"/>
            <a:t>.  Χρησιμοποιήστε το επίσημο πακέτο και τη σωστή </a:t>
          </a:r>
          <a:r>
            <a:rPr lang="el-GR" sz="1600" kern="1200" dirty="0" smtClean="0"/>
            <a:t>αίτηση.</a:t>
          </a:r>
          <a:endParaRPr lang="el-GR" sz="1600" kern="1200" dirty="0" smtClean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Συμπληρώστε </a:t>
          </a:r>
          <a:r>
            <a:rPr lang="el-GR" sz="1600" kern="1200" dirty="0" smtClean="0"/>
            <a:t>την </a:t>
          </a:r>
          <a:r>
            <a:rPr lang="en-US" sz="1600" kern="1200" dirty="0" err="1" smtClean="0"/>
            <a:t>eForm</a:t>
          </a:r>
          <a:r>
            <a:rPr lang="el-GR" sz="1600" kern="1200" dirty="0" smtClean="0"/>
            <a:t> και μην ξεχάστε να προσθέσετε τα υποχρεωτικά </a:t>
          </a:r>
          <a:r>
            <a:rPr lang="en-US" sz="1600" kern="1200" dirty="0" smtClean="0"/>
            <a:t>annexes </a:t>
          </a:r>
          <a:r>
            <a:rPr lang="el-GR" sz="1600" kern="1200" dirty="0" smtClean="0"/>
            <a:t>όπως: Την λεπτομερή περιγραφή του </a:t>
          </a:r>
          <a:r>
            <a:rPr lang="en-US" sz="1600" kern="1200" dirty="0" smtClean="0"/>
            <a:t>Project</a:t>
          </a:r>
          <a:r>
            <a:rPr lang="el-GR" sz="1600" kern="1200" dirty="0" smtClean="0"/>
            <a:t>, τους πίνακες του Προϋπολογισμού καθώς και τα </a:t>
          </a:r>
          <a:r>
            <a:rPr lang="en-US" sz="1600" kern="1200" dirty="0" smtClean="0"/>
            <a:t>Mandates</a:t>
          </a:r>
          <a:r>
            <a:rPr lang="el-GR" sz="1600" kern="1200" dirty="0" smtClean="0"/>
            <a:t>.</a:t>
          </a:r>
          <a:endParaRPr lang="el-GR" sz="1600" kern="1200" dirty="0" smtClean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 </a:t>
          </a:r>
          <a:r>
            <a:rPr lang="el-GR" sz="1600" kern="1200" dirty="0" smtClean="0"/>
            <a:t>επόμενο βήμα είναι η επικύρωση της αίτησης και η κατάθεσή της</a:t>
          </a:r>
          <a:r>
            <a:rPr lang="el-GR" sz="1600" kern="1200" dirty="0" smtClean="0"/>
            <a:t>.</a:t>
          </a:r>
          <a:endParaRPr lang="el-GR" sz="1600" kern="1200" dirty="0" smtClean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Μόλις </a:t>
          </a:r>
          <a:r>
            <a:rPr lang="el-GR" sz="1600" kern="1200" dirty="0" smtClean="0"/>
            <a:t>υποβληθεί η </a:t>
          </a:r>
          <a:r>
            <a:rPr lang="en-US" sz="1600" kern="1200" dirty="0" smtClean="0"/>
            <a:t>online</a:t>
          </a:r>
          <a:r>
            <a:rPr lang="el-GR" sz="1600" kern="1200" dirty="0" smtClean="0"/>
            <a:t> αίτηση θα λάβετε επιβεβαιωτικό </a:t>
          </a:r>
          <a:r>
            <a:rPr lang="en-US" sz="1600" kern="1200" dirty="0" smtClean="0"/>
            <a:t>e</a:t>
          </a:r>
          <a:r>
            <a:rPr lang="el-GR" sz="1600" kern="1200" dirty="0" smtClean="0"/>
            <a:t>-</a:t>
          </a:r>
          <a:r>
            <a:rPr lang="en-US" sz="1600" kern="1200" dirty="0" smtClean="0"/>
            <a:t>mail</a:t>
          </a:r>
          <a:r>
            <a:rPr lang="el-GR" sz="1600" kern="1200" dirty="0" smtClean="0"/>
            <a:t>.</a:t>
          </a:r>
          <a:endParaRPr lang="el-GR" sz="1600" kern="1200" dirty="0"/>
        </a:p>
      </dsp:txBody>
      <dsp:txXfrm rot="5400000">
        <a:off x="4206718" y="-365281"/>
        <a:ext cx="3138074" cy="84747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9EEF18-DDF5-454F-A261-C353370362A2}">
      <dsp:nvSpPr>
        <dsp:cNvPr id="0" name=""/>
        <dsp:cNvSpPr/>
      </dsp:nvSpPr>
      <dsp:spPr>
        <a:xfrm>
          <a:off x="4302648" y="-229290"/>
          <a:ext cx="1747320" cy="1380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/>
            <a:t>Έμφαση στη διεπιστημονική προσέγγιση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/>
            <a:t>Περιγραφή συγκεκριμένων αποτελεσμάτων (εκθέσεις, εκπαιδευτικά  εργαλεία, οδηγό καλών πρακτικών κ.α.)</a:t>
          </a:r>
          <a:endParaRPr lang="el-GR" sz="1600" b="1" kern="1200" dirty="0"/>
        </a:p>
      </dsp:txBody>
      <dsp:txXfrm>
        <a:off x="4302648" y="-229290"/>
        <a:ext cx="1747320" cy="1380654"/>
      </dsp:txXfrm>
    </dsp:sp>
    <dsp:sp modelId="{0A5F54F0-7D61-45A3-90AE-4E594DF41436}">
      <dsp:nvSpPr>
        <dsp:cNvPr id="0" name=""/>
        <dsp:cNvSpPr/>
      </dsp:nvSpPr>
      <dsp:spPr>
        <a:xfrm>
          <a:off x="2742208" y="507729"/>
          <a:ext cx="5152993" cy="5152993"/>
        </a:xfrm>
        <a:custGeom>
          <a:avLst/>
          <a:gdLst/>
          <a:ahLst/>
          <a:cxnLst/>
          <a:rect l="0" t="0" r="0" b="0"/>
          <a:pathLst>
            <a:path>
              <a:moveTo>
                <a:pt x="3313732" y="107728"/>
              </a:moveTo>
              <a:arcTo wR="2576496" hR="2576496" stAng="17197616" swAng="816811"/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5FA4C-4F2B-495E-863D-7ADFF9C4B94B}">
      <dsp:nvSpPr>
        <dsp:cNvPr id="0" name=""/>
        <dsp:cNvSpPr/>
      </dsp:nvSpPr>
      <dsp:spPr>
        <a:xfrm>
          <a:off x="6457354" y="861485"/>
          <a:ext cx="1792570" cy="1465208"/>
        </a:xfrm>
        <a:prstGeom prst="roundRect">
          <a:avLst/>
        </a:prstGeom>
        <a:solidFill>
          <a:schemeClr val="accent5">
            <a:hueOff val="2971092"/>
            <a:satOff val="-7884"/>
            <a:lumOff val="-425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Αντίκτυπος έργου σε ατομικό, τοπικό, εθνικό, ευρωπαϊκό επίπεδο – Σαφής καθορισμός ωφελούμενων</a:t>
          </a:r>
          <a:endParaRPr lang="el-GR" sz="1400" b="1" kern="1200" dirty="0"/>
        </a:p>
      </dsp:txBody>
      <dsp:txXfrm>
        <a:off x="6457354" y="861485"/>
        <a:ext cx="1792570" cy="1465208"/>
      </dsp:txXfrm>
    </dsp:sp>
    <dsp:sp modelId="{84F82FE0-EB5B-4EF1-A3B3-E5817AC9035C}">
      <dsp:nvSpPr>
        <dsp:cNvPr id="0" name=""/>
        <dsp:cNvSpPr/>
      </dsp:nvSpPr>
      <dsp:spPr>
        <a:xfrm>
          <a:off x="2596617" y="300887"/>
          <a:ext cx="5152993" cy="5152993"/>
        </a:xfrm>
        <a:custGeom>
          <a:avLst/>
          <a:gdLst/>
          <a:ahLst/>
          <a:cxnLst/>
          <a:rect l="0" t="0" r="0" b="0"/>
          <a:pathLst>
            <a:path>
              <a:moveTo>
                <a:pt x="5094693" y="2031497"/>
              </a:moveTo>
              <a:arcTo wR="2576496" hR="2576496" stAng="20867288" swAng="763261"/>
            </a:path>
          </a:pathLst>
        </a:custGeom>
        <a:noFill/>
        <a:ln w="6350" cap="flat" cmpd="sng" algn="in">
          <a:solidFill>
            <a:schemeClr val="accent5">
              <a:hueOff val="2971092"/>
              <a:satOff val="-7884"/>
              <a:lumOff val="-4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DD92-A317-41C2-BAF6-683E60181A4A}">
      <dsp:nvSpPr>
        <dsp:cNvPr id="0" name=""/>
        <dsp:cNvSpPr/>
      </dsp:nvSpPr>
      <dsp:spPr>
        <a:xfrm>
          <a:off x="6728979" y="2906104"/>
          <a:ext cx="1918455" cy="1409507"/>
        </a:xfrm>
        <a:prstGeom prst="roundRect">
          <a:avLst/>
        </a:prstGeom>
        <a:solidFill>
          <a:schemeClr val="accent5">
            <a:hueOff val="5942184"/>
            <a:satOff val="-15768"/>
            <a:lumOff val="-85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Καινοτομία του έργου – ποια ανάγκη έρχεται να συμπληρώσει – Πριν, κατά τη διάρκεια, μετά από την υλοποίηση του προγράμματος</a:t>
          </a:r>
          <a:endParaRPr lang="el-GR" sz="1200" b="1" kern="1200" dirty="0"/>
        </a:p>
      </dsp:txBody>
      <dsp:txXfrm>
        <a:off x="6728979" y="2906104"/>
        <a:ext cx="1918455" cy="1409507"/>
      </dsp:txXfrm>
    </dsp:sp>
    <dsp:sp modelId="{7CBE4A9A-DE51-40A8-A28E-895076455CFD}">
      <dsp:nvSpPr>
        <dsp:cNvPr id="0" name=""/>
        <dsp:cNvSpPr/>
      </dsp:nvSpPr>
      <dsp:spPr>
        <a:xfrm>
          <a:off x="2599811" y="461036"/>
          <a:ext cx="5152993" cy="5152993"/>
        </a:xfrm>
        <a:custGeom>
          <a:avLst/>
          <a:gdLst/>
          <a:ahLst/>
          <a:cxnLst/>
          <a:rect l="0" t="0" r="0" b="0"/>
          <a:pathLst>
            <a:path>
              <a:moveTo>
                <a:pt x="4811444" y="3858427"/>
              </a:moveTo>
              <a:arcTo wR="2576496" hR="2576496" stAng="1790273" swAng="581065"/>
            </a:path>
          </a:pathLst>
        </a:custGeom>
        <a:noFill/>
        <a:ln w="6350" cap="flat" cmpd="sng" algn="in">
          <a:solidFill>
            <a:schemeClr val="accent5">
              <a:hueOff val="5942184"/>
              <a:satOff val="-15768"/>
              <a:lumOff val="-8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1B493-848B-4143-AFA8-964156FE93EF}">
      <dsp:nvSpPr>
        <dsp:cNvPr id="0" name=""/>
        <dsp:cNvSpPr/>
      </dsp:nvSpPr>
      <dsp:spPr>
        <a:xfrm>
          <a:off x="5337969" y="4680582"/>
          <a:ext cx="1912479" cy="1356589"/>
        </a:xfrm>
        <a:prstGeom prst="roundRect">
          <a:avLst/>
        </a:prstGeom>
        <a:solidFill>
          <a:schemeClr val="accent5">
            <a:hueOff val="8913275"/>
            <a:satOff val="-23652"/>
            <a:lumOff val="-1275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Τεκμηρίωση βιωσιμότητας έργου: </a:t>
          </a:r>
          <a:endParaRPr lang="el-GR" sz="1400" b="1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b="1" kern="1200" dirty="0" smtClean="0"/>
            <a:t>Ανάλυση αναγκών</a:t>
          </a:r>
          <a:endParaRPr lang="el-GR" sz="1000" b="1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b="1" kern="1200" dirty="0" smtClean="0"/>
            <a:t>Μακροπρόθεσμη συνεργασία ΑΕΙ –επιχειρήσεων</a:t>
          </a:r>
          <a:endParaRPr lang="el-GR" sz="1000" b="1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b="1" kern="1200" dirty="0" smtClean="0"/>
            <a:t>Ισορροπημένο εταιρικό σχήμα</a:t>
          </a:r>
          <a:endParaRPr lang="el-GR" sz="1000" b="1" kern="1200" dirty="0"/>
        </a:p>
      </dsp:txBody>
      <dsp:txXfrm>
        <a:off x="5337969" y="4680582"/>
        <a:ext cx="1912479" cy="1356589"/>
      </dsp:txXfrm>
    </dsp:sp>
    <dsp:sp modelId="{C21BA513-110F-44E6-B3E2-BCE5824BA775}">
      <dsp:nvSpPr>
        <dsp:cNvPr id="0" name=""/>
        <dsp:cNvSpPr/>
      </dsp:nvSpPr>
      <dsp:spPr>
        <a:xfrm>
          <a:off x="2599811" y="461036"/>
          <a:ext cx="5152993" cy="5152993"/>
        </a:xfrm>
        <a:custGeom>
          <a:avLst/>
          <a:gdLst/>
          <a:ahLst/>
          <a:cxnLst/>
          <a:rect l="0" t="0" r="0" b="0"/>
          <a:pathLst>
            <a:path>
              <a:moveTo>
                <a:pt x="2735260" y="5148097"/>
              </a:moveTo>
              <a:arcTo wR="2576496" hR="2576496" stAng="5188032" swAng="379778"/>
            </a:path>
          </a:pathLst>
        </a:custGeom>
        <a:noFill/>
        <a:ln w="6350" cap="flat" cmpd="sng" algn="in">
          <a:solidFill>
            <a:schemeClr val="accent5">
              <a:hueOff val="8913275"/>
              <a:satOff val="-23652"/>
              <a:lumOff val="-1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03379-9D04-4E12-93D9-FFBF1525B519}">
      <dsp:nvSpPr>
        <dsp:cNvPr id="0" name=""/>
        <dsp:cNvSpPr/>
      </dsp:nvSpPr>
      <dsp:spPr>
        <a:xfrm>
          <a:off x="3069127" y="4713030"/>
          <a:ext cx="1978562" cy="1291693"/>
        </a:xfrm>
        <a:prstGeom prst="roundRect">
          <a:avLst/>
        </a:prstGeom>
        <a:solidFill>
          <a:schemeClr val="accent5">
            <a:hueOff val="11884367"/>
            <a:satOff val="-31536"/>
            <a:lumOff val="-17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Χρήση της πλατφόρμας διάδοσης αποτελεσμάτων </a:t>
          </a:r>
          <a:r>
            <a:rPr lang="en-US" sz="1600" b="1" kern="1200" dirty="0" smtClean="0"/>
            <a:t>Erasmus</a:t>
          </a:r>
          <a:r>
            <a:rPr lang="el-GR" sz="1600" b="1" kern="1200" dirty="0" smtClean="0"/>
            <a:t>+</a:t>
          </a:r>
          <a:endParaRPr lang="el-GR" sz="1600" b="1" kern="1200" dirty="0"/>
        </a:p>
      </dsp:txBody>
      <dsp:txXfrm>
        <a:off x="3069127" y="4713030"/>
        <a:ext cx="1978562" cy="1291693"/>
      </dsp:txXfrm>
    </dsp:sp>
    <dsp:sp modelId="{12F74ED6-0AA6-4D6D-9DF1-5D9AAB175F42}">
      <dsp:nvSpPr>
        <dsp:cNvPr id="0" name=""/>
        <dsp:cNvSpPr/>
      </dsp:nvSpPr>
      <dsp:spPr>
        <a:xfrm>
          <a:off x="2599811" y="461036"/>
          <a:ext cx="5152993" cy="5152993"/>
        </a:xfrm>
        <a:custGeom>
          <a:avLst/>
          <a:gdLst/>
          <a:ahLst/>
          <a:cxnLst/>
          <a:rect l="0" t="0" r="0" b="0"/>
          <a:pathLst>
            <a:path>
              <a:moveTo>
                <a:pt x="616004" y="4248264"/>
              </a:moveTo>
              <a:arcTo wR="2576496" hR="2576496" stAng="8372690" swAng="642387"/>
            </a:path>
          </a:pathLst>
        </a:custGeom>
        <a:noFill/>
        <a:ln w="6350" cap="flat" cmpd="sng" algn="in">
          <a:solidFill>
            <a:schemeClr val="accent5">
              <a:hueOff val="11884367"/>
              <a:satOff val="-31536"/>
              <a:lumOff val="-17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6506E-98EA-48A2-AC42-69A09FB5A44F}">
      <dsp:nvSpPr>
        <dsp:cNvPr id="0" name=""/>
        <dsp:cNvSpPr/>
      </dsp:nvSpPr>
      <dsp:spPr>
        <a:xfrm>
          <a:off x="1646353" y="2909992"/>
          <a:ext cx="2036112" cy="1401729"/>
        </a:xfrm>
        <a:prstGeom prst="roundRect">
          <a:avLst/>
        </a:prstGeom>
        <a:solidFill>
          <a:schemeClr val="accent5">
            <a:hueOff val="14855457"/>
            <a:satOff val="-39420"/>
            <a:lumOff val="-2125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Λαμβάνουμε υπόψη της Προτεραιότητες της Ευρωπαϊκής Επιτροπής για το 2020 Επιλέξιμες χώρες:</a:t>
          </a:r>
          <a:endParaRPr lang="el-GR" sz="1400" b="1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b="1" kern="1200" dirty="0" smtClean="0"/>
            <a:t>Χώρες  Προγράμματος</a:t>
          </a:r>
          <a:endParaRPr lang="el-GR" sz="1000" b="1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b="1" kern="1200" dirty="0" smtClean="0"/>
            <a:t>Χώρες Εταίροι</a:t>
          </a:r>
          <a:endParaRPr lang="el-GR" sz="1000" b="1" kern="1200" dirty="0"/>
        </a:p>
      </dsp:txBody>
      <dsp:txXfrm>
        <a:off x="1646353" y="2909992"/>
        <a:ext cx="2036112" cy="1401729"/>
      </dsp:txXfrm>
    </dsp:sp>
    <dsp:sp modelId="{CCD64091-D02D-4AE3-BA8B-556F8DE6770E}">
      <dsp:nvSpPr>
        <dsp:cNvPr id="0" name=""/>
        <dsp:cNvSpPr/>
      </dsp:nvSpPr>
      <dsp:spPr>
        <a:xfrm>
          <a:off x="2586552" y="623899"/>
          <a:ext cx="5152993" cy="5152993"/>
        </a:xfrm>
        <a:custGeom>
          <a:avLst/>
          <a:gdLst/>
          <a:ahLst/>
          <a:cxnLst/>
          <a:rect l="0" t="0" r="0" b="0"/>
          <a:pathLst>
            <a:path>
              <a:moveTo>
                <a:pt x="17123" y="2279941"/>
              </a:moveTo>
              <a:arcTo wR="2576496" hR="2576496" stAng="11196564" swAng="811622"/>
            </a:path>
          </a:pathLst>
        </a:custGeom>
        <a:noFill/>
        <a:ln w="6350" cap="flat" cmpd="sng" algn="in">
          <a:solidFill>
            <a:schemeClr val="accent5">
              <a:hueOff val="14855457"/>
              <a:satOff val="-39420"/>
              <a:lumOff val="-21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A5ED3-6332-4148-986C-2147BD6DDF63}">
      <dsp:nvSpPr>
        <dsp:cNvPr id="0" name=""/>
        <dsp:cNvSpPr/>
      </dsp:nvSpPr>
      <dsp:spPr>
        <a:xfrm>
          <a:off x="2184883" y="880549"/>
          <a:ext cx="1809233" cy="1427059"/>
        </a:xfrm>
        <a:prstGeom prst="roundRect">
          <a:avLst/>
        </a:prstGeom>
        <a:solidFill>
          <a:schemeClr val="accent5">
            <a:hueOff val="17826550"/>
            <a:satOff val="-47304"/>
            <a:lumOff val="-255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Τα κριτήρια επιλογής επιχορηγούμενων έργων </a:t>
          </a:r>
          <a:endParaRPr lang="el-GR" sz="1600" b="1" kern="1200" dirty="0"/>
        </a:p>
      </dsp:txBody>
      <dsp:txXfrm>
        <a:off x="2184883" y="880549"/>
        <a:ext cx="1809233" cy="1427059"/>
      </dsp:txXfrm>
    </dsp:sp>
    <dsp:sp modelId="{E2634972-7AEA-4098-8DAA-8084E90822C1}">
      <dsp:nvSpPr>
        <dsp:cNvPr id="0" name=""/>
        <dsp:cNvSpPr/>
      </dsp:nvSpPr>
      <dsp:spPr>
        <a:xfrm>
          <a:off x="2775237" y="390428"/>
          <a:ext cx="5152993" cy="5152993"/>
        </a:xfrm>
        <a:custGeom>
          <a:avLst/>
          <a:gdLst/>
          <a:ahLst/>
          <a:cxnLst/>
          <a:rect l="0" t="0" r="0" b="0"/>
          <a:pathLst>
            <a:path>
              <a:moveTo>
                <a:pt x="1069080" y="486991"/>
              </a:moveTo>
              <a:arcTo wR="2576496" hR="2576496" stAng="14051548" swAng="699675"/>
            </a:path>
          </a:pathLst>
        </a:custGeom>
        <a:noFill/>
        <a:ln w="6350" cap="flat" cmpd="sng" algn="in">
          <a:solidFill>
            <a:schemeClr val="accent5">
              <a:hueOff val="17826550"/>
              <a:satOff val="-47304"/>
              <a:lumOff val="-25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A7960E-B1CE-4153-8FF2-4F19F0833D1C}">
      <dsp:nvSpPr>
        <dsp:cNvPr id="0" name=""/>
        <dsp:cNvSpPr/>
      </dsp:nvSpPr>
      <dsp:spPr>
        <a:xfrm>
          <a:off x="8419949" y="3354631"/>
          <a:ext cx="91440" cy="590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0705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9F802-6CD9-437F-B669-2F6C802F67D0}">
      <dsp:nvSpPr>
        <dsp:cNvPr id="0" name=""/>
        <dsp:cNvSpPr/>
      </dsp:nvSpPr>
      <dsp:spPr>
        <a:xfrm>
          <a:off x="5983241" y="1442296"/>
          <a:ext cx="2482428" cy="622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443"/>
              </a:lnTo>
              <a:lnTo>
                <a:pt x="2482428" y="434443"/>
              </a:lnTo>
              <a:lnTo>
                <a:pt x="2482428" y="622600"/>
              </a:lnTo>
            </a:path>
          </a:pathLst>
        </a:custGeom>
        <a:noFill/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5E931-6702-4067-93B2-A96729FDD8DE}">
      <dsp:nvSpPr>
        <dsp:cNvPr id="0" name=""/>
        <dsp:cNvSpPr/>
      </dsp:nvSpPr>
      <dsp:spPr>
        <a:xfrm>
          <a:off x="3500812" y="3354631"/>
          <a:ext cx="2482428" cy="59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548"/>
              </a:lnTo>
              <a:lnTo>
                <a:pt x="2482428" y="402548"/>
              </a:lnTo>
              <a:lnTo>
                <a:pt x="2482428" y="590705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6A8B4-736A-4D93-8853-6CC64C9DA141}">
      <dsp:nvSpPr>
        <dsp:cNvPr id="0" name=""/>
        <dsp:cNvSpPr/>
      </dsp:nvSpPr>
      <dsp:spPr>
        <a:xfrm>
          <a:off x="3455092" y="3354631"/>
          <a:ext cx="91440" cy="590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0705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5E4E1-7BE9-4928-AB23-326ED10C622F}">
      <dsp:nvSpPr>
        <dsp:cNvPr id="0" name=""/>
        <dsp:cNvSpPr/>
      </dsp:nvSpPr>
      <dsp:spPr>
        <a:xfrm>
          <a:off x="1018383" y="3354631"/>
          <a:ext cx="2482428" cy="590705"/>
        </a:xfrm>
        <a:custGeom>
          <a:avLst/>
          <a:gdLst/>
          <a:ahLst/>
          <a:cxnLst/>
          <a:rect l="0" t="0" r="0" b="0"/>
          <a:pathLst>
            <a:path>
              <a:moveTo>
                <a:pt x="2482428" y="0"/>
              </a:moveTo>
              <a:lnTo>
                <a:pt x="2482428" y="402548"/>
              </a:lnTo>
              <a:lnTo>
                <a:pt x="0" y="402548"/>
              </a:lnTo>
              <a:lnTo>
                <a:pt x="0" y="590705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B6D89-EC74-4A88-8474-7E9D1DE24286}">
      <dsp:nvSpPr>
        <dsp:cNvPr id="0" name=""/>
        <dsp:cNvSpPr/>
      </dsp:nvSpPr>
      <dsp:spPr>
        <a:xfrm>
          <a:off x="3500812" y="1442296"/>
          <a:ext cx="2482428" cy="622600"/>
        </a:xfrm>
        <a:custGeom>
          <a:avLst/>
          <a:gdLst/>
          <a:ahLst/>
          <a:cxnLst/>
          <a:rect l="0" t="0" r="0" b="0"/>
          <a:pathLst>
            <a:path>
              <a:moveTo>
                <a:pt x="2482428" y="0"/>
              </a:moveTo>
              <a:lnTo>
                <a:pt x="2482428" y="434443"/>
              </a:lnTo>
              <a:lnTo>
                <a:pt x="0" y="434443"/>
              </a:lnTo>
              <a:lnTo>
                <a:pt x="0" y="622600"/>
              </a:lnTo>
            </a:path>
          </a:pathLst>
        </a:custGeom>
        <a:noFill/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38BE2-38C8-4F14-B308-BF11D3AF8213}">
      <dsp:nvSpPr>
        <dsp:cNvPr id="0" name=""/>
        <dsp:cNvSpPr/>
      </dsp:nvSpPr>
      <dsp:spPr>
        <a:xfrm>
          <a:off x="4967702" y="152561"/>
          <a:ext cx="2031078" cy="1289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0FB20-A0AA-4588-A106-0EB636412E77}">
      <dsp:nvSpPr>
        <dsp:cNvPr id="0" name=""/>
        <dsp:cNvSpPr/>
      </dsp:nvSpPr>
      <dsp:spPr>
        <a:xfrm>
          <a:off x="5193377" y="366953"/>
          <a:ext cx="2031078" cy="1289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Συντονισμός Έργου</a:t>
          </a:r>
          <a:endParaRPr lang="el-GR" sz="2000" kern="1200" dirty="0"/>
        </a:p>
      </dsp:txBody>
      <dsp:txXfrm>
        <a:off x="5193377" y="366953"/>
        <a:ext cx="2031078" cy="1289734"/>
      </dsp:txXfrm>
    </dsp:sp>
    <dsp:sp modelId="{B7AE6E13-8978-42D8-8E06-88C4875A2F2A}">
      <dsp:nvSpPr>
        <dsp:cNvPr id="0" name=""/>
        <dsp:cNvSpPr/>
      </dsp:nvSpPr>
      <dsp:spPr>
        <a:xfrm>
          <a:off x="2485273" y="2064896"/>
          <a:ext cx="2031078" cy="12897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35028-36A8-490E-92B3-825DAC85C1AE}">
      <dsp:nvSpPr>
        <dsp:cNvPr id="0" name=""/>
        <dsp:cNvSpPr/>
      </dsp:nvSpPr>
      <dsp:spPr>
        <a:xfrm>
          <a:off x="2710948" y="2279287"/>
          <a:ext cx="2031078" cy="1289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Management</a:t>
          </a:r>
          <a:endParaRPr lang="el-GR" sz="2000" kern="1200" dirty="0"/>
        </a:p>
      </dsp:txBody>
      <dsp:txXfrm>
        <a:off x="2710948" y="2279287"/>
        <a:ext cx="2031078" cy="1289734"/>
      </dsp:txXfrm>
    </dsp:sp>
    <dsp:sp modelId="{458661AA-17E9-4FDD-BE01-FA04D796D5EE}">
      <dsp:nvSpPr>
        <dsp:cNvPr id="0" name=""/>
        <dsp:cNvSpPr/>
      </dsp:nvSpPr>
      <dsp:spPr>
        <a:xfrm>
          <a:off x="2844" y="3945336"/>
          <a:ext cx="2031078" cy="12897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CB52-8A3A-46DC-9352-A504AF9E2A6B}">
      <dsp:nvSpPr>
        <dsp:cNvPr id="0" name=""/>
        <dsp:cNvSpPr/>
      </dsp:nvSpPr>
      <dsp:spPr>
        <a:xfrm>
          <a:off x="228519" y="4159727"/>
          <a:ext cx="2031078" cy="1289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Σχεδιασμός</a:t>
          </a:r>
          <a:endParaRPr lang="el-GR" sz="2000" kern="1200" dirty="0"/>
        </a:p>
      </dsp:txBody>
      <dsp:txXfrm>
        <a:off x="228519" y="4159727"/>
        <a:ext cx="2031078" cy="1289734"/>
      </dsp:txXfrm>
    </dsp:sp>
    <dsp:sp modelId="{DDD39D09-CDEF-414F-ADA9-DFB3EA385D5F}">
      <dsp:nvSpPr>
        <dsp:cNvPr id="0" name=""/>
        <dsp:cNvSpPr/>
      </dsp:nvSpPr>
      <dsp:spPr>
        <a:xfrm>
          <a:off x="2485273" y="3945336"/>
          <a:ext cx="2031078" cy="12897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842A6-1832-4406-AF7A-7409B24471A0}">
      <dsp:nvSpPr>
        <dsp:cNvPr id="0" name=""/>
        <dsp:cNvSpPr/>
      </dsp:nvSpPr>
      <dsp:spPr>
        <a:xfrm>
          <a:off x="2710948" y="4159727"/>
          <a:ext cx="2031078" cy="1289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Παρακολούθηση</a:t>
          </a:r>
          <a:endParaRPr lang="el-GR" sz="2000" kern="1200" dirty="0"/>
        </a:p>
      </dsp:txBody>
      <dsp:txXfrm>
        <a:off x="2710948" y="4159727"/>
        <a:ext cx="2031078" cy="1289734"/>
      </dsp:txXfrm>
    </dsp:sp>
    <dsp:sp modelId="{CA9C13CC-F733-4465-8F57-5B3225C6E5D5}">
      <dsp:nvSpPr>
        <dsp:cNvPr id="0" name=""/>
        <dsp:cNvSpPr/>
      </dsp:nvSpPr>
      <dsp:spPr>
        <a:xfrm>
          <a:off x="4967702" y="3945336"/>
          <a:ext cx="2031078" cy="12897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0F379-57B9-4020-B60A-3D058BBA4EF6}">
      <dsp:nvSpPr>
        <dsp:cNvPr id="0" name=""/>
        <dsp:cNvSpPr/>
      </dsp:nvSpPr>
      <dsp:spPr>
        <a:xfrm>
          <a:off x="5193377" y="4159727"/>
          <a:ext cx="2031078" cy="1289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Οργάνωση</a:t>
          </a:r>
          <a:endParaRPr lang="el-GR" sz="2000" kern="1200" dirty="0"/>
        </a:p>
      </dsp:txBody>
      <dsp:txXfrm>
        <a:off x="5193377" y="4159727"/>
        <a:ext cx="2031078" cy="1289734"/>
      </dsp:txXfrm>
    </dsp:sp>
    <dsp:sp modelId="{B13EF1F7-C54A-4773-9C36-16262FB342E3}">
      <dsp:nvSpPr>
        <dsp:cNvPr id="0" name=""/>
        <dsp:cNvSpPr/>
      </dsp:nvSpPr>
      <dsp:spPr>
        <a:xfrm>
          <a:off x="7450130" y="2064896"/>
          <a:ext cx="2031078" cy="12897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43F1F-988C-4977-AA9B-528792C2E0B9}">
      <dsp:nvSpPr>
        <dsp:cNvPr id="0" name=""/>
        <dsp:cNvSpPr/>
      </dsp:nvSpPr>
      <dsp:spPr>
        <a:xfrm>
          <a:off x="7675806" y="2279287"/>
          <a:ext cx="2031078" cy="1289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Administration</a:t>
          </a:r>
          <a:endParaRPr lang="el-GR" sz="2000" kern="1200" dirty="0"/>
        </a:p>
      </dsp:txBody>
      <dsp:txXfrm>
        <a:off x="7675806" y="2279287"/>
        <a:ext cx="2031078" cy="1289734"/>
      </dsp:txXfrm>
    </dsp:sp>
    <dsp:sp modelId="{25944F3E-BE4C-465C-8FC3-289DD187B801}">
      <dsp:nvSpPr>
        <dsp:cNvPr id="0" name=""/>
        <dsp:cNvSpPr/>
      </dsp:nvSpPr>
      <dsp:spPr>
        <a:xfrm>
          <a:off x="7450130" y="3945336"/>
          <a:ext cx="2031078" cy="12897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2FBC3-D565-45C5-96B1-59BDD6F37784}">
      <dsp:nvSpPr>
        <dsp:cNvPr id="0" name=""/>
        <dsp:cNvSpPr/>
      </dsp:nvSpPr>
      <dsp:spPr>
        <a:xfrm>
          <a:off x="7675806" y="4159727"/>
          <a:ext cx="2031078" cy="1289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Οικονομική και Διοικητική Διαχείριση Σύμβασης</a:t>
          </a:r>
          <a:endParaRPr lang="el-GR" sz="2000" kern="1200" dirty="0"/>
        </a:p>
      </dsp:txBody>
      <dsp:txXfrm>
        <a:off x="7675806" y="4159727"/>
        <a:ext cx="2031078" cy="12897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E60ED0-DB27-4D37-9244-AB78CA5A10B7}">
      <dsp:nvSpPr>
        <dsp:cNvPr id="0" name=""/>
        <dsp:cNvSpPr/>
      </dsp:nvSpPr>
      <dsp:spPr>
        <a:xfrm>
          <a:off x="748616" y="2480"/>
          <a:ext cx="1559445" cy="107445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F6F3A-4B7B-4EA3-9F98-A5380B053DA4}">
      <dsp:nvSpPr>
        <dsp:cNvPr id="0" name=""/>
        <dsp:cNvSpPr/>
      </dsp:nvSpPr>
      <dsp:spPr>
        <a:xfrm>
          <a:off x="748616" y="1076938"/>
          <a:ext cx="1559445" cy="578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Στόχοι</a:t>
          </a:r>
          <a:endParaRPr lang="el-GR" sz="1300" b="1" kern="1200" dirty="0"/>
        </a:p>
      </dsp:txBody>
      <dsp:txXfrm>
        <a:off x="748616" y="1076938"/>
        <a:ext cx="1559445" cy="578554"/>
      </dsp:txXfrm>
    </dsp:sp>
    <dsp:sp modelId="{F99EA6FF-3297-4C37-8149-7DAC5BAA962A}">
      <dsp:nvSpPr>
        <dsp:cNvPr id="0" name=""/>
        <dsp:cNvSpPr/>
      </dsp:nvSpPr>
      <dsp:spPr>
        <a:xfrm>
          <a:off x="2464072" y="2480"/>
          <a:ext cx="1559445" cy="107445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43D3B-E45A-4167-BA0F-625A94267588}">
      <dsp:nvSpPr>
        <dsp:cNvPr id="0" name=""/>
        <dsp:cNvSpPr/>
      </dsp:nvSpPr>
      <dsp:spPr>
        <a:xfrm>
          <a:off x="2464072" y="1076938"/>
          <a:ext cx="1559445" cy="578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Αποτελέσματα-Παραδοτέα-Εκροές</a:t>
          </a:r>
          <a:endParaRPr lang="el-GR" sz="1400" b="1" kern="1200" dirty="0"/>
        </a:p>
      </dsp:txBody>
      <dsp:txXfrm>
        <a:off x="2464072" y="1076938"/>
        <a:ext cx="1559445" cy="578554"/>
      </dsp:txXfrm>
    </dsp:sp>
    <dsp:sp modelId="{7E13CCC2-3C6E-40D6-A97D-196E44341C31}">
      <dsp:nvSpPr>
        <dsp:cNvPr id="0" name=""/>
        <dsp:cNvSpPr/>
      </dsp:nvSpPr>
      <dsp:spPr>
        <a:xfrm>
          <a:off x="4179528" y="2480"/>
          <a:ext cx="1559445" cy="107445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5000" b="-25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9E42B-F58F-4C2F-91E8-A426274ED1D9}">
      <dsp:nvSpPr>
        <dsp:cNvPr id="0" name=""/>
        <dsp:cNvSpPr/>
      </dsp:nvSpPr>
      <dsp:spPr>
        <a:xfrm>
          <a:off x="4179528" y="1076938"/>
          <a:ext cx="1559445" cy="578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Ενέργειες</a:t>
          </a:r>
          <a:endParaRPr lang="el-GR" sz="2000" b="1" kern="1200" dirty="0"/>
        </a:p>
      </dsp:txBody>
      <dsp:txXfrm>
        <a:off x="4179528" y="1076938"/>
        <a:ext cx="1559445" cy="578554"/>
      </dsp:txXfrm>
    </dsp:sp>
    <dsp:sp modelId="{871FAECF-C06E-4F75-8670-92AEA5CF0E7C}">
      <dsp:nvSpPr>
        <dsp:cNvPr id="0" name=""/>
        <dsp:cNvSpPr/>
      </dsp:nvSpPr>
      <dsp:spPr>
        <a:xfrm>
          <a:off x="5894983" y="2480"/>
          <a:ext cx="1559445" cy="107445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D37B7-76F7-4A41-AB24-47E4686E1535}">
      <dsp:nvSpPr>
        <dsp:cNvPr id="0" name=""/>
        <dsp:cNvSpPr/>
      </dsp:nvSpPr>
      <dsp:spPr>
        <a:xfrm>
          <a:off x="5894983" y="1076938"/>
          <a:ext cx="1559445" cy="578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Πρόγραμμα Εργασίας</a:t>
          </a:r>
          <a:endParaRPr lang="el-GR" sz="1600" b="1" kern="1200" dirty="0"/>
        </a:p>
      </dsp:txBody>
      <dsp:txXfrm>
        <a:off x="5894983" y="1076938"/>
        <a:ext cx="1559445" cy="578554"/>
      </dsp:txXfrm>
    </dsp:sp>
    <dsp:sp modelId="{5594B028-41C8-45DD-83E2-23C44B539E8C}">
      <dsp:nvSpPr>
        <dsp:cNvPr id="0" name=""/>
        <dsp:cNvSpPr/>
      </dsp:nvSpPr>
      <dsp:spPr>
        <a:xfrm>
          <a:off x="748616" y="1811437"/>
          <a:ext cx="1559445" cy="1074457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8000" b="-48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7E0B3-2A1D-46FB-ABA6-F503F732BBF0}">
      <dsp:nvSpPr>
        <dsp:cNvPr id="0" name=""/>
        <dsp:cNvSpPr/>
      </dsp:nvSpPr>
      <dsp:spPr>
        <a:xfrm>
          <a:off x="748616" y="2885895"/>
          <a:ext cx="1559445" cy="578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Προϋπολογισμός</a:t>
          </a:r>
          <a:endParaRPr lang="el-GR" sz="1400" b="1" kern="1200" dirty="0"/>
        </a:p>
      </dsp:txBody>
      <dsp:txXfrm>
        <a:off x="748616" y="2885895"/>
        <a:ext cx="1559445" cy="578554"/>
      </dsp:txXfrm>
    </dsp:sp>
    <dsp:sp modelId="{6C316ADD-3FF2-4F76-99CD-1D08005EDA67}">
      <dsp:nvSpPr>
        <dsp:cNvPr id="0" name=""/>
        <dsp:cNvSpPr/>
      </dsp:nvSpPr>
      <dsp:spPr>
        <a:xfrm>
          <a:off x="2464072" y="1811437"/>
          <a:ext cx="1559445" cy="1074457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6D4B6-0795-48CF-A82D-EA81AC20CA3B}">
      <dsp:nvSpPr>
        <dsp:cNvPr id="0" name=""/>
        <dsp:cNvSpPr/>
      </dsp:nvSpPr>
      <dsp:spPr>
        <a:xfrm>
          <a:off x="2464072" y="2885895"/>
          <a:ext cx="1559445" cy="578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Σύστημα Διαχείρισης</a:t>
          </a:r>
          <a:endParaRPr lang="el-GR" sz="1700" b="1" kern="1200" dirty="0"/>
        </a:p>
      </dsp:txBody>
      <dsp:txXfrm>
        <a:off x="2464072" y="2885895"/>
        <a:ext cx="1559445" cy="578554"/>
      </dsp:txXfrm>
    </dsp:sp>
    <dsp:sp modelId="{145C3068-89CB-4FE6-B8B2-BAA55AA8DE34}">
      <dsp:nvSpPr>
        <dsp:cNvPr id="0" name=""/>
        <dsp:cNvSpPr/>
      </dsp:nvSpPr>
      <dsp:spPr>
        <a:xfrm>
          <a:off x="4179528" y="1811437"/>
          <a:ext cx="1559445" cy="1074457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6EE7D-87CE-4C10-A871-4754B76DB0D9}">
      <dsp:nvSpPr>
        <dsp:cNvPr id="0" name=""/>
        <dsp:cNvSpPr/>
      </dsp:nvSpPr>
      <dsp:spPr>
        <a:xfrm>
          <a:off x="4179528" y="2885895"/>
          <a:ext cx="1559445" cy="578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Πλαίσιο Επικοινωνίας</a:t>
          </a:r>
          <a:endParaRPr lang="el-GR" sz="1700" b="1" kern="1200" dirty="0"/>
        </a:p>
      </dsp:txBody>
      <dsp:txXfrm>
        <a:off x="4179528" y="2885895"/>
        <a:ext cx="1559445" cy="578554"/>
      </dsp:txXfrm>
    </dsp:sp>
    <dsp:sp modelId="{1E4F80DE-EB62-43A8-A9CC-B2FF427DC9DA}">
      <dsp:nvSpPr>
        <dsp:cNvPr id="0" name=""/>
        <dsp:cNvSpPr/>
      </dsp:nvSpPr>
      <dsp:spPr>
        <a:xfrm>
          <a:off x="5894983" y="1811437"/>
          <a:ext cx="1559445" cy="1074457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5DA23-EE09-466E-9BAA-6B89AA8ED6ED}">
      <dsp:nvSpPr>
        <dsp:cNvPr id="0" name=""/>
        <dsp:cNvSpPr/>
      </dsp:nvSpPr>
      <dsp:spPr>
        <a:xfrm>
          <a:off x="5894983" y="2885895"/>
          <a:ext cx="1559445" cy="578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Αξιολόγηση</a:t>
          </a:r>
          <a:endParaRPr lang="el-GR" sz="1700" b="1" kern="1200" dirty="0"/>
        </a:p>
      </dsp:txBody>
      <dsp:txXfrm>
        <a:off x="5894983" y="2885895"/>
        <a:ext cx="1559445" cy="578554"/>
      </dsp:txXfrm>
    </dsp:sp>
    <dsp:sp modelId="{AAF77BE0-1612-4940-A25D-71BB267D4941}">
      <dsp:nvSpPr>
        <dsp:cNvPr id="0" name=""/>
        <dsp:cNvSpPr/>
      </dsp:nvSpPr>
      <dsp:spPr>
        <a:xfrm>
          <a:off x="3321800" y="3620394"/>
          <a:ext cx="1559445" cy="1074457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7CC7A-88EA-4CA5-919B-FFD2672F5EEE}">
      <dsp:nvSpPr>
        <dsp:cNvPr id="0" name=""/>
        <dsp:cNvSpPr/>
      </dsp:nvSpPr>
      <dsp:spPr>
        <a:xfrm>
          <a:off x="3321800" y="4694852"/>
          <a:ext cx="1559445" cy="578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Αξιοποίηση και Βιωσιμότητα</a:t>
          </a:r>
          <a:endParaRPr lang="el-GR" sz="1700" b="1" kern="1200" dirty="0"/>
        </a:p>
      </dsp:txBody>
      <dsp:txXfrm>
        <a:off x="3321800" y="4694852"/>
        <a:ext cx="1559445" cy="578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erasmus-plus/library_en" TargetMode="External"/><Relationship Id="rId2" Type="http://schemas.openxmlformats.org/officeDocument/2006/relationships/hyperlink" Target="http://www.iky.g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y.gr/erasmus-plus-key2-action-2/aitiseis-ka1-kainotomia-kales-praktik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y.gr/xrhmatodothsh-diadikasia-ypobolhs-aithsh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eacea.ec.europa.eu/erasmus-plus/actions/key-action-2-cooperation-for-innovation-and-exchange-good-practices/knowledge_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508" y="1480662"/>
            <a:ext cx="9590809" cy="2098226"/>
          </a:xfrm>
        </p:spPr>
        <p:txBody>
          <a:bodyPr/>
          <a:lstStyle/>
          <a:p>
            <a:r>
              <a:rPr lang="en-US" dirty="0" smtClean="0"/>
              <a:t>KA2: </a:t>
            </a:r>
            <a:r>
              <a:rPr lang="el-GR" sz="1800" b="1" dirty="0" smtClean="0"/>
              <a:t>ΣΥΝΕΡΓΑΣΙΑ ΓΙΑ ΚΑΙΝΟΤΟΜΙΑ ΚΑΙ ΑΝΤΑΛΛΑΓΗ ΚΑΛΩΝ ΠΡΑΚΤΙΚΩΝ</a:t>
            </a:r>
            <a:r>
              <a:rPr lang="el-GR" sz="1800" dirty="0"/>
              <a:t/>
            </a:r>
            <a:br>
              <a:rPr lang="el-GR" sz="1800" dirty="0"/>
            </a:br>
            <a:r>
              <a:rPr lang="en-US" sz="1800" dirty="0" smtClean="0"/>
              <a:t>                    </a:t>
            </a:r>
            <a:r>
              <a:rPr lang="el-GR" sz="1800" b="1" dirty="0" smtClean="0"/>
              <a:t>Co-operation </a:t>
            </a:r>
            <a:r>
              <a:rPr lang="el-GR" sz="1800" b="1" dirty="0"/>
              <a:t>for </a:t>
            </a:r>
            <a:r>
              <a:rPr lang="el-GR" sz="1800" b="1" dirty="0" err="1"/>
              <a:t>Innovation</a:t>
            </a:r>
            <a:r>
              <a:rPr lang="el-GR" sz="1800" b="1" dirty="0"/>
              <a:t> and </a:t>
            </a:r>
            <a:r>
              <a:rPr lang="el-GR" sz="1800" b="1" dirty="0" err="1"/>
              <a:t>Good</a:t>
            </a:r>
            <a:r>
              <a:rPr lang="el-GR" sz="1800" b="1" dirty="0"/>
              <a:t> </a:t>
            </a:r>
            <a:r>
              <a:rPr lang="el-GR" sz="1800" b="1" dirty="0" err="1"/>
              <a:t>Practices</a:t>
            </a:r>
            <a:r>
              <a:rPr lang="el-GR" sz="1800" dirty="0"/>
              <a:t/>
            </a:r>
            <a:br>
              <a:rPr lang="el-GR" sz="1800" dirty="0"/>
            </a:br>
            <a:endParaRPr lang="el-GR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204" y="3387918"/>
            <a:ext cx="6831673" cy="1086237"/>
          </a:xfrm>
        </p:spPr>
        <p:txBody>
          <a:bodyPr/>
          <a:lstStyle/>
          <a:p>
            <a:r>
              <a:rPr lang="en-US" dirty="0" smtClean="0"/>
              <a:t>CAPACITY BUILDING, STRATEGIC PARTNERSHIPS &amp; KNOWLEDGE ALLIANCES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4666" y="170863"/>
            <a:ext cx="3639802" cy="1407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003" y="5798128"/>
            <a:ext cx="932044" cy="932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7047" y="6033317"/>
            <a:ext cx="667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sz="2400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7885" y="4340012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Σοφία </a:t>
            </a:r>
            <a:r>
              <a:rPr lang="el-GR" dirty="0" err="1" smtClean="0"/>
              <a:t>Φούρλαρη</a:t>
            </a:r>
            <a:r>
              <a:rPr lang="el-GR" dirty="0" smtClean="0"/>
              <a:t> &amp; Μαρία Μυλωνά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6224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85143380"/>
              </p:ext>
            </p:extLst>
          </p:nvPr>
        </p:nvGraphicFramePr>
        <p:xfrm>
          <a:off x="1385180" y="1086416"/>
          <a:ext cx="10013132" cy="544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7275" y="316871"/>
            <a:ext cx="8274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800000"/>
                </a:solidFill>
              </a:rPr>
              <a:t>Διαδικασία Αίτησης</a:t>
            </a:r>
            <a:endParaRPr lang="el-GR" sz="3200" dirty="0">
              <a:solidFill>
                <a:srgbClr val="800000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47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030017672"/>
              </p:ext>
            </p:extLst>
          </p:nvPr>
        </p:nvGraphicFramePr>
        <p:xfrm>
          <a:off x="1095469" y="366582"/>
          <a:ext cx="10293789" cy="5807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715992" y="396815"/>
            <a:ext cx="209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</a:t>
            </a:r>
            <a:r>
              <a:rPr lang="el-GR" b="1" dirty="0" smtClean="0"/>
              <a:t>ί προσέχουμε;</a:t>
            </a:r>
            <a:endParaRPr lang="el-GR" b="1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02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774186869"/>
              </p:ext>
            </p:extLst>
          </p:nvPr>
        </p:nvGraphicFramePr>
        <p:xfrm>
          <a:off x="1522844" y="670668"/>
          <a:ext cx="9709729" cy="563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14500" y="226905"/>
            <a:ext cx="966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00000"/>
                </a:solidFill>
              </a:rPr>
              <a:t>ΣΥΝΤΟΝΙΣΜΟΣ ΕΡΓΟΥ</a:t>
            </a:r>
            <a:endParaRPr lang="el-GR" sz="2400" b="1" dirty="0">
              <a:solidFill>
                <a:srgbClr val="800000"/>
              </a:solidFill>
            </a:endParaRPr>
          </a:p>
        </p:txBody>
      </p:sp>
      <p:pic>
        <p:nvPicPr>
          <p:cNvPr id="2050" name="Picture 2" descr="https://iitcon2-public.sharepoint.com/SiteAssets/Pages/p30/project%20triangl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7171">
            <a:off x="1166281" y="567839"/>
            <a:ext cx="2750661" cy="216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68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891331256"/>
              </p:ext>
            </p:extLst>
          </p:nvPr>
        </p:nvGraphicFramePr>
        <p:xfrm>
          <a:off x="2333336" y="1270384"/>
          <a:ext cx="8203046" cy="5275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6564" y="405246"/>
            <a:ext cx="9154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800000"/>
                </a:solidFill>
              </a:rPr>
              <a:t>Σχεδιασμός της Υλοποίησης – </a:t>
            </a:r>
            <a:r>
              <a:rPr lang="en-US" sz="2800" b="1" dirty="0" smtClean="0">
                <a:solidFill>
                  <a:srgbClr val="800000"/>
                </a:solidFill>
              </a:rPr>
              <a:t>The Rationale of the Project</a:t>
            </a:r>
            <a:endParaRPr lang="el-GR" sz="2800" b="1" dirty="0">
              <a:solidFill>
                <a:srgbClr val="800000"/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59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7132" y="2572"/>
            <a:ext cx="1878126" cy="2585324"/>
            <a:chOff x="989477" y="833569"/>
            <a:chExt cx="1878126" cy="2585324"/>
          </a:xfrm>
        </p:grpSpPr>
        <p:pic>
          <p:nvPicPr>
            <p:cNvPr id="3074" name="Picture 2" descr="http://mycharge.com/wp-content/uploads/2014/11/fipcard-smar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803" y="1132892"/>
              <a:ext cx="1828800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89477" y="833569"/>
              <a:ext cx="9637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</a:t>
              </a:r>
              <a:endPara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32013" y="301895"/>
            <a:ext cx="709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«Έξυπνοι» Στόχοι - </a:t>
            </a:r>
            <a:r>
              <a:rPr lang="en-US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  <a:endParaRPr lang="el-GR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95595" y="1444895"/>
            <a:ext cx="8020550" cy="3785652"/>
            <a:chOff x="3395595" y="1444895"/>
            <a:chExt cx="8020550" cy="3785652"/>
          </a:xfrm>
        </p:grpSpPr>
        <p:sp>
          <p:nvSpPr>
            <p:cNvPr id="5" name="Rectangle 4"/>
            <p:cNvSpPr/>
            <p:nvPr/>
          </p:nvSpPr>
          <p:spPr>
            <a:xfrm>
              <a:off x="3395595" y="1444895"/>
              <a:ext cx="5687006" cy="378565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48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</a:t>
              </a:r>
              <a:r>
                <a:rPr lang="en-US" sz="48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pecific </a:t>
              </a:r>
              <a:endParaRPr lang="el-GR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  <a:p>
              <a:r>
                <a:rPr lang="en-US" sz="4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M</a:t>
              </a:r>
              <a:r>
                <a:rPr lang="en-US" sz="4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easurable </a:t>
              </a:r>
              <a:endParaRPr lang="el-GR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  <a:p>
              <a:r>
                <a:rPr lang="en-US" sz="48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A</a:t>
              </a:r>
              <a:r>
                <a:rPr lang="en-US" sz="48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ttainable/</a:t>
              </a:r>
              <a:r>
                <a:rPr lang="en-US" sz="48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A</a:t>
              </a:r>
              <a:r>
                <a:rPr lang="en-US" sz="48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greeable</a:t>
              </a:r>
            </a:p>
            <a:p>
              <a:r>
                <a:rPr lang="en-US" sz="4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R</a:t>
              </a:r>
              <a:r>
                <a:rPr lang="en-US" sz="48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ealistic</a:t>
              </a:r>
            </a:p>
            <a:p>
              <a:r>
                <a:rPr lang="en-US" sz="48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8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</a:t>
              </a:r>
              <a:r>
                <a:rPr lang="en-US" sz="48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ime bound</a:t>
              </a:r>
              <a:endParaRPr lang="el-GR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42263" y="1724891"/>
              <a:ext cx="2431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συγκεκριμένοι</a:t>
              </a:r>
              <a:endParaRPr lang="el-G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51128" y="2423556"/>
              <a:ext cx="2431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μετρήσιμοι</a:t>
              </a:r>
              <a:endParaRPr lang="el-G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84672" y="3153055"/>
              <a:ext cx="2431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ε</a:t>
              </a:r>
              <a:r>
                <a:rPr lang="el-GR" dirty="0" smtClean="0"/>
                <a:t>φικτοί/συμφωνημένοι</a:t>
              </a:r>
              <a:endParaRPr lang="el-GR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4350" y="3944588"/>
              <a:ext cx="2431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συγκεκριμένοι</a:t>
              </a:r>
              <a:endParaRPr lang="el-GR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3199" y="4674087"/>
              <a:ext cx="2933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χ</a:t>
              </a:r>
              <a:r>
                <a:rPr lang="el-GR" dirty="0" smtClean="0"/>
                <a:t>ρονικά προσδιορισμένοι</a:t>
              </a:r>
              <a:endParaRPr lang="el-GR" dirty="0"/>
            </a:p>
          </p:txBody>
        </p:sp>
      </p:grpSp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15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29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8721" y="261681"/>
            <a:ext cx="1063782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u="sng" dirty="0"/>
              <a:t>Τι μπορεί να κάνει το ΤΕΕΠ </a:t>
            </a:r>
          </a:p>
          <a:p>
            <a:pPr lvl="0"/>
            <a:endParaRPr lang="el-GR" dirty="0" smtClean="0"/>
          </a:p>
          <a:p>
            <a:pPr lvl="0"/>
            <a:r>
              <a:rPr lang="el-GR" b="1" dirty="0" smtClean="0"/>
              <a:t>Ενημερώστε </a:t>
            </a:r>
            <a:r>
              <a:rPr lang="el-GR" b="1" dirty="0"/>
              <a:t>το ΤΕΕΠ για τον ενδιαφέρον σας να υποβάλετε πρόταση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ΕΤΑΙΡΟΙ</a:t>
            </a:r>
            <a:r>
              <a:rPr lang="el-GR" dirty="0">
                <a:solidFill>
                  <a:srgbClr val="0070C0"/>
                </a:solidFill>
              </a:rPr>
              <a:t>: </a:t>
            </a:r>
            <a:r>
              <a:rPr lang="el-GR" dirty="0" err="1">
                <a:solidFill>
                  <a:srgbClr val="0070C0"/>
                </a:solidFill>
              </a:rPr>
              <a:t>To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mandate </a:t>
            </a:r>
            <a:r>
              <a:rPr lang="el-GR" dirty="0">
                <a:solidFill>
                  <a:srgbClr val="0070C0"/>
                </a:solidFill>
              </a:rPr>
              <a:t>προωθείται από το ΤΕΕΠ για υπογραφή από την Αν. </a:t>
            </a:r>
            <a:r>
              <a:rPr lang="el-GR" dirty="0">
                <a:solidFill>
                  <a:srgbClr val="0070C0"/>
                </a:solidFill>
              </a:rPr>
              <a:t>Πρύτανη Ακαδημαϊκών και Φοιτητικών </a:t>
            </a:r>
            <a:r>
              <a:rPr lang="el-GR" dirty="0" smtClean="0">
                <a:solidFill>
                  <a:srgbClr val="0070C0"/>
                </a:solidFill>
              </a:rPr>
              <a:t>Θεμάτων</a:t>
            </a:r>
            <a:endParaRPr lang="el-GR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Απαιτείται </a:t>
            </a:r>
            <a:r>
              <a:rPr lang="el-GR" dirty="0"/>
              <a:t>και επιστολή από Πρόεδρο Τμήματος ότι έχει λάβει γνώση της πρόθεσης συμμετοχής στο έργο.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 ΣΥΝΤΟΝΙΣΤΕΣ</a:t>
            </a:r>
            <a:r>
              <a:rPr lang="el-GR" dirty="0">
                <a:solidFill>
                  <a:srgbClr val="0070C0"/>
                </a:solidFill>
              </a:rPr>
              <a:t>: Προώθηση του </a:t>
            </a:r>
            <a:r>
              <a:rPr lang="en-US" dirty="0">
                <a:solidFill>
                  <a:srgbClr val="0070C0"/>
                </a:solidFill>
              </a:rPr>
              <a:t>mandate </a:t>
            </a:r>
            <a:r>
              <a:rPr lang="el-GR" dirty="0">
                <a:solidFill>
                  <a:srgbClr val="0070C0"/>
                </a:solidFill>
              </a:rPr>
              <a:t>στον ΕΛΚΕ από τους ενδιαφερόμενους για </a:t>
            </a:r>
            <a:r>
              <a:rPr lang="el-GR" dirty="0" smtClean="0">
                <a:solidFill>
                  <a:srgbClr val="0070C0"/>
                </a:solidFill>
              </a:rPr>
              <a:t>υπογραφή</a:t>
            </a:r>
            <a:r>
              <a:rPr lang="el-GR" dirty="0">
                <a:solidFill>
                  <a:srgbClr val="0070C0"/>
                </a:solidFill>
              </a:rPr>
              <a:t/>
            </a:r>
            <a:br>
              <a:rPr lang="el-GR" dirty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(Είναι </a:t>
            </a:r>
            <a:r>
              <a:rPr lang="el-GR" dirty="0">
                <a:solidFill>
                  <a:srgbClr val="0070C0"/>
                </a:solidFill>
              </a:rPr>
              <a:t>χρήσιμο να ενημερώνεται και το </a:t>
            </a:r>
            <a:r>
              <a:rPr lang="el-GR" dirty="0" smtClean="0">
                <a:solidFill>
                  <a:srgbClr val="0070C0"/>
                </a:solidFill>
              </a:rPr>
              <a:t>ΤΕΕΠ)</a:t>
            </a:r>
            <a:endParaRPr lang="el-GR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 Συμβουλευτική </a:t>
            </a:r>
            <a:r>
              <a:rPr lang="el-GR" dirty="0"/>
              <a:t>υποστήριξη σε </a:t>
            </a:r>
          </a:p>
          <a:p>
            <a:pPr lvl="2"/>
            <a:r>
              <a:rPr lang="el-GR" dirty="0"/>
              <a:t>Γραφειοκρατικά θέματα, </a:t>
            </a:r>
          </a:p>
          <a:p>
            <a:pPr lvl="2"/>
            <a:r>
              <a:rPr lang="el-GR" dirty="0"/>
              <a:t>Επικοινωνία με το ΙΚΥ, </a:t>
            </a:r>
          </a:p>
          <a:p>
            <a:pPr lvl="2"/>
            <a:r>
              <a:rPr lang="el-GR" dirty="0"/>
              <a:t>Στοιχεία ΑΠΘ που χρειάζονται στην αίτηση</a:t>
            </a:r>
          </a:p>
          <a:p>
            <a:pPr lvl="2"/>
            <a:r>
              <a:rPr lang="el-GR" dirty="0"/>
              <a:t>Λίστα προηγούμενων προγραμμάτων εφόσον απαιτούνται</a:t>
            </a:r>
          </a:p>
          <a:p>
            <a:pPr lvl="2"/>
            <a:r>
              <a:rPr lang="el-GR" dirty="0"/>
              <a:t>Πληροφορίες για τις υπάρχουσες συνεργασίες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dirty="0" smtClean="0">
                <a:solidFill>
                  <a:srgbClr val="0070C0"/>
                </a:solidFill>
              </a:rPr>
              <a:t>Δημοσιοποίηση </a:t>
            </a:r>
            <a:r>
              <a:rPr lang="el-GR" dirty="0">
                <a:solidFill>
                  <a:srgbClr val="0070C0"/>
                </a:solidFill>
              </a:rPr>
              <a:t>προτάσεων συνεργασίας που λαμβάνονται είτε: α) άμεσα, β) από την Εθνική </a:t>
            </a:r>
            <a:r>
              <a:rPr lang="el-GR" dirty="0" smtClean="0">
                <a:solidFill>
                  <a:srgbClr val="0070C0"/>
                </a:solidFill>
              </a:rPr>
              <a:t>Μονάδα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Μετά </a:t>
            </a:r>
            <a:r>
              <a:rPr lang="el-GR" dirty="0"/>
              <a:t>τη δημοσιοποίηση των αποτελεσμάτων επιλογής:</a:t>
            </a:r>
          </a:p>
          <a:p>
            <a:pPr lvl="1"/>
            <a:r>
              <a:rPr lang="el-GR" dirty="0" smtClean="0"/>
              <a:t>- Ενημέρωση </a:t>
            </a:r>
            <a:r>
              <a:rPr lang="el-GR" dirty="0"/>
              <a:t>του ΤΕΕΠ </a:t>
            </a:r>
          </a:p>
          <a:p>
            <a:pPr lvl="1"/>
            <a:r>
              <a:rPr lang="el-GR" dirty="0" smtClean="0"/>
              <a:t>- Προώθηση του </a:t>
            </a:r>
            <a:r>
              <a:rPr lang="en-US" dirty="0"/>
              <a:t>Grant Agreement </a:t>
            </a:r>
            <a:r>
              <a:rPr lang="el-GR" dirty="0"/>
              <a:t>στον ΕΛΚΕ</a:t>
            </a:r>
          </a:p>
          <a:p>
            <a:r>
              <a:rPr lang="el-GR" dirty="0" smtClean="0"/>
              <a:t>        - Προώθηση </a:t>
            </a:r>
            <a:r>
              <a:rPr lang="el-GR" dirty="0"/>
              <a:t>του </a:t>
            </a:r>
            <a:r>
              <a:rPr lang="en-US" dirty="0"/>
              <a:t>Consortium agreement </a:t>
            </a:r>
            <a:r>
              <a:rPr lang="el-GR" dirty="0"/>
              <a:t>στον ΕΛΚΕ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085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9590" y="844311"/>
            <a:ext cx="105225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Υλικό για περαιτέρω  ενημέρωση:</a:t>
            </a:r>
            <a:endParaRPr lang="el-GR" sz="2400" dirty="0">
              <a:solidFill>
                <a:srgbClr val="0070C0"/>
              </a:solidFill>
            </a:endParaRPr>
          </a:p>
          <a:p>
            <a:endParaRPr lang="el-GR" dirty="0" smtClean="0"/>
          </a:p>
          <a:p>
            <a:r>
              <a:rPr lang="el-GR" dirty="0" smtClean="0"/>
              <a:t>Οδηγός </a:t>
            </a:r>
            <a:r>
              <a:rPr lang="en-US" dirty="0"/>
              <a:t>Erasmus</a:t>
            </a:r>
            <a:r>
              <a:rPr lang="el-GR" dirty="0"/>
              <a:t>+ </a:t>
            </a:r>
            <a:r>
              <a:rPr lang="el-GR" dirty="0" smtClean="0"/>
              <a:t>2016 (</a:t>
            </a:r>
            <a:r>
              <a:rPr lang="en-US" u="sng" dirty="0">
                <a:hlinkClick r:id="rId2"/>
              </a:rPr>
              <a:t>www.iky.gr</a:t>
            </a:r>
            <a:r>
              <a:rPr lang="el-GR" dirty="0" smtClean="0"/>
              <a:t>)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Εγκεκριμένα </a:t>
            </a:r>
            <a:r>
              <a:rPr lang="el-GR" dirty="0"/>
              <a:t>έργα (</a:t>
            </a:r>
            <a:r>
              <a:rPr lang="en-US" dirty="0"/>
              <a:t>Compendia</a:t>
            </a:r>
            <a:r>
              <a:rPr lang="en-US" dirty="0" smtClean="0"/>
              <a:t>)</a:t>
            </a:r>
            <a:r>
              <a:rPr lang="el-GR" dirty="0" smtClean="0"/>
              <a:t> (</a:t>
            </a:r>
            <a:r>
              <a:rPr lang="en-US" u="sng" dirty="0">
                <a:hlinkClick r:id="rId2"/>
              </a:rPr>
              <a:t>www.iky.gr</a:t>
            </a:r>
            <a:r>
              <a:rPr lang="el-GR" dirty="0" smtClean="0"/>
              <a:t>)</a:t>
            </a:r>
            <a:endParaRPr lang="el-GR" dirty="0"/>
          </a:p>
          <a:p>
            <a:endParaRPr lang="el-GR" dirty="0" smtClean="0"/>
          </a:p>
          <a:p>
            <a:r>
              <a:rPr lang="en-US" dirty="0" smtClean="0"/>
              <a:t>Do’s </a:t>
            </a:r>
            <a:r>
              <a:rPr lang="en-US" dirty="0"/>
              <a:t>and don’ts for Applicants </a:t>
            </a:r>
            <a:r>
              <a:rPr lang="en-US" dirty="0" smtClean="0"/>
              <a:t>(</a:t>
            </a:r>
            <a:r>
              <a:rPr lang="en-US" u="sng" dirty="0">
                <a:hlinkClick r:id="rId2"/>
              </a:rPr>
              <a:t>www.iky.gr</a:t>
            </a:r>
            <a:r>
              <a:rPr lang="en-US" dirty="0"/>
              <a:t>)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Βιβλιοθήκη </a:t>
            </a:r>
            <a:r>
              <a:rPr lang="en-US" dirty="0"/>
              <a:t>EACEA </a:t>
            </a:r>
            <a:r>
              <a:rPr lang="el-GR" dirty="0" smtClean="0"/>
              <a:t>(</a:t>
            </a:r>
            <a:r>
              <a:rPr lang="en-US" u="sng" dirty="0" smtClean="0">
                <a:hlinkClick r:id="rId3"/>
              </a:rPr>
              <a:t>https</a:t>
            </a:r>
            <a:r>
              <a:rPr lang="el-GR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eacea</a:t>
            </a:r>
            <a:r>
              <a:rPr lang="el-GR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ec</a:t>
            </a:r>
            <a:r>
              <a:rPr lang="el-GR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europa</a:t>
            </a:r>
            <a:r>
              <a:rPr lang="el-GR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eu</a:t>
            </a:r>
            <a:r>
              <a:rPr lang="el-GR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erasmus</a:t>
            </a:r>
            <a:r>
              <a:rPr lang="el-GR" u="sng" dirty="0">
                <a:hlinkClick r:id="rId3"/>
              </a:rPr>
              <a:t>-</a:t>
            </a:r>
            <a:r>
              <a:rPr lang="en-US" u="sng" dirty="0">
                <a:hlinkClick r:id="rId3"/>
              </a:rPr>
              <a:t>plus</a:t>
            </a:r>
            <a:r>
              <a:rPr lang="el-GR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library</a:t>
            </a:r>
            <a:r>
              <a:rPr lang="el-GR" u="sng" dirty="0">
                <a:hlinkClick r:id="rId3"/>
              </a:rPr>
              <a:t>_</a:t>
            </a:r>
            <a:r>
              <a:rPr lang="en-US" u="sng" dirty="0" smtClean="0">
                <a:hlinkClick r:id="rId3"/>
              </a:rPr>
              <a:t>en</a:t>
            </a:r>
            <a:r>
              <a:rPr lang="el-GR" u="sng" dirty="0" smtClean="0"/>
              <a:t>)</a:t>
            </a:r>
            <a:endParaRPr lang="el-GR" dirty="0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56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741" y="90016"/>
            <a:ext cx="7115662" cy="4282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37118" y="4859959"/>
            <a:ext cx="5637526" cy="120032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Ευχαριστούμε θερμά για την προσοχή σας !</a:t>
            </a:r>
            <a:endParaRPr lang="el-G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31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employmentoffice.ca/wp-content/uploads/sites/2/2014/09/4ste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962"/>
            <a:ext cx="2270718" cy="16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7346" y="332509"/>
            <a:ext cx="657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/>
              <a:t>Τα 10 βήματα για την κατάθεση μιας αίτησης για τη Βασική Δράση 2 στο </a:t>
            </a:r>
            <a:r>
              <a:rPr lang="en-US" sz="2400" b="1" u="sng" dirty="0"/>
              <a:t>Erasmus</a:t>
            </a:r>
            <a:r>
              <a:rPr lang="el-GR" sz="2400" b="1" u="sng" dirty="0"/>
              <a:t>+</a:t>
            </a:r>
            <a:endParaRPr lang="el-GR" sz="2400" dirty="0"/>
          </a:p>
          <a:p>
            <a:pPr algn="ctr"/>
            <a:endParaRPr lang="el-G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09356" y="992755"/>
            <a:ext cx="108481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>
                <a:hlinkClick r:id="rId3"/>
              </a:rPr>
              <a:t>Βήμα 1. Ενημέρωση</a:t>
            </a:r>
            <a:endParaRPr lang="el-GR" sz="1600" dirty="0"/>
          </a:p>
          <a:p>
            <a:pPr algn="just"/>
            <a:endParaRPr lang="en-US" sz="1600" b="1" dirty="0" smtClean="0">
              <a:hlinkClick r:id="rId3"/>
            </a:endParaRPr>
          </a:p>
          <a:p>
            <a:pPr algn="just"/>
            <a:r>
              <a:rPr lang="el-GR" sz="1600" b="1" dirty="0" smtClean="0">
                <a:hlinkClick r:id="rId3"/>
              </a:rPr>
              <a:t>Βήμα </a:t>
            </a:r>
            <a:r>
              <a:rPr lang="el-GR" sz="1600" b="1" dirty="0">
                <a:hlinkClick r:id="rId3"/>
              </a:rPr>
              <a:t>2. </a:t>
            </a:r>
            <a:r>
              <a:rPr lang="el-GR" sz="1600" b="1" dirty="0" err="1" smtClean="0">
                <a:hlinkClick r:id="rId3"/>
              </a:rPr>
              <a:t>Επιλεξιμότητα</a:t>
            </a:r>
            <a:endParaRPr lang="el-GR" sz="1600" dirty="0"/>
          </a:p>
          <a:p>
            <a:pPr algn="just"/>
            <a:endParaRPr lang="el-GR" sz="1600" dirty="0"/>
          </a:p>
          <a:p>
            <a:pPr algn="just"/>
            <a:r>
              <a:rPr lang="el-GR" sz="1600" b="1" dirty="0">
                <a:hlinkClick r:id="rId3"/>
              </a:rPr>
              <a:t>Βήμα 3. </a:t>
            </a:r>
            <a:r>
              <a:rPr lang="el-GR" sz="1600" b="1" dirty="0" smtClean="0">
                <a:hlinkClick r:id="rId3"/>
              </a:rPr>
              <a:t>Προθεσμίες</a:t>
            </a:r>
            <a:endParaRPr lang="el-GR" sz="1600" b="1" dirty="0" smtClean="0"/>
          </a:p>
          <a:p>
            <a:pPr algn="just"/>
            <a:endParaRPr lang="el-GR" sz="1600" b="1" dirty="0" smtClean="0"/>
          </a:p>
          <a:p>
            <a:r>
              <a:rPr lang="el-GR" sz="1600" b="1" dirty="0">
                <a:hlinkClick r:id="rId3"/>
              </a:rPr>
              <a:t>Βήμα 4. Δημιουργία λογαριασμού </a:t>
            </a:r>
            <a:r>
              <a:rPr lang="en-US" sz="1600" b="1" dirty="0" smtClean="0">
                <a:hlinkClick r:id="rId3"/>
              </a:rPr>
              <a:t>ECAS</a:t>
            </a:r>
            <a:endParaRPr lang="el-GR" sz="1600" b="1" dirty="0" smtClean="0"/>
          </a:p>
          <a:p>
            <a:endParaRPr lang="el-GR" sz="1600" dirty="0"/>
          </a:p>
          <a:p>
            <a:pPr algn="just"/>
            <a:r>
              <a:rPr lang="el-GR" sz="1600" b="1" dirty="0">
                <a:hlinkClick r:id="rId3"/>
              </a:rPr>
              <a:t>Βήμα 5. Εγγραφή στην Ενιαία Υπηρεσία Εγγραφής (</a:t>
            </a:r>
            <a:r>
              <a:rPr lang="en-US" sz="1600" b="1" dirty="0">
                <a:hlinkClick r:id="rId3"/>
              </a:rPr>
              <a:t>URF</a:t>
            </a:r>
            <a:r>
              <a:rPr lang="el-GR" sz="1600" b="1" dirty="0">
                <a:hlinkClick r:id="rId3"/>
              </a:rPr>
              <a:t>)</a:t>
            </a:r>
            <a:endParaRPr lang="el-GR" sz="1600" dirty="0"/>
          </a:p>
          <a:p>
            <a:pPr algn="just"/>
            <a:endParaRPr lang="el-GR" sz="1600" b="1" dirty="0"/>
          </a:p>
          <a:p>
            <a:r>
              <a:rPr lang="el-GR" sz="1600" b="1" dirty="0">
                <a:hlinkClick r:id="rId3"/>
              </a:rPr>
              <a:t>Βήμα 6. </a:t>
            </a:r>
            <a:r>
              <a:rPr lang="el-GR" sz="1600" b="1" dirty="0" smtClean="0">
                <a:hlinkClick r:id="rId3"/>
              </a:rPr>
              <a:t>Αιτήσεις</a:t>
            </a:r>
            <a:endParaRPr lang="el-GR" sz="1600" b="1" dirty="0" smtClean="0"/>
          </a:p>
          <a:p>
            <a:endParaRPr lang="el-GR" sz="1600" dirty="0"/>
          </a:p>
          <a:p>
            <a:r>
              <a:rPr lang="el-GR" sz="1600" b="1" dirty="0">
                <a:hlinkClick r:id="rId3"/>
              </a:rPr>
              <a:t>Βήμα 7. Συγγραφή της </a:t>
            </a:r>
            <a:r>
              <a:rPr lang="el-GR" sz="1600" b="1" dirty="0" smtClean="0">
                <a:hlinkClick r:id="rId3"/>
              </a:rPr>
              <a:t>αίτησης</a:t>
            </a:r>
            <a:endParaRPr lang="el-GR" sz="1600" b="1" dirty="0" smtClean="0"/>
          </a:p>
          <a:p>
            <a:endParaRPr lang="el-GR" sz="1600" b="1" dirty="0"/>
          </a:p>
          <a:p>
            <a:r>
              <a:rPr lang="el-GR" sz="1600" b="1" dirty="0">
                <a:hlinkClick r:id="rId3"/>
              </a:rPr>
              <a:t>Βήμα 8. Υποβολή της </a:t>
            </a:r>
            <a:r>
              <a:rPr lang="el-GR" sz="1600" b="1" dirty="0" smtClean="0">
                <a:hlinkClick r:id="rId3"/>
              </a:rPr>
              <a:t>αίτησης</a:t>
            </a:r>
            <a:endParaRPr lang="el-GR" sz="1600" b="1" dirty="0" smtClean="0"/>
          </a:p>
          <a:p>
            <a:endParaRPr lang="el-GR" sz="1600" b="1" dirty="0" smtClean="0"/>
          </a:p>
          <a:p>
            <a:r>
              <a:rPr lang="el-GR" sz="1600" b="1" dirty="0">
                <a:hlinkClick r:id="rId3"/>
              </a:rPr>
              <a:t>Βήμα 9. Αξιολόγηση της </a:t>
            </a:r>
            <a:r>
              <a:rPr lang="el-GR" sz="1600" b="1" dirty="0" smtClean="0">
                <a:hlinkClick r:id="rId3"/>
              </a:rPr>
              <a:t>αίτησης</a:t>
            </a:r>
            <a:endParaRPr lang="el-GR" sz="1600" b="1" dirty="0" smtClean="0"/>
          </a:p>
          <a:p>
            <a:endParaRPr lang="el-GR" sz="1600" b="1" dirty="0" smtClean="0"/>
          </a:p>
          <a:p>
            <a:r>
              <a:rPr lang="el-GR" sz="1600" b="1" dirty="0">
                <a:hlinkClick r:id="rId3"/>
              </a:rPr>
              <a:t>Βήμα 10. Ανακοίνωση αποτελεσμάτων</a:t>
            </a:r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r>
              <a:rPr lang="el-GR" sz="1600" dirty="0" smtClean="0"/>
              <a:t>Αναλυτικές πληροφορίες για τα παραπάνω βήματα μπορείτε να βρείτε στην Ιστοσελίδα του ΙΚΥ:</a:t>
            </a:r>
          </a:p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www.iky.gr/erasmus-plus-key2-action-2/aitiseis-ka1-kainotomia-kales-praktikes</a:t>
            </a:r>
            <a:r>
              <a:rPr lang="el-GR" sz="1600" dirty="0" smtClean="0"/>
              <a:t> </a:t>
            </a:r>
            <a:endParaRPr lang="el-GR" sz="1600" dirty="0"/>
          </a:p>
          <a:p>
            <a:pPr algn="just"/>
            <a:endParaRPr lang="el-GR" sz="16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24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1341" y="1532652"/>
            <a:ext cx="8473750" cy="382010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itle 1"/>
          <p:cNvSpPr txBox="1">
            <a:spLocks/>
          </p:cNvSpPr>
          <p:nvPr/>
        </p:nvSpPr>
        <p:spPr>
          <a:xfrm>
            <a:off x="3045055" y="737457"/>
            <a:ext cx="82296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 Countries</a:t>
            </a:r>
            <a:endParaRPr lang="en-IE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381" y="6146963"/>
            <a:ext cx="927127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/>
              <a:t>Please note that Switzerland is no longer a Programme Country but can take part as a Partner country </a:t>
            </a:r>
            <a:endParaRPr lang="en-IE" sz="1600" dirty="0"/>
          </a:p>
        </p:txBody>
      </p:sp>
      <p:pic>
        <p:nvPicPr>
          <p:cNvPr id="2054" name="Picture 6" descr="http://s6.postimg.org/5o5z6v20h/World_Index_ic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57" y="244431"/>
            <a:ext cx="2073846" cy="20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21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2562446"/>
              </p:ext>
            </p:extLst>
          </p:nvPr>
        </p:nvGraphicFramePr>
        <p:xfrm>
          <a:off x="866657" y="249800"/>
          <a:ext cx="11072300" cy="605610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61469"/>
                <a:gridCol w="3350620"/>
                <a:gridCol w="3308386"/>
                <a:gridCol w="3051825"/>
              </a:tblGrid>
              <a:tr h="62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l-G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Capacity Building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Strategic Partnerships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Knowledge alliances &amp; Sector skills alliances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</a:tr>
              <a:tr h="5429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Τι είναι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Διακρατικά σχέδια συνεργασίας </a:t>
                      </a:r>
                      <a:r>
                        <a:rPr lang="el-GR" sz="14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ειδών σχέδια: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AutoNum type="arabicPeriod"/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Κοινά Σχέδια (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Joint Projects)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AutoNum type="arabicPeriod"/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Διαρθρωτικά</a:t>
                      </a:r>
                      <a:r>
                        <a:rPr lang="el-G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Σχέδια  (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Structural Projects)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Διεθνικά σχέδια συνεργασίας  που: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Απευθύνονται </a:t>
                      </a:r>
                      <a:r>
                        <a:rPr lang="el-GR" sz="1400" u="sng" dirty="0">
                          <a:effectLst/>
                        </a:rPr>
                        <a:t>σε περισσότερους από έναν τομέα</a:t>
                      </a:r>
                      <a:r>
                        <a:rPr lang="el-GR" sz="1400" dirty="0">
                          <a:effectLst/>
                        </a:rPr>
                        <a:t> εκπαίδευσης και κατάρτισης,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Εντάσσονται στην ευρύτερη στρατηγική των Ιδρυμάτων ως προς τον εκσυγχρονισμό της ανώτατης εκπαίδευσης και την ενίσχυση της συμβολής της στην περιφερειακή ανάπτυξη,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Στοχεύουν στην ενίσχυση του ρόλου των ιδρυμάτων Ανώτατης Εκπαίδευσης στην οικονομική ανάπτυξη και η συμβολή τους στη μείωση της ανεργίας (στόχος 2020)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Εταιρικές σχέσεις ευρείας κλίμακας μεταξύ: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Επιχειρήσεων  και του ακαδημαϊκού χώρου,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με σκοπό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Ανταλλαγή γνώσεων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Δημιουργία νέας γνώσης μεταξύ ιδρυμάτων &amp; επιχειρήσεων,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 err="1">
                          <a:effectLst/>
                        </a:rPr>
                        <a:t>Διαθεματική</a:t>
                      </a:r>
                      <a:r>
                        <a:rPr lang="el-GR" sz="1400" dirty="0">
                          <a:effectLst/>
                        </a:rPr>
                        <a:t> προσέγγιση μάθησης και διδασκαλίας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Ενίσχυση επιχειρηματικών δεξιοτήτων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</a:tr>
            </a:tbl>
          </a:graphicData>
        </a:graphic>
      </p:graphicFrame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28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2521461"/>
              </p:ext>
            </p:extLst>
          </p:nvPr>
        </p:nvGraphicFramePr>
        <p:xfrm>
          <a:off x="840780" y="292932"/>
          <a:ext cx="11080926" cy="543500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62529"/>
                <a:gridCol w="3353231"/>
                <a:gridCol w="3310964"/>
                <a:gridCol w="3054202"/>
              </a:tblGrid>
              <a:tr h="562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l-G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Capacity Building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Strategic Partnerships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Knowledge alliances &amp; Sector skills alliances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</a:tr>
              <a:tr h="487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Στόχοι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l-GR" sz="1400" dirty="0" smtClean="0">
                          <a:effectLst/>
                        </a:rPr>
                        <a:t>Τα σχέδια στοχεύουν </a:t>
                      </a:r>
                      <a:r>
                        <a:rPr lang="el-GR" sz="1400" baseline="0" dirty="0" smtClean="0">
                          <a:effectLst/>
                        </a:rPr>
                        <a:t>στον </a:t>
                      </a:r>
                      <a:r>
                        <a:rPr lang="el-GR" sz="1400" b="1" baseline="0" dirty="0" smtClean="0">
                          <a:effectLst/>
                        </a:rPr>
                        <a:t>εκσυγχρονισμό</a:t>
                      </a:r>
                      <a:r>
                        <a:rPr lang="el-GR" sz="1400" baseline="0" dirty="0" smtClean="0">
                          <a:effectLst/>
                        </a:rPr>
                        <a:t> και την </a:t>
                      </a:r>
                      <a:r>
                        <a:rPr lang="el-GR" sz="1400" b="1" baseline="0" dirty="0" smtClean="0">
                          <a:effectLst/>
                        </a:rPr>
                        <a:t>διεθνοποίηση</a:t>
                      </a:r>
                      <a:r>
                        <a:rPr lang="el-GR" sz="1400" baseline="0" dirty="0" smtClean="0">
                          <a:effectLst/>
                        </a:rPr>
                        <a:t> της </a:t>
                      </a:r>
                      <a:r>
                        <a:rPr lang="el-GR" sz="1400" b="1" baseline="0" dirty="0" smtClean="0">
                          <a:effectLst/>
                        </a:rPr>
                        <a:t>Ανώτατης Εκπαίδευσης</a:t>
                      </a:r>
                      <a:r>
                        <a:rPr lang="el-GR" sz="1400" baseline="0" dirty="0" smtClean="0">
                          <a:effectLst/>
                        </a:rPr>
                        <a:t> στις χώρες Εταίρους.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l-GR" sz="1400" dirty="0">
                          <a:effectLst/>
                        </a:rPr>
                        <a:t>Η </a:t>
                      </a:r>
                      <a:r>
                        <a:rPr lang="el-GR" sz="1400" b="1" dirty="0">
                          <a:effectLst/>
                        </a:rPr>
                        <a:t>ανάπτυξη</a:t>
                      </a:r>
                      <a:r>
                        <a:rPr lang="el-GR" sz="1400" dirty="0">
                          <a:effectLst/>
                        </a:rPr>
                        <a:t>, η </a:t>
                      </a:r>
                      <a:r>
                        <a:rPr lang="el-GR" sz="1400" b="1" dirty="0">
                          <a:effectLst/>
                        </a:rPr>
                        <a:t>μεταφορά</a:t>
                      </a:r>
                      <a:r>
                        <a:rPr lang="el-GR" sz="1400" dirty="0">
                          <a:effectLst/>
                        </a:rPr>
                        <a:t> και/ή η </a:t>
                      </a:r>
                      <a:r>
                        <a:rPr lang="el-GR" sz="1400" b="1" dirty="0">
                          <a:effectLst/>
                        </a:rPr>
                        <a:t>εφαρμογή καινοτόμων πρακτικών </a:t>
                      </a:r>
                      <a:r>
                        <a:rPr lang="el-GR" sz="1400" dirty="0">
                          <a:effectLst/>
                        </a:rPr>
                        <a:t>σε οργανωτικό, τοπικό, περιφερειακό, εθνικό ή ακόμη και ευρωπαϊκό επίπεδο.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Αύξηση της Πρόσβασης στην Ανώτατη Εκπαίδευση </a:t>
                      </a:r>
                      <a:endParaRPr lang="el-GR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Ενίσχυση της ποιότητας της παρεχόμενης εκπαίδευσης μέσω της κινητικότητας και της διασυνοριακής συνεργασίας </a:t>
                      </a:r>
                      <a:endParaRPr lang="el-GR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Ένταξη της επιχειρηματικότητας στο χώρο της Α.Ε.</a:t>
                      </a:r>
                      <a:endParaRPr lang="el-GR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Βελτίωση της συνάφειας μέσω της σύνδεσης των παρεχόμενων σπουδών και της έρευνας με την αγορά εργασίας </a:t>
                      </a:r>
                      <a:endParaRPr lang="el-GR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Βελτίωση της διοικητικής οργάνωσης των ιδρυμάτων Ανώτατης Εκπαίδευσης </a:t>
                      </a:r>
                      <a:endParaRPr lang="el-GR" sz="16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6568044"/>
              </p:ext>
            </p:extLst>
          </p:nvPr>
        </p:nvGraphicFramePr>
        <p:xfrm>
          <a:off x="840780" y="180788"/>
          <a:ext cx="10986034" cy="526247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50861"/>
                <a:gridCol w="3324515"/>
                <a:gridCol w="3282610"/>
                <a:gridCol w="3028048"/>
              </a:tblGrid>
              <a:tr h="544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l-G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Capacity Building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Strategic Partnerships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Knowledge alliances &amp; Sector skills alliances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</a:tr>
              <a:tr h="4718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Ποιοι συμμετέχουν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 smtClean="0">
                          <a:effectLst/>
                        </a:rPr>
                        <a:t>Ιδρύματα Ανώτατης Εκπαίδευσης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Επιχειρήσεις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ΜΚΟ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Επιμελητήρια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Ερευνητικά</a:t>
                      </a:r>
                      <a:r>
                        <a:rPr lang="el-G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Ιδρύματα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l-GR" sz="14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l-GR" sz="14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l-G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Αίτηση μπορούν να υποβάλλουν: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l-G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Ιδρύματα Ανώτατης Εκπαίδευσης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l-G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Ένωση Ιδρυμάτων Ανώτατης Εκπαίδευσης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l-G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Μόνο για τα Διαρθρωτικά Σχέδια: νομίμως αναγνωρισμένος εθνικός ή διεθνής φορέας πρυτάνεων, καθηγητών ή οργάνωση φοιτητών με έδρα μια χώρα του Προγράμματος ή μια χώρα Εταίρο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Φορείς που δραστηριοποιούνται στο χώρο της εκπαίδευσης, της κατάρτισης και της νεολαίας (</a:t>
                      </a:r>
                      <a:r>
                        <a:rPr lang="en-US" sz="1400" dirty="0">
                          <a:effectLst/>
                        </a:rPr>
                        <a:t>AEI</a:t>
                      </a:r>
                      <a:r>
                        <a:rPr lang="el-GR" sz="1400" dirty="0">
                          <a:effectLst/>
                        </a:rPr>
                        <a:t>*, σχολεία, κέντρα κατάρτισης, κέντρα επιμόρφωσης ενηλίκων, οργανισμοί νεολαίας, Ευρωπαϊκά δίκτυα, κοινωνικοί εταίροι)</a:t>
                      </a:r>
                      <a:endParaRPr lang="el-GR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Επιχειρήσεις</a:t>
                      </a:r>
                      <a:endParaRPr lang="el-GR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Δημόσιοι φορείς</a:t>
                      </a:r>
                      <a:endParaRPr lang="el-GR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Ερευνητικά κέντρα</a:t>
                      </a:r>
                      <a:endParaRPr lang="el-GR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400" dirty="0">
                          <a:effectLst/>
                        </a:rPr>
                        <a:t>Μη κερδοσκοπικοί οργανισμοί, ενώσεις, μη κυβερνητικές οργανώσεις</a:t>
                      </a:r>
                      <a:endParaRPr lang="el-GR" sz="16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*Με χάρτη </a:t>
                      </a:r>
                      <a:r>
                        <a:rPr lang="en-US" sz="1400" dirty="0">
                          <a:effectLst/>
                        </a:rPr>
                        <a:t>Erasmus</a:t>
                      </a:r>
                      <a:r>
                        <a:rPr lang="el-GR" sz="1400" dirty="0">
                          <a:effectLst/>
                        </a:rPr>
                        <a:t> ή με αποδοχή των αρχών αυτού (από λοιπές χώρες)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1100" dirty="0">
                          <a:effectLst/>
                        </a:rPr>
                        <a:t>ΑΕΙ (</a:t>
                      </a:r>
                      <a:r>
                        <a:rPr lang="el-GR" sz="1400" dirty="0">
                          <a:effectLst/>
                        </a:rPr>
                        <a:t>Με χάρτη </a:t>
                      </a:r>
                      <a:r>
                        <a:rPr lang="en-US" sz="1400" dirty="0">
                          <a:effectLst/>
                        </a:rPr>
                        <a:t>Erasmus</a:t>
                      </a:r>
                      <a:r>
                        <a:rPr lang="el-GR" sz="1400" dirty="0">
                          <a:effectLst/>
                        </a:rPr>
                        <a:t> ή με αποδοχή των αρχών αυτού (από λοιπές χώρες)</a:t>
                      </a:r>
                      <a:endParaRPr lang="el-GR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1100" dirty="0">
                          <a:effectLst/>
                        </a:rPr>
                        <a:t>Δημόσιες ή ιδιωτικές επιχειρήσεις (</a:t>
                      </a:r>
                      <a:r>
                        <a:rPr lang="el-GR" sz="1100" dirty="0" err="1">
                          <a:effectLst/>
                        </a:rPr>
                        <a:t>συμπ</a:t>
                      </a:r>
                      <a:r>
                        <a:rPr lang="el-GR" sz="1100" dirty="0">
                          <a:effectLst/>
                        </a:rPr>
                        <a:t>/</a:t>
                      </a:r>
                      <a:r>
                        <a:rPr lang="el-GR" sz="1100" dirty="0" err="1">
                          <a:effectLst/>
                        </a:rPr>
                        <a:t>νων</a:t>
                      </a:r>
                      <a:r>
                        <a:rPr lang="el-GR" sz="1100" dirty="0">
                          <a:effectLst/>
                        </a:rPr>
                        <a:t> κοινωνικών εταιριών)</a:t>
                      </a:r>
                      <a:endParaRPr lang="el-GR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1400" dirty="0">
                          <a:effectLst/>
                        </a:rPr>
                        <a:t>Ερευνητικά κέντρα</a:t>
                      </a:r>
                      <a:endParaRPr lang="el-GR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1400" dirty="0">
                          <a:effectLst/>
                        </a:rPr>
                        <a:t>Δημόσιοι φορείς (τοπικό, περιφερειακό, εθνικό επίπεδο)</a:t>
                      </a:r>
                      <a:endParaRPr lang="el-GR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1400" dirty="0">
                          <a:effectLst/>
                        </a:rPr>
                        <a:t>Φορείς ή ενώσεις  που δραστηριοποιούνται στο χώρο της εκπαίδευσης, της κατάρτισης και της νεολαίας</a:t>
                      </a:r>
                      <a:endParaRPr lang="el-GR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1100" dirty="0">
                          <a:effectLst/>
                        </a:rPr>
                        <a:t>Οργανισμοί πιστοποίησης ή απόκτησης προσόντων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50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4599709"/>
              </p:ext>
            </p:extLst>
          </p:nvPr>
        </p:nvGraphicFramePr>
        <p:xfrm>
          <a:off x="866659" y="241173"/>
          <a:ext cx="10951529" cy="563341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60046"/>
                <a:gridCol w="3200646"/>
                <a:gridCol w="3272300"/>
                <a:gridCol w="3018537"/>
              </a:tblGrid>
              <a:tr h="582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l-G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Capacity Building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Strategic Partnerships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Knowledge alliances &amp; Sector skills alliances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</a:tr>
              <a:tr h="5050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«Εταιρικό σχήμα»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Τα σχέδια ανάπτυξης ικανοτήτων πρέπει να τηρούν τα ακόλουθα κριτήρια: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effectLst/>
                        </a:rPr>
                        <a:t>Οι κοινοπραξίες πρέπει να περιλαμβάνουν τουλάχιστον τόσα ιδρύματα ανώτατης/τριτοβάθμιας εκπαίδευσης χώρας εταίρου όσα είναι τα ιδρύματα ανώτατης/τριτοβάθμιας εκπαίδευσης της χώρας του προγράμματος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effectLst/>
                        </a:rPr>
                        <a:t>Τουλάχιστον 1 επιλέξιμη χώρα εταίρος πρέπει να συμμετέχει στο σχέδιο.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effectLst/>
                        </a:rPr>
                        <a:t>Τουλάχιστον 2 ιδρύματα ανώτατης/τριτοβάθμιας εκπαίδευσης από κάθε επιλέξιμη χώρα εταίρο που συμμετέχει στο σχέδιο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effectLst/>
                        </a:rPr>
                        <a:t>Τουλάχιστον 3 χώρες του Προγράμματος με κατ' ελάχιστο 1 ίδρυμα ανώτατης/τριτοβάθμιας εκπαίδευσης από κάθε χώρα του Προγράμματος που λαμβάνουν μέρος στο σχέδιο.</a:t>
                      </a:r>
                      <a:endParaRPr lang="el-G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effectLst/>
                        </a:rPr>
                        <a:t>Τουλάχιστον  3 οργανισμοί από 3 διαφορετικές χώρες του Προγράμματος* </a:t>
                      </a:r>
                      <a:endParaRPr lang="el-GR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effectLst/>
                        </a:rPr>
                        <a:t>Οργανισμοί από λοιπές χώρες (όχι ως αιτούντες –συμβάλλουν στην προστιθέμενη αξία του έργου)</a:t>
                      </a:r>
                      <a:endParaRPr lang="el-GR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"/>
                      </a:pPr>
                      <a:r>
                        <a:rPr lang="el-GR" sz="1200" dirty="0">
                          <a:effectLst/>
                        </a:rPr>
                        <a:t>Δεν υπάρχει μέγιστος αριθμός εταίρων αλλά ο προϋπολογισμός συντάσσεται στη βάση των 10 εταίρων.</a:t>
                      </a:r>
                      <a:endParaRPr lang="el-GR" sz="14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effectLst/>
                        </a:rPr>
                        <a:t>Τουλάχιστον 6 οργανισμοί από 3 διαφορετικές χώρες </a:t>
                      </a:r>
                      <a:endParaRPr lang="el-GR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effectLst/>
                        </a:rPr>
                        <a:t>Τουλάχιστον 2 ιδρύματα Ανώτατης Εκπαίδευσης και 2 επιχειρήσεις</a:t>
                      </a:r>
                      <a:endParaRPr lang="el-GR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effectLst/>
                        </a:rPr>
                        <a:t>Οργανισμοί από λοιπές χώρες (όχι ως αιτούντες –συμβάλλουν στην προστιθέμενη αξία του έργου)</a:t>
                      </a:r>
                      <a:endParaRPr lang="el-GR" sz="14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37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2892794"/>
              </p:ext>
            </p:extLst>
          </p:nvPr>
        </p:nvGraphicFramePr>
        <p:xfrm>
          <a:off x="826680" y="168350"/>
          <a:ext cx="10470334" cy="541767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87450"/>
                <a:gridCol w="3168457"/>
                <a:gridCol w="3128520"/>
                <a:gridCol w="2885907"/>
              </a:tblGrid>
              <a:tr h="62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Capacity Building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Strategic Partnerships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Knowledge alliances &amp; Sector skills alliances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</a:tr>
              <a:tr h="104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Διάρκεια των έργων</a:t>
                      </a:r>
                      <a:endParaRPr lang="el-G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24-36 </a:t>
                      </a:r>
                      <a:r>
                        <a:rPr lang="el-GR" sz="1400" dirty="0" smtClean="0">
                          <a:effectLst/>
                        </a:rPr>
                        <a:t>μήνες</a:t>
                      </a:r>
                      <a:endParaRPr lang="el-GR" sz="1400" dirty="0">
                        <a:effectLst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24-36 μήνες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l-GR" sz="1400" dirty="0" smtClean="0">
                          <a:effectLst/>
                          <a:sym typeface="Wingdings"/>
                        </a:rPr>
                        <a:t>    </a:t>
                      </a:r>
                      <a:r>
                        <a:rPr lang="el-GR" sz="1400" dirty="0" smtClean="0">
                          <a:effectLst/>
                        </a:rPr>
                        <a:t>Έναρξη </a:t>
                      </a:r>
                      <a:r>
                        <a:rPr lang="el-GR" sz="1400" dirty="0">
                          <a:effectLst/>
                        </a:rPr>
                        <a:t>των έργων: </a:t>
                      </a:r>
                      <a:r>
                        <a:rPr lang="el-GR" sz="1400" u="sng" dirty="0">
                          <a:effectLst/>
                        </a:rPr>
                        <a:t>1</a:t>
                      </a:r>
                      <a:r>
                        <a:rPr lang="el-GR" sz="1400" u="sng" baseline="30000" dirty="0">
                          <a:effectLst/>
                        </a:rPr>
                        <a:t>η</a:t>
                      </a:r>
                      <a:r>
                        <a:rPr lang="el-GR" sz="1400" u="sng" dirty="0">
                          <a:effectLst/>
                        </a:rPr>
                        <a:t> Σεπτεμβρίου  - 31 Δεκεμβρίου</a:t>
                      </a:r>
                      <a:r>
                        <a:rPr lang="el-GR" sz="1400" dirty="0">
                          <a:effectLst/>
                        </a:rPr>
                        <a:t> του έτους υποβολής της αίτησης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24-36 μήνες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à"/>
                      </a:pPr>
                      <a:r>
                        <a:rPr lang="el-GR" sz="1400" dirty="0" smtClean="0">
                          <a:effectLst/>
                        </a:rPr>
                        <a:t>Έναρξη </a:t>
                      </a:r>
                      <a:r>
                        <a:rPr lang="el-GR" sz="1400" dirty="0">
                          <a:effectLst/>
                        </a:rPr>
                        <a:t>των έργων: </a:t>
                      </a:r>
                      <a:r>
                        <a:rPr lang="el-GR" sz="1400" u="sng" dirty="0">
                          <a:effectLst/>
                        </a:rPr>
                        <a:t>1</a:t>
                      </a:r>
                      <a:r>
                        <a:rPr lang="el-GR" sz="1400" u="sng" baseline="30000" dirty="0">
                          <a:effectLst/>
                        </a:rPr>
                        <a:t>η</a:t>
                      </a:r>
                      <a:r>
                        <a:rPr lang="el-GR" sz="1400" u="sng" dirty="0">
                          <a:effectLst/>
                        </a:rPr>
                        <a:t> Νοεμβρίου </a:t>
                      </a:r>
                      <a:r>
                        <a:rPr lang="el-GR" sz="1400" u="sng" dirty="0" smtClean="0">
                          <a:effectLst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l-GR" sz="1400" u="none" dirty="0" smtClean="0">
                          <a:effectLst/>
                        </a:rPr>
                        <a:t>     </a:t>
                      </a:r>
                      <a:r>
                        <a:rPr lang="el-GR" sz="1400" u="sng" dirty="0" smtClean="0">
                          <a:effectLst/>
                        </a:rPr>
                        <a:t>2016  </a:t>
                      </a:r>
                      <a:r>
                        <a:rPr lang="el-GR" sz="1400" u="sng" dirty="0">
                          <a:effectLst/>
                        </a:rPr>
                        <a:t>- 1 Ιανουαρίου 2017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</a:tr>
              <a:tr h="1695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Χρηματοδότηση</a:t>
                      </a:r>
                      <a:endParaRPr lang="el-G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Ανώτατο ποσό χρηματοδότησης ανά σχέδιο: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effectLst/>
                        </a:rPr>
                        <a:t>Από 500.000 € μέχρι και 1.000.000 €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Αναλυτική κατανομή προϋπολογισμού θα βρείτε στον Οδηγό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Ανώτατο ποσό χρηματοδότησης ανά σχέδιο: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el-GR" sz="1400" dirty="0">
                          <a:effectLst/>
                        </a:rPr>
                        <a:t>300.000 € για διετή σχέδια</a:t>
                      </a: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el-GR" sz="1400" dirty="0">
                          <a:effectLst/>
                        </a:rPr>
                        <a:t>450.000 € για τριετή σχέδια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Αναλυτική κατανομή προϋπολογισμού θα βρείτε στον Οδηγό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Ανώτατο ποσό χρηματοδότησης ανά σχέδιο: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el-GR" sz="1400" dirty="0">
                          <a:effectLst/>
                        </a:rPr>
                        <a:t>700.000 € για διετή σχέδια</a:t>
                      </a: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el-GR" sz="1400" dirty="0">
                          <a:effectLst/>
                        </a:rPr>
                        <a:t>1.000.000 € για τριετή σχέδια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Αναλυτική κατανομή προϋπολογισμού θα βρείτε στον Οδηγό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</a:tr>
              <a:tr h="108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Πού και πώς υποβάλλεται η αίτηση</a:t>
                      </a:r>
                      <a:endParaRPr lang="el-G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Στον Εκτελεστικό οργανισμό εκπαίδευσης, οπτικοακουστικών θεμάτων και πολιτισμού που εδρεύει στις Βρυξέλλες.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u="sng" dirty="0">
                          <a:effectLst/>
                          <a:hlinkClick r:id="rId3"/>
                        </a:rPr>
                        <a:t>Διαδικασία υποβολής αιτήσεων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Στην Εθνική Μονάδα (ΙΚΥ)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Μέσω της ειδικής πλατφόρμας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u="sng" dirty="0">
                          <a:effectLst/>
                          <a:hlinkClick r:id="rId3"/>
                        </a:rPr>
                        <a:t>Διαδικασία υποβολής αιτήσεων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Στον Εκτελεστικό οργανισμό εκπαίδευσης, οπτικοακουστικών θεμάτων και πολιτισμού που εδρεύει στις Βρυξέλλες.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u="sng" dirty="0">
                          <a:effectLst/>
                          <a:hlinkClick r:id="rId4"/>
                        </a:rPr>
                        <a:t>Διαδικασία υποβολής αιτήσεων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</a:tr>
              <a:tr h="547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Προθεσμία υποβολής αιτήσεων</a:t>
                      </a:r>
                      <a:endParaRPr lang="el-G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10 Φεβρουαρίου 2016 (12:00 ώρα Βρυξελλών, 13:00 ώρα Ελλάδας)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31 Μαρτίου 2016 (12:00 ώρα Βρυξελλών, 13:00 ώρα Ελλάδας)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26 Φεβρουαρίου 2016 (12:00 ώρα Βρυξελλών, 13:00 ώρα Ελλάδας)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76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849" y="4447251"/>
            <a:ext cx="2495238" cy="241074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4415562"/>
              </p:ext>
            </p:extLst>
          </p:nvPr>
        </p:nvGraphicFramePr>
        <p:xfrm>
          <a:off x="828395" y="510132"/>
          <a:ext cx="11013537" cy="5944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4243"/>
                <a:gridCol w="3332838"/>
                <a:gridCol w="3290828"/>
                <a:gridCol w="3035628"/>
              </a:tblGrid>
              <a:tr h="399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l-G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Capacity Building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Strategic Partnerships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Knowledge alliances &amp; Sector skills alliances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39" marR="49439" marT="0" marB="0"/>
                </a:tc>
              </a:tr>
              <a:tr h="534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Επιλέξιμες δραστηριότητες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Symbol"/>
                        <a:buAutoNum type="arabicPeriod"/>
                      </a:pPr>
                      <a:r>
                        <a:rPr lang="el-GR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Κοινά Σχέδια (</a:t>
                      </a:r>
                      <a:r>
                        <a:rPr lang="en-US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Joint Projects):</a:t>
                      </a:r>
                      <a:endParaRPr lang="en-US" sz="11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l-G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διαφορετικά είδη δραστηριοτήτων:</a:t>
                      </a: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l-G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Ανάπτυξη προγραμμάτων σπουδών</a:t>
                      </a: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l-G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Εκσυγχρονισμός της διακυβέρνησης, διαχείρισης και λειτουργίας των Ιδρυμάτων Ανώτατης Εκπαίδευσης</a:t>
                      </a: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l-G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Ενδυνάμωση των σχέσεων μεταξύ Ιδρυμάτων Ανώτατης Εκπαίδευσης και του ευρύτερου οικονομικού και κοινωνικού περίγυρου</a:t>
                      </a: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l-GR" sz="1100" b="1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l-GR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Διαρθρωτικά Σχέδια </a:t>
                      </a:r>
                      <a:r>
                        <a:rPr lang="en-US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(Structural Projects)</a:t>
                      </a:r>
                      <a:r>
                        <a:rPr lang="el-GR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l-G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Αντίκτυπος στα συστήματα Ανώτατης Εκπαίδευσης καθώς και η προώθηση των μεταρρυθμίσεων σε εθνικό και/ή περιφερειακό επίπεδο στις συμμετέχουσες χώρες Εταίρους:</a:t>
                      </a: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l-G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Εκσυγχρονισμός πολιτικών, διακυβέρνησης και διαχείρισης συστημάτων Ανώτατης Εκπαίδευσης</a:t>
                      </a: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l-G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Ενδυνάμωση των σχέσεων  μεταξύ συστημάτων Ανώτατης Εκπαίδευσης και με το ευρύτερο οικονομικό και κοινωνικό περίγυρο.</a:t>
                      </a: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l-GR" sz="10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 smtClean="0">
                          <a:effectLst/>
                        </a:rPr>
                        <a:t>Κοινά προγράμματα σπουδών, κοινές ενότητες μαθημάτων, κοινά μαθήματα,</a:t>
                      </a:r>
                      <a:endParaRPr lang="el-GR" sz="10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 smtClean="0">
                          <a:effectLst/>
                        </a:rPr>
                        <a:t>Δημιουργία Ανοικτών Εκπαιδευτικών πόρων (</a:t>
                      </a:r>
                      <a:r>
                        <a:rPr lang="el-GR" sz="900" dirty="0" err="1" smtClean="0">
                          <a:effectLst/>
                        </a:rPr>
                        <a:t>MOOCs</a:t>
                      </a:r>
                      <a:r>
                        <a:rPr lang="el-GR" sz="900" dirty="0" smtClean="0">
                          <a:effectLst/>
                        </a:rPr>
                        <a:t>).</a:t>
                      </a:r>
                      <a:endParaRPr lang="el-GR" sz="10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 smtClean="0">
                          <a:effectLst/>
                        </a:rPr>
                        <a:t>Ένταξη στο πρόγραμμα σπουδών διαφορετικών τύπων εκπαίδευσης (εξ’ αποστάσεως, μερικής φοίτησης με χρήση ΤΠΕ).</a:t>
                      </a:r>
                      <a:endParaRPr lang="el-GR" sz="10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 smtClean="0">
                          <a:effectLst/>
                        </a:rPr>
                        <a:t>Ανάπτυξη παιδαγωγικού υλικού/ </a:t>
                      </a:r>
                      <a:r>
                        <a:rPr lang="el-GR" sz="900" dirty="0" err="1" smtClean="0">
                          <a:effectLst/>
                        </a:rPr>
                        <a:t>on</a:t>
                      </a:r>
                      <a:r>
                        <a:rPr lang="el-GR" sz="900" dirty="0" smtClean="0">
                          <a:effectLst/>
                        </a:rPr>
                        <a:t>-</a:t>
                      </a:r>
                      <a:r>
                        <a:rPr lang="el-GR" sz="900" dirty="0" err="1" smtClean="0">
                          <a:effectLst/>
                        </a:rPr>
                        <a:t>line</a:t>
                      </a:r>
                      <a:r>
                        <a:rPr lang="el-GR" sz="900" dirty="0" smtClean="0">
                          <a:effectLst/>
                        </a:rPr>
                        <a:t> εργαλείων εκμάθησης ξένων γλωσσών με σκοπό τη χρήση των ξένων γλωσσών σε εργασιακό περιβάλλον.</a:t>
                      </a:r>
                      <a:endParaRPr lang="el-GR" sz="10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 smtClean="0">
                          <a:effectLst/>
                        </a:rPr>
                        <a:t>Παιδαγωγικές προσεγγίσεις που αναπτύσσουν το επιχειρηματικό πνεύμα και τη δημιουργική σκέψη, καλύτερη αξιοποίηση των ΤΠΕ και ενσωμάτωση περιόδων κινητικότητας στα προγράμματα σπουδών.</a:t>
                      </a:r>
                      <a:endParaRPr lang="el-GR" sz="10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 smtClean="0">
                          <a:effectLst/>
                        </a:rPr>
                        <a:t>Παιδαγωγικές προσεγγίσεις που διευκολύνουν τη διαπερατότητα μεταξύ των εκπαιδευτικών τομέων.</a:t>
                      </a:r>
                      <a:endParaRPr lang="el-GR" sz="10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 smtClean="0">
                          <a:effectLst/>
                        </a:rPr>
                        <a:t>Διεθνική συνεργασία με επιχειρήσεις και μελέτη πραγματικών περιπτώσεων.</a:t>
                      </a:r>
                      <a:endParaRPr lang="el-GR" sz="10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 err="1" smtClean="0">
                          <a:effectLst/>
                        </a:rPr>
                        <a:t>Διατομεακή</a:t>
                      </a:r>
                      <a:r>
                        <a:rPr lang="el-GR" sz="900" dirty="0" smtClean="0">
                          <a:effectLst/>
                        </a:rPr>
                        <a:t> συνεργασία σε περιφερειακό επίπεδο με σκοπό την περιφερειακή ανάπτυξη.</a:t>
                      </a:r>
                      <a:endParaRPr lang="el-GR" sz="10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 smtClean="0">
                          <a:effectLst/>
                        </a:rPr>
                        <a:t>Συμβουλευτική καθοδήγηση, μέθοδοι </a:t>
                      </a:r>
                      <a:r>
                        <a:rPr lang="el-GR" sz="900" dirty="0" err="1" smtClean="0">
                          <a:effectLst/>
                        </a:rPr>
                        <a:t>coaching</a:t>
                      </a:r>
                      <a:r>
                        <a:rPr lang="el-GR" sz="900" dirty="0" smtClean="0">
                          <a:effectLst/>
                        </a:rPr>
                        <a:t>/</a:t>
                      </a:r>
                      <a:r>
                        <a:rPr lang="el-GR" sz="900" dirty="0" err="1" smtClean="0">
                          <a:effectLst/>
                        </a:rPr>
                        <a:t>mentoring</a:t>
                      </a:r>
                      <a:r>
                        <a:rPr lang="el-GR" sz="900" dirty="0" smtClean="0">
                          <a:effectLst/>
                        </a:rPr>
                        <a:t> με σκοπό την προσέλκυση και διατήρηση  μη παραδοσιακών σπουδαστών (π.χ. ενηλίκων και ομάδων με χαμηλά ποσοστά εκπροσώπησης στην ανώτατη εκπαίδευση).</a:t>
                      </a:r>
                      <a:endParaRPr lang="el-GR" sz="10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 smtClean="0">
                          <a:effectLst/>
                        </a:rPr>
                        <a:t>Διευκόλυνση της αναγνώρισης και της πιστοποίησης δεξιοτήτων και ικανοτήτων σε εθνικό επίπεδο, βάσει μαθησιακών αποτελεσμάτων και της σύνδεσής τους με το Ευρωπαϊκό και Εθνικό Πλαίσιο Προσόντων.</a:t>
                      </a:r>
                      <a:endParaRPr lang="el-GR" sz="1000" dirty="0" smtClean="0">
                        <a:effectLst/>
                      </a:endParaRPr>
                    </a:p>
                    <a:p>
                      <a:pPr marL="333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 smtClean="0">
                          <a:effectLst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95"/>
                        </a:spcAft>
                      </a:pPr>
                      <a:r>
                        <a:rPr lang="el-GR" sz="1050" dirty="0">
                          <a:effectLst/>
                        </a:rPr>
                        <a:t>Καινοτομία στον τομέα της Α.Ε.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l-GR" sz="1050" dirty="0">
                          <a:effectLst/>
                        </a:rPr>
                        <a:t>στην αγορά εργασίας και στο ευρύτερο κοινωνικό-οικονομικό περιβάλλον</a:t>
                      </a:r>
                      <a:endParaRPr lang="el-GR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9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>
                          <a:effectLst/>
                        </a:rPr>
                        <a:t>Ανάπτυξη μεθόδων διδασκαλίας </a:t>
                      </a:r>
                      <a:r>
                        <a:rPr lang="el-GR" sz="900" dirty="0" err="1">
                          <a:effectLst/>
                        </a:rPr>
                        <a:t>διαθεματικής</a:t>
                      </a:r>
                      <a:r>
                        <a:rPr lang="el-GR" sz="900" dirty="0">
                          <a:effectLst/>
                        </a:rPr>
                        <a:t> προσέγγισης, </a:t>
                      </a:r>
                      <a:r>
                        <a:rPr lang="el-GR" sz="900" dirty="0" err="1">
                          <a:effectLst/>
                        </a:rPr>
                        <a:t>μαθητοκεντρικές</a:t>
                      </a:r>
                      <a:r>
                        <a:rPr lang="el-GR" sz="900" dirty="0">
                          <a:effectLst/>
                        </a:rPr>
                        <a:t> και βασισμένες σε ανάλυση πραγματικών περιπτώσεων </a:t>
                      </a:r>
                      <a:endParaRPr lang="el-GR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95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>
                          <a:effectLst/>
                        </a:rPr>
                        <a:t>Οργάνωση προγραμμάτων συνεχιζόμενης εκπαίδευσης σε/σε συνεργασία με εταιρείες </a:t>
                      </a:r>
                      <a:endParaRPr lang="el-GR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>
                          <a:effectLst/>
                        </a:rPr>
                        <a:t>Από κοινού ανάπτυξη λύσεων για πραγματικά προβλήματα με τη συνεργασία φοιτητών, καθηγητών και επαγγελματιών </a:t>
                      </a:r>
                      <a:endParaRPr lang="el-GR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Ανάπτυξη επιχειρηματικού πνεύματος</a:t>
                      </a:r>
                      <a:endParaRPr lang="el-GR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>
                          <a:effectLst/>
                        </a:rPr>
                        <a:t>Δημιουργία προγραμμάτων ανάπτυξης οριζόντιων δεξιοτήτων σε συνεργασία με επιχειρήσεις </a:t>
                      </a:r>
                      <a:endParaRPr lang="el-GR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>
                          <a:effectLst/>
                        </a:rPr>
                        <a:t>Εισαγωγή επιχειρηματικής εκπαίδευσης σε διαφορετικούς τομείς σπουδών με σκοπό την ενασχόληση με επιχειρηματικές δραστηριότητες σε διάφορους τομείς </a:t>
                      </a:r>
                      <a:endParaRPr lang="el-GR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l-GR" sz="900" dirty="0">
                          <a:effectLst/>
                        </a:rPr>
                        <a:t>Πρακτική εφαρμογή επιχειρηματικών δεξιοτήτων-δημιουργία </a:t>
                      </a:r>
                      <a:r>
                        <a:rPr lang="el-GR" sz="900" dirty="0" err="1">
                          <a:effectLst/>
                        </a:rPr>
                        <a:t>start</a:t>
                      </a:r>
                      <a:r>
                        <a:rPr lang="el-GR" sz="900" dirty="0">
                          <a:effectLst/>
                        </a:rPr>
                        <a:t> </a:t>
                      </a:r>
                      <a:r>
                        <a:rPr lang="el-GR" sz="900" dirty="0" err="1">
                          <a:effectLst/>
                        </a:rPr>
                        <a:t>ups</a:t>
                      </a:r>
                      <a:r>
                        <a:rPr lang="el-GR" sz="900" dirty="0">
                          <a:effectLst/>
                        </a:rPr>
                        <a:t>/</a:t>
                      </a:r>
                      <a:r>
                        <a:rPr lang="el-GR" sz="900" dirty="0" err="1">
                          <a:effectLst/>
                        </a:rPr>
                        <a:t>spin</a:t>
                      </a:r>
                      <a:r>
                        <a:rPr lang="el-GR" sz="900" dirty="0">
                          <a:effectLst/>
                        </a:rPr>
                        <a:t> </a:t>
                      </a:r>
                      <a:r>
                        <a:rPr lang="el-GR" sz="900" dirty="0" err="1">
                          <a:effectLst/>
                        </a:rPr>
                        <a:t>offs</a:t>
                      </a:r>
                      <a:r>
                        <a:rPr lang="el-GR" sz="900" dirty="0">
                          <a:effectLst/>
                        </a:rPr>
                        <a:t> </a:t>
                      </a:r>
                      <a:endParaRPr lang="el-GR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l-GR" sz="1050" dirty="0">
                          <a:effectLst/>
                        </a:rPr>
                        <a:t>Ενίσχυση ανταλλαγής γνώσης </a:t>
                      </a:r>
                      <a:r>
                        <a:rPr lang="el-GR" sz="1050" dirty="0" err="1">
                          <a:effectLst/>
                        </a:rPr>
                        <a:t>μεταξύιδρυμάτων</a:t>
                      </a:r>
                      <a:r>
                        <a:rPr lang="el-GR" sz="1050" dirty="0">
                          <a:effectLst/>
                        </a:rPr>
                        <a:t> Ανώτατης Εκπαίδευσης και Επιχειρήσεων </a:t>
                      </a:r>
                      <a:endParaRPr lang="el-GR" sz="10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15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900" dirty="0">
                          <a:effectLst/>
                        </a:rPr>
                        <a:t>Δραστηριότητες πεδίου σε επιχειρήσεις, ενσωματωμένες στο πρόγραμμα σπουδών </a:t>
                      </a:r>
                      <a:endParaRPr lang="el-GR" sz="105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15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900" dirty="0">
                          <a:effectLst/>
                        </a:rPr>
                        <a:t>Ανταλλαγές φοιτητών, ερευνητών, προσωπικού επιχειρήσεων </a:t>
                      </a:r>
                      <a:endParaRPr lang="el-GR" sz="105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15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900" dirty="0">
                          <a:effectLst/>
                        </a:rPr>
                        <a:t>Συμμετοχή προσωπικού επιχειρήσεων σε διδακτικές και ερευνητικές δραστηριότητες</a:t>
                      </a:r>
                      <a:r>
                        <a:rPr lang="el-GR" sz="105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 </a:t>
                      </a:r>
                      <a:endParaRPr lang="el-G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0983" y="6556549"/>
            <a:ext cx="9573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b="1" dirty="0" smtClean="0"/>
              <a:t>Κινητικότητα</a:t>
            </a:r>
            <a:r>
              <a:rPr lang="el-GR" sz="1100" dirty="0" smtClean="0"/>
              <a:t>: </a:t>
            </a:r>
            <a:r>
              <a:rPr lang="el-GR" sz="1100" dirty="0"/>
              <a:t>Η κινητικότητα φοιτητών , ερευνητών, διδακτικού προσωπικού και προσωπικού εταιριών είναι επιλέξιμη όταν αποδίδει προστιθέμενη αξία στο έργο.</a:t>
            </a:r>
          </a:p>
          <a:p>
            <a:endParaRPr lang="el-GR" sz="1100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" y="6442591"/>
            <a:ext cx="362146" cy="362146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 rot="16200000">
            <a:off x="-2287757" y="3763107"/>
            <a:ext cx="50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800000"/>
                </a:solidFill>
              </a:rPr>
              <a:t>Τμήμα Ευρωπαϊκών Εκπαιδευτικών Προγραμμάτων</a:t>
            </a:r>
            <a:endParaRPr lang="el-G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53226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2926</TotalTime>
  <Words>1669</Words>
  <Application>Microsoft Office PowerPoint</Application>
  <PresentationFormat>Προσαρμογή</PresentationFormat>
  <Paragraphs>294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Crop</vt:lpstr>
      <vt:lpstr>KA2: ΣΥΝΕΡΓΑΣΙΑ ΓΙΑ ΚΑΙΝΟΤΟΜΙΑ ΚΑΙ ΑΝΤΑΛΛΑΓΗ ΚΑΛΩΝ ΠΡΑΚΤΙΚΩΝ                     Co-operation for Innovation and Good Practices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KA2: ΣΥΝΕΡΓΑΣΙΑ ΓΙΑ ΚΑΙΝΟΤΟΜΙΑ ΚΑΙ ΑΝΤΑΛΛΑΓΗ ΚΑΛΩΝ ΠΡΑΚΤΙΚΩΝ                     Co-operation for Innovation and Good Practices</dc:title>
  <dc:creator>Maria Mylona</dc:creator>
  <cp:lastModifiedBy>maria mylona</cp:lastModifiedBy>
  <cp:revision>55</cp:revision>
  <dcterms:created xsi:type="dcterms:W3CDTF">2015-12-08T10:24:55Z</dcterms:created>
  <dcterms:modified xsi:type="dcterms:W3CDTF">2015-12-13T19:53:05Z</dcterms:modified>
</cp:coreProperties>
</file>