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3" r:id="rId11"/>
    <p:sldId id="341" r:id="rId12"/>
    <p:sldId id="344" r:id="rId13"/>
    <p:sldId id="345" r:id="rId14"/>
    <p:sldId id="347" r:id="rId15"/>
    <p:sldId id="348" r:id="rId16"/>
    <p:sldId id="356" r:id="rId17"/>
    <p:sldId id="357" r:id="rId18"/>
    <p:sldId id="358" r:id="rId19"/>
    <p:sldId id="359" r:id="rId20"/>
    <p:sldId id="360" r:id="rId21"/>
    <p:sldId id="349" r:id="rId22"/>
    <p:sldId id="350" r:id="rId23"/>
    <p:sldId id="355" r:id="rId24"/>
    <p:sldId id="351" r:id="rId25"/>
    <p:sldId id="354" r:id="rId26"/>
    <p:sldId id="352" r:id="rId27"/>
    <p:sldId id="289" r:id="rId28"/>
    <p:sldId id="353" r:id="rId29"/>
    <p:sldId id="346" r:id="rId30"/>
  </p:sldIdLst>
  <p:sldSz cx="9144000" cy="6858000" type="screen4x3"/>
  <p:notesSz cx="6735763" cy="98663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044" autoAdjust="0"/>
  </p:normalViewPr>
  <p:slideViewPr>
    <p:cSldViewPr>
      <p:cViewPr varScale="1">
        <p:scale>
          <a:sx n="123" d="100"/>
          <a:sy n="123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3774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33D2A-580E-4183-88CE-433058CA4324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D3E6-5918-41E5-BE7E-291253C491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81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01A3-6AD6-48DD-93C5-3584DE37BBD1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C149-9909-4D7B-88C6-E27D799C0D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1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C149-9909-4D7B-88C6-E27D799C0D9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C149-9909-4D7B-88C6-E27D799C0D90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0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C149-9909-4D7B-88C6-E27D799C0D90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65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C149-9909-4D7B-88C6-E27D799C0D90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97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698F44B-18FA-4F74-AE4D-F6F68065C05D}" type="datetime1">
              <a:rPr lang="el-GR" smtClean="0"/>
              <a:pPr/>
              <a:t>14/12/2015</a:t>
            </a:fld>
            <a:endParaRPr lang="el-GR" smtClean="0"/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C2D7B-9E4F-4FFD-A215-3AEDDCFACA30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70660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defTabSz="912813"/>
            <a:r>
              <a:rPr lang="el-GR" sz="1200"/>
              <a:t>Ενημέρωση Προέδρου ΕΕΑΠΘ</a:t>
            </a:r>
          </a:p>
        </p:txBody>
      </p:sp>
      <p:sp>
        <p:nvSpPr>
          <p:cNvPr id="70661" name="Rectangle 3"/>
          <p:cNvSpPr txBox="1">
            <a:spLocks noGrp="1" noChangeArrowheads="1"/>
          </p:cNvSpPr>
          <p:nvPr/>
        </p:nvSpPr>
        <p:spPr bwMode="auto">
          <a:xfrm>
            <a:off x="3814835" y="0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r" defTabSz="912813"/>
            <a:r>
              <a:rPr lang="el-GR" sz="1200"/>
              <a:t>Σεπτέμβριος 06</a:t>
            </a:r>
          </a:p>
        </p:txBody>
      </p:sp>
      <p:sp>
        <p:nvSpPr>
          <p:cNvPr id="70662" name="Rectangle 6"/>
          <p:cNvSpPr txBox="1">
            <a:spLocks noGrp="1" noChangeArrowheads="1"/>
          </p:cNvSpPr>
          <p:nvPr/>
        </p:nvSpPr>
        <p:spPr bwMode="auto">
          <a:xfrm>
            <a:off x="1" y="9371105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defTabSz="912813"/>
            <a:r>
              <a:rPr lang="el-GR" sz="1200"/>
              <a:t>Επιτροπή Ερευνών ΑΠΘ                                                                                                                                 </a:t>
            </a:r>
          </a:p>
        </p:txBody>
      </p:sp>
      <p:sp>
        <p:nvSpPr>
          <p:cNvPr id="70663" name="Rectangle 7"/>
          <p:cNvSpPr txBox="1">
            <a:spLocks noGrp="1" noChangeArrowheads="1"/>
          </p:cNvSpPr>
          <p:nvPr/>
        </p:nvSpPr>
        <p:spPr bwMode="auto">
          <a:xfrm>
            <a:off x="3814835" y="9371105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defTabSz="912813"/>
            <a:fld id="{5254D20E-0E84-4DAC-B154-F3C1DB74C122}" type="slidenum">
              <a:rPr lang="el-GR" sz="1200"/>
              <a:pPr algn="r" defTabSz="912813"/>
              <a:t>27</a:t>
            </a:fld>
            <a:endParaRPr lang="el-GR" sz="1200"/>
          </a:p>
        </p:txBody>
      </p:sp>
      <p:sp>
        <p:nvSpPr>
          <p:cNvPr id="706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8188"/>
            <a:ext cx="4933950" cy="3702050"/>
          </a:xfrm>
          <a:ln/>
        </p:spPr>
      </p:sp>
      <p:sp>
        <p:nvSpPr>
          <p:cNvPr id="70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7" y="4688708"/>
            <a:ext cx="5388610" cy="4439525"/>
          </a:xfrm>
          <a:noFill/>
          <a:ln/>
        </p:spPr>
        <p:txBody>
          <a:bodyPr lIns="91429" tIns="45715" rIns="91429" bIns="4571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C149-9909-4D7B-88C6-E27D799C0D90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379-8414-4961-AD83-E066B2876508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258E-1005-4753-8AD0-397AAFE201CF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315-3AA3-417E-A3A8-9BCB7ABD8F80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8C05-41D5-4AEC-99E2-583F13002F86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C9FB-51B6-4538-B6F4-6D1DB37D2D60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E5CA-34F0-43AA-B47E-DD3A6C5F61C3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3EAC-5C97-43D6-8702-2CEFB66ECC5F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B48-A433-4B3F-9619-E3EA4D1A8F5E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DD92-BA49-449A-8443-EF66FB68899F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C18E-B1FF-4D70-8D58-36A0954186B4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732F-2F80-4357-809F-5A37050EA228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55379-8414-4961-AD83-E066B2876508}" type="datetime1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ec.europa.eu/research/mariecurieactions/about-msca/actions/rise/index_en.htm" TargetMode="External"/><Relationship Id="rId7" Type="http://schemas.openxmlformats.org/officeDocument/2006/relationships/hyperlink" Target="http://ec.europa.eu/research/researchersnight/events_en.htm" TargetMode="External"/><Relationship Id="rId2" Type="http://schemas.openxmlformats.org/officeDocument/2006/relationships/hyperlink" Target="http://ec.europa.eu/research/mariecurieactions/about-msca/actions/itn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mariecurieactions/about-msca/actions/researcher-night/index_en.htm" TargetMode="External"/><Relationship Id="rId5" Type="http://schemas.openxmlformats.org/officeDocument/2006/relationships/hyperlink" Target="http://ec.europa.eu/research/mariecurieactions/about-msca/actions/if/index_en.htm" TargetMode="External"/><Relationship Id="rId4" Type="http://schemas.openxmlformats.org/officeDocument/2006/relationships/hyperlink" Target="http://ec.europa.eu/research/mariecurieactions/about-msca/actions/cofund/index_en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N0NccQCD0" TargetMode="External"/><Relationship Id="rId2" Type="http://schemas.openxmlformats.org/officeDocument/2006/relationships/hyperlink" Target="https://www.youtube.com/watch?v=CimJI88c4f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-fDoxerKe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Αριστοτέλειο Πανεπιστήμιο Θεσσαλονίκης</a:t>
            </a:r>
            <a:br>
              <a:rPr lang="el-GR" sz="40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l-GR" sz="4000" b="1" dirty="0" smtClean="0"/>
              <a:t>Επιτροπή Ερευνών</a:t>
            </a:r>
            <a:endParaRPr lang="el-G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>
            <a:normAutofit fontScale="55000" lnSpcReduction="20000"/>
          </a:bodyPr>
          <a:lstStyle/>
          <a:p>
            <a:r>
              <a:rPr lang="el-GR" sz="4400" dirty="0" smtClean="0">
                <a:solidFill>
                  <a:schemeClr val="tx2">
                    <a:lumMod val="75000"/>
                  </a:schemeClr>
                </a:solidFill>
              </a:rPr>
              <a:t>Προγράμματα και Δράσεις Χρηματοδότησης </a:t>
            </a:r>
          </a:p>
          <a:p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>Horizon </a:t>
            </a:r>
            <a:r>
              <a:rPr lang="fr-FR" sz="4400" dirty="0">
                <a:solidFill>
                  <a:schemeClr val="tx2">
                    <a:lumMod val="75000"/>
                  </a:schemeClr>
                </a:solidFill>
              </a:rPr>
              <a:t>2020, Marie Curie, Jean Monnet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3022F2A-CE73-4C58-903F-9E6F77C6FADB}" type="slidenum">
              <a:rPr lang="el-GR" smtClean="0"/>
              <a:pPr/>
              <a:t>1</a:t>
            </a:fld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3789040"/>
            <a:ext cx="734481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2434329" cy="14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34" y="4725144"/>
            <a:ext cx="1261564" cy="14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38" y="4725144"/>
            <a:ext cx="1261502" cy="1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Ενδεικτική Κατανομή Προϋπολογισμού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6864"/>
            <a:ext cx="8229600" cy="41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Ποιοι μπορούν να υποβάλουν αίτηση συμμετοχής;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Βασικά </a:t>
            </a:r>
            <a:r>
              <a:rPr lang="el-GR" dirty="0"/>
              <a:t>ερευνητικά </a:t>
            </a:r>
            <a:r>
              <a:rPr lang="el-GR" dirty="0" smtClean="0"/>
              <a:t>έργα</a:t>
            </a:r>
          </a:p>
          <a:p>
            <a:pPr lvl="1"/>
            <a:r>
              <a:rPr lang="el-GR" dirty="0" smtClean="0"/>
              <a:t>Κοινοπραξία </a:t>
            </a:r>
            <a:r>
              <a:rPr lang="el-GR" dirty="0"/>
              <a:t>αποτελούμενη </a:t>
            </a:r>
            <a:r>
              <a:rPr lang="el-GR" dirty="0" smtClean="0"/>
              <a:t>από τουλάχιστον </a:t>
            </a:r>
            <a:r>
              <a:rPr lang="el-GR" dirty="0"/>
              <a:t>τρία νομικά πρόσωπα. Κάθε νομικό πρόσωπο πρέπει να </a:t>
            </a:r>
            <a:r>
              <a:rPr lang="el-GR" dirty="0" smtClean="0"/>
              <a:t>έχει συσταθεί </a:t>
            </a:r>
            <a:r>
              <a:rPr lang="el-GR" dirty="0"/>
              <a:t>σε ένα κράτος μέλος της ΕΕ ή σε μια συνδεδεμένη χώρα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Άλλα </a:t>
            </a:r>
            <a:r>
              <a:rPr lang="el-GR" dirty="0"/>
              <a:t>προγράμματα </a:t>
            </a:r>
            <a:r>
              <a:rPr lang="el-GR" i="1" dirty="0" smtClean="0"/>
              <a:t>[Ευρωπαϊκό </a:t>
            </a:r>
            <a:r>
              <a:rPr lang="el-GR" i="1" dirty="0"/>
              <a:t>Συμβούλιο Έρευνας (</a:t>
            </a:r>
            <a:r>
              <a:rPr lang="el-GR" i="1" dirty="0" smtClean="0"/>
              <a:t>ΕΣΕ), Χρηματοδοτικό </a:t>
            </a:r>
            <a:r>
              <a:rPr lang="el-GR" i="1" dirty="0"/>
              <a:t>Εργαλείο για τις </a:t>
            </a:r>
            <a:r>
              <a:rPr lang="el-GR" i="1" dirty="0" smtClean="0"/>
              <a:t>ΜΜΕ, συγχρηματοδότηση προσκλήσεων </a:t>
            </a:r>
            <a:r>
              <a:rPr lang="el-GR" i="1" dirty="0"/>
              <a:t>ή προγραμμάτων</a:t>
            </a:r>
            <a:r>
              <a:rPr lang="el-GR" i="1" dirty="0" smtClean="0"/>
              <a:t>, συντονισμό </a:t>
            </a:r>
            <a:r>
              <a:rPr lang="el-GR" i="1" dirty="0"/>
              <a:t>και </a:t>
            </a:r>
            <a:r>
              <a:rPr lang="el-GR" i="1" dirty="0" smtClean="0"/>
              <a:t>υποστήριξη, εκπαίδευση </a:t>
            </a:r>
            <a:r>
              <a:rPr lang="el-GR" i="1" dirty="0"/>
              <a:t>και </a:t>
            </a:r>
            <a:r>
              <a:rPr lang="el-GR" i="1" dirty="0" smtClean="0"/>
              <a:t>κινητικότητα]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Ένα </a:t>
            </a:r>
            <a:r>
              <a:rPr lang="el-GR" dirty="0"/>
              <a:t>νομικό πρόσωπο που έχει συσταθεί σε κράτος μέλος ή σε </a:t>
            </a:r>
            <a:r>
              <a:rPr lang="el-GR" dirty="0" smtClean="0"/>
              <a:t>συνδεδεμένη χώρα.</a:t>
            </a:r>
          </a:p>
          <a:p>
            <a:r>
              <a:rPr lang="el-GR" dirty="0" smtClean="0"/>
              <a:t>Ενδέχεται </a:t>
            </a:r>
            <a:r>
              <a:rPr lang="el-GR" dirty="0"/>
              <a:t>να ισχύουν επιπρόσθετες </a:t>
            </a:r>
            <a:r>
              <a:rPr lang="el-GR" dirty="0" smtClean="0"/>
              <a:t>προϋποθέσεις </a:t>
            </a:r>
            <a:r>
              <a:rPr lang="el-GR" i="1" dirty="0" smtClean="0"/>
              <a:t>[πρόγραμμα εργασίας </a:t>
            </a:r>
            <a:r>
              <a:rPr lang="el-GR" i="1" dirty="0"/>
              <a:t>για περισσότερες </a:t>
            </a:r>
            <a:r>
              <a:rPr lang="el-GR" i="1" dirty="0" smtClean="0"/>
              <a:t>λεπτομέρειες]</a:t>
            </a:r>
            <a:endParaRPr lang="el-GR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2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Χρήσιμοι </a:t>
            </a:r>
            <a:r>
              <a:rPr lang="el-GR" dirty="0" smtClean="0"/>
              <a:t>σύνδεσμοι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Δικτυακή πύλη των </a:t>
            </a:r>
            <a:r>
              <a:rPr lang="el-GR" dirty="0" smtClean="0"/>
              <a:t>συμμετεχόντων</a:t>
            </a:r>
            <a:br>
              <a:rPr lang="el-GR" dirty="0" smtClean="0"/>
            </a:br>
            <a:r>
              <a:rPr lang="el-GR" dirty="0" smtClean="0"/>
              <a:t>http</a:t>
            </a:r>
            <a:r>
              <a:rPr lang="el-GR" dirty="0"/>
              <a:t>://bit.ly/H2020PP</a:t>
            </a:r>
          </a:p>
          <a:p>
            <a:r>
              <a:rPr lang="el-GR" dirty="0"/>
              <a:t>Γραφείο υποστήριξης (</a:t>
            </a:r>
            <a:r>
              <a:rPr lang="el-GR" dirty="0" err="1"/>
              <a:t>helpdesk</a:t>
            </a:r>
            <a:r>
              <a:rPr lang="el-GR" dirty="0" smtClean="0"/>
              <a:t>)</a:t>
            </a:r>
            <a:br>
              <a:rPr lang="el-GR" dirty="0" smtClean="0"/>
            </a:br>
            <a:r>
              <a:rPr lang="el-GR" dirty="0" smtClean="0"/>
              <a:t>http</a:t>
            </a:r>
            <a:r>
              <a:rPr lang="el-GR" dirty="0"/>
              <a:t>://ec.europa.eu/research/enquiries</a:t>
            </a:r>
          </a:p>
          <a:p>
            <a:r>
              <a:rPr lang="el-GR" dirty="0"/>
              <a:t>Μάθετε περισσότερα για το πρόγραμμα «Ορίζοντας 2020</a:t>
            </a:r>
            <a:r>
              <a:rPr lang="el-GR" dirty="0" smtClean="0"/>
              <a:t>»</a:t>
            </a:r>
            <a:br>
              <a:rPr lang="el-GR" dirty="0" smtClean="0"/>
            </a:br>
            <a:r>
              <a:rPr lang="el-GR" dirty="0" smtClean="0"/>
              <a:t>http</a:t>
            </a:r>
            <a:r>
              <a:rPr lang="el-GR" dirty="0"/>
              <a:t>://ec.europa.eu/horizon2020</a:t>
            </a:r>
          </a:p>
          <a:p>
            <a:r>
              <a:rPr lang="el-GR" dirty="0"/>
              <a:t>Εθνικά σημεία </a:t>
            </a:r>
            <a:r>
              <a:rPr lang="el-GR" dirty="0" smtClean="0"/>
              <a:t>επαφής</a:t>
            </a:r>
            <a:br>
              <a:rPr lang="el-GR" dirty="0" smtClean="0"/>
            </a:br>
            <a:r>
              <a:rPr lang="el-GR" dirty="0" smtClean="0"/>
              <a:t>http</a:t>
            </a:r>
            <a:r>
              <a:rPr lang="el-GR" dirty="0"/>
              <a:t>://bit.ly/H2020NCP</a:t>
            </a:r>
          </a:p>
          <a:p>
            <a:r>
              <a:rPr lang="el-GR" dirty="0" err="1"/>
              <a:t>Enterprise</a:t>
            </a:r>
            <a:r>
              <a:rPr lang="el-GR" dirty="0"/>
              <a:t> </a:t>
            </a:r>
            <a:r>
              <a:rPr lang="el-GR" dirty="0" err="1"/>
              <a:t>Europe</a:t>
            </a:r>
            <a:r>
              <a:rPr lang="el-GR" dirty="0"/>
              <a:t> </a:t>
            </a:r>
            <a:r>
              <a:rPr lang="el-GR" dirty="0" err="1" smtClean="0"/>
              <a:t>Network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http</a:t>
            </a:r>
            <a:r>
              <a:rPr lang="el-GR" dirty="0"/>
              <a:t>://een.ec.europa.eu/</a:t>
            </a:r>
          </a:p>
          <a:p>
            <a:r>
              <a:rPr lang="el-GR" dirty="0"/>
              <a:t>Εγγραφή ως </a:t>
            </a:r>
            <a:r>
              <a:rPr lang="el-GR" dirty="0" smtClean="0"/>
              <a:t>εμπειρογνώμονας</a:t>
            </a:r>
            <a:br>
              <a:rPr lang="el-GR" dirty="0" smtClean="0"/>
            </a:br>
            <a:r>
              <a:rPr lang="el-GR" dirty="0" smtClean="0"/>
              <a:t>http</a:t>
            </a:r>
            <a:r>
              <a:rPr lang="el-GR" dirty="0"/>
              <a:t>://bit.ly/H2020Experts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Marie </a:t>
            </a:r>
            <a:r>
              <a:rPr lang="en-US" dirty="0" err="1" smtClean="0"/>
              <a:t>Skłodowska</a:t>
            </a:r>
            <a:r>
              <a:rPr lang="en-US" dirty="0" smtClean="0"/>
              <a:t>-Curie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MSCA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ΔΡΑΣΕΙΣ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13314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32" y="4005064"/>
            <a:ext cx="1600468" cy="18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είναι οι δράσεις </a:t>
            </a:r>
            <a:r>
              <a:rPr lang="en-US" dirty="0" smtClean="0"/>
              <a:t>Marie </a:t>
            </a:r>
            <a:r>
              <a:rPr lang="en-US" dirty="0" err="1" smtClean="0"/>
              <a:t>Skłodowska</a:t>
            </a:r>
            <a:r>
              <a:rPr lang="en-US" dirty="0" smtClean="0"/>
              <a:t>-Curie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l-GR" dirty="0"/>
              <a:t>Χ</a:t>
            </a:r>
            <a:r>
              <a:rPr lang="el-GR" dirty="0" smtClean="0"/>
              <a:t>ρηματοδοτούν </a:t>
            </a:r>
            <a:r>
              <a:rPr lang="el-GR" dirty="0"/>
              <a:t>ερευνητές σε </a:t>
            </a:r>
            <a:r>
              <a:rPr lang="el-GR" dirty="0" smtClean="0"/>
              <a:t>όλες τις φάσεις της </a:t>
            </a:r>
            <a:r>
              <a:rPr lang="el-GR" dirty="0"/>
              <a:t>σταδιοδρομίας τους, ανεξαρτήτως </a:t>
            </a:r>
            <a:r>
              <a:rPr lang="el-GR" dirty="0" smtClean="0"/>
              <a:t>εθνικότητας ή επιστημονικού τομέα.</a:t>
            </a:r>
          </a:p>
          <a:p>
            <a:pPr fontAlgn="base"/>
            <a:r>
              <a:rPr lang="el-GR" dirty="0" smtClean="0"/>
              <a:t>Υποστηρίζουν:</a:t>
            </a:r>
          </a:p>
          <a:p>
            <a:pPr lvl="1" fontAlgn="base"/>
            <a:r>
              <a:rPr lang="el-GR" dirty="0" smtClean="0"/>
              <a:t>την </a:t>
            </a:r>
            <a:r>
              <a:rPr lang="el-GR" dirty="0"/>
              <a:t>εκπόνηση διδακτορικών διατριβών στον τομέα της </a:t>
            </a:r>
            <a:r>
              <a:rPr lang="el-GR" dirty="0" smtClean="0"/>
              <a:t>βιομηχανίας.</a:t>
            </a:r>
          </a:p>
          <a:p>
            <a:pPr lvl="1" fontAlgn="base"/>
            <a:r>
              <a:rPr lang="el-GR" dirty="0" smtClean="0"/>
              <a:t>κ</a:t>
            </a:r>
            <a:r>
              <a:rPr lang="el-GR" dirty="0" smtClean="0"/>
              <a:t>αινοτόμους </a:t>
            </a:r>
            <a:r>
              <a:rPr lang="el-GR" dirty="0"/>
              <a:t>μεθόδους κατάρτισης που προωθούν την </a:t>
            </a:r>
            <a:r>
              <a:rPr lang="el-GR" dirty="0" err="1"/>
              <a:t>απασχολησιμότητα</a:t>
            </a:r>
            <a:r>
              <a:rPr lang="el-GR" dirty="0"/>
              <a:t> και την επαγγελματική </a:t>
            </a:r>
            <a:r>
              <a:rPr lang="el-GR" dirty="0" smtClean="0"/>
              <a:t>εξέλιξη.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7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49" y="0"/>
            <a:ext cx="916151" cy="1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Ποιοι μπορούν να υποβάλλουν;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44482"/>
              </p:ext>
            </p:extLst>
          </p:nvPr>
        </p:nvGraphicFramePr>
        <p:xfrm>
          <a:off x="611560" y="1268760"/>
          <a:ext cx="7848872" cy="4896544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25341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Who applies for the fellowship?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8366">
                <a:tc>
                  <a:txBody>
                    <a:bodyPr/>
                    <a:lstStyle/>
                    <a:p>
                      <a:pPr algn="l" fontAlgn="base"/>
                      <a:endParaRPr lang="el-GR" sz="1200" b="1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sng" dirty="0">
                          <a:effectLst/>
                        </a:rPr>
                        <a:t>Host </a:t>
                      </a:r>
                      <a:r>
                        <a:rPr lang="en-US" sz="1200" u="sng" dirty="0" smtClean="0">
                          <a:effectLst/>
                        </a:rPr>
                        <a:t>applies</a:t>
                      </a:r>
                      <a:r>
                        <a:rPr lang="en-US" sz="1200" u="sng" dirty="0">
                          <a:effectLst/>
                        </a:rPr>
                        <a:t> </a:t>
                      </a:r>
                      <a:endParaRPr lang="en-US" sz="1200" b="1" u="sng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sng" dirty="0">
                          <a:effectLst/>
                        </a:rPr>
                        <a:t>Individuals apply with an </a:t>
                      </a:r>
                      <a:r>
                        <a:rPr lang="en-US" sz="1200" u="sng" dirty="0" smtClean="0">
                          <a:effectLst/>
                        </a:rPr>
                        <a:t>organization</a:t>
                      </a:r>
                      <a:endParaRPr lang="en-US" sz="1200" b="1" u="sng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u="sng" dirty="0">
                          <a:effectLst/>
                        </a:rPr>
                        <a:t>Funder applies </a:t>
                      </a:r>
                      <a:endParaRPr lang="en-US" sz="1200" b="1" u="sng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</a:tr>
              <a:tr h="132144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You have less than 4 </a:t>
                      </a:r>
                      <a:r>
                        <a:rPr lang="en-US" sz="1200" dirty="0" smtClean="0">
                          <a:effectLst/>
                        </a:rPr>
                        <a:t>years</a:t>
                      </a:r>
                      <a:r>
                        <a:rPr lang="en-US" sz="1200" dirty="0">
                          <a:effectLst/>
                        </a:rPr>
                        <a:t> research experience 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(e.g. you are doing your PhD) (Early stage researcher)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 smtClean="0">
                          <a:effectLst/>
                          <a:hlinkClick r:id="rId2"/>
                        </a:rPr>
                        <a:t>Innovative </a:t>
                      </a:r>
                      <a:r>
                        <a:rPr lang="en-US" sz="1200" u="none" strike="noStrike" dirty="0">
                          <a:effectLst/>
                          <a:hlinkClick r:id="rId2"/>
                        </a:rPr>
                        <a:t>Training Networks (ITN)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base">
                        <a:buFont typeface="Arial"/>
                        <a:buNone/>
                      </a:pPr>
                      <a:endParaRPr lang="el-GR" sz="1200" u="none" strike="noStrike" dirty="0" smtClean="0">
                        <a:effectLst/>
                        <a:hlinkClick r:id="rId3"/>
                      </a:endParaRPr>
                    </a:p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 smtClean="0">
                          <a:effectLst/>
                          <a:hlinkClick r:id="rId3"/>
                        </a:rPr>
                        <a:t>Research </a:t>
                      </a:r>
                      <a:r>
                        <a:rPr lang="en-US" sz="1200" u="none" strike="noStrike" dirty="0">
                          <a:effectLst/>
                          <a:hlinkClick r:id="rId3"/>
                        </a:rPr>
                        <a:t>and Innovation Staff Exchange (RISE)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>
                          <a:effectLst/>
                          <a:hlinkClick r:id="rId4"/>
                        </a:rPr>
                        <a:t>Co-funding of regional, national and international </a:t>
                      </a:r>
                      <a:r>
                        <a:rPr lang="en-US" sz="1200" u="none" strike="noStrike" dirty="0" err="1">
                          <a:effectLst/>
                          <a:hlinkClick r:id="rId4"/>
                        </a:rPr>
                        <a:t>programmes</a:t>
                      </a:r>
                      <a:r>
                        <a:rPr lang="en-US" sz="1200" u="none" strike="noStrike" dirty="0">
                          <a:effectLst/>
                          <a:hlinkClick r:id="rId4"/>
                        </a:rPr>
                        <a:t> (COFUND)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</a:tr>
              <a:tr h="10820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You have more than 4 years research experience or you have a doctoral degree (PhD)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>
                          <a:effectLst/>
                          <a:hlinkClick r:id="rId3"/>
                        </a:rPr>
                        <a:t>Research and Innovation Staff Exchange (RISE)</a:t>
                      </a:r>
                      <a:r>
                        <a:rPr lang="en-US" sz="1200" dirty="0">
                          <a:effectLst/>
                        </a:rPr>
                        <a:t> 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 smtClean="0">
                          <a:effectLst/>
                          <a:hlinkClick r:id="rId5"/>
                        </a:rPr>
                        <a:t>Individual </a:t>
                      </a:r>
                      <a:r>
                        <a:rPr lang="en-US" sz="1200" u="none" strike="noStrike" dirty="0">
                          <a:effectLst/>
                          <a:hlinkClick r:id="rId5"/>
                        </a:rPr>
                        <a:t>Fellowships (IF)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>
                          <a:effectLst/>
                          <a:hlinkClick r:id="rId4"/>
                        </a:rPr>
                        <a:t>Co-funding of regional, national and international </a:t>
                      </a:r>
                      <a:r>
                        <a:rPr lang="en-US" sz="1200" u="none" strike="noStrike" dirty="0" err="1">
                          <a:effectLst/>
                          <a:hlinkClick r:id="rId4"/>
                        </a:rPr>
                        <a:t>programmes</a:t>
                      </a:r>
                      <a:r>
                        <a:rPr lang="en-US" sz="1200" u="none" strike="noStrike" dirty="0">
                          <a:effectLst/>
                          <a:hlinkClick r:id="rId4"/>
                        </a:rPr>
                        <a:t> (COFUND)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</a:tr>
              <a:tr h="84273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Managerial and technical staff</a:t>
                      </a:r>
                      <a:endParaRPr lang="en-US" sz="1200" b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>
                          <a:effectLst/>
                          <a:hlinkClick r:id="rId3"/>
                        </a:rPr>
                        <a:t>Research and Innovation Staff Exchange (RISE)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 b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</a:tr>
              <a:tr h="88849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</a:rPr>
                        <a:t>Events </a:t>
                      </a:r>
                      <a:endParaRPr lang="en-US" sz="1200" b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None/>
                      </a:pPr>
                      <a:r>
                        <a:rPr lang="en-US" sz="1200" u="none" strike="noStrike" dirty="0">
                          <a:effectLst/>
                          <a:hlinkClick r:id="rId6"/>
                        </a:rPr>
                        <a:t>European Researchers’ Night (NIGHT)</a:t>
                      </a:r>
                      <a:r>
                        <a:rPr lang="en-US" sz="1200" dirty="0">
                          <a:effectLst/>
                        </a:rPr>
                        <a:t> 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</a:rPr>
                        <a:t>Please find the 2014 NIGHT projects and coordinators' details (available shortly) at: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  <a:hlinkClick r:id="rId7"/>
                        </a:rPr>
                        <a:t>http://ec.europa.eu/research/researchersnight/events_en.htm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45243" marR="45243" marT="49356" marB="74034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108325" y="1510913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49" y="0"/>
            <a:ext cx="916151" cy="1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Training Networks (ITN)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European Training Networks (ETN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Ο στόχος είναι ο ερευνητής να βιώσει διαφορετικούς τομείς και να αναπτύξει ικανότητες, εργαζόμενος σε κοινά ερευνητικά έργα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/>
              <a:t>European Industrial Doctorates (EID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Ο στόχος είναι ο υποψήφιος διδάκτορας να αναπτύξει ικανότητες μέσα και έξω από το ακαδημαϊκό περιβάλλον που θα ανταποκρίνονται στις ανάγκες του δημόσιου και ιδιωτικού τομέα.</a:t>
            </a:r>
          </a:p>
          <a:p>
            <a:r>
              <a:rPr lang="en-US" dirty="0"/>
              <a:t>European Joint Doctorates (EJD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Ο στόχος είναι να ενισχυθεί η διεθνής, </a:t>
            </a:r>
            <a:r>
              <a:rPr lang="el-GR" dirty="0" err="1" smtClean="0"/>
              <a:t>διατομεακή</a:t>
            </a:r>
            <a:r>
              <a:rPr lang="el-GR" dirty="0" smtClean="0"/>
              <a:t> και διεπιστημονική συνεργασία στη διδακτορική εκπαίδευση  στην Ευρώπη.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5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49" y="0"/>
            <a:ext cx="916151" cy="1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49" y="0"/>
            <a:ext cx="916151" cy="1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and Innovation Staff Exchange (RISE)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Απευθύνεται σε οργανισμούς όπως Πανεπιστήμια, Ερευνητικά Κέντρα ή εταιρείες που προτείνουν μικρής διάρκειας περιόδους ανταλλαγής προσωπικού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Προτείνεται ένα κοινό ερευνητικό έργο.</a:t>
            </a:r>
          </a:p>
          <a:p>
            <a:r>
              <a:rPr lang="el-GR" dirty="0" smtClean="0"/>
              <a:t>Ενισχύονται οι ευκαιρίες δικτύωσης, διαμοιρασμού γνώσης και ανάπτυξης δεξιοτήτων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07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Fellowships (IF)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</a:t>
            </a:r>
            <a:r>
              <a:rPr lang="en-US" dirty="0" smtClean="0"/>
              <a:t>Fellowships</a:t>
            </a:r>
            <a:r>
              <a:rPr lang="el-GR" dirty="0" smtClean="0"/>
              <a:t> </a:t>
            </a:r>
            <a:r>
              <a:rPr lang="en-US" dirty="0" smtClean="0"/>
              <a:t>(EF)</a:t>
            </a:r>
            <a:endParaRPr lang="el-GR" dirty="0" smtClean="0"/>
          </a:p>
          <a:p>
            <a:pPr lvl="1"/>
            <a:r>
              <a:rPr lang="el-GR" dirty="0" smtClean="0"/>
              <a:t>Ερευνητές που είτε έρχονται στην Ευρώπη, είτε μετακινούνται μέσα στην Ευρώπη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Global Fellowships (GF)</a:t>
            </a:r>
            <a:endParaRPr lang="el-GR" dirty="0" smtClean="0"/>
          </a:p>
          <a:p>
            <a:pPr lvl="1"/>
            <a:r>
              <a:rPr lang="el-GR" dirty="0" smtClean="0"/>
              <a:t>Ερευνητές από την Ευρώπη που μετακινούνται εκτός Ευρώπης.</a:t>
            </a:r>
          </a:p>
          <a:p>
            <a:pPr lvl="1"/>
            <a:r>
              <a:rPr lang="el-GR" dirty="0" smtClean="0"/>
              <a:t>Περιλαμβάνει 12 μήνες επιστροφής στην Ευρώπη.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5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49" y="0"/>
            <a:ext cx="916151" cy="1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Co-funding of regional, national and international </a:t>
            </a:r>
            <a:r>
              <a:rPr lang="en-US" dirty="0" err="1"/>
              <a:t>programmes</a:t>
            </a:r>
            <a:r>
              <a:rPr lang="en-US" dirty="0"/>
              <a:t> (COFUND)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Απευθύνεται σε οργανισμούς που χρηματοδοτούν ή διαχειρίζονται προγράμματα διδακτορικών σπουδών ή υποτροφίες για ερευνητές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5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49" y="0"/>
            <a:ext cx="916151" cy="1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2020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ΠΡΟΓΡΑΜΜΑ ΧΡΗΜΑΤΟΔΟΤΗΣΗΣ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3583"/>
            <a:ext cx="2627784" cy="15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5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Researchers’ Night (NIGHT)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Απευθύνεται σε οποιαδήποτε νομική οντότητα που είναι ικανή να διοργανώσει μια εκδήλωση και είναι εγκατεστημένη στην Ευρώπη.</a:t>
            </a:r>
          </a:p>
          <a:p>
            <a:r>
              <a:rPr lang="el-GR" dirty="0" smtClean="0"/>
              <a:t>Συχνά περιλαμβάνει και το συντονισμό τοπικών, εθνικών και διεθνών εταίρων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5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49" y="0"/>
            <a:ext cx="916151" cy="10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monnet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ΔΡΑΣΤΗΡΙΟΤΗΤΕΣ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42286"/>
            <a:ext cx="1889116" cy="221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599" cy="11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είναι οι Δραστηριότητες </a:t>
            </a:r>
            <a:r>
              <a:rPr lang="en-US" dirty="0"/>
              <a:t>Jean Monnet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Στοχεύουν </a:t>
            </a:r>
            <a:r>
              <a:rPr lang="el-GR" dirty="0"/>
              <a:t>στην προώθηση της αριστείας στη διδασκαλία και την έρευνα στον τομέα των ευρωπαϊκών σπουδών παγκοσμίως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Αποσκοπούν </a:t>
            </a:r>
            <a:r>
              <a:rPr lang="el-GR" dirty="0"/>
              <a:t>στην προαγωγή του διαλόγου ανάμεσα στους εκπροσώπους του ακαδημαϊκού χώρου και τους υπεύθυνους φορείς για τη χάραξη </a:t>
            </a:r>
            <a:r>
              <a:rPr lang="el-GR" dirty="0" smtClean="0"/>
              <a:t>πολιτικής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/>
              <a:t>Ε</a:t>
            </a:r>
            <a:r>
              <a:rPr lang="el-GR" dirty="0" smtClean="0"/>
              <a:t>νθαρρύνουν </a:t>
            </a:r>
            <a:r>
              <a:rPr lang="el-GR" dirty="0"/>
              <a:t>μακροπρόθεσμα την προώθηση και τον εμπλουτισμό των ευρωπαϊκών σπουδών παγκοσμίως.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63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Κατηγορίες Δραστηριοτήτων </a:t>
            </a:r>
            <a:r>
              <a:rPr lang="en-US" dirty="0"/>
              <a:t>Jean Monnet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Διδακτικές και Ερευνητικές Δραστηριότητες</a:t>
            </a:r>
            <a:endParaRPr lang="el-GR" dirty="0"/>
          </a:p>
          <a:p>
            <a:pPr lvl="1"/>
            <a:r>
              <a:rPr lang="el-GR" dirty="0" smtClean="0"/>
              <a:t>Ενότητες </a:t>
            </a:r>
            <a:r>
              <a:rPr lang="en-US" dirty="0" smtClean="0"/>
              <a:t>Jean</a:t>
            </a:r>
            <a:r>
              <a:rPr lang="el-GR" dirty="0" smtClean="0"/>
              <a:t> </a:t>
            </a:r>
            <a:r>
              <a:rPr lang="en-US" dirty="0" smtClean="0"/>
              <a:t>Monnet</a:t>
            </a:r>
            <a:endParaRPr lang="en-US" dirty="0"/>
          </a:p>
          <a:p>
            <a:pPr lvl="1"/>
            <a:r>
              <a:rPr lang="el-GR" dirty="0" smtClean="0"/>
              <a:t>Έδρες </a:t>
            </a:r>
            <a:r>
              <a:rPr lang="en-US" dirty="0" smtClean="0"/>
              <a:t>Jean</a:t>
            </a:r>
            <a:r>
              <a:rPr lang="el-GR" dirty="0" smtClean="0"/>
              <a:t> </a:t>
            </a:r>
            <a:r>
              <a:rPr lang="en-US" dirty="0" smtClean="0"/>
              <a:t>Monnet</a:t>
            </a:r>
            <a:endParaRPr lang="en-US" dirty="0"/>
          </a:p>
          <a:p>
            <a:pPr lvl="1"/>
            <a:r>
              <a:rPr lang="el-GR" dirty="0" smtClean="0"/>
              <a:t>Κέντρα Αριστείας </a:t>
            </a:r>
            <a:r>
              <a:rPr lang="en-US" dirty="0" smtClean="0"/>
              <a:t>Jean</a:t>
            </a:r>
            <a:r>
              <a:rPr lang="el-GR" dirty="0" smtClean="0"/>
              <a:t> </a:t>
            </a:r>
            <a:r>
              <a:rPr lang="en-US" dirty="0" smtClean="0"/>
              <a:t>Monnet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Δραστηριότητες Διαλόγου με τον Ακαδημαϊκό Κόσμο</a:t>
            </a:r>
            <a:endParaRPr lang="el-GR" dirty="0"/>
          </a:p>
          <a:p>
            <a:pPr lvl="1"/>
            <a:r>
              <a:rPr lang="el-GR" dirty="0" smtClean="0"/>
              <a:t>Δίκτυα </a:t>
            </a:r>
            <a:r>
              <a:rPr lang="en-US" dirty="0" smtClean="0"/>
              <a:t>Jean</a:t>
            </a:r>
            <a:r>
              <a:rPr lang="el-GR" dirty="0" smtClean="0"/>
              <a:t> </a:t>
            </a:r>
            <a:r>
              <a:rPr lang="en-US" dirty="0" smtClean="0"/>
              <a:t>Monnet</a:t>
            </a:r>
            <a:endParaRPr lang="en-US" dirty="0"/>
          </a:p>
          <a:p>
            <a:pPr lvl="1"/>
            <a:r>
              <a:rPr lang="el-GR" dirty="0" smtClean="0"/>
              <a:t>Σχέδια </a:t>
            </a:r>
            <a:r>
              <a:rPr lang="en-US" dirty="0" smtClean="0"/>
              <a:t>Jean</a:t>
            </a:r>
            <a:r>
              <a:rPr lang="el-GR" dirty="0" smtClean="0"/>
              <a:t> </a:t>
            </a:r>
            <a:r>
              <a:rPr lang="en-US" dirty="0" smtClean="0"/>
              <a:t>Monnet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Στήριξη σε Ιδρύματα και Ενώσεις</a:t>
            </a:r>
            <a:endParaRPr lang="el-GR" dirty="0"/>
          </a:p>
          <a:p>
            <a:pPr lvl="1"/>
            <a:r>
              <a:rPr lang="el-GR" dirty="0" smtClean="0"/>
              <a:t>Στήριξη </a:t>
            </a:r>
            <a:r>
              <a:rPr lang="en-US" dirty="0" smtClean="0"/>
              <a:t>Jean</a:t>
            </a:r>
            <a:r>
              <a:rPr lang="el-GR" dirty="0" smtClean="0"/>
              <a:t> </a:t>
            </a:r>
            <a:r>
              <a:rPr lang="en-US" dirty="0" smtClean="0"/>
              <a:t>Monnet</a:t>
            </a:r>
            <a:r>
              <a:rPr lang="el-GR" dirty="0" smtClean="0"/>
              <a:t> σε Ιδρύματα</a:t>
            </a:r>
            <a:endParaRPr lang="el-GR" dirty="0"/>
          </a:p>
          <a:p>
            <a:pPr lvl="1"/>
            <a:r>
              <a:rPr lang="el-GR" dirty="0" smtClean="0"/>
              <a:t>Στήριξη </a:t>
            </a:r>
            <a:r>
              <a:rPr lang="en-US" dirty="0" smtClean="0"/>
              <a:t>Jean</a:t>
            </a:r>
            <a:r>
              <a:rPr lang="el-GR" dirty="0" smtClean="0"/>
              <a:t> </a:t>
            </a:r>
            <a:r>
              <a:rPr lang="en-US" dirty="0" smtClean="0"/>
              <a:t>Monnet</a:t>
            </a:r>
            <a:r>
              <a:rPr lang="el-GR" dirty="0" smtClean="0"/>
              <a:t> σε Ενώσεις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599" cy="11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Διδακτικές και Ερευνητικές Δραστηριότητες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Ενότητα </a:t>
            </a:r>
            <a:r>
              <a:rPr lang="el-GR" dirty="0" err="1"/>
              <a:t>Jean</a:t>
            </a:r>
            <a:r>
              <a:rPr lang="el-GR" dirty="0"/>
              <a:t> </a:t>
            </a:r>
            <a:r>
              <a:rPr lang="el-GR" dirty="0" err="1" smtClean="0"/>
              <a:t>Monnet</a:t>
            </a:r>
            <a:r>
              <a:rPr lang="el-GR" dirty="0" smtClean="0"/>
              <a:t> </a:t>
            </a:r>
            <a:endParaRPr lang="en-US" dirty="0" smtClean="0"/>
          </a:p>
          <a:p>
            <a:pPr lvl="1"/>
            <a:r>
              <a:rPr lang="el-GR" dirty="0" smtClean="0"/>
              <a:t>Ένα </a:t>
            </a:r>
            <a:r>
              <a:rPr lang="el-GR" dirty="0"/>
              <a:t>σύντομο πρόγραμμα (κύκλο μαθημάτων) διδασκαλίας στον τομέα των ευρωπαϊκών σπουδών σε Ίδρυμα Ανώτατης Εκπαίδευσης.</a:t>
            </a:r>
          </a:p>
          <a:p>
            <a:r>
              <a:rPr lang="el-GR" dirty="0" smtClean="0"/>
              <a:t>Έδρα </a:t>
            </a:r>
            <a:r>
              <a:rPr lang="el-GR" dirty="0" err="1"/>
              <a:t>Jean</a:t>
            </a:r>
            <a:r>
              <a:rPr lang="el-GR" dirty="0"/>
              <a:t> </a:t>
            </a:r>
            <a:r>
              <a:rPr lang="el-GR" dirty="0" err="1" smtClean="0"/>
              <a:t>Monnet</a:t>
            </a:r>
            <a:endParaRPr lang="en-US" dirty="0" smtClean="0"/>
          </a:p>
          <a:p>
            <a:pPr lvl="1"/>
            <a:r>
              <a:rPr lang="el-GR" dirty="0" smtClean="0"/>
              <a:t>Θέση </a:t>
            </a:r>
            <a:r>
              <a:rPr lang="el-GR" dirty="0"/>
              <a:t>διδασκόντων για καθηγητές πανεπιστημίου ή ανώτερων λεκτόρων με εξειδίκευση στις ευρωπαϊκές σπουδές.</a:t>
            </a:r>
          </a:p>
          <a:p>
            <a:r>
              <a:rPr lang="el-GR" dirty="0" smtClean="0"/>
              <a:t>Κέντρο </a:t>
            </a:r>
            <a:r>
              <a:rPr lang="el-GR" dirty="0"/>
              <a:t>Αριστείας </a:t>
            </a:r>
            <a:r>
              <a:rPr lang="el-GR" dirty="0" err="1"/>
              <a:t>Jean</a:t>
            </a:r>
            <a:r>
              <a:rPr lang="el-GR" dirty="0"/>
              <a:t> </a:t>
            </a:r>
            <a:r>
              <a:rPr lang="el-GR" dirty="0" err="1" smtClean="0"/>
              <a:t>Monnet</a:t>
            </a:r>
            <a:endParaRPr lang="en-US" dirty="0" smtClean="0"/>
          </a:p>
          <a:p>
            <a:pPr lvl="1"/>
            <a:r>
              <a:rPr lang="el-GR" dirty="0" smtClean="0"/>
              <a:t>Σημείο </a:t>
            </a:r>
            <a:r>
              <a:rPr lang="el-GR" dirty="0"/>
              <a:t>αναφοράς ικανοτήτων και γνώσεων για ζητήματα σχετικά με την Ευρωπαϊκή </a:t>
            </a:r>
            <a:r>
              <a:rPr lang="el-GR" dirty="0" smtClean="0"/>
              <a:t>Ένωση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24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599" cy="11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599" cy="11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Δραστηριότητες Διαλόγου με τον Ακαδημαϊκό Κόσμο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Δίκτυα </a:t>
            </a:r>
            <a:r>
              <a:rPr lang="el-GR" dirty="0" err="1"/>
              <a:t>Jean</a:t>
            </a:r>
            <a:r>
              <a:rPr lang="el-GR" dirty="0"/>
              <a:t> </a:t>
            </a:r>
            <a:r>
              <a:rPr lang="el-GR" dirty="0" err="1"/>
              <a:t>Monnet</a:t>
            </a:r>
            <a:endParaRPr lang="en-US" dirty="0"/>
          </a:p>
          <a:p>
            <a:pPr lvl="1"/>
            <a:r>
              <a:rPr lang="el-GR" dirty="0"/>
              <a:t>Προάγουν τη δημιουργία και την ανάπτυξη κοινοπραξιών μεταξύ διεθνών φορέων που δραστηριοποιούνται στον χώρο των ευρωπαϊκών σπουδών </a:t>
            </a:r>
            <a:endParaRPr lang="el-GR" dirty="0" smtClean="0"/>
          </a:p>
          <a:p>
            <a:pPr lvl="1"/>
            <a:r>
              <a:rPr lang="el-GR" i="1" dirty="0" smtClean="0"/>
              <a:t>Φορείς: Ιδρύματα </a:t>
            </a:r>
            <a:r>
              <a:rPr lang="el-GR" i="1" dirty="0"/>
              <a:t>Ανώτατης Εκπαίδευσης, κέντρα αριστείας, πανεπιστημιακά τμήματα, ομάδες, ιδιώτες </a:t>
            </a:r>
            <a:r>
              <a:rPr lang="el-GR" i="1" dirty="0" smtClean="0"/>
              <a:t>εμπειρογνώμονες.</a:t>
            </a:r>
            <a:endParaRPr lang="el-GR" i="1" dirty="0"/>
          </a:p>
          <a:p>
            <a:r>
              <a:rPr lang="el-GR" dirty="0"/>
              <a:t>Σχέδια </a:t>
            </a:r>
            <a:r>
              <a:rPr lang="el-GR" dirty="0" err="1"/>
              <a:t>Jean</a:t>
            </a:r>
            <a:r>
              <a:rPr lang="el-GR" dirty="0"/>
              <a:t> </a:t>
            </a:r>
            <a:r>
              <a:rPr lang="el-GR" dirty="0" err="1"/>
              <a:t>Monnet</a:t>
            </a:r>
            <a:endParaRPr lang="en-US" dirty="0"/>
          </a:p>
          <a:p>
            <a:pPr lvl="1"/>
            <a:r>
              <a:rPr lang="el-GR" dirty="0"/>
              <a:t>Στηρίζουν την καινοτομία, τη γόνιμη αλληλεπίδραση και την διάχυση περιεχομένου σχετικά με την Ευρωπαϊκή Ένωση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4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Στήριξη προς Ιδρύματα και Ενώσεις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Στηρίζουν </a:t>
            </a:r>
            <a:r>
              <a:rPr lang="el-GR" dirty="0" smtClean="0"/>
              <a:t>τα Ιδρύματα που ενισχύουν τις δράσεις διδασκαλίας και κατάρτισης σε θέματα της Ευρωπαϊκής </a:t>
            </a:r>
            <a:r>
              <a:rPr lang="el-GR" dirty="0" smtClean="0"/>
              <a:t>Ένωσης.</a:t>
            </a:r>
          </a:p>
          <a:p>
            <a:r>
              <a:rPr lang="el-GR" dirty="0" smtClean="0"/>
              <a:t>Στηρίζουν</a:t>
            </a:r>
            <a:r>
              <a:rPr lang="el-GR" dirty="0" smtClean="0"/>
              <a:t> </a:t>
            </a:r>
            <a:r>
              <a:rPr lang="el-GR" dirty="0" smtClean="0"/>
              <a:t>τις Ενώσεις που έχουν ως στόχο τη συνεισφορά στη μελέτη της διαδικασίας της ευρωπαϊκής ολοκλήρωσης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26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71599" cy="11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Επικοινωνία</a:t>
            </a:r>
            <a:endParaRPr lang="el-GR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533400" indent="-533400">
              <a:buNone/>
            </a:pPr>
            <a:r>
              <a:rPr lang="el-GR" sz="2400" dirty="0"/>
              <a:t>Τμήμα </a:t>
            </a:r>
            <a:r>
              <a:rPr lang="el-GR" sz="2400" dirty="0" err="1"/>
              <a:t>Marketing</a:t>
            </a:r>
            <a:r>
              <a:rPr lang="el-GR" sz="2400" dirty="0"/>
              <a:t>, Προγραμματισμού &amp; Ανάπτυξης</a:t>
            </a:r>
          </a:p>
          <a:p>
            <a:pPr marL="533400" indent="-533400">
              <a:buNone/>
            </a:pPr>
            <a:r>
              <a:rPr lang="el-GR" sz="2400" dirty="0"/>
              <a:t>Γραφείο 202, Επιτροπή Ερευνών,</a:t>
            </a:r>
          </a:p>
          <a:p>
            <a:pPr marL="533400" indent="-533400">
              <a:buNone/>
            </a:pPr>
            <a:r>
              <a:rPr lang="el-GR" sz="2400" dirty="0"/>
              <a:t>Αριστοτέλειο Πανεπιστήμιο Θεσσαλονίκης (ΑΠΘ)</a:t>
            </a:r>
          </a:p>
          <a:p>
            <a:pPr marL="533400" indent="-533400">
              <a:buNone/>
            </a:pPr>
            <a:r>
              <a:rPr lang="el-GR" sz="2400" dirty="0"/>
              <a:t>3ης Σεπτεμβρίου, Πανεπιστημιούπολη</a:t>
            </a:r>
          </a:p>
          <a:p>
            <a:pPr marL="533400" indent="-533400">
              <a:buNone/>
            </a:pPr>
            <a:r>
              <a:rPr lang="el-GR" sz="2400" dirty="0"/>
              <a:t>54636, Θεσσαλονίκη, </a:t>
            </a:r>
            <a:r>
              <a:rPr lang="el-GR" sz="2400" dirty="0" smtClean="0"/>
              <a:t>Ελλάδα</a:t>
            </a:r>
          </a:p>
          <a:p>
            <a:pPr marL="533400" indent="-533400">
              <a:buNone/>
            </a:pPr>
            <a:endParaRPr lang="el-GR" sz="2400" dirty="0"/>
          </a:p>
          <a:p>
            <a:pPr marL="533400" indent="-533400">
              <a:buNone/>
            </a:pPr>
            <a:r>
              <a:rPr lang="el-GR" sz="2400" dirty="0"/>
              <a:t>t: (+30) 2310991355</a:t>
            </a:r>
          </a:p>
          <a:p>
            <a:pPr marL="533400" indent="-533400">
              <a:buNone/>
            </a:pPr>
            <a:r>
              <a:rPr lang="el-GR" sz="2400" dirty="0"/>
              <a:t>f: (+30) 2310853283 </a:t>
            </a:r>
          </a:p>
          <a:p>
            <a:pPr marL="533400" indent="-533400">
              <a:buNone/>
            </a:pPr>
            <a:r>
              <a:rPr lang="el-GR" sz="2400" dirty="0"/>
              <a:t>e: </a:t>
            </a:r>
            <a:r>
              <a:rPr lang="el-GR" sz="2400" dirty="0" err="1"/>
              <a:t>marketing@rc.auth.gr</a:t>
            </a:r>
            <a:endParaRPr lang="el-GR" sz="2400" dirty="0"/>
          </a:p>
          <a:p>
            <a:pPr marL="533400" indent="-533400">
              <a:buNone/>
            </a:pPr>
            <a:r>
              <a:rPr lang="el-GR" sz="2400" dirty="0"/>
              <a:t>u: http://www.rc.auth.gr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035547"/>
          </a:xfrm>
        </p:spPr>
        <p:txBody>
          <a:bodyPr>
            <a:normAutofit/>
          </a:bodyPr>
          <a:lstStyle/>
          <a:p>
            <a:pPr eaLnBrk="0" hangingPunct="0"/>
            <a:r>
              <a:rPr lang="el-GR" sz="4000" dirty="0">
                <a:solidFill>
                  <a:schemeClr val="tx2">
                    <a:lumMod val="75000"/>
                  </a:schemeClr>
                </a:solidFill>
              </a:rPr>
              <a:t>Ευχαριστούμε για την προσοχή σας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>
            <a:normAutofit fontScale="62500" lnSpcReduction="20000"/>
          </a:bodyPr>
          <a:lstStyle/>
          <a:p>
            <a:r>
              <a:rPr lang="el-GR" sz="4400" dirty="0" smtClean="0">
                <a:solidFill>
                  <a:schemeClr val="tx2">
                    <a:lumMod val="75000"/>
                  </a:schemeClr>
                </a:solidFill>
              </a:rPr>
              <a:t>Προγράμματα Χρηματοδότησης </a:t>
            </a:r>
          </a:p>
          <a:p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>Horizon </a:t>
            </a:r>
            <a:r>
              <a:rPr lang="fr-FR" sz="4400" dirty="0">
                <a:solidFill>
                  <a:schemeClr val="tx2">
                    <a:lumMod val="75000"/>
                  </a:schemeClr>
                </a:solidFill>
              </a:rPr>
              <a:t>2020, Marie Curie, Jean Monnet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3022F2A-CE73-4C58-903F-9E6F77C6FADB}" type="slidenum">
              <a:rPr lang="el-GR" smtClean="0"/>
              <a:pPr/>
              <a:t>28</a:t>
            </a:fld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3789040"/>
            <a:ext cx="734481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2434329" cy="14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kpap\Desktop\1618710_609888845751319_1348516887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34" y="4725144"/>
            <a:ext cx="1261564" cy="14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38" y="4725144"/>
            <a:ext cx="1261502" cy="1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H2020 - </a:t>
            </a:r>
            <a:r>
              <a:rPr lang="el-GR" dirty="0" smtClean="0"/>
              <a:t>Γενική επισκόπηση: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www.youtube.com/watch?v=CimJI88c4fE</a:t>
            </a:r>
            <a:endParaRPr lang="el-GR" dirty="0" smtClean="0"/>
          </a:p>
          <a:p>
            <a:r>
              <a:rPr lang="en-US" dirty="0" smtClean="0"/>
              <a:t>H2020 - </a:t>
            </a:r>
            <a:r>
              <a:rPr lang="el-GR" dirty="0" smtClean="0"/>
              <a:t>Πώς να υποβάλλετε: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www.youtube.com/watch?v=mmN0NccQCD0</a:t>
            </a:r>
            <a:endParaRPr lang="el-GR" dirty="0" smtClean="0"/>
          </a:p>
          <a:p>
            <a:r>
              <a:rPr lang="en-US" dirty="0"/>
              <a:t>Marie </a:t>
            </a:r>
            <a:r>
              <a:rPr lang="en-US" dirty="0" err="1"/>
              <a:t>Skłodowska</a:t>
            </a:r>
            <a:r>
              <a:rPr lang="en-US" dirty="0"/>
              <a:t>-Curie actions (MSCA) </a:t>
            </a:r>
            <a:r>
              <a:rPr lang="en-US" dirty="0" smtClean="0"/>
              <a:t>in a nutshell</a:t>
            </a:r>
          </a:p>
          <a:p>
            <a:pPr lvl="1"/>
            <a:r>
              <a:rPr lang="en-US" dirty="0" smtClean="0">
                <a:hlinkClick r:id="rId4"/>
              </a:rPr>
              <a:t>https://www.youtube.com/watch?v=S-fDoxerKeA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l-GR" dirty="0" err="1"/>
              <a:t>Horizon</a:t>
            </a:r>
            <a:r>
              <a:rPr lang="el-GR" dirty="0"/>
              <a:t> 2020;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χρηματοδοτικό μέσο εφαρμογής της πρωτοβουλίας </a:t>
            </a:r>
            <a:r>
              <a:rPr lang="el-GR" b="1" dirty="0"/>
              <a:t>«</a:t>
            </a:r>
            <a:r>
              <a:rPr lang="el-GR" b="1" dirty="0" err="1"/>
              <a:t>Innovation</a:t>
            </a:r>
            <a:r>
              <a:rPr lang="el-GR" b="1" dirty="0"/>
              <a:t> </a:t>
            </a:r>
            <a:r>
              <a:rPr lang="el-GR" b="1" dirty="0" err="1"/>
              <a:t>Union</a:t>
            </a:r>
            <a:r>
              <a:rPr lang="el-GR" b="1" dirty="0" smtClean="0"/>
              <a:t>»</a:t>
            </a:r>
          </a:p>
          <a:p>
            <a:r>
              <a:rPr lang="el-GR" dirty="0" smtClean="0"/>
              <a:t>Αναπόσπαστο μέρος </a:t>
            </a:r>
            <a:r>
              <a:rPr lang="el-GR" dirty="0"/>
              <a:t>της προσπάθειας για τη δημιουργία ανάπτυξης και νέων θέσεων εργασίας στην </a:t>
            </a:r>
            <a:r>
              <a:rPr lang="el-GR" dirty="0" smtClean="0"/>
              <a:t>Ευρώπη</a:t>
            </a:r>
          </a:p>
          <a:p>
            <a:r>
              <a:rPr lang="el-GR" dirty="0" smtClean="0"/>
              <a:t>Ανοικτό από </a:t>
            </a:r>
            <a:r>
              <a:rPr lang="el-GR" dirty="0"/>
              <a:t>το 2014 έως το </a:t>
            </a:r>
            <a:r>
              <a:rPr lang="el-GR" dirty="0" smtClean="0"/>
              <a:t>2020</a:t>
            </a:r>
          </a:p>
          <a:p>
            <a:r>
              <a:rPr lang="el-GR" dirty="0" smtClean="0"/>
              <a:t>Συνολικός προϋπολογισμός περίπου €80 δις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1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νέο στο H2020;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Ενιαίο </a:t>
            </a:r>
            <a:r>
              <a:rPr lang="el-GR" dirty="0"/>
              <a:t>πρόγραμμα που συνενώνει τρία ξεχωριστά προγράμματα/πρωτοβουλίες (FP7, CIP, EIT). </a:t>
            </a:r>
            <a:endParaRPr lang="el-GR" dirty="0" smtClean="0"/>
          </a:p>
          <a:p>
            <a:r>
              <a:rPr lang="el-GR" dirty="0" smtClean="0"/>
              <a:t>Περιλαμβάνει </a:t>
            </a:r>
            <a:r>
              <a:rPr lang="el-GR" dirty="0"/>
              <a:t>όλες τις μορφές της καινοτομίας </a:t>
            </a:r>
            <a:r>
              <a:rPr lang="el-GR" dirty="0" smtClean="0"/>
              <a:t>και </a:t>
            </a:r>
            <a:r>
              <a:rPr lang="el-GR" dirty="0"/>
              <a:t>εστιάζει σε κοινωνικές </a:t>
            </a:r>
            <a:r>
              <a:rPr lang="el-GR" dirty="0" smtClean="0"/>
              <a:t>προκλήσεις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Παρέχει </a:t>
            </a:r>
            <a:r>
              <a:rPr lang="el-GR" dirty="0"/>
              <a:t>απλοποιημένη πρόσβαση, για όλες τις εταιρείες, πανεπιστήμια, ινστιτούτα, σε όλες τις χώρες της Ευρωπαϊκής Ένωσης αλλά και πέρα από αυτές. </a:t>
            </a:r>
            <a:endParaRPr lang="el-GR" dirty="0" smtClean="0"/>
          </a:p>
          <a:p>
            <a:r>
              <a:rPr lang="el-GR" dirty="0" smtClean="0"/>
              <a:t>Περιλαμβάνει </a:t>
            </a:r>
            <a:r>
              <a:rPr lang="el-GR" dirty="0"/>
              <a:t>νέα μέσα χρηματοδότησης </a:t>
            </a:r>
            <a:r>
              <a:rPr lang="el-GR" dirty="0" smtClean="0"/>
              <a:t>και </a:t>
            </a:r>
            <a:r>
              <a:rPr lang="el-GR" dirty="0"/>
              <a:t>υποστηρίζει ειδικές </a:t>
            </a:r>
            <a:r>
              <a:rPr lang="el-GR" dirty="0" smtClean="0"/>
              <a:t>δράσεις </a:t>
            </a:r>
            <a:r>
              <a:rPr lang="el-GR" dirty="0"/>
              <a:t>ειδικά για τις </a:t>
            </a:r>
            <a:r>
              <a:rPr lang="el-GR" dirty="0" err="1" smtClean="0"/>
              <a:t>ΜμΕ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Παρέχει νέα </a:t>
            </a:r>
            <a:r>
              <a:rPr lang="el-GR" dirty="0"/>
              <a:t>οικονομικά μέσα όπως πρόσβαση σε χρηματοδότηση </a:t>
            </a:r>
            <a:r>
              <a:rPr lang="el-GR" dirty="0" smtClean="0"/>
              <a:t>κινδύνου.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Ποιες είναι οι Προτεραιότητες του H2020;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Επιστημονική Αριστεία </a:t>
            </a:r>
            <a:r>
              <a:rPr lang="fr-FR" dirty="0" smtClean="0"/>
              <a:t>(Excellent </a:t>
            </a:r>
            <a:r>
              <a:rPr lang="fr-FR" dirty="0"/>
              <a:t>Science</a:t>
            </a:r>
            <a:r>
              <a:rPr lang="fr-FR" dirty="0" smtClean="0"/>
              <a:t>)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Βιομηχανική </a:t>
            </a:r>
            <a:r>
              <a:rPr lang="el-GR" dirty="0"/>
              <a:t>υπεροχή </a:t>
            </a:r>
            <a:r>
              <a:rPr lang="el-GR" dirty="0" smtClean="0"/>
              <a:t>(</a:t>
            </a:r>
            <a:r>
              <a:rPr lang="en-US" dirty="0" smtClean="0"/>
              <a:t>Industrial Leadership</a:t>
            </a:r>
            <a:r>
              <a:rPr lang="el-G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Κοινωνικές </a:t>
            </a:r>
            <a:r>
              <a:rPr lang="el-GR" dirty="0"/>
              <a:t>προκλήσεις </a:t>
            </a:r>
            <a:r>
              <a:rPr lang="el-GR" dirty="0" smtClean="0"/>
              <a:t>(</a:t>
            </a:r>
            <a:r>
              <a:rPr lang="en-US" dirty="0" smtClean="0"/>
              <a:t>Societal </a:t>
            </a:r>
            <a:r>
              <a:rPr lang="en-US" dirty="0"/>
              <a:t>Challenges)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Επιστημονική Αριστεία (</a:t>
            </a:r>
            <a:r>
              <a:rPr lang="en-US" dirty="0"/>
              <a:t>Excellent Science)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</a:t>
            </a:r>
            <a:r>
              <a:rPr lang="en-US" dirty="0"/>
              <a:t>Research </a:t>
            </a:r>
            <a:r>
              <a:rPr lang="en-US" dirty="0" smtClean="0"/>
              <a:t>Council</a:t>
            </a:r>
            <a:r>
              <a:rPr lang="el-GR" dirty="0"/>
              <a:t> </a:t>
            </a:r>
            <a:r>
              <a:rPr lang="el-GR" dirty="0" smtClean="0"/>
              <a:t>(13,095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dirty="0"/>
              <a:t>Future and Emerging </a:t>
            </a:r>
            <a:r>
              <a:rPr lang="en-US" dirty="0" smtClean="0"/>
              <a:t>Technologies</a:t>
            </a:r>
            <a:r>
              <a:rPr lang="el-GR" dirty="0"/>
              <a:t> (2,696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dirty="0"/>
              <a:t>Marie </a:t>
            </a:r>
            <a:r>
              <a:rPr lang="en-US" dirty="0" err="1"/>
              <a:t>Skłodowska</a:t>
            </a:r>
            <a:r>
              <a:rPr lang="en-US" dirty="0"/>
              <a:t>-Curie </a:t>
            </a:r>
            <a:r>
              <a:rPr lang="en-US" dirty="0" smtClean="0"/>
              <a:t>actions</a:t>
            </a:r>
            <a:r>
              <a:rPr lang="el-GR" dirty="0" smtClean="0"/>
              <a:t> (6,162 </a:t>
            </a:r>
            <a:r>
              <a:rPr lang="el-GR" dirty="0"/>
              <a:t>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dirty="0"/>
              <a:t>Research Infrastructures, including </a:t>
            </a:r>
            <a:r>
              <a:rPr lang="en-US" dirty="0" smtClean="0"/>
              <a:t>e-Infrastructures</a:t>
            </a:r>
            <a:r>
              <a:rPr lang="el-GR" dirty="0"/>
              <a:t> (2,488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Βιομηχανική υπεροχή (</a:t>
            </a:r>
            <a:r>
              <a:rPr lang="en-US" dirty="0"/>
              <a:t>Industrial Leadership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Leadership</a:t>
            </a:r>
          </a:p>
          <a:p>
            <a:pPr lvl="1"/>
            <a:r>
              <a:rPr lang="en-US" dirty="0"/>
              <a:t>Leadership in Enabling and Industrial </a:t>
            </a:r>
            <a:r>
              <a:rPr lang="en-US" dirty="0" smtClean="0"/>
              <a:t>Technologies</a:t>
            </a:r>
            <a:r>
              <a:rPr lang="el-GR" dirty="0"/>
              <a:t> (13,557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pPr lvl="2"/>
            <a:r>
              <a:rPr lang="en-US" dirty="0"/>
              <a:t>Nanotechnologies, Advanced Materials, Advanced Manufacturing and Processing, and Biotechnology</a:t>
            </a:r>
          </a:p>
          <a:p>
            <a:pPr lvl="2"/>
            <a:r>
              <a:rPr lang="en-US" dirty="0"/>
              <a:t>Information and Communication Technologies</a:t>
            </a:r>
          </a:p>
          <a:p>
            <a:pPr lvl="2"/>
            <a:r>
              <a:rPr lang="en-US" dirty="0"/>
              <a:t>Space</a:t>
            </a:r>
          </a:p>
          <a:p>
            <a:r>
              <a:rPr lang="en-US" dirty="0"/>
              <a:t>Access to risk </a:t>
            </a:r>
            <a:r>
              <a:rPr lang="en-US" dirty="0" smtClean="0"/>
              <a:t>finance</a:t>
            </a:r>
            <a:r>
              <a:rPr lang="el-GR" dirty="0"/>
              <a:t> (2,842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r>
              <a:rPr lang="en-US" dirty="0"/>
              <a:t>Innovation in </a:t>
            </a:r>
            <a:r>
              <a:rPr lang="en-US" dirty="0" smtClean="0"/>
              <a:t>SMEs</a:t>
            </a:r>
            <a:r>
              <a:rPr lang="el-GR" dirty="0"/>
              <a:t> (3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7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Κοινωνικές προκλήσεις (</a:t>
            </a:r>
            <a:r>
              <a:rPr lang="en-US" dirty="0"/>
              <a:t>Societal Challenges)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Health</a:t>
            </a:r>
            <a:r>
              <a:rPr lang="en-US" dirty="0"/>
              <a:t>, Demographic Change and </a:t>
            </a:r>
            <a:r>
              <a:rPr lang="en-US" dirty="0" smtClean="0"/>
              <a:t>Wellbeing</a:t>
            </a:r>
            <a:r>
              <a:rPr lang="el-GR" dirty="0"/>
              <a:t> (7,472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Security, Sustainable Agriculture and Forestry, Marine, Maritime and Inland Water Research and the </a:t>
            </a:r>
            <a:r>
              <a:rPr lang="en-US" dirty="0" err="1" smtClean="0"/>
              <a:t>Bioeconomy</a:t>
            </a:r>
            <a:r>
              <a:rPr lang="el-GR" dirty="0"/>
              <a:t> (3,851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Secure, Clean and Efficient </a:t>
            </a:r>
            <a:r>
              <a:rPr lang="en-US" dirty="0" smtClean="0"/>
              <a:t>Energy</a:t>
            </a:r>
            <a:r>
              <a:rPr lang="el-GR" dirty="0"/>
              <a:t> (5,931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Smart, Green and Integrated </a:t>
            </a:r>
            <a:r>
              <a:rPr lang="en-US" dirty="0" smtClean="0"/>
              <a:t>Transport</a:t>
            </a:r>
            <a:r>
              <a:rPr lang="el-GR" dirty="0"/>
              <a:t> (6,339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Climate Action, Environment, Resource Efficiency and Raw </a:t>
            </a:r>
            <a:r>
              <a:rPr lang="en-US" dirty="0" smtClean="0"/>
              <a:t>Materials</a:t>
            </a:r>
            <a:r>
              <a:rPr lang="el-GR" dirty="0"/>
              <a:t> (3,081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Europe in a changing world - Inclusive, innovative and reflective </a:t>
            </a:r>
            <a:r>
              <a:rPr lang="en-US" dirty="0" smtClean="0"/>
              <a:t>societies</a:t>
            </a:r>
            <a:r>
              <a:rPr lang="el-GR" dirty="0"/>
              <a:t> (1,309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Secure societies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n-US" dirty="0"/>
              <a:t>Protecting freedom and security of Europe and its </a:t>
            </a:r>
            <a:r>
              <a:rPr lang="en-US" dirty="0" smtClean="0"/>
              <a:t>citizens</a:t>
            </a:r>
            <a:r>
              <a:rPr lang="el-GR" dirty="0"/>
              <a:t> (1,695 δις </a:t>
            </a:r>
            <a:r>
              <a:rPr lang="en-US" dirty="0" smtClean="0"/>
              <a:t>EUR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Ειδικά Προγράμματα Εργασίας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Spreading Excellence and Widening Participation</a:t>
            </a:r>
          </a:p>
          <a:p>
            <a:r>
              <a:rPr lang="en-US" dirty="0"/>
              <a:t>Science with and for </a:t>
            </a:r>
            <a:r>
              <a:rPr lang="en-US" dirty="0" smtClean="0"/>
              <a:t>Society</a:t>
            </a:r>
            <a:r>
              <a:rPr lang="el-GR" dirty="0"/>
              <a:t> </a:t>
            </a:r>
            <a:endParaRPr lang="en-US" dirty="0" smtClean="0"/>
          </a:p>
          <a:p>
            <a:r>
              <a:rPr lang="en-US" dirty="0" smtClean="0"/>
              <a:t>Cross-cutting </a:t>
            </a:r>
            <a:r>
              <a:rPr lang="en-US" dirty="0"/>
              <a:t>activities (focus areas)</a:t>
            </a:r>
          </a:p>
          <a:p>
            <a:r>
              <a:rPr lang="en-US" dirty="0"/>
              <a:t>Fast Track to Innovation Pilot</a:t>
            </a:r>
          </a:p>
          <a:p>
            <a:r>
              <a:rPr lang="en-US" dirty="0"/>
              <a:t>European Institute of Innovation and Technology (EIT)</a:t>
            </a:r>
          </a:p>
          <a:p>
            <a:r>
              <a:rPr lang="en-US" dirty="0" err="1" smtClean="0"/>
              <a:t>Euratom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559A-D1F2-47B9-BF95-E551C54C7441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65" y="0"/>
            <a:ext cx="1084233" cy="6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1323</Words>
  <Application>Microsoft Office PowerPoint</Application>
  <PresentationFormat>Προβολή στην οθόνη (4:3)</PresentationFormat>
  <Paragraphs>207</Paragraphs>
  <Slides>29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Office Theme</vt:lpstr>
      <vt:lpstr>Αριστοτέλειο Πανεπιστήμιο Θεσσαλονίκης  Επιτροπή Ερευνών</vt:lpstr>
      <vt:lpstr>HORIZON 2020</vt:lpstr>
      <vt:lpstr>Τι είναι το Horizon 2020;</vt:lpstr>
      <vt:lpstr>Τι είναι νέο στο H2020;</vt:lpstr>
      <vt:lpstr>Ποιες είναι οι Προτεραιότητες του H2020;</vt:lpstr>
      <vt:lpstr>Επιστημονική Αριστεία (Excellent Science)</vt:lpstr>
      <vt:lpstr>Βιομηχανική υπεροχή (Industrial Leadership)</vt:lpstr>
      <vt:lpstr>Κοινωνικές προκλήσεις (Societal Challenges)</vt:lpstr>
      <vt:lpstr>Ειδικά Προγράμματα Εργασίας</vt:lpstr>
      <vt:lpstr>Ενδεικτική Κατανομή Προϋπολογισμού</vt:lpstr>
      <vt:lpstr>Ποιοι μπορούν να υποβάλουν αίτηση συμμετοχής;</vt:lpstr>
      <vt:lpstr>Χρήσιμοι σύνδεσμοι</vt:lpstr>
      <vt:lpstr>Marie Skłodowska-Curie (MSCA)</vt:lpstr>
      <vt:lpstr>Τι είναι οι δράσεις Marie Skłodowska-Curie;</vt:lpstr>
      <vt:lpstr>Ποιοι μπορούν να υποβάλλουν;</vt:lpstr>
      <vt:lpstr>Innovative Training Networks (ITN)</vt:lpstr>
      <vt:lpstr>Research and Innovation Staff Exchange (RISE)</vt:lpstr>
      <vt:lpstr>Individual Fellowships (IF)</vt:lpstr>
      <vt:lpstr>Co-funding of regional, national and international programmes (COFUND)</vt:lpstr>
      <vt:lpstr>European Researchers’ Night (NIGHT)</vt:lpstr>
      <vt:lpstr>Jean monnet</vt:lpstr>
      <vt:lpstr>Τι είναι οι Δραστηριότητες Jean Monnet;</vt:lpstr>
      <vt:lpstr>Κατηγορίες Δραστηριοτήτων Jean Monnet</vt:lpstr>
      <vt:lpstr>Διδακτικές και Ερευνητικές Δραστηριότητες</vt:lpstr>
      <vt:lpstr>Δραστηριότητες Διαλόγου με τον Ακαδημαϊκό Κόσμο</vt:lpstr>
      <vt:lpstr>Στήριξη προς Ιδρύματα και Ενώσεις</vt:lpstr>
      <vt:lpstr>Επικοινωνία</vt:lpstr>
      <vt:lpstr>Ευχαριστούμε για την προσοχή σας</vt:lpstr>
      <vt:lpstr>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skykal</dc:creator>
  <cp:lastModifiedBy>Παπαπαναγιώτου Κωνσταντίνος</cp:lastModifiedBy>
  <cp:revision>198</cp:revision>
  <dcterms:created xsi:type="dcterms:W3CDTF">2012-05-04T06:03:46Z</dcterms:created>
  <dcterms:modified xsi:type="dcterms:W3CDTF">2015-12-14T06:41:51Z</dcterms:modified>
</cp:coreProperties>
</file>