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5.xml" ContentType="application/vnd.openxmlformats-officedocument.drawingml.chart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9"/>
  </p:notesMasterIdLst>
  <p:sldIdLst>
    <p:sldId id="256" r:id="rId2"/>
    <p:sldId id="304" r:id="rId3"/>
    <p:sldId id="259" r:id="rId4"/>
    <p:sldId id="289" r:id="rId5"/>
    <p:sldId id="262" r:id="rId6"/>
    <p:sldId id="284" r:id="rId7"/>
    <p:sldId id="272" r:id="rId8"/>
    <p:sldId id="286" r:id="rId9"/>
    <p:sldId id="266" r:id="rId10"/>
    <p:sldId id="287" r:id="rId11"/>
    <p:sldId id="267" r:id="rId12"/>
    <p:sldId id="288" r:id="rId13"/>
    <p:sldId id="268" r:id="rId14"/>
    <p:sldId id="274" r:id="rId15"/>
    <p:sldId id="265" r:id="rId16"/>
    <p:sldId id="260" r:id="rId17"/>
    <p:sldId id="276" r:id="rId18"/>
    <p:sldId id="277" r:id="rId19"/>
    <p:sldId id="264" r:id="rId20"/>
    <p:sldId id="278" r:id="rId21"/>
    <p:sldId id="269" r:id="rId22"/>
    <p:sldId id="292" r:id="rId23"/>
    <p:sldId id="270" r:id="rId24"/>
    <p:sldId id="291" r:id="rId25"/>
    <p:sldId id="303" r:id="rId26"/>
    <p:sldId id="305" r:id="rId27"/>
    <p:sldId id="294" r:id="rId28"/>
    <p:sldId id="297" r:id="rId29"/>
    <p:sldId id="298" r:id="rId30"/>
    <p:sldId id="299" r:id="rId31"/>
    <p:sldId id="300" r:id="rId32"/>
    <p:sldId id="301" r:id="rId33"/>
    <p:sldId id="302" r:id="rId34"/>
    <p:sldId id="296" r:id="rId35"/>
    <p:sldId id="290" r:id="rId36"/>
    <p:sldId id="275" r:id="rId37"/>
    <p:sldId id="285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D81"/>
    <a:srgbClr val="597A91"/>
    <a:srgbClr val="4C5F8A"/>
    <a:srgbClr val="568A8C"/>
    <a:srgbClr val="567E8C"/>
    <a:srgbClr val="3E4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50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_tmp\ERASMUS_30\Charts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3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5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6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7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A1CC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'D:\_tmp\ERASMUS_30\[agreements_2016.xls]Φύλλο1'!$A$2:$A$31</c:f>
              <c:strCache>
                <c:ptCount val="30"/>
                <c:pt idx="0">
                  <c:v>ΑΥΣΤΡΙΑ </c:v>
                </c:pt>
                <c:pt idx="1">
                  <c:v>ΒΕΛΓΙΟ</c:v>
                </c:pt>
                <c:pt idx="2">
                  <c:v>ΒΟΥΛΓΑΡΙΑ </c:v>
                </c:pt>
                <c:pt idx="3">
                  <c:v>ΓΑΛΛΙΑ </c:v>
                </c:pt>
                <c:pt idx="4">
                  <c:v>ΓΕΡΜΑΝΙΑ </c:v>
                </c:pt>
                <c:pt idx="5">
                  <c:v>ΔΑΝΙΑ </c:v>
                </c:pt>
                <c:pt idx="6">
                  <c:v>ΕΣΘΟΝΙΑ </c:v>
                </c:pt>
                <c:pt idx="7">
                  <c:v>ΗΝΩΜΕΝΟ ΒΑΣΙΛΕΙΟ</c:v>
                </c:pt>
                <c:pt idx="8">
                  <c:v>ΙΡΛΑΝΔΙΑ </c:v>
                </c:pt>
                <c:pt idx="9">
                  <c:v>ΙΣΛΑΝΔΙΑ </c:v>
                </c:pt>
                <c:pt idx="10">
                  <c:v>ΙΣΠΑΝΙΑ </c:v>
                </c:pt>
                <c:pt idx="11">
                  <c:v>ΙΤΑΛΙΑ </c:v>
                </c:pt>
                <c:pt idx="12">
                  <c:v>ΚΎΠΡΟΣ </c:v>
                </c:pt>
                <c:pt idx="13">
                  <c:v>ΚΡΟΑΤΙΑ </c:v>
                </c:pt>
                <c:pt idx="14">
                  <c:v>ΛΕΤΟΝΙΑ </c:v>
                </c:pt>
                <c:pt idx="15">
                  <c:v>ΛΙΘΟΥΑΝΙΑ </c:v>
                </c:pt>
                <c:pt idx="16">
                  <c:v>ΛΟΥΞΕΜΒΟΎΡΓΟ </c:v>
                </c:pt>
                <c:pt idx="17">
                  <c:v>ΜΆΛΤΑ </c:v>
                </c:pt>
                <c:pt idx="18">
                  <c:v>ΝΟΡΒΗΓΙΑ </c:v>
                </c:pt>
                <c:pt idx="19">
                  <c:v>ΟΛΛΑΝΔΙΑ </c:v>
                </c:pt>
                <c:pt idx="20">
                  <c:v>ΟΥΓΓΑΡΙΑ </c:v>
                </c:pt>
                <c:pt idx="21">
                  <c:v>ΠΟΛΩΝΙΑ </c:v>
                </c:pt>
                <c:pt idx="22">
                  <c:v>ΠΟΡΤΟΓΑΛΙΑ </c:v>
                </c:pt>
                <c:pt idx="23">
                  <c:v>ΡΟΥΜΑΝΙΑ </c:v>
                </c:pt>
                <c:pt idx="24">
                  <c:v>ΣΛΟΒΑΚΙΑ </c:v>
                </c:pt>
                <c:pt idx="25">
                  <c:v>ΣΛΟΒΕΝΙΑ </c:v>
                </c:pt>
                <c:pt idx="26">
                  <c:v>ΣΟΥΗΔΙΑ </c:v>
                </c:pt>
                <c:pt idx="27">
                  <c:v>ΤΟΥΡΚΙΑ </c:v>
                </c:pt>
                <c:pt idx="28">
                  <c:v>ΤΣΕΧΙΑ </c:v>
                </c:pt>
                <c:pt idx="29">
                  <c:v>ΦΙΝΛΑΝΔΙΑ </c:v>
                </c:pt>
              </c:strCache>
            </c:strRef>
          </c:cat>
          <c:val>
            <c:numRef>
              <c:f>'D:\_tmp\ERASMUS_30\[agreements_2016.xls]Φύλλο1'!$B$2:$B$31</c:f>
              <c:numCache>
                <c:formatCode>General</c:formatCode>
                <c:ptCount val="30"/>
                <c:pt idx="0">
                  <c:v>39</c:v>
                </c:pt>
                <c:pt idx="1">
                  <c:v>38</c:v>
                </c:pt>
                <c:pt idx="2">
                  <c:v>29</c:v>
                </c:pt>
                <c:pt idx="3">
                  <c:v>165</c:v>
                </c:pt>
                <c:pt idx="4">
                  <c:v>244</c:v>
                </c:pt>
                <c:pt idx="5">
                  <c:v>14</c:v>
                </c:pt>
                <c:pt idx="6">
                  <c:v>10</c:v>
                </c:pt>
                <c:pt idx="7">
                  <c:v>47</c:v>
                </c:pt>
                <c:pt idx="8">
                  <c:v>6</c:v>
                </c:pt>
                <c:pt idx="9">
                  <c:v>2</c:v>
                </c:pt>
                <c:pt idx="10">
                  <c:v>149</c:v>
                </c:pt>
                <c:pt idx="11">
                  <c:v>208</c:v>
                </c:pt>
                <c:pt idx="12">
                  <c:v>45</c:v>
                </c:pt>
                <c:pt idx="13">
                  <c:v>10</c:v>
                </c:pt>
                <c:pt idx="14">
                  <c:v>12</c:v>
                </c:pt>
                <c:pt idx="15">
                  <c:v>8</c:v>
                </c:pt>
                <c:pt idx="16">
                  <c:v>3</c:v>
                </c:pt>
                <c:pt idx="17">
                  <c:v>1</c:v>
                </c:pt>
                <c:pt idx="18">
                  <c:v>7</c:v>
                </c:pt>
                <c:pt idx="19">
                  <c:v>35</c:v>
                </c:pt>
                <c:pt idx="20">
                  <c:v>14</c:v>
                </c:pt>
                <c:pt idx="21">
                  <c:v>64</c:v>
                </c:pt>
                <c:pt idx="22">
                  <c:v>52</c:v>
                </c:pt>
                <c:pt idx="23">
                  <c:v>57</c:v>
                </c:pt>
                <c:pt idx="24">
                  <c:v>15</c:v>
                </c:pt>
                <c:pt idx="25">
                  <c:v>12</c:v>
                </c:pt>
                <c:pt idx="26">
                  <c:v>23</c:v>
                </c:pt>
                <c:pt idx="27">
                  <c:v>116</c:v>
                </c:pt>
                <c:pt idx="28">
                  <c:v>27</c:v>
                </c:pt>
                <c:pt idx="29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08345216"/>
        <c:axId val="108346752"/>
        <c:axId val="0"/>
      </c:bar3DChart>
      <c:catAx>
        <c:axId val="10834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bg1"/>
                </a:solidFill>
              </a:defRPr>
            </a:pPr>
            <a:endParaRPr lang="en-US"/>
          </a:p>
        </c:txPr>
        <c:crossAx val="108346752"/>
        <c:crosses val="autoZero"/>
        <c:auto val="1"/>
        <c:lblAlgn val="ctr"/>
        <c:lblOffset val="100"/>
        <c:noMultiLvlLbl val="0"/>
      </c:catAx>
      <c:valAx>
        <c:axId val="108346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083452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404E6C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Φύλλο1!$R$346:$R$372</c:f>
              <c:strCache>
                <c:ptCount val="27"/>
                <c:pt idx="0">
                  <c:v>ΑΓΓΛΙΑ</c:v>
                </c:pt>
                <c:pt idx="1">
                  <c:v>ΑΥΣΤΡΙΑ</c:v>
                </c:pt>
                <c:pt idx="2">
                  <c:v>ΒΕΛΓΙΟ</c:v>
                </c:pt>
                <c:pt idx="3">
                  <c:v>ΒΟΥΛΓΑΡΙΑ</c:v>
                </c:pt>
                <c:pt idx="4">
                  <c:v>ΓΑΛΛΙΑ</c:v>
                </c:pt>
                <c:pt idx="5">
                  <c:v>ΓΕΡΜΑΝΙΑ</c:v>
                </c:pt>
                <c:pt idx="6">
                  <c:v>ΔΑΝΙΑ</c:v>
                </c:pt>
                <c:pt idx="7">
                  <c:v>ΕΛΒΕΤΙΑ</c:v>
                </c:pt>
                <c:pt idx="8">
                  <c:v>ΙΡΛΑΝΔΙΑ</c:v>
                </c:pt>
                <c:pt idx="9">
                  <c:v>ΙΣΠΑΝΙΑ</c:v>
                </c:pt>
                <c:pt idx="10">
                  <c:v>ΙΤΑΛΙΑ</c:v>
                </c:pt>
                <c:pt idx="11">
                  <c:v>ΚΡΟΑΤΙΑ</c:v>
                </c:pt>
                <c:pt idx="12">
                  <c:v>ΚΥΠΡΟΣ</c:v>
                </c:pt>
                <c:pt idx="13">
                  <c:v>ΛΟΥΞΕΜΒΟΥΡΓΟ</c:v>
                </c:pt>
                <c:pt idx="14">
                  <c:v>ΜΑΛΤΑ</c:v>
                </c:pt>
                <c:pt idx="15">
                  <c:v>ΝΟΡΒΗΓΙΑ</c:v>
                </c:pt>
                <c:pt idx="16">
                  <c:v>ΟΛΛΑΝΔΙΑ</c:v>
                </c:pt>
                <c:pt idx="17">
                  <c:v>ΟΥΓΓΑΡΙΑ</c:v>
                </c:pt>
                <c:pt idx="18">
                  <c:v>ΠΟΛΩΝΙΑ</c:v>
                </c:pt>
                <c:pt idx="19">
                  <c:v>ΠΟΡΤΟΓΑΛΙΑ</c:v>
                </c:pt>
                <c:pt idx="20">
                  <c:v>ΡΟΥΜΑΝΙΑ</c:v>
                </c:pt>
                <c:pt idx="21">
                  <c:v>ΣΛΟΒΑΚΙΑ</c:v>
                </c:pt>
                <c:pt idx="22">
                  <c:v>ΣΛΟΒΕΝΙΑ</c:v>
                </c:pt>
                <c:pt idx="23">
                  <c:v>ΣΟΥΗΔΙΑ</c:v>
                </c:pt>
                <c:pt idx="24">
                  <c:v>ΤΟΥΡΚΙΑ</c:v>
                </c:pt>
                <c:pt idx="25">
                  <c:v>ΤΣΕΧΙΑ</c:v>
                </c:pt>
                <c:pt idx="26">
                  <c:v>ΦΙΛΑΝΔΙΑ</c:v>
                </c:pt>
              </c:strCache>
            </c:strRef>
          </c:cat>
          <c:val>
            <c:numRef>
              <c:f>Φύλλο1!$S$346:$S$372</c:f>
              <c:numCache>
                <c:formatCode>General</c:formatCode>
                <c:ptCount val="27"/>
                <c:pt idx="0">
                  <c:v>122</c:v>
                </c:pt>
                <c:pt idx="1">
                  <c:v>9</c:v>
                </c:pt>
                <c:pt idx="2">
                  <c:v>30</c:v>
                </c:pt>
                <c:pt idx="3">
                  <c:v>2</c:v>
                </c:pt>
                <c:pt idx="4">
                  <c:v>60</c:v>
                </c:pt>
                <c:pt idx="5">
                  <c:v>140</c:v>
                </c:pt>
                <c:pt idx="6">
                  <c:v>15</c:v>
                </c:pt>
                <c:pt idx="7">
                  <c:v>6</c:v>
                </c:pt>
                <c:pt idx="8">
                  <c:v>5</c:v>
                </c:pt>
                <c:pt idx="9">
                  <c:v>105</c:v>
                </c:pt>
                <c:pt idx="10">
                  <c:v>47</c:v>
                </c:pt>
                <c:pt idx="11">
                  <c:v>2</c:v>
                </c:pt>
                <c:pt idx="12">
                  <c:v>19</c:v>
                </c:pt>
                <c:pt idx="13">
                  <c:v>2</c:v>
                </c:pt>
                <c:pt idx="14">
                  <c:v>4</c:v>
                </c:pt>
                <c:pt idx="15">
                  <c:v>9</c:v>
                </c:pt>
                <c:pt idx="16">
                  <c:v>38</c:v>
                </c:pt>
                <c:pt idx="17">
                  <c:v>3</c:v>
                </c:pt>
                <c:pt idx="18">
                  <c:v>6</c:v>
                </c:pt>
                <c:pt idx="19">
                  <c:v>18</c:v>
                </c:pt>
                <c:pt idx="20">
                  <c:v>1</c:v>
                </c:pt>
                <c:pt idx="21">
                  <c:v>6</c:v>
                </c:pt>
                <c:pt idx="22">
                  <c:v>2</c:v>
                </c:pt>
                <c:pt idx="23">
                  <c:v>13</c:v>
                </c:pt>
                <c:pt idx="24">
                  <c:v>16</c:v>
                </c:pt>
                <c:pt idx="25">
                  <c:v>6</c:v>
                </c:pt>
                <c:pt idx="2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656704"/>
        <c:axId val="132326144"/>
        <c:axId val="0"/>
      </c:bar3DChart>
      <c:catAx>
        <c:axId val="131656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32326144"/>
        <c:crosses val="autoZero"/>
        <c:auto val="1"/>
        <c:lblAlgn val="ctr"/>
        <c:lblOffset val="100"/>
        <c:noMultiLvlLbl val="0"/>
      </c:catAx>
      <c:valAx>
        <c:axId val="132326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31656704"/>
        <c:crosses val="autoZero"/>
        <c:crossBetween val="between"/>
      </c:valAx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Φύλλο1!$S$439</c:f>
              <c:strCache>
                <c:ptCount val="1"/>
                <c:pt idx="0">
                  <c:v>'Count'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Φύλλο1!$R$440:$R$478</c:f>
              <c:strCache>
                <c:ptCount val="39"/>
                <c:pt idx="0">
                  <c:v>ΑΓΓΛΙΚΗΣ ΓΛΩΣΣΑΣ ΚΑΙ ΦΙΛΟΛΟΓΙΑΣ</c:v>
                </c:pt>
                <c:pt idx="1">
                  <c:v>ΑΡΧΙΤΕΚΤΟΝΩΝ ΜΗΧΑΝΙΚΩΝ</c:v>
                </c:pt>
                <c:pt idx="2">
                  <c:v>ΒΙΟΛΟΓΙΑΣ</c:v>
                </c:pt>
                <c:pt idx="3">
                  <c:v>ΓΑΛΛΙΚΗΣ ΓΛΩΣΣΑΣ ΚΑΙ ΦΙΛΟΛΟΓΙΑΣ</c:v>
                </c:pt>
                <c:pt idx="4">
                  <c:v>ΓΕΝΙΚΟ ΤΜΗΜΑ ΦΥΣΙΚΩΝ ΚΑΙ ΜΑΘΗΜΑΤΙΚΩΝ ΕΠΙΣΤΗΜΩΝ</c:v>
                </c:pt>
                <c:pt idx="5">
                  <c:v>ΓΕΡΜΑΝΙΚΗΣ ΓΛΩΣΣΑΣ ΚΑΙ ΦΙΛΟΛΟΓΙΑΣ</c:v>
                </c:pt>
                <c:pt idx="6">
                  <c:v>ΓΕΩΛΟΓΙΑΣ</c:v>
                </c:pt>
                <c:pt idx="7">
                  <c:v>ΓΕΩΠΟΝΙΚΗ ΣΧΟΛΗ</c:v>
                </c:pt>
                <c:pt idx="8">
                  <c:v>ΔΗΜΟΣΙΟΓΡΑΦΙΑΣ ΚΑΙ ΜΕΣΩΝ ΜΑΖΙΚΗΣ ΕΠΙΚΟΙΝΩΝΙΑΣ</c:v>
                </c:pt>
                <c:pt idx="9">
                  <c:v>ΕΙΚΑΣΤΙΚΩΝ ΚΑΙ ΕΦΑΡΜΟΣΜΕΝΩΝ ΤΕΧΝΩΝ</c:v>
                </c:pt>
                <c:pt idx="10">
                  <c:v>ΕΠΙΣΤΗΜΗΣ ΦΥΣΙΚΗΣ ΑΓΩΓΗΣ ΚΑΙ ΑΘΛΗΤΙΣΜΟΥ</c:v>
                </c:pt>
                <c:pt idx="11">
                  <c:v>ΕΠΙΣΤΗΜΗΣ ΦΥΣΙΚΗΣ ΑΓΩΓΗΣ ΚΑΙ ΑΘΛΗΤΙΣΜΟΥ (ΣΕΡΡΕΣ)</c:v>
                </c:pt>
                <c:pt idx="12">
                  <c:v>ΕΠΙΣΤΗΜΩΝ ΠΡΟΣΧΟΛΙΚΗΣ ΑΓΩΓΗΣ ΚΑΙ ΕΚΠΑΙΔΕΥΣΗΣ</c:v>
                </c:pt>
                <c:pt idx="13">
                  <c:v>ΗΛΕΚΤΡΟΛΟΓΩΝ ΜΗΧΑΝΙΚΩΝ ΚΑΙ ΜΗΧΑΝΙΚΩΝ Η/Υ</c:v>
                </c:pt>
                <c:pt idx="14">
                  <c:v>ΘΕΑΤΡΟΥ</c:v>
                </c:pt>
                <c:pt idx="15">
                  <c:v>ΘΕΟΛΟΓΙΑΣ</c:v>
                </c:pt>
                <c:pt idx="16">
                  <c:v>ΙΑΤΡΙΚΗ ΣΧΟΛΗ</c:v>
                </c:pt>
                <c:pt idx="17">
                  <c:v>ΙΣΤΟΡΙΑΣ ΚΑΙ ΑΡΧΑΙΟΛΟΓΙΑΣ</c:v>
                </c:pt>
                <c:pt idx="18">
                  <c:v>ΙΤΑΛΙΚΗΣ ΓΛΩΣΣΑΣ ΚΑΙ ΦΙΛΟΛΟΓΙΑΣ</c:v>
                </c:pt>
                <c:pt idx="19">
                  <c:v>ΚΕΝΤΡΟ ΔΙΔΑΣΚΑΛΙΑΣ ΞΕΝΩΝ ΓΛΩΣΣΩΝ</c:v>
                </c:pt>
                <c:pt idx="20">
                  <c:v>ΚΙΝΗΜΑΤΟΓΡΑΦΟΥ</c:v>
                </c:pt>
                <c:pt idx="21">
                  <c:v>ΚΤΗΝΙΑΤΡΙΚΗ ΣΧΟΛΗ</c:v>
                </c:pt>
                <c:pt idx="22">
                  <c:v>ΜΑΘΗΜΑΤΙΚΩΝ</c:v>
                </c:pt>
                <c:pt idx="23">
                  <c:v>ΜΗΧΑΝΟΛΟΓΩΝ ΜΗΧΑΝΙΚΩΝ</c:v>
                </c:pt>
                <c:pt idx="24">
                  <c:v>ΜΟΥΣΙΚΩΝ ΣΠΟΥΔΩΝ</c:v>
                </c:pt>
                <c:pt idx="25">
                  <c:v>ΝΟΜΙΚΗΣ</c:v>
                </c:pt>
                <c:pt idx="26">
                  <c:v>ΟΙΚΟΝΟΜΙΚΩΝ ΕΠΙΣΤΗΜΩΝ</c:v>
                </c:pt>
                <c:pt idx="27">
                  <c:v>ΠΑΙΔΑΓΩΓΙΚΟ ΤΜΗΜΑ ΔΗΜΟΤΙΚΗΣ ΕΚΠΑΙΔΕΥΣΗΣ</c:v>
                </c:pt>
                <c:pt idx="28">
                  <c:v>ΠΟΙΜΑΝΤΙΚΗΣ ΚΑΙ ΚΟΙΝΩΝΙΚΗΣ ΘΕΟΛΟΓΙΑΣ</c:v>
                </c:pt>
                <c:pt idx="29">
                  <c:v>ΠΟΛΙΤΙΚΩΝ ΕΠΙΣΤΗΜΩΝ</c:v>
                </c:pt>
                <c:pt idx="30">
                  <c:v>ΠΟΛΙΤΙΚΩΝ ΜΗΧΑΝΙΚΩΝ</c:v>
                </c:pt>
                <c:pt idx="31">
                  <c:v>ΣΧΟΛΗ ΔΑΣΟΛΟΓΙΑΣ ΚΑΙ ΦΥΣΙΚΟΥ ΠΕΡΙΒΑΛΛΟΝΤΟΣ</c:v>
                </c:pt>
                <c:pt idx="32">
                  <c:v>ΦΑΡΜΑΚΕΥΤΙΚΗΣ</c:v>
                </c:pt>
                <c:pt idx="33">
                  <c:v>ΦΙΛΟΛΟΓΙΑΣ</c:v>
                </c:pt>
                <c:pt idx="34">
                  <c:v>ΦΙΛΟΣΟΦΙΑΣ ΚΑΙ ΠΑΙΔΑΓΩΓΙΚΗΣ</c:v>
                </c:pt>
                <c:pt idx="35">
                  <c:v>ΦΥΣΙΚΗΣ</c:v>
                </c:pt>
                <c:pt idx="36">
                  <c:v>ΧΗΜΕΙΑΣ</c:v>
                </c:pt>
                <c:pt idx="37">
                  <c:v>ΧΗΜΙΚΩΝ ΜΗΧΑΝΙΚΩΝ</c:v>
                </c:pt>
                <c:pt idx="38">
                  <c:v>ΨΥΧΟΛΟΓΙΑΣ</c:v>
                </c:pt>
              </c:strCache>
            </c:strRef>
          </c:cat>
          <c:val>
            <c:numRef>
              <c:f>Φύλλο1!$S$440:$S$478</c:f>
              <c:numCache>
                <c:formatCode>General</c:formatCode>
                <c:ptCount val="39"/>
                <c:pt idx="0">
                  <c:v>14</c:v>
                </c:pt>
                <c:pt idx="1">
                  <c:v>6</c:v>
                </c:pt>
                <c:pt idx="2">
                  <c:v>14</c:v>
                </c:pt>
                <c:pt idx="3">
                  <c:v>29</c:v>
                </c:pt>
                <c:pt idx="4">
                  <c:v>3</c:v>
                </c:pt>
                <c:pt idx="5">
                  <c:v>11</c:v>
                </c:pt>
                <c:pt idx="6">
                  <c:v>37</c:v>
                </c:pt>
                <c:pt idx="7">
                  <c:v>1</c:v>
                </c:pt>
                <c:pt idx="8">
                  <c:v>17</c:v>
                </c:pt>
                <c:pt idx="9">
                  <c:v>1</c:v>
                </c:pt>
                <c:pt idx="10">
                  <c:v>14</c:v>
                </c:pt>
                <c:pt idx="11">
                  <c:v>2</c:v>
                </c:pt>
                <c:pt idx="12">
                  <c:v>5</c:v>
                </c:pt>
                <c:pt idx="13">
                  <c:v>10</c:v>
                </c:pt>
                <c:pt idx="14">
                  <c:v>2</c:v>
                </c:pt>
                <c:pt idx="15">
                  <c:v>30</c:v>
                </c:pt>
                <c:pt idx="16">
                  <c:v>1</c:v>
                </c:pt>
                <c:pt idx="17">
                  <c:v>19</c:v>
                </c:pt>
                <c:pt idx="18">
                  <c:v>21</c:v>
                </c:pt>
                <c:pt idx="19">
                  <c:v>5</c:v>
                </c:pt>
                <c:pt idx="20">
                  <c:v>1</c:v>
                </c:pt>
                <c:pt idx="21">
                  <c:v>2</c:v>
                </c:pt>
                <c:pt idx="22">
                  <c:v>10</c:v>
                </c:pt>
                <c:pt idx="23">
                  <c:v>5</c:v>
                </c:pt>
                <c:pt idx="24">
                  <c:v>8</c:v>
                </c:pt>
                <c:pt idx="25">
                  <c:v>12</c:v>
                </c:pt>
                <c:pt idx="26">
                  <c:v>1</c:v>
                </c:pt>
                <c:pt idx="27">
                  <c:v>9</c:v>
                </c:pt>
                <c:pt idx="28">
                  <c:v>19</c:v>
                </c:pt>
                <c:pt idx="29">
                  <c:v>10</c:v>
                </c:pt>
                <c:pt idx="30">
                  <c:v>1</c:v>
                </c:pt>
                <c:pt idx="31">
                  <c:v>20</c:v>
                </c:pt>
                <c:pt idx="32">
                  <c:v>5</c:v>
                </c:pt>
                <c:pt idx="33">
                  <c:v>26</c:v>
                </c:pt>
                <c:pt idx="34">
                  <c:v>10</c:v>
                </c:pt>
                <c:pt idx="35">
                  <c:v>23</c:v>
                </c:pt>
                <c:pt idx="36">
                  <c:v>25</c:v>
                </c:pt>
                <c:pt idx="37">
                  <c:v>9</c:v>
                </c:pt>
                <c:pt idx="38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786048"/>
        <c:axId val="108787968"/>
      </c:barChart>
      <c:catAx>
        <c:axId val="1087860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08787968"/>
        <c:crosses val="autoZero"/>
        <c:auto val="1"/>
        <c:lblAlgn val="ctr"/>
        <c:lblOffset val="100"/>
        <c:noMultiLvlLbl val="0"/>
      </c:catAx>
      <c:valAx>
        <c:axId val="108787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08786048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Φύλλο1!$R$377:$R$406</c:f>
              <c:strCache>
                <c:ptCount val="30"/>
                <c:pt idx="0">
                  <c:v>ΑΥΣΤΡΙΑ</c:v>
                </c:pt>
                <c:pt idx="1">
                  <c:v>ΒΕΛΓΙΟ</c:v>
                </c:pt>
                <c:pt idx="2">
                  <c:v>ΒΟΥΛΓΑΡΙΑ</c:v>
                </c:pt>
                <c:pt idx="3">
                  <c:v>ΓΑΛΛΙΑ</c:v>
                </c:pt>
                <c:pt idx="4">
                  <c:v>ΓΕΡΜΑΝΙΑ</c:v>
                </c:pt>
                <c:pt idx="5">
                  <c:v>ΔΑΝΙΑ</c:v>
                </c:pt>
                <c:pt idx="6">
                  <c:v>ΕΛΒΕΤΙΑ</c:v>
                </c:pt>
                <c:pt idx="7">
                  <c:v>ΕΣΘΟΝΙΑ</c:v>
                </c:pt>
                <c:pt idx="8">
                  <c:v>ΙΡΛΑΝΔΙΑ</c:v>
                </c:pt>
                <c:pt idx="9">
                  <c:v>ΙΣΛΑΝΔΙΑ</c:v>
                </c:pt>
                <c:pt idx="10">
                  <c:v>ΙΣΠΑΝΙΑ</c:v>
                </c:pt>
                <c:pt idx="11">
                  <c:v>ΙΤΑΛΙΑ</c:v>
                </c:pt>
                <c:pt idx="12">
                  <c:v>ΚΡΟΑΤΙΑ</c:v>
                </c:pt>
                <c:pt idx="13">
                  <c:v>ΚΥΠΡΟΣ</c:v>
                </c:pt>
                <c:pt idx="14">
                  <c:v>ΛΕΤΤΟΝΙΑ</c:v>
                </c:pt>
                <c:pt idx="15">
                  <c:v>ΛΙΘΟΥΑΝΙΑ</c:v>
                </c:pt>
                <c:pt idx="16">
                  <c:v>ΛΟΥΞΕΜΒΟΥΡΓΟ</c:v>
                </c:pt>
                <c:pt idx="17">
                  <c:v>ΜΕΓΑΛΗ ΒΡΕΤΑΝΙΑ</c:v>
                </c:pt>
                <c:pt idx="18">
                  <c:v>ΝΟΡΒΗΓΙΑ</c:v>
                </c:pt>
                <c:pt idx="19">
                  <c:v>ΟΛΛΑΝΔΙΑ</c:v>
                </c:pt>
                <c:pt idx="20">
                  <c:v>ΟΥΓΓΑΡΙΑ</c:v>
                </c:pt>
                <c:pt idx="21">
                  <c:v>ΠΟΛΩΝΙΑ</c:v>
                </c:pt>
                <c:pt idx="22">
                  <c:v>ΠΟΡΤΟΓΑΛΙΑ</c:v>
                </c:pt>
                <c:pt idx="23">
                  <c:v>ΡΟΥΜΑΝΙΑ</c:v>
                </c:pt>
                <c:pt idx="24">
                  <c:v>ΣΛΟΒΑΚΙΑ</c:v>
                </c:pt>
                <c:pt idx="25">
                  <c:v>ΣΛΟΒΕΝΙΑ</c:v>
                </c:pt>
                <c:pt idx="26">
                  <c:v>ΣΟΥΗΔΙΑ</c:v>
                </c:pt>
                <c:pt idx="27">
                  <c:v>ΤΟΥΡΚΙΑ</c:v>
                </c:pt>
                <c:pt idx="28">
                  <c:v>ΤΣΕΧΙΑ</c:v>
                </c:pt>
                <c:pt idx="29">
                  <c:v>ΦΙΛΑΝΔΙΑ</c:v>
                </c:pt>
              </c:strCache>
            </c:strRef>
          </c:cat>
          <c:val>
            <c:numRef>
              <c:f>Φύλλο1!$S$377:$S$406</c:f>
              <c:numCache>
                <c:formatCode>General</c:formatCode>
                <c:ptCount val="30"/>
                <c:pt idx="0">
                  <c:v>34</c:v>
                </c:pt>
                <c:pt idx="1">
                  <c:v>6</c:v>
                </c:pt>
                <c:pt idx="2">
                  <c:v>17</c:v>
                </c:pt>
                <c:pt idx="3">
                  <c:v>75</c:v>
                </c:pt>
                <c:pt idx="4">
                  <c:v>81</c:v>
                </c:pt>
                <c:pt idx="5">
                  <c:v>7</c:v>
                </c:pt>
                <c:pt idx="6">
                  <c:v>3</c:v>
                </c:pt>
                <c:pt idx="7">
                  <c:v>14</c:v>
                </c:pt>
                <c:pt idx="8">
                  <c:v>1</c:v>
                </c:pt>
                <c:pt idx="9">
                  <c:v>1</c:v>
                </c:pt>
                <c:pt idx="10">
                  <c:v>42</c:v>
                </c:pt>
                <c:pt idx="11">
                  <c:v>59</c:v>
                </c:pt>
                <c:pt idx="12">
                  <c:v>3</c:v>
                </c:pt>
                <c:pt idx="13">
                  <c:v>37</c:v>
                </c:pt>
                <c:pt idx="14">
                  <c:v>5</c:v>
                </c:pt>
                <c:pt idx="15">
                  <c:v>3</c:v>
                </c:pt>
                <c:pt idx="16">
                  <c:v>1</c:v>
                </c:pt>
                <c:pt idx="17">
                  <c:v>24</c:v>
                </c:pt>
                <c:pt idx="18">
                  <c:v>1</c:v>
                </c:pt>
                <c:pt idx="19">
                  <c:v>5</c:v>
                </c:pt>
                <c:pt idx="20">
                  <c:v>4</c:v>
                </c:pt>
                <c:pt idx="21">
                  <c:v>30</c:v>
                </c:pt>
                <c:pt idx="22">
                  <c:v>13</c:v>
                </c:pt>
                <c:pt idx="23">
                  <c:v>42</c:v>
                </c:pt>
                <c:pt idx="24">
                  <c:v>13</c:v>
                </c:pt>
                <c:pt idx="25">
                  <c:v>2</c:v>
                </c:pt>
                <c:pt idx="26">
                  <c:v>6</c:v>
                </c:pt>
                <c:pt idx="27">
                  <c:v>27</c:v>
                </c:pt>
                <c:pt idx="28">
                  <c:v>4</c:v>
                </c:pt>
                <c:pt idx="29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307776"/>
        <c:axId val="109309312"/>
      </c:barChart>
      <c:catAx>
        <c:axId val="109307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09309312"/>
        <c:crosses val="autoZero"/>
        <c:auto val="1"/>
        <c:lblAlgn val="ctr"/>
        <c:lblOffset val="100"/>
        <c:noMultiLvlLbl val="0"/>
      </c:catAx>
      <c:valAx>
        <c:axId val="109309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09307776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Φύλλο1!$R$410:$R$436</c:f>
              <c:strCache>
                <c:ptCount val="27"/>
                <c:pt idx="0">
                  <c:v>ΑΓΓΛΙΑ</c:v>
                </c:pt>
                <c:pt idx="1">
                  <c:v>ΑΥΣΤΡΙΑ</c:v>
                </c:pt>
                <c:pt idx="2">
                  <c:v>ΒΕΛΓΙΟ</c:v>
                </c:pt>
                <c:pt idx="3">
                  <c:v>ΒΟΥΛΓΑΡΙΑ</c:v>
                </c:pt>
                <c:pt idx="4">
                  <c:v>ΓΑΛΛΙΑ</c:v>
                </c:pt>
                <c:pt idx="5">
                  <c:v>ΓΕΡΜΑΝΙΑ</c:v>
                </c:pt>
                <c:pt idx="6">
                  <c:v>ΔΑΝΙΑ</c:v>
                </c:pt>
                <c:pt idx="7">
                  <c:v>ΕΛΒΕΤΙΑ</c:v>
                </c:pt>
                <c:pt idx="8">
                  <c:v>ΕΣΘΟΝΙΑ</c:v>
                </c:pt>
                <c:pt idx="9">
                  <c:v>ΙΡΛΑΝΔΙΑ</c:v>
                </c:pt>
                <c:pt idx="10">
                  <c:v>ΙΣΛΑΝΔΙΑ</c:v>
                </c:pt>
                <c:pt idx="11">
                  <c:v>ΙΣΠΑΝΙΑ</c:v>
                </c:pt>
                <c:pt idx="12">
                  <c:v>ΙΤΑΛΙΑ</c:v>
                </c:pt>
                <c:pt idx="13">
                  <c:v>ΚΡΟΑΤΙΑ</c:v>
                </c:pt>
                <c:pt idx="14">
                  <c:v>ΚΥΠΡΟΣ</c:v>
                </c:pt>
                <c:pt idx="15">
                  <c:v>ΛΙΘΟΥΑΝΙΑ</c:v>
                </c:pt>
                <c:pt idx="16">
                  <c:v>ΛΟΥΞΕΜΒΟΥΡΓΟ</c:v>
                </c:pt>
                <c:pt idx="17">
                  <c:v>ΝΟΡΒΗΓΙΑ</c:v>
                </c:pt>
                <c:pt idx="18">
                  <c:v>ΟΛΛΑΝΔΙΑ</c:v>
                </c:pt>
                <c:pt idx="19">
                  <c:v>ΠΟΛΩΝΙΑ</c:v>
                </c:pt>
                <c:pt idx="20">
                  <c:v>ΠΟΡΤΟΓΑΛΙΑ</c:v>
                </c:pt>
                <c:pt idx="21">
                  <c:v>ΡΟΥΜΑΝΙΑ</c:v>
                </c:pt>
                <c:pt idx="22">
                  <c:v>ΣΛΟΒΑΚΙΑ</c:v>
                </c:pt>
                <c:pt idx="23">
                  <c:v>ΣΟΥΗΔΙΑ</c:v>
                </c:pt>
                <c:pt idx="24">
                  <c:v>ΤΟΥΡΚΙΑ</c:v>
                </c:pt>
                <c:pt idx="25">
                  <c:v>ΤΣΕΧΙΑ</c:v>
                </c:pt>
                <c:pt idx="26">
                  <c:v>ΦΙΛΑΝΔΙΑ</c:v>
                </c:pt>
              </c:strCache>
            </c:strRef>
          </c:cat>
          <c:val>
            <c:numRef>
              <c:f>Φύλλο1!$S$410:$S$436</c:f>
              <c:numCache>
                <c:formatCode>General</c:formatCode>
                <c:ptCount val="27"/>
                <c:pt idx="0">
                  <c:v>13</c:v>
                </c:pt>
                <c:pt idx="1">
                  <c:v>7</c:v>
                </c:pt>
                <c:pt idx="2">
                  <c:v>7</c:v>
                </c:pt>
                <c:pt idx="3">
                  <c:v>2</c:v>
                </c:pt>
                <c:pt idx="4">
                  <c:v>10</c:v>
                </c:pt>
                <c:pt idx="5">
                  <c:v>17</c:v>
                </c:pt>
                <c:pt idx="6">
                  <c:v>2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21</c:v>
                </c:pt>
                <c:pt idx="12">
                  <c:v>13</c:v>
                </c:pt>
                <c:pt idx="13">
                  <c:v>1</c:v>
                </c:pt>
                <c:pt idx="14">
                  <c:v>13</c:v>
                </c:pt>
                <c:pt idx="15">
                  <c:v>1</c:v>
                </c:pt>
                <c:pt idx="16">
                  <c:v>3</c:v>
                </c:pt>
                <c:pt idx="17">
                  <c:v>4</c:v>
                </c:pt>
                <c:pt idx="18">
                  <c:v>6</c:v>
                </c:pt>
                <c:pt idx="19">
                  <c:v>1</c:v>
                </c:pt>
                <c:pt idx="20">
                  <c:v>14</c:v>
                </c:pt>
                <c:pt idx="21">
                  <c:v>1</c:v>
                </c:pt>
                <c:pt idx="22">
                  <c:v>2</c:v>
                </c:pt>
                <c:pt idx="23">
                  <c:v>6</c:v>
                </c:pt>
                <c:pt idx="24">
                  <c:v>6</c:v>
                </c:pt>
                <c:pt idx="25">
                  <c:v>2</c:v>
                </c:pt>
                <c:pt idx="26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792576"/>
        <c:axId val="109310720"/>
      </c:barChart>
      <c:catAx>
        <c:axId val="14479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09310720"/>
        <c:crosses val="autoZero"/>
        <c:auto val="1"/>
        <c:lblAlgn val="ctr"/>
        <c:lblOffset val="100"/>
        <c:noMultiLvlLbl val="0"/>
      </c:catAx>
      <c:valAx>
        <c:axId val="109310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44792576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Φύλλο1!$R$482:$R$483</c:f>
              <c:strCache>
                <c:ptCount val="2"/>
                <c:pt idx="0">
                  <c:v>ΑΚΑΔΗΜΑΪΚΟ ΠΡΟΣΩΠΙΚΌ</c:v>
                </c:pt>
                <c:pt idx="1">
                  <c:v>ΔΙΟΙΚΗΤΙΚΟ ΠΡΟΣΩΠΙΚΟ</c:v>
                </c:pt>
              </c:strCache>
            </c:strRef>
          </c:cat>
          <c:val>
            <c:numRef>
              <c:f>Φύλλο1!$S$482:$S$483</c:f>
              <c:numCache>
                <c:formatCode>General</c:formatCode>
                <c:ptCount val="2"/>
                <c:pt idx="0">
                  <c:v>117</c:v>
                </c:pt>
                <c:pt idx="1">
                  <c:v>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556480"/>
        <c:axId val="109558016"/>
      </c:barChart>
      <c:catAx>
        <c:axId val="109556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en-US"/>
          </a:p>
        </c:txPr>
        <c:crossAx val="109558016"/>
        <c:crosses val="autoZero"/>
        <c:auto val="1"/>
        <c:lblAlgn val="ctr"/>
        <c:lblOffset val="100"/>
        <c:noMultiLvlLbl val="0"/>
      </c:catAx>
      <c:valAx>
        <c:axId val="109558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09556480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Εισερχόμενοι για Διδασκαλία 2015-2017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Sheet4!$A$2:$A$27</c:f>
              <c:strCache>
                <c:ptCount val="26"/>
                <c:pt idx="0">
                  <c:v>Albania</c:v>
                </c:pt>
                <c:pt idx="1">
                  <c:v>Algeria</c:v>
                </c:pt>
                <c:pt idx="2">
                  <c:v>Argentina</c:v>
                </c:pt>
                <c:pt idx="3">
                  <c:v>Armenia</c:v>
                </c:pt>
                <c:pt idx="4">
                  <c:v>Australia</c:v>
                </c:pt>
                <c:pt idx="5">
                  <c:v>Belarus</c:v>
                </c:pt>
                <c:pt idx="6">
                  <c:v>Bosnia &amp; Herz</c:v>
                </c:pt>
                <c:pt idx="7">
                  <c:v>China </c:v>
                </c:pt>
                <c:pt idx="8">
                  <c:v>Colombia</c:v>
                </c:pt>
                <c:pt idx="9">
                  <c:v>Georgia</c:v>
                </c:pt>
                <c:pt idx="10">
                  <c:v>Indonesia</c:v>
                </c:pt>
                <c:pt idx="11">
                  <c:v>Israel</c:v>
                </c:pt>
                <c:pt idx="12">
                  <c:v>Japan</c:v>
                </c:pt>
                <c:pt idx="13">
                  <c:v>Jordan</c:v>
                </c:pt>
                <c:pt idx="14">
                  <c:v>Lebanon</c:v>
                </c:pt>
                <c:pt idx="15">
                  <c:v>Mexico</c:v>
                </c:pt>
                <c:pt idx="16">
                  <c:v>Moldova </c:v>
                </c:pt>
                <c:pt idx="17">
                  <c:v>Morocco</c:v>
                </c:pt>
                <c:pt idx="18">
                  <c:v>Nepal</c:v>
                </c:pt>
                <c:pt idx="19">
                  <c:v>Paraguay</c:v>
                </c:pt>
                <c:pt idx="20">
                  <c:v>Russia</c:v>
                </c:pt>
                <c:pt idx="21">
                  <c:v>Serbia</c:v>
                </c:pt>
                <c:pt idx="22">
                  <c:v>South Africa</c:v>
                </c:pt>
                <c:pt idx="23">
                  <c:v>Tunisia</c:v>
                </c:pt>
                <c:pt idx="24">
                  <c:v>Ukraine</c:v>
                </c:pt>
                <c:pt idx="25">
                  <c:v>Uzbekistan</c:v>
                </c:pt>
              </c:strCache>
            </c:strRef>
          </c:cat>
          <c:val>
            <c:numRef>
              <c:f>Sheet4!$B$2:$B$27</c:f>
              <c:numCache>
                <c:formatCode>General</c:formatCode>
                <c:ptCount val="26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1</c:v>
                </c:pt>
                <c:pt idx="21">
                  <c:v>5</c:v>
                </c:pt>
                <c:pt idx="22">
                  <c:v>0</c:v>
                </c:pt>
                <c:pt idx="23">
                  <c:v>2</c:v>
                </c:pt>
                <c:pt idx="24">
                  <c:v>2</c:v>
                </c:pt>
                <c:pt idx="2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985536"/>
        <c:axId val="174354816"/>
      </c:barChart>
      <c:catAx>
        <c:axId val="171985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4354816"/>
        <c:crosses val="autoZero"/>
        <c:auto val="1"/>
        <c:lblAlgn val="ctr"/>
        <c:lblOffset val="100"/>
        <c:noMultiLvlLbl val="0"/>
      </c:catAx>
      <c:valAx>
        <c:axId val="174354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1985536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Sheet4!$C$1</c:f>
              <c:strCache>
                <c:ptCount val="1"/>
                <c:pt idx="0">
                  <c:v>Εξερχόμενοι για Διδασκαλία 2015-2017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Sheet4!$A$2:$A$27</c:f>
              <c:strCache>
                <c:ptCount val="26"/>
                <c:pt idx="0">
                  <c:v>Albania</c:v>
                </c:pt>
                <c:pt idx="1">
                  <c:v>Algeria</c:v>
                </c:pt>
                <c:pt idx="2">
                  <c:v>Argentina</c:v>
                </c:pt>
                <c:pt idx="3">
                  <c:v>Armenia</c:v>
                </c:pt>
                <c:pt idx="4">
                  <c:v>Australia</c:v>
                </c:pt>
                <c:pt idx="5">
                  <c:v>Belarus</c:v>
                </c:pt>
                <c:pt idx="6">
                  <c:v>Bosnia &amp; Herz</c:v>
                </c:pt>
                <c:pt idx="7">
                  <c:v>China </c:v>
                </c:pt>
                <c:pt idx="8">
                  <c:v>Colombia</c:v>
                </c:pt>
                <c:pt idx="9">
                  <c:v>Georgia</c:v>
                </c:pt>
                <c:pt idx="10">
                  <c:v>Indonesia</c:v>
                </c:pt>
                <c:pt idx="11">
                  <c:v>Israel</c:v>
                </c:pt>
                <c:pt idx="12">
                  <c:v>Japan</c:v>
                </c:pt>
                <c:pt idx="13">
                  <c:v>Jordan</c:v>
                </c:pt>
                <c:pt idx="14">
                  <c:v>Lebanon</c:v>
                </c:pt>
                <c:pt idx="15">
                  <c:v>Mexico</c:v>
                </c:pt>
                <c:pt idx="16">
                  <c:v>Moldova </c:v>
                </c:pt>
                <c:pt idx="17">
                  <c:v>Morocco</c:v>
                </c:pt>
                <c:pt idx="18">
                  <c:v>Nepal</c:v>
                </c:pt>
                <c:pt idx="19">
                  <c:v>Paraguay</c:v>
                </c:pt>
                <c:pt idx="20">
                  <c:v>Russia</c:v>
                </c:pt>
                <c:pt idx="21">
                  <c:v>Serbia</c:v>
                </c:pt>
                <c:pt idx="22">
                  <c:v>South Africa</c:v>
                </c:pt>
                <c:pt idx="23">
                  <c:v>Tunisia</c:v>
                </c:pt>
                <c:pt idx="24">
                  <c:v>Ukraine</c:v>
                </c:pt>
                <c:pt idx="25">
                  <c:v>Uzbekistan</c:v>
                </c:pt>
              </c:strCache>
            </c:strRef>
          </c:cat>
          <c:val>
            <c:numRef>
              <c:f>Sheet4!$C$2:$C$27</c:f>
              <c:numCache>
                <c:formatCode>General</c:formatCode>
                <c:ptCount val="2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3</c:v>
                </c:pt>
                <c:pt idx="21">
                  <c:v>4</c:v>
                </c:pt>
                <c:pt idx="22">
                  <c:v>0</c:v>
                </c:pt>
                <c:pt idx="23">
                  <c:v>0</c:v>
                </c:pt>
                <c:pt idx="24">
                  <c:v>2</c:v>
                </c:pt>
                <c:pt idx="2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978944"/>
        <c:axId val="172980480"/>
      </c:barChart>
      <c:catAx>
        <c:axId val="172978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2980480"/>
        <c:crosses val="autoZero"/>
        <c:auto val="1"/>
        <c:lblAlgn val="ctr"/>
        <c:lblOffset val="100"/>
        <c:noMultiLvlLbl val="0"/>
      </c:catAx>
      <c:valAx>
        <c:axId val="172980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2978944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Sheet4!$D$1</c:f>
              <c:strCache>
                <c:ptCount val="1"/>
                <c:pt idx="0">
                  <c:v>Εισερχόμενοι για Σπουδές 2015-2017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Sheet4!$A$2:$A$27</c:f>
              <c:strCache>
                <c:ptCount val="26"/>
                <c:pt idx="0">
                  <c:v>Albania</c:v>
                </c:pt>
                <c:pt idx="1">
                  <c:v>Algeria</c:v>
                </c:pt>
                <c:pt idx="2">
                  <c:v>Argentina</c:v>
                </c:pt>
                <c:pt idx="3">
                  <c:v>Armenia</c:v>
                </c:pt>
                <c:pt idx="4">
                  <c:v>Australia</c:v>
                </c:pt>
                <c:pt idx="5">
                  <c:v>Belarus</c:v>
                </c:pt>
                <c:pt idx="6">
                  <c:v>Bosnia &amp; Herz</c:v>
                </c:pt>
                <c:pt idx="7">
                  <c:v>China </c:v>
                </c:pt>
                <c:pt idx="8">
                  <c:v>Colombia</c:v>
                </c:pt>
                <c:pt idx="9">
                  <c:v>Georgia</c:v>
                </c:pt>
                <c:pt idx="10">
                  <c:v>Indonesia</c:v>
                </c:pt>
                <c:pt idx="11">
                  <c:v>Israel</c:v>
                </c:pt>
                <c:pt idx="12">
                  <c:v>Japan</c:v>
                </c:pt>
                <c:pt idx="13">
                  <c:v>Jordan</c:v>
                </c:pt>
                <c:pt idx="14">
                  <c:v>Lebanon</c:v>
                </c:pt>
                <c:pt idx="15">
                  <c:v>Mexico</c:v>
                </c:pt>
                <c:pt idx="16">
                  <c:v>Moldova </c:v>
                </c:pt>
                <c:pt idx="17">
                  <c:v>Morocco</c:v>
                </c:pt>
                <c:pt idx="18">
                  <c:v>Nepal</c:v>
                </c:pt>
                <c:pt idx="19">
                  <c:v>Paraguay</c:v>
                </c:pt>
                <c:pt idx="20">
                  <c:v>Russia</c:v>
                </c:pt>
                <c:pt idx="21">
                  <c:v>Serbia</c:v>
                </c:pt>
                <c:pt idx="22">
                  <c:v>South Africa</c:v>
                </c:pt>
                <c:pt idx="23">
                  <c:v>Tunisia</c:v>
                </c:pt>
                <c:pt idx="24">
                  <c:v>Ukraine</c:v>
                </c:pt>
                <c:pt idx="25">
                  <c:v>Uzbekistan</c:v>
                </c:pt>
              </c:strCache>
            </c:strRef>
          </c:cat>
          <c:val>
            <c:numRef>
              <c:f>Sheet4!$D$2:$D$27</c:f>
              <c:numCache>
                <c:formatCode>General</c:formatCode>
                <c:ptCount val="26"/>
                <c:pt idx="0">
                  <c:v>1</c:v>
                </c:pt>
                <c:pt idx="1">
                  <c:v>6</c:v>
                </c:pt>
                <c:pt idx="2">
                  <c:v>0</c:v>
                </c:pt>
                <c:pt idx="3">
                  <c:v>5</c:v>
                </c:pt>
                <c:pt idx="4">
                  <c:v>0</c:v>
                </c:pt>
                <c:pt idx="5">
                  <c:v>6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5</c:v>
                </c:pt>
                <c:pt idx="10">
                  <c:v>1</c:v>
                </c:pt>
                <c:pt idx="11">
                  <c:v>2</c:v>
                </c:pt>
                <c:pt idx="12">
                  <c:v>0</c:v>
                </c:pt>
                <c:pt idx="13">
                  <c:v>2</c:v>
                </c:pt>
                <c:pt idx="14">
                  <c:v>8</c:v>
                </c:pt>
                <c:pt idx="15">
                  <c:v>1</c:v>
                </c:pt>
                <c:pt idx="16">
                  <c:v>3</c:v>
                </c:pt>
                <c:pt idx="17">
                  <c:v>6</c:v>
                </c:pt>
                <c:pt idx="18">
                  <c:v>1</c:v>
                </c:pt>
                <c:pt idx="19">
                  <c:v>1</c:v>
                </c:pt>
                <c:pt idx="20">
                  <c:v>5</c:v>
                </c:pt>
                <c:pt idx="21">
                  <c:v>13</c:v>
                </c:pt>
                <c:pt idx="22">
                  <c:v>0</c:v>
                </c:pt>
                <c:pt idx="23">
                  <c:v>6</c:v>
                </c:pt>
                <c:pt idx="24">
                  <c:v>10</c:v>
                </c:pt>
                <c:pt idx="2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135936"/>
        <c:axId val="174150016"/>
      </c:barChart>
      <c:catAx>
        <c:axId val="1741359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4150016"/>
        <c:crosses val="autoZero"/>
        <c:auto val="1"/>
        <c:lblAlgn val="ctr"/>
        <c:lblOffset val="100"/>
        <c:noMultiLvlLbl val="0"/>
      </c:catAx>
      <c:valAx>
        <c:axId val="17415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4135936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Sheet4!$E$1</c:f>
              <c:strCache>
                <c:ptCount val="1"/>
                <c:pt idx="0">
                  <c:v>Εξερχόμενοι για Σπουδές 2015-2017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Sheet4!$A$2:$A$27</c:f>
              <c:strCache>
                <c:ptCount val="26"/>
                <c:pt idx="0">
                  <c:v>Albania</c:v>
                </c:pt>
                <c:pt idx="1">
                  <c:v>Algeria</c:v>
                </c:pt>
                <c:pt idx="2">
                  <c:v>Argentina</c:v>
                </c:pt>
                <c:pt idx="3">
                  <c:v>Armenia</c:v>
                </c:pt>
                <c:pt idx="4">
                  <c:v>Australia</c:v>
                </c:pt>
                <c:pt idx="5">
                  <c:v>Belarus</c:v>
                </c:pt>
                <c:pt idx="6">
                  <c:v>Bosnia &amp; Herz</c:v>
                </c:pt>
                <c:pt idx="7">
                  <c:v>China </c:v>
                </c:pt>
                <c:pt idx="8">
                  <c:v>Colombia</c:v>
                </c:pt>
                <c:pt idx="9">
                  <c:v>Georgia</c:v>
                </c:pt>
                <c:pt idx="10">
                  <c:v>Indonesia</c:v>
                </c:pt>
                <c:pt idx="11">
                  <c:v>Israel</c:v>
                </c:pt>
                <c:pt idx="12">
                  <c:v>Japan</c:v>
                </c:pt>
                <c:pt idx="13">
                  <c:v>Jordan</c:v>
                </c:pt>
                <c:pt idx="14">
                  <c:v>Lebanon</c:v>
                </c:pt>
                <c:pt idx="15">
                  <c:v>Mexico</c:v>
                </c:pt>
                <c:pt idx="16">
                  <c:v>Moldova </c:v>
                </c:pt>
                <c:pt idx="17">
                  <c:v>Morocco</c:v>
                </c:pt>
                <c:pt idx="18">
                  <c:v>Nepal</c:v>
                </c:pt>
                <c:pt idx="19">
                  <c:v>Paraguay</c:v>
                </c:pt>
                <c:pt idx="20">
                  <c:v>Russia</c:v>
                </c:pt>
                <c:pt idx="21">
                  <c:v>Serbia</c:v>
                </c:pt>
                <c:pt idx="22">
                  <c:v>South Africa</c:v>
                </c:pt>
                <c:pt idx="23">
                  <c:v>Tunisia</c:v>
                </c:pt>
                <c:pt idx="24">
                  <c:v>Ukraine</c:v>
                </c:pt>
                <c:pt idx="25">
                  <c:v>Uzbekistan</c:v>
                </c:pt>
              </c:strCache>
            </c:strRef>
          </c:cat>
          <c:val>
            <c:numRef>
              <c:f>Sheet4!$E$2:$E$27</c:f>
              <c:numCache>
                <c:formatCode>General</c:formatCode>
                <c:ptCount val="26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  <c:pt idx="20">
                  <c:v>3</c:v>
                </c:pt>
                <c:pt idx="21">
                  <c:v>6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244608"/>
        <c:axId val="174246144"/>
      </c:barChart>
      <c:catAx>
        <c:axId val="1742446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4246144"/>
        <c:crosses val="autoZero"/>
        <c:auto val="1"/>
        <c:lblAlgn val="ctr"/>
        <c:lblOffset val="100"/>
        <c:noMultiLvlLbl val="0"/>
      </c:catAx>
      <c:valAx>
        <c:axId val="174246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4244608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l-GR" dirty="0"/>
              <a:t>Εισερχόμενοι για </a:t>
            </a:r>
            <a:r>
              <a:rPr lang="el-GR" dirty="0" smtClean="0"/>
              <a:t>Επιμόρφωση </a:t>
            </a:r>
            <a:r>
              <a:rPr lang="el-GR" dirty="0"/>
              <a:t>2015-2017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Sheet4!$F$1</c:f>
              <c:strCache>
                <c:ptCount val="1"/>
                <c:pt idx="0">
                  <c:v>Εισερχόμενοι για Επιμόρεφωση 2015-2017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Sheet4!$A$2:$A$27</c:f>
              <c:strCache>
                <c:ptCount val="26"/>
                <c:pt idx="0">
                  <c:v>Albania</c:v>
                </c:pt>
                <c:pt idx="1">
                  <c:v>Algeria</c:v>
                </c:pt>
                <c:pt idx="2">
                  <c:v>Argentina</c:v>
                </c:pt>
                <c:pt idx="3">
                  <c:v>Armenia</c:v>
                </c:pt>
                <c:pt idx="4">
                  <c:v>Australia</c:v>
                </c:pt>
                <c:pt idx="5">
                  <c:v>Belarus</c:v>
                </c:pt>
                <c:pt idx="6">
                  <c:v>Bosnia &amp; Herz</c:v>
                </c:pt>
                <c:pt idx="7">
                  <c:v>China </c:v>
                </c:pt>
                <c:pt idx="8">
                  <c:v>Colombia</c:v>
                </c:pt>
                <c:pt idx="9">
                  <c:v>Georgia</c:v>
                </c:pt>
                <c:pt idx="10">
                  <c:v>Indonesia</c:v>
                </c:pt>
                <c:pt idx="11">
                  <c:v>Israel</c:v>
                </c:pt>
                <c:pt idx="12">
                  <c:v>Japan</c:v>
                </c:pt>
                <c:pt idx="13">
                  <c:v>Jordan</c:v>
                </c:pt>
                <c:pt idx="14">
                  <c:v>Lebanon</c:v>
                </c:pt>
                <c:pt idx="15">
                  <c:v>Mexico</c:v>
                </c:pt>
                <c:pt idx="16">
                  <c:v>Moldova </c:v>
                </c:pt>
                <c:pt idx="17">
                  <c:v>Morocco</c:v>
                </c:pt>
                <c:pt idx="18">
                  <c:v>Nepal</c:v>
                </c:pt>
                <c:pt idx="19">
                  <c:v>Paraguay</c:v>
                </c:pt>
                <c:pt idx="20">
                  <c:v>Russia</c:v>
                </c:pt>
                <c:pt idx="21">
                  <c:v>Serbia</c:v>
                </c:pt>
                <c:pt idx="22">
                  <c:v>South Africa</c:v>
                </c:pt>
                <c:pt idx="23">
                  <c:v>Tunisia</c:v>
                </c:pt>
                <c:pt idx="24">
                  <c:v>Ukraine</c:v>
                </c:pt>
                <c:pt idx="25">
                  <c:v>Uzbekistan</c:v>
                </c:pt>
              </c:strCache>
            </c:strRef>
          </c:cat>
          <c:val>
            <c:numRef>
              <c:f>Sheet4!$F$2:$F$27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3</c:v>
                </c:pt>
                <c:pt idx="12">
                  <c:v>0</c:v>
                </c:pt>
                <c:pt idx="13">
                  <c:v>2</c:v>
                </c:pt>
                <c:pt idx="14">
                  <c:v>1</c:v>
                </c:pt>
                <c:pt idx="15">
                  <c:v>0</c:v>
                </c:pt>
                <c:pt idx="16">
                  <c:v>1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4</c:v>
                </c:pt>
                <c:pt idx="22">
                  <c:v>0</c:v>
                </c:pt>
                <c:pt idx="23">
                  <c:v>1</c:v>
                </c:pt>
                <c:pt idx="24">
                  <c:v>3</c:v>
                </c:pt>
                <c:pt idx="2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722816"/>
        <c:axId val="172728704"/>
      </c:barChart>
      <c:catAx>
        <c:axId val="172722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2728704"/>
        <c:crosses val="autoZero"/>
        <c:auto val="1"/>
        <c:lblAlgn val="ctr"/>
        <c:lblOffset val="100"/>
        <c:noMultiLvlLbl val="0"/>
      </c:catAx>
      <c:valAx>
        <c:axId val="172728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2722816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0"/>
      <c:hPercent val="100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line3DChart>
        <c:grouping val="standard"/>
        <c:varyColors val="0"/>
        <c:ser>
          <c:idx val="0"/>
          <c:order val="0"/>
          <c:tx>
            <c:strRef>
              <c:f>Φύλλο1!$R$32</c:f>
              <c:strCache>
                <c:ptCount val="1"/>
                <c:pt idx="0">
                  <c:v>ΕΞΕΡΧΟΜΕΝΟΙ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dPt>
            <c:idx val="3"/>
            <c:bubble3D val="0"/>
            <c:spPr>
              <a:solidFill>
                <a:srgbClr val="DCE6F2"/>
              </a:solidFill>
            </c:spPr>
          </c:dPt>
          <c:dPt>
            <c:idx val="4"/>
            <c:bubble3D val="0"/>
            <c:spPr>
              <a:solidFill>
                <a:srgbClr val="DCE6F2"/>
              </a:solidFill>
            </c:spPr>
          </c:dPt>
          <c:cat>
            <c:strRef>
              <c:f>Φύλλο1!$R$31:$AT$31</c:f>
              <c:strCache>
                <c:ptCount val="29"/>
                <c:pt idx="1">
                  <c:v>88-89</c:v>
                </c:pt>
                <c:pt idx="2">
                  <c:v>89-90</c:v>
                </c:pt>
                <c:pt idx="3">
                  <c:v>90-91</c:v>
                </c:pt>
                <c:pt idx="4">
                  <c:v>91-92</c:v>
                </c:pt>
                <c:pt idx="5">
                  <c:v>92-93</c:v>
                </c:pt>
                <c:pt idx="6">
                  <c:v>93-94</c:v>
                </c:pt>
                <c:pt idx="7">
                  <c:v>94-95</c:v>
                </c:pt>
                <c:pt idx="8">
                  <c:v>95-96</c:v>
                </c:pt>
                <c:pt idx="9">
                  <c:v>96-97</c:v>
                </c:pt>
                <c:pt idx="10">
                  <c:v>97-98</c:v>
                </c:pt>
                <c:pt idx="11">
                  <c:v>98-99</c:v>
                </c:pt>
                <c:pt idx="12">
                  <c:v>1999-2000</c:v>
                </c:pt>
                <c:pt idx="13">
                  <c:v>2000-2001</c:v>
                </c:pt>
                <c:pt idx="14">
                  <c:v>2001-2002</c:v>
                </c:pt>
                <c:pt idx="15">
                  <c:v>2002-2003</c:v>
                </c:pt>
                <c:pt idx="16">
                  <c:v>2003-2004</c:v>
                </c:pt>
                <c:pt idx="17">
                  <c:v>2004-2005</c:v>
                </c:pt>
                <c:pt idx="18">
                  <c:v>2005-2006</c:v>
                </c:pt>
                <c:pt idx="19">
                  <c:v>2006-2007</c:v>
                </c:pt>
                <c:pt idx="20">
                  <c:v>2007-2008</c:v>
                </c:pt>
                <c:pt idx="21">
                  <c:v>2008-2009</c:v>
                </c:pt>
                <c:pt idx="22">
                  <c:v>2009-2010</c:v>
                </c:pt>
                <c:pt idx="23">
                  <c:v>2010-2011</c:v>
                </c:pt>
                <c:pt idx="24">
                  <c:v>2011-2012</c:v>
                </c:pt>
                <c:pt idx="25">
                  <c:v>2012-2013</c:v>
                </c:pt>
                <c:pt idx="26">
                  <c:v>2013-2014</c:v>
                </c:pt>
                <c:pt idx="27">
                  <c:v>2014-2015</c:v>
                </c:pt>
                <c:pt idx="28">
                  <c:v>2015-2016</c:v>
                </c:pt>
              </c:strCache>
            </c:strRef>
          </c:cat>
          <c:val>
            <c:numRef>
              <c:f>Φύλλο1!$R$32:$AT$32</c:f>
              <c:numCache>
                <c:formatCode>General</c:formatCode>
                <c:ptCount val="29"/>
                <c:pt idx="0">
                  <c:v>0</c:v>
                </c:pt>
                <c:pt idx="1">
                  <c:v>93</c:v>
                </c:pt>
                <c:pt idx="2">
                  <c:v>165</c:v>
                </c:pt>
                <c:pt idx="3">
                  <c:v>230</c:v>
                </c:pt>
                <c:pt idx="4">
                  <c:v>361</c:v>
                </c:pt>
                <c:pt idx="5">
                  <c:v>514</c:v>
                </c:pt>
                <c:pt idx="6">
                  <c:v>569</c:v>
                </c:pt>
                <c:pt idx="7">
                  <c:v>517</c:v>
                </c:pt>
                <c:pt idx="8">
                  <c:v>530</c:v>
                </c:pt>
                <c:pt idx="9">
                  <c:v>463</c:v>
                </c:pt>
                <c:pt idx="10">
                  <c:v>406</c:v>
                </c:pt>
                <c:pt idx="11">
                  <c:v>518</c:v>
                </c:pt>
                <c:pt idx="12">
                  <c:v>538</c:v>
                </c:pt>
                <c:pt idx="13">
                  <c:v>568</c:v>
                </c:pt>
                <c:pt idx="14">
                  <c:v>510</c:v>
                </c:pt>
                <c:pt idx="15">
                  <c:v>574</c:v>
                </c:pt>
                <c:pt idx="16">
                  <c:v>582</c:v>
                </c:pt>
                <c:pt idx="17">
                  <c:v>578</c:v>
                </c:pt>
                <c:pt idx="18">
                  <c:v>580</c:v>
                </c:pt>
                <c:pt idx="19">
                  <c:v>574</c:v>
                </c:pt>
                <c:pt idx="20">
                  <c:v>556</c:v>
                </c:pt>
                <c:pt idx="21">
                  <c:v>600</c:v>
                </c:pt>
                <c:pt idx="22">
                  <c:v>608</c:v>
                </c:pt>
                <c:pt idx="23">
                  <c:v>594</c:v>
                </c:pt>
                <c:pt idx="24">
                  <c:v>642</c:v>
                </c:pt>
                <c:pt idx="25">
                  <c:v>671</c:v>
                </c:pt>
                <c:pt idx="26">
                  <c:v>715</c:v>
                </c:pt>
                <c:pt idx="27">
                  <c:v>566</c:v>
                </c:pt>
                <c:pt idx="28">
                  <c:v>685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Φύλλο1!$R$33</c:f>
              <c:strCache>
                <c:ptCount val="1"/>
                <c:pt idx="0">
                  <c:v>ΕΙΣΕΡΧΟΜΕΝΟΙ</c:v>
                </c:pt>
              </c:strCache>
            </c:strRef>
          </c:tx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cat>
            <c:strRef>
              <c:f>Φύλλο1!$R$31:$AT$31</c:f>
              <c:strCache>
                <c:ptCount val="29"/>
                <c:pt idx="1">
                  <c:v>88-89</c:v>
                </c:pt>
                <c:pt idx="2">
                  <c:v>89-90</c:v>
                </c:pt>
                <c:pt idx="3">
                  <c:v>90-91</c:v>
                </c:pt>
                <c:pt idx="4">
                  <c:v>91-92</c:v>
                </c:pt>
                <c:pt idx="5">
                  <c:v>92-93</c:v>
                </c:pt>
                <c:pt idx="6">
                  <c:v>93-94</c:v>
                </c:pt>
                <c:pt idx="7">
                  <c:v>94-95</c:v>
                </c:pt>
                <c:pt idx="8">
                  <c:v>95-96</c:v>
                </c:pt>
                <c:pt idx="9">
                  <c:v>96-97</c:v>
                </c:pt>
                <c:pt idx="10">
                  <c:v>97-98</c:v>
                </c:pt>
                <c:pt idx="11">
                  <c:v>98-99</c:v>
                </c:pt>
                <c:pt idx="12">
                  <c:v>1999-2000</c:v>
                </c:pt>
                <c:pt idx="13">
                  <c:v>2000-2001</c:v>
                </c:pt>
                <c:pt idx="14">
                  <c:v>2001-2002</c:v>
                </c:pt>
                <c:pt idx="15">
                  <c:v>2002-2003</c:v>
                </c:pt>
                <c:pt idx="16">
                  <c:v>2003-2004</c:v>
                </c:pt>
                <c:pt idx="17">
                  <c:v>2004-2005</c:v>
                </c:pt>
                <c:pt idx="18">
                  <c:v>2005-2006</c:v>
                </c:pt>
                <c:pt idx="19">
                  <c:v>2006-2007</c:v>
                </c:pt>
                <c:pt idx="20">
                  <c:v>2007-2008</c:v>
                </c:pt>
                <c:pt idx="21">
                  <c:v>2008-2009</c:v>
                </c:pt>
                <c:pt idx="22">
                  <c:v>2009-2010</c:v>
                </c:pt>
                <c:pt idx="23">
                  <c:v>2010-2011</c:v>
                </c:pt>
                <c:pt idx="24">
                  <c:v>2011-2012</c:v>
                </c:pt>
                <c:pt idx="25">
                  <c:v>2012-2013</c:v>
                </c:pt>
                <c:pt idx="26">
                  <c:v>2013-2014</c:v>
                </c:pt>
                <c:pt idx="27">
                  <c:v>2014-2015</c:v>
                </c:pt>
                <c:pt idx="28">
                  <c:v>2015-2016</c:v>
                </c:pt>
              </c:strCache>
            </c:strRef>
          </c:cat>
          <c:val>
            <c:numRef>
              <c:f>Φύλλο1!$R$33:$AT$33</c:f>
              <c:numCache>
                <c:formatCode>General</c:formatCode>
                <c:ptCount val="29"/>
                <c:pt idx="0">
                  <c:v>0</c:v>
                </c:pt>
                <c:pt idx="1">
                  <c:v>72</c:v>
                </c:pt>
                <c:pt idx="2">
                  <c:v>65</c:v>
                </c:pt>
                <c:pt idx="3">
                  <c:v>165</c:v>
                </c:pt>
                <c:pt idx="4">
                  <c:v>225</c:v>
                </c:pt>
                <c:pt idx="5">
                  <c:v>287</c:v>
                </c:pt>
                <c:pt idx="6">
                  <c:v>278</c:v>
                </c:pt>
                <c:pt idx="7">
                  <c:v>300</c:v>
                </c:pt>
                <c:pt idx="8">
                  <c:v>324</c:v>
                </c:pt>
                <c:pt idx="9">
                  <c:v>235</c:v>
                </c:pt>
                <c:pt idx="10">
                  <c:v>223</c:v>
                </c:pt>
                <c:pt idx="11">
                  <c:v>259</c:v>
                </c:pt>
                <c:pt idx="12">
                  <c:v>328</c:v>
                </c:pt>
                <c:pt idx="13">
                  <c:v>351</c:v>
                </c:pt>
                <c:pt idx="14">
                  <c:v>354</c:v>
                </c:pt>
                <c:pt idx="15">
                  <c:v>412</c:v>
                </c:pt>
                <c:pt idx="16">
                  <c:v>412</c:v>
                </c:pt>
                <c:pt idx="17">
                  <c:v>449</c:v>
                </c:pt>
                <c:pt idx="18">
                  <c:v>475</c:v>
                </c:pt>
                <c:pt idx="19">
                  <c:v>416</c:v>
                </c:pt>
                <c:pt idx="20">
                  <c:v>469</c:v>
                </c:pt>
                <c:pt idx="21">
                  <c:v>555</c:v>
                </c:pt>
                <c:pt idx="22">
                  <c:v>524</c:v>
                </c:pt>
                <c:pt idx="23">
                  <c:v>485</c:v>
                </c:pt>
                <c:pt idx="24">
                  <c:v>385</c:v>
                </c:pt>
                <c:pt idx="25">
                  <c:v>294</c:v>
                </c:pt>
                <c:pt idx="26">
                  <c:v>385</c:v>
                </c:pt>
                <c:pt idx="27">
                  <c:v>493</c:v>
                </c:pt>
                <c:pt idx="28">
                  <c:v>492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576384"/>
        <c:axId val="48577920"/>
        <c:axId val="47909056"/>
      </c:line3DChart>
      <c:catAx>
        <c:axId val="48576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577920"/>
        <c:crosses val="autoZero"/>
        <c:auto val="0"/>
        <c:lblAlgn val="ctr"/>
        <c:lblOffset val="100"/>
        <c:tickLblSkip val="3"/>
        <c:tickMarkSkip val="1"/>
        <c:noMultiLvlLbl val="0"/>
      </c:catAx>
      <c:valAx>
        <c:axId val="48577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8576384"/>
        <c:crossesAt val="1"/>
        <c:crossBetween val="between"/>
      </c:valAx>
      <c:serAx>
        <c:axId val="47909056"/>
        <c:scaling>
          <c:orientation val="minMax"/>
        </c:scaling>
        <c:delete val="1"/>
        <c:axPos val="b"/>
        <c:majorTickMark val="out"/>
        <c:minorTickMark val="none"/>
        <c:tickLblPos val="nextTo"/>
        <c:crossAx val="48577920"/>
        <c:crosses val="autoZero"/>
      </c:ser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100" b="1">
                <a:solidFill>
                  <a:schemeClr val="bg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80751692146530196"/>
          <c:y val="0.39332141764488027"/>
          <c:w val="0.18365793030005761"/>
          <c:h val="0.18063732830942147"/>
        </c:manualLayout>
      </c:layout>
      <c:overlay val="0"/>
    </c:legend>
    <c:plotVisOnly val="1"/>
    <c:dispBlanksAs val="gap"/>
    <c:showDLblsOverMax val="0"/>
  </c:chart>
  <c:spPr>
    <a:solidFill>
      <a:srgbClr val="404E6C"/>
    </a:solidFill>
    <a:scene3d>
      <a:camera prst="orthographicFront"/>
      <a:lightRig rig="threePt" dir="t"/>
    </a:scene3d>
    <a:sp3d>
      <a:bevelT w="0" h="0"/>
    </a:sp3d>
  </c:sp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Sheet4!$G$1</c:f>
              <c:strCache>
                <c:ptCount val="1"/>
                <c:pt idx="0">
                  <c:v>Εξερχόμενοι για Επιμόρφωση 2015-2017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Sheet4!$A$2:$A$27</c:f>
              <c:strCache>
                <c:ptCount val="26"/>
                <c:pt idx="0">
                  <c:v>Albania</c:v>
                </c:pt>
                <c:pt idx="1">
                  <c:v>Algeria</c:v>
                </c:pt>
                <c:pt idx="2">
                  <c:v>Argentina</c:v>
                </c:pt>
                <c:pt idx="3">
                  <c:v>Armenia</c:v>
                </c:pt>
                <c:pt idx="4">
                  <c:v>Australia</c:v>
                </c:pt>
                <c:pt idx="5">
                  <c:v>Belarus</c:v>
                </c:pt>
                <c:pt idx="6">
                  <c:v>Bosnia &amp; Herz</c:v>
                </c:pt>
                <c:pt idx="7">
                  <c:v>China </c:v>
                </c:pt>
                <c:pt idx="8">
                  <c:v>Colombia</c:v>
                </c:pt>
                <c:pt idx="9">
                  <c:v>Georgia</c:v>
                </c:pt>
                <c:pt idx="10">
                  <c:v>Indonesia</c:v>
                </c:pt>
                <c:pt idx="11">
                  <c:v>Israel</c:v>
                </c:pt>
                <c:pt idx="12">
                  <c:v>Japan</c:v>
                </c:pt>
                <c:pt idx="13">
                  <c:v>Jordan</c:v>
                </c:pt>
                <c:pt idx="14">
                  <c:v>Lebanon</c:v>
                </c:pt>
                <c:pt idx="15">
                  <c:v>Mexico</c:v>
                </c:pt>
                <c:pt idx="16">
                  <c:v>Moldova </c:v>
                </c:pt>
                <c:pt idx="17">
                  <c:v>Morocco</c:v>
                </c:pt>
                <c:pt idx="18">
                  <c:v>Nepal</c:v>
                </c:pt>
                <c:pt idx="19">
                  <c:v>Paraguay</c:v>
                </c:pt>
                <c:pt idx="20">
                  <c:v>Russia</c:v>
                </c:pt>
                <c:pt idx="21">
                  <c:v>Serbia</c:v>
                </c:pt>
                <c:pt idx="22">
                  <c:v>South Africa</c:v>
                </c:pt>
                <c:pt idx="23">
                  <c:v>Tunisia</c:v>
                </c:pt>
                <c:pt idx="24">
                  <c:v>Ukraine</c:v>
                </c:pt>
                <c:pt idx="25">
                  <c:v>Uzbekistan</c:v>
                </c:pt>
              </c:strCache>
            </c:strRef>
          </c:cat>
          <c:val>
            <c:numRef>
              <c:f>Sheet4!$G$2:$G$27</c:f>
              <c:numCache>
                <c:formatCode>General</c:formatCode>
                <c:ptCount val="2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3</c:v>
                </c:pt>
                <c:pt idx="21">
                  <c:v>7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802816"/>
        <c:axId val="172804352"/>
      </c:barChart>
      <c:catAx>
        <c:axId val="172802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2804352"/>
        <c:crosses val="autoZero"/>
        <c:auto val="1"/>
        <c:lblAlgn val="ctr"/>
        <c:lblOffset val="100"/>
        <c:noMultiLvlLbl val="0"/>
      </c:catAx>
      <c:valAx>
        <c:axId val="172804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72802816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Φύλλο1!$R$48</c:f>
              <c:strCache>
                <c:ptCount val="1"/>
                <c:pt idx="0">
                  <c:v>ΑΓΓΛΙΑ</c:v>
                </c:pt>
              </c:strCache>
            </c:strRef>
          </c:tx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Φύλλο1!$S$48:$W$48</c:f>
              <c:numCache>
                <c:formatCode>#,##0</c:formatCode>
                <c:ptCount val="5"/>
                <c:pt idx="0" formatCode="General">
                  <c:v>38</c:v>
                </c:pt>
                <c:pt idx="1">
                  <c:v>33</c:v>
                </c:pt>
                <c:pt idx="2">
                  <c:v>31</c:v>
                </c:pt>
                <c:pt idx="3">
                  <c:v>28</c:v>
                </c:pt>
                <c:pt idx="4">
                  <c:v>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Φύλλο1!$R$49</c:f>
              <c:strCache>
                <c:ptCount val="1"/>
                <c:pt idx="0">
                  <c:v>ΑΥΣΤΡΙΑ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Φύλλο1!$S$49:$W$49</c:f>
              <c:numCache>
                <c:formatCode>#,##0</c:formatCode>
                <c:ptCount val="5"/>
                <c:pt idx="0">
                  <c:v>19</c:v>
                </c:pt>
                <c:pt idx="1">
                  <c:v>23</c:v>
                </c:pt>
                <c:pt idx="2">
                  <c:v>18</c:v>
                </c:pt>
                <c:pt idx="3">
                  <c:v>22</c:v>
                </c:pt>
                <c:pt idx="4">
                  <c:v>26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Φύλλο1!$R$50</c:f>
              <c:strCache>
                <c:ptCount val="1"/>
                <c:pt idx="0">
                  <c:v>ΒΕΛΓΙΟ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Φύλλο1!$S$50:$W$50</c:f>
              <c:numCache>
                <c:formatCode>#,##0</c:formatCode>
                <c:ptCount val="5"/>
                <c:pt idx="0">
                  <c:v>26</c:v>
                </c:pt>
                <c:pt idx="1">
                  <c:v>27</c:v>
                </c:pt>
                <c:pt idx="2">
                  <c:v>31</c:v>
                </c:pt>
                <c:pt idx="3">
                  <c:v>22</c:v>
                </c:pt>
                <c:pt idx="4">
                  <c:v>28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Φύλλο1!$R$51</c:f>
              <c:strCache>
                <c:ptCount val="1"/>
                <c:pt idx="0">
                  <c:v>ΒΟΥΛΓΑΡΙΑ </c:v>
                </c:pt>
              </c:strCache>
            </c:strRef>
          </c:tx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Φύλλο1!$S$51:$W$51</c:f>
              <c:numCache>
                <c:formatCode>#,##0</c:formatCode>
                <c:ptCount val="5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Φύλλο1!$R$52</c:f>
              <c:strCache>
                <c:ptCount val="1"/>
                <c:pt idx="0">
                  <c:v>ΓΑΛΛΙΑ 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Φύλλο1!$S$52:$W$52</c:f>
              <c:numCache>
                <c:formatCode>#,##0</c:formatCode>
                <c:ptCount val="5"/>
                <c:pt idx="0">
                  <c:v>98</c:v>
                </c:pt>
                <c:pt idx="1">
                  <c:v>138</c:v>
                </c:pt>
                <c:pt idx="2">
                  <c:v>135</c:v>
                </c:pt>
                <c:pt idx="3">
                  <c:v>110</c:v>
                </c:pt>
                <c:pt idx="4">
                  <c:v>102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Φύλλο1!$R$53</c:f>
              <c:strCache>
                <c:ptCount val="1"/>
                <c:pt idx="0">
                  <c:v>ΓΕΡΜΑΝΙΑ 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Φύλλο1!$S$53:$W$53</c:f>
              <c:numCache>
                <c:formatCode>#,##0</c:formatCode>
                <c:ptCount val="5"/>
                <c:pt idx="0">
                  <c:v>132</c:v>
                </c:pt>
                <c:pt idx="1">
                  <c:v>132</c:v>
                </c:pt>
                <c:pt idx="2">
                  <c:v>140</c:v>
                </c:pt>
                <c:pt idx="3">
                  <c:v>108</c:v>
                </c:pt>
                <c:pt idx="4">
                  <c:v>132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Φύλλο1!$R$54</c:f>
              <c:strCache>
                <c:ptCount val="1"/>
                <c:pt idx="0">
                  <c:v>ΔΑΝΙΑ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Φύλλο1!$S$54:$W$54</c:f>
              <c:numCache>
                <c:formatCode>#,##0</c:formatCode>
                <c:ptCount val="5"/>
                <c:pt idx="0">
                  <c:v>9</c:v>
                </c:pt>
                <c:pt idx="1">
                  <c:v>8</c:v>
                </c:pt>
                <c:pt idx="2">
                  <c:v>5</c:v>
                </c:pt>
                <c:pt idx="3">
                  <c:v>1</c:v>
                </c:pt>
                <c:pt idx="4">
                  <c:v>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Φύλλο1!$R$55</c:f>
              <c:strCache>
                <c:ptCount val="1"/>
                <c:pt idx="0">
                  <c:v>ΕΛΒΕΤΙΑ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Φύλλο1!$S$55:$W$55</c:f>
              <c:numCache>
                <c:formatCode>#,##0</c:formatCode>
                <c:ptCount val="5"/>
                <c:pt idx="0">
                  <c:v>5</c:v>
                </c:pt>
                <c:pt idx="1">
                  <c:v>4</c:v>
                </c:pt>
                <c:pt idx="2">
                  <c:v>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Φύλλο1!$R$56</c:f>
              <c:strCache>
                <c:ptCount val="1"/>
                <c:pt idx="0">
                  <c:v>ΕΣΘΟΝΙΑ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Φύλλο1!$S$56:$W$56</c:f>
              <c:numCache>
                <c:formatCode>#,##0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Φύλλο1!$R$57</c:f>
              <c:strCache>
                <c:ptCount val="1"/>
                <c:pt idx="0">
                  <c:v>ΙΡΛΑΝΔΙΑ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Φύλλο1!$S$57:$W$57</c:f>
              <c:numCache>
                <c:formatCode>#,##0</c:formatCode>
                <c:ptCount val="5"/>
                <c:pt idx="0">
                  <c:v>4</c:v>
                </c:pt>
                <c:pt idx="1">
                  <c:v>8</c:v>
                </c:pt>
                <c:pt idx="2">
                  <c:v>9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Φύλλο1!$R$58</c:f>
              <c:strCache>
                <c:ptCount val="1"/>
                <c:pt idx="0">
                  <c:v>ΙΣΛΑΝΔΙΑ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Φύλλο1!$S$58:$W$58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Φύλλο1!$R$59</c:f>
              <c:strCache>
                <c:ptCount val="1"/>
                <c:pt idx="0">
                  <c:v>ΙΣΠΑΝΙΑ 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Φύλλο1!$S$59:$W$59</c:f>
              <c:numCache>
                <c:formatCode>#,##0</c:formatCode>
                <c:ptCount val="5"/>
                <c:pt idx="0">
                  <c:v>90</c:v>
                </c:pt>
                <c:pt idx="1">
                  <c:v>80</c:v>
                </c:pt>
                <c:pt idx="2">
                  <c:v>84</c:v>
                </c:pt>
                <c:pt idx="3">
                  <c:v>75</c:v>
                </c:pt>
                <c:pt idx="4">
                  <c:v>87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Φύλλο1!$R$60</c:f>
              <c:strCache>
                <c:ptCount val="1"/>
                <c:pt idx="0">
                  <c:v>ΙΤΑΛΙΑ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Φύλλο1!$S$60:$W$60</c:f>
              <c:numCache>
                <c:formatCode>#,##0</c:formatCode>
                <c:ptCount val="5"/>
                <c:pt idx="0">
                  <c:v>52</c:v>
                </c:pt>
                <c:pt idx="1">
                  <c:v>61</c:v>
                </c:pt>
                <c:pt idx="2">
                  <c:v>77</c:v>
                </c:pt>
                <c:pt idx="3">
                  <c:v>62</c:v>
                </c:pt>
                <c:pt idx="4">
                  <c:v>82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Φύλλο1!$R$61</c:f>
              <c:strCache>
                <c:ptCount val="1"/>
                <c:pt idx="0">
                  <c:v>ΚΡΟΑΤΙΑ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Φύλλο1!$S$61:$W$61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Φύλλο1!$R$62</c:f>
              <c:strCache>
                <c:ptCount val="1"/>
                <c:pt idx="0">
                  <c:v>ΚΎΠΡΟΣ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Φύλλο1!$S$62:$W$62</c:f>
              <c:numCache>
                <c:formatCode>#,##0</c:formatCode>
                <c:ptCount val="5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Φύλλο1!$R$63</c:f>
              <c:strCache>
                <c:ptCount val="1"/>
                <c:pt idx="0">
                  <c:v>ΛΕΤΟΝΙΑ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Φύλλο1!$S$63:$W$63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Φύλλο1!$R$64</c:f>
              <c:strCache>
                <c:ptCount val="1"/>
                <c:pt idx="0">
                  <c:v>ΛΙΘΟΥΑΝΙΑ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Φύλλο1!$S$64:$W$64</c:f>
              <c:numCache>
                <c:formatCode>#,##0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Φύλλο1!$R$65</c:f>
              <c:strCache>
                <c:ptCount val="1"/>
                <c:pt idx="0">
                  <c:v>ΛΟΥΞΕΜΒΟΥΡΓΟ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Φύλλο1!$S$65:$W$65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Φύλλο1!$R$66</c:f>
              <c:strCache>
                <c:ptCount val="1"/>
                <c:pt idx="0">
                  <c:v>ΜΑΛΤΑ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Φύλλο1!$S$66:$W$66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Φύλλο1!$R$67</c:f>
              <c:strCache>
                <c:ptCount val="1"/>
                <c:pt idx="0">
                  <c:v>ΝΟΡΒΗΓΙΑ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Φύλλο1!$S$67:$W$67</c:f>
              <c:numCache>
                <c:formatCode>#,##0</c:formatCode>
                <c:ptCount val="5"/>
                <c:pt idx="0">
                  <c:v>7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Φύλλο1!$R$68</c:f>
              <c:strCache>
                <c:ptCount val="1"/>
                <c:pt idx="0">
                  <c:v>ΟΛΛΑΝΔΙΑ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Φύλλο1!$S$68:$W$68</c:f>
              <c:numCache>
                <c:formatCode>#,##0</c:formatCode>
                <c:ptCount val="5"/>
                <c:pt idx="0">
                  <c:v>29</c:v>
                </c:pt>
                <c:pt idx="1">
                  <c:v>27</c:v>
                </c:pt>
                <c:pt idx="2">
                  <c:v>29</c:v>
                </c:pt>
                <c:pt idx="3">
                  <c:v>25</c:v>
                </c:pt>
                <c:pt idx="4">
                  <c:v>37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Φύλλο1!$R$69</c:f>
              <c:strCache>
                <c:ptCount val="1"/>
                <c:pt idx="0">
                  <c:v>ΟΥΓΓΑΡΙΑ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Φύλλο1!$S$69:$W$69</c:f>
              <c:numCache>
                <c:formatCode>#,##0</c:formatCode>
                <c:ptCount val="5"/>
                <c:pt idx="0">
                  <c:v>3</c:v>
                </c:pt>
                <c:pt idx="1">
                  <c:v>7</c:v>
                </c:pt>
                <c:pt idx="2">
                  <c:v>7</c:v>
                </c:pt>
                <c:pt idx="3">
                  <c:v>4</c:v>
                </c:pt>
                <c:pt idx="4">
                  <c:v>8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Φύλλο1!$R$70</c:f>
              <c:strCache>
                <c:ptCount val="1"/>
                <c:pt idx="0">
                  <c:v>ΠΟΛΩΝΙΑ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Φύλλο1!$S$70:$W$70</c:f>
              <c:numCache>
                <c:formatCode>#,##0</c:formatCode>
                <c:ptCount val="5"/>
                <c:pt idx="0">
                  <c:v>16</c:v>
                </c:pt>
                <c:pt idx="1">
                  <c:v>17</c:v>
                </c:pt>
                <c:pt idx="2">
                  <c:v>16</c:v>
                </c:pt>
                <c:pt idx="3">
                  <c:v>11</c:v>
                </c:pt>
                <c:pt idx="4">
                  <c:v>25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Φύλλο1!$R$71</c:f>
              <c:strCache>
                <c:ptCount val="1"/>
                <c:pt idx="0">
                  <c:v>ΠΟΡΤΟΓΑΛΙΑ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Φύλλο1!$S$71:$W$71</c:f>
              <c:numCache>
                <c:formatCode>#,##0</c:formatCode>
                <c:ptCount val="5"/>
                <c:pt idx="0">
                  <c:v>26</c:v>
                </c:pt>
                <c:pt idx="1">
                  <c:v>23</c:v>
                </c:pt>
                <c:pt idx="2">
                  <c:v>36</c:v>
                </c:pt>
                <c:pt idx="3">
                  <c:v>21</c:v>
                </c:pt>
                <c:pt idx="4">
                  <c:v>27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Φύλλο1!$R$72</c:f>
              <c:strCache>
                <c:ptCount val="1"/>
                <c:pt idx="0">
                  <c:v>ΡΟΥΜΑΝΙΑ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Φύλλο1!$S$72:$W$72</c:f>
              <c:numCache>
                <c:formatCode>#,##0</c:formatCode>
                <c:ptCount val="5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Φύλλο1!$R$73</c:f>
              <c:strCache>
                <c:ptCount val="1"/>
                <c:pt idx="0">
                  <c:v>ΣΛΟΒΑΚΙΑ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Φύλλο1!$S$73:$W$73</c:f>
              <c:numCache>
                <c:formatCode>#,##0</c:formatCode>
                <c:ptCount val="5"/>
                <c:pt idx="0">
                  <c:v>0</c:v>
                </c:pt>
                <c:pt idx="1">
                  <c:v>3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Φύλλο1!$R$74</c:f>
              <c:strCache>
                <c:ptCount val="1"/>
                <c:pt idx="0">
                  <c:v>ΣΛΟΒΕΝΙΑ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Φύλλο1!$S$74:$W$74</c:f>
              <c:numCache>
                <c:formatCode>#,##0</c:formatCode>
                <c:ptCount val="5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Φύλλο1!$R$75</c:f>
              <c:strCache>
                <c:ptCount val="1"/>
                <c:pt idx="0">
                  <c:v>ΣΟΥΗΔΙΑ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Φύλλο1!$S$75:$W$75</c:f>
              <c:numCache>
                <c:formatCode>#,##0</c:formatCode>
                <c:ptCount val="5"/>
                <c:pt idx="0">
                  <c:v>23</c:v>
                </c:pt>
                <c:pt idx="1">
                  <c:v>21</c:v>
                </c:pt>
                <c:pt idx="2">
                  <c:v>17</c:v>
                </c:pt>
                <c:pt idx="3">
                  <c:v>10</c:v>
                </c:pt>
                <c:pt idx="4">
                  <c:v>16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Φύλλο1!$R$76</c:f>
              <c:strCache>
                <c:ptCount val="1"/>
                <c:pt idx="0">
                  <c:v>ΤΟΥΡΚΙΑ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Φύλλο1!$S$76:$W$76</c:f>
              <c:numCache>
                <c:formatCode>#,##0</c:formatCode>
                <c:ptCount val="5"/>
                <c:pt idx="0">
                  <c:v>9</c:v>
                </c:pt>
                <c:pt idx="1">
                  <c:v>14</c:v>
                </c:pt>
                <c:pt idx="2">
                  <c:v>11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Φύλλο1!$R$77</c:f>
              <c:strCache>
                <c:ptCount val="1"/>
                <c:pt idx="0">
                  <c:v>ΤΣΕΧΙΑ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Φύλλο1!$S$77:$W$77</c:f>
              <c:numCache>
                <c:formatCode>#,##0</c:formatCode>
                <c:ptCount val="5"/>
                <c:pt idx="0">
                  <c:v>29</c:v>
                </c:pt>
                <c:pt idx="1">
                  <c:v>23</c:v>
                </c:pt>
                <c:pt idx="2">
                  <c:v>29</c:v>
                </c:pt>
                <c:pt idx="3">
                  <c:v>24</c:v>
                </c:pt>
                <c:pt idx="4">
                  <c:v>34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Φύλλο1!$R$78</c:f>
              <c:strCache>
                <c:ptCount val="1"/>
                <c:pt idx="0">
                  <c:v>ΦΙΝΛΑΝΔΙΑ </c:v>
                </c:pt>
              </c:strCache>
            </c:strRef>
          </c:tx>
          <c:marker>
            <c:symbol val="none"/>
          </c:marker>
          <c:cat>
            <c:strRef>
              <c:f>Φύλλο1!$S$47:$W$47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Φύλλο1!$S$78:$W$78</c:f>
              <c:numCache>
                <c:formatCode>#,##0</c:formatCode>
                <c:ptCount val="5"/>
                <c:pt idx="0">
                  <c:v>15</c:v>
                </c:pt>
                <c:pt idx="1">
                  <c:v>11</c:v>
                </c:pt>
                <c:pt idx="2">
                  <c:v>18</c:v>
                </c:pt>
                <c:pt idx="3">
                  <c:v>10</c:v>
                </c:pt>
                <c:pt idx="4">
                  <c:v>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240320"/>
        <c:axId val="49257472"/>
      </c:lineChart>
      <c:catAx>
        <c:axId val="49240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49257472"/>
        <c:crosses val="autoZero"/>
        <c:auto val="1"/>
        <c:lblAlgn val="ctr"/>
        <c:lblOffset val="100"/>
        <c:noMultiLvlLbl val="0"/>
      </c:catAx>
      <c:valAx>
        <c:axId val="49257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49240320"/>
        <c:crosses val="autoZero"/>
        <c:crossBetween val="between"/>
      </c:valAx>
      <c:spPr>
        <a:solidFill>
          <a:srgbClr val="404E6C"/>
        </a:solidFill>
      </c:spPr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Φύλλο1!$R$84</c:f>
              <c:strCache>
                <c:ptCount val="1"/>
                <c:pt idx="0">
                  <c:v>ΑΥΣΤΡΙΑ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Φύλλο1!$S$84:$W$84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9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Φύλλο1!$R$85</c:f>
              <c:strCache>
                <c:ptCount val="1"/>
                <c:pt idx="0">
                  <c:v>ΑΓΓΛΙΑ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Φύλλο1!$S$85:$W$85</c:f>
              <c:numCache>
                <c:formatCode>General</c:formatCode>
                <c:ptCount val="5"/>
                <c:pt idx="0">
                  <c:v>8</c:v>
                </c:pt>
                <c:pt idx="1">
                  <c:v>1</c:v>
                </c:pt>
                <c:pt idx="2">
                  <c:v>2</c:v>
                </c:pt>
                <c:pt idx="3">
                  <c:v>8</c:v>
                </c:pt>
                <c:pt idx="4">
                  <c:v>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Φύλλο1!$R$86</c:f>
              <c:strCache>
                <c:ptCount val="1"/>
                <c:pt idx="0">
                  <c:v>ΒΕΛΓΙΟ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Φύλλο1!$S$86:$W$86</c:f>
              <c:numCache>
                <c:formatCode>General</c:formatCode>
                <c:ptCount val="5"/>
                <c:pt idx="0">
                  <c:v>9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14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Φύλλο1!$R$87</c:f>
              <c:strCache>
                <c:ptCount val="1"/>
                <c:pt idx="0">
                  <c:v>ΒΟΥΛΓΑΡΙΑ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Φύλλο1!$S$87:$W$87</c:f>
              <c:numCache>
                <c:formatCode>General</c:formatCode>
                <c:ptCount val="5"/>
                <c:pt idx="0">
                  <c:v>8</c:v>
                </c:pt>
                <c:pt idx="1">
                  <c:v>7</c:v>
                </c:pt>
                <c:pt idx="2">
                  <c:v>8</c:v>
                </c:pt>
                <c:pt idx="3">
                  <c:v>10</c:v>
                </c:pt>
                <c:pt idx="4">
                  <c:v>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Φύλλο1!$R$88</c:f>
              <c:strCache>
                <c:ptCount val="1"/>
                <c:pt idx="0">
                  <c:v>ΓΑΛΛΙΑ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Φύλλο1!$S$88:$W$88</c:f>
              <c:numCache>
                <c:formatCode>General</c:formatCode>
                <c:ptCount val="5"/>
                <c:pt idx="0">
                  <c:v>39</c:v>
                </c:pt>
                <c:pt idx="1">
                  <c:v>28</c:v>
                </c:pt>
                <c:pt idx="2">
                  <c:v>26</c:v>
                </c:pt>
                <c:pt idx="3">
                  <c:v>37</c:v>
                </c:pt>
                <c:pt idx="4">
                  <c:v>48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Φύλλο1!$R$89</c:f>
              <c:strCache>
                <c:ptCount val="1"/>
                <c:pt idx="0">
                  <c:v>ΓΕΡΜΑΝΙΑ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Φύλλο1!$S$89:$W$89</c:f>
              <c:numCache>
                <c:formatCode>General</c:formatCode>
                <c:ptCount val="5"/>
                <c:pt idx="0">
                  <c:v>49</c:v>
                </c:pt>
                <c:pt idx="1">
                  <c:v>42</c:v>
                </c:pt>
                <c:pt idx="2">
                  <c:v>36</c:v>
                </c:pt>
                <c:pt idx="3">
                  <c:v>68</c:v>
                </c:pt>
                <c:pt idx="4">
                  <c:v>73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Φύλλο1!$R$90</c:f>
              <c:strCache>
                <c:ptCount val="1"/>
                <c:pt idx="0">
                  <c:v>ΔΑΝΙΑ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Φύλλο1!$S$90:$W$90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5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Φύλλο1!$R$91</c:f>
              <c:strCache>
                <c:ptCount val="1"/>
                <c:pt idx="0">
                  <c:v>ΕΛΒΕΤΙΑ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Φύλλο1!$S$91:$W$91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Φύλλο1!$R$92</c:f>
              <c:strCache>
                <c:ptCount val="1"/>
                <c:pt idx="0">
                  <c:v>ΕΣΤΟΝΙΑ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Φύλλο1!$S$92:$W$92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Φύλλο1!$R$93</c:f>
              <c:strCache>
                <c:ptCount val="1"/>
                <c:pt idx="0">
                  <c:v>ΙΡΛΑΝΔΙΑ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Φύλλο1!$S$93:$W$93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Φύλλο1!$R$94</c:f>
              <c:strCache>
                <c:ptCount val="1"/>
                <c:pt idx="0">
                  <c:v>ΙΣΛΑΝΔΙΑ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Φύλλο1!$S$94:$W$94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Φύλλο1!$R$95</c:f>
              <c:strCache>
                <c:ptCount val="1"/>
                <c:pt idx="0">
                  <c:v>ΙΣΠΑΝΙΑ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Φύλλο1!$S$95:$W$95</c:f>
              <c:numCache>
                <c:formatCode>General</c:formatCode>
                <c:ptCount val="5"/>
                <c:pt idx="0">
                  <c:v>49</c:v>
                </c:pt>
                <c:pt idx="1">
                  <c:v>41</c:v>
                </c:pt>
                <c:pt idx="2">
                  <c:v>48</c:v>
                </c:pt>
                <c:pt idx="3">
                  <c:v>41</c:v>
                </c:pt>
                <c:pt idx="4">
                  <c:v>37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Φύλλο1!$R$96</c:f>
              <c:strCache>
                <c:ptCount val="1"/>
                <c:pt idx="0">
                  <c:v>ΙΤΑΛΙΑ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Φύλλο1!$S$96:$W$96</c:f>
              <c:numCache>
                <c:formatCode>General</c:formatCode>
                <c:ptCount val="5"/>
                <c:pt idx="0">
                  <c:v>38</c:v>
                </c:pt>
                <c:pt idx="1">
                  <c:v>26</c:v>
                </c:pt>
                <c:pt idx="2">
                  <c:v>53</c:v>
                </c:pt>
                <c:pt idx="3">
                  <c:v>110</c:v>
                </c:pt>
                <c:pt idx="4">
                  <c:v>80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Φύλλο1!$R$97</c:f>
              <c:strCache>
                <c:ptCount val="1"/>
                <c:pt idx="0">
                  <c:v>ΚΡΟΑΤΙΑ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Φύλλο1!$S$97:$W$97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Φύλλο1!$R$98</c:f>
              <c:strCache>
                <c:ptCount val="1"/>
                <c:pt idx="0">
                  <c:v>ΚΥΠΡΟς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Φύλλο1!$S$98:$W$98</c:f>
              <c:numCache>
                <c:formatCode>General</c:formatCode>
                <c:ptCount val="5"/>
                <c:pt idx="0">
                  <c:v>19</c:v>
                </c:pt>
                <c:pt idx="1">
                  <c:v>18</c:v>
                </c:pt>
                <c:pt idx="2">
                  <c:v>27</c:v>
                </c:pt>
                <c:pt idx="3">
                  <c:v>33</c:v>
                </c:pt>
                <c:pt idx="4">
                  <c:v>44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Φύλλο1!$R$99</c:f>
              <c:strCache>
                <c:ptCount val="1"/>
                <c:pt idx="0">
                  <c:v>ΛΕΤΟΝΙΑ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Φύλλο1!$S$99:$W$99</c:f>
              <c:numCache>
                <c:formatCode>General</c:formatCode>
                <c:ptCount val="5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14</c:v>
                </c:pt>
                <c:pt idx="4">
                  <c:v>5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Φύλλο1!$R$100</c:f>
              <c:strCache>
                <c:ptCount val="1"/>
                <c:pt idx="0">
                  <c:v>ΛΙΘΟΥΑΝΙΑ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Φύλλο1!$S$100:$W$100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Φύλλο1!$R$101</c:f>
              <c:strCache>
                <c:ptCount val="1"/>
                <c:pt idx="0">
                  <c:v>ΝΟΡΒΗΓΙΑ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Φύλλο1!$S$101:$W$101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Φύλλο1!$R$102</c:f>
              <c:strCache>
                <c:ptCount val="1"/>
                <c:pt idx="0">
                  <c:v>ΟΛΛΑΝΔΙΑ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Φύλλο1!$S$102:$W$102</c:f>
              <c:numCache>
                <c:formatCode>General</c:formatCode>
                <c:ptCount val="5"/>
                <c:pt idx="0">
                  <c:v>11</c:v>
                </c:pt>
                <c:pt idx="1">
                  <c:v>7</c:v>
                </c:pt>
                <c:pt idx="2">
                  <c:v>11</c:v>
                </c:pt>
                <c:pt idx="3">
                  <c:v>8</c:v>
                </c:pt>
                <c:pt idx="4">
                  <c:v>11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Φύλλο1!$R$103</c:f>
              <c:strCache>
                <c:ptCount val="1"/>
                <c:pt idx="0">
                  <c:v>ΟΥΓΓΑΡΙΑ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Φύλλο1!$S$103:$W$103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Φύλλο1!$R$104</c:f>
              <c:strCache>
                <c:ptCount val="1"/>
                <c:pt idx="0">
                  <c:v>ΟΥΚΡΑΝΙΑ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Φύλλο1!$S$104:$W$104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Φύλλο1!$R$105</c:f>
              <c:strCache>
                <c:ptCount val="1"/>
                <c:pt idx="0">
                  <c:v>ΠΟΛΩΝΙΑ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Φύλλο1!$S$105:$W$105</c:f>
              <c:numCache>
                <c:formatCode>General</c:formatCode>
                <c:ptCount val="5"/>
                <c:pt idx="0">
                  <c:v>40</c:v>
                </c:pt>
                <c:pt idx="1">
                  <c:v>35</c:v>
                </c:pt>
                <c:pt idx="2">
                  <c:v>47</c:v>
                </c:pt>
                <c:pt idx="3">
                  <c:v>39</c:v>
                </c:pt>
                <c:pt idx="4">
                  <c:v>42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Φύλλο1!$R$106</c:f>
              <c:strCache>
                <c:ptCount val="1"/>
                <c:pt idx="0">
                  <c:v>ΠΟΡΤΟΓΑΛΙΑ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Φύλλο1!$S$106:$W$106</c:f>
              <c:numCache>
                <c:formatCode>General</c:formatCode>
                <c:ptCount val="5"/>
                <c:pt idx="0">
                  <c:v>5</c:v>
                </c:pt>
                <c:pt idx="1">
                  <c:v>1</c:v>
                </c:pt>
                <c:pt idx="2">
                  <c:v>2</c:v>
                </c:pt>
                <c:pt idx="3">
                  <c:v>8</c:v>
                </c:pt>
                <c:pt idx="4">
                  <c:v>9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Φύλλο1!$R$107</c:f>
              <c:strCache>
                <c:ptCount val="1"/>
                <c:pt idx="0">
                  <c:v>ΡΟΥΜΑΝΙΑ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Φύλλο1!$S$107:$W$107</c:f>
              <c:numCache>
                <c:formatCode>General</c:formatCode>
                <c:ptCount val="5"/>
                <c:pt idx="0">
                  <c:v>15</c:v>
                </c:pt>
                <c:pt idx="1">
                  <c:v>20</c:v>
                </c:pt>
                <c:pt idx="2">
                  <c:v>18</c:v>
                </c:pt>
                <c:pt idx="3">
                  <c:v>9</c:v>
                </c:pt>
                <c:pt idx="4">
                  <c:v>23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Φύλλο1!$R$108</c:f>
              <c:strCache>
                <c:ptCount val="1"/>
                <c:pt idx="0">
                  <c:v>ΣΛΟΒΑΚΙΑ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Φύλλο1!$S$108:$W$108</c:f>
              <c:numCache>
                <c:formatCode>General</c:formatCode>
                <c:ptCount val="5"/>
                <c:pt idx="0">
                  <c:v>9</c:v>
                </c:pt>
                <c:pt idx="1">
                  <c:v>8</c:v>
                </c:pt>
                <c:pt idx="2">
                  <c:v>10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Φύλλο1!$R$109</c:f>
              <c:strCache>
                <c:ptCount val="1"/>
                <c:pt idx="0">
                  <c:v>ΣΛΟΒΕΝΙΑ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Φύλλο1!$S$109:$W$109</c:f>
              <c:numCache>
                <c:formatCode>General</c:formatCode>
                <c:ptCount val="5"/>
                <c:pt idx="0">
                  <c:v>5</c:v>
                </c:pt>
                <c:pt idx="1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0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Φύλλο1!$R$110</c:f>
              <c:strCache>
                <c:ptCount val="1"/>
                <c:pt idx="0">
                  <c:v>ΣΟΥΗΔΙΑ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Φύλλο1!$S$110:$W$110</c:f>
              <c:numCache>
                <c:formatCode>General</c:formatCode>
                <c:ptCount val="5"/>
                <c:pt idx="0">
                  <c:v>6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  <c:pt idx="4">
                  <c:v>3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Φύλλο1!$R$111</c:f>
              <c:strCache>
                <c:ptCount val="1"/>
                <c:pt idx="0">
                  <c:v>ΤΟΥΡΚΙΑ</c:v>
                </c:pt>
              </c:strCache>
            </c:strRef>
          </c:tx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Φύλλο1!$S$111:$W$111</c:f>
              <c:numCache>
                <c:formatCode>General</c:formatCode>
                <c:ptCount val="5"/>
                <c:pt idx="0">
                  <c:v>17</c:v>
                </c:pt>
                <c:pt idx="1">
                  <c:v>22</c:v>
                </c:pt>
                <c:pt idx="2">
                  <c:v>25</c:v>
                </c:pt>
                <c:pt idx="3">
                  <c:v>27</c:v>
                </c:pt>
                <c:pt idx="4">
                  <c:v>28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Φύλλο1!$R$112</c:f>
              <c:strCache>
                <c:ptCount val="1"/>
                <c:pt idx="0">
                  <c:v>ΤΣΕΧΙΑ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Φύλλο1!$S$112:$W$112</c:f>
              <c:numCache>
                <c:formatCode>General</c:formatCode>
                <c:ptCount val="5"/>
                <c:pt idx="0">
                  <c:v>20</c:v>
                </c:pt>
                <c:pt idx="1">
                  <c:v>12</c:v>
                </c:pt>
                <c:pt idx="2">
                  <c:v>22</c:v>
                </c:pt>
                <c:pt idx="3">
                  <c:v>25</c:v>
                </c:pt>
                <c:pt idx="4">
                  <c:v>11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Φύλλο1!$R$113</c:f>
              <c:strCache>
                <c:ptCount val="1"/>
                <c:pt idx="0">
                  <c:v>ΦΙΝΛΑΝΔΙΑ</c:v>
                </c:pt>
              </c:strCache>
            </c:strRef>
          </c:tx>
          <c:marker>
            <c:symbol val="none"/>
          </c:marker>
          <c:cat>
            <c:strRef>
              <c:f>Φύλλο1!$S$83:$W$83</c:f>
              <c:strCache>
                <c:ptCount val="5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</c:strCache>
            </c:strRef>
          </c:cat>
          <c:val>
            <c:numRef>
              <c:f>Φύλλο1!$S$113:$W$113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36800"/>
        <c:axId val="113838336"/>
      </c:lineChart>
      <c:catAx>
        <c:axId val="11383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13838336"/>
        <c:crosses val="autoZero"/>
        <c:auto val="1"/>
        <c:lblAlgn val="ctr"/>
        <c:lblOffset val="100"/>
        <c:noMultiLvlLbl val="0"/>
      </c:catAx>
      <c:valAx>
        <c:axId val="113838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13836800"/>
        <c:crosses val="autoZero"/>
        <c:crossBetween val="between"/>
      </c:valAx>
      <c:spPr>
        <a:solidFill>
          <a:srgbClr val="404E6C"/>
        </a:solidFill>
      </c:spPr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Φύλλο1!$S$214:$S$215</c:f>
              <c:strCache>
                <c:ptCount val="1"/>
                <c:pt idx="0">
                  <c:v>ΣΥΝΟΛΟ ΕΙΣ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Φύλλο1!$R$216:$R$246</c:f>
              <c:strCache>
                <c:ptCount val="31"/>
                <c:pt idx="0">
                  <c:v>ΑΓΓΛΙΑ</c:v>
                </c:pt>
                <c:pt idx="1">
                  <c:v>ΑΥΣΤΡΙΑ</c:v>
                </c:pt>
                <c:pt idx="2">
                  <c:v>ΒΕΛΓΙΟ</c:v>
                </c:pt>
                <c:pt idx="3">
                  <c:v>ΒΟΥΛΓΑΡΙΑ</c:v>
                </c:pt>
                <c:pt idx="4">
                  <c:v>ΓΑΛΛΙΑ</c:v>
                </c:pt>
                <c:pt idx="5">
                  <c:v>ΓΕΡΜΑΝΙΑ</c:v>
                </c:pt>
                <c:pt idx="6">
                  <c:v>ΔΑΝΙΑ</c:v>
                </c:pt>
                <c:pt idx="7">
                  <c:v>ΕΛΒΕΤΙΑ</c:v>
                </c:pt>
                <c:pt idx="8">
                  <c:v>ΕΣΘΟΝΙΑ</c:v>
                </c:pt>
                <c:pt idx="9">
                  <c:v>ΙΡΛΑΝΔΙΑ</c:v>
                </c:pt>
                <c:pt idx="10">
                  <c:v>ΙΣΛΑΝΔΙΑ</c:v>
                </c:pt>
                <c:pt idx="11">
                  <c:v>ΙΣΠΑΝΙΑ</c:v>
                </c:pt>
                <c:pt idx="12">
                  <c:v>ΙΤΑΛΙΑ</c:v>
                </c:pt>
                <c:pt idx="13">
                  <c:v>ΚΡΟΑΤΙΑ</c:v>
                </c:pt>
                <c:pt idx="14">
                  <c:v>ΚΥΠΡΟς</c:v>
                </c:pt>
                <c:pt idx="15">
                  <c:v>ΛΕΤΟΝΙΑ</c:v>
                </c:pt>
                <c:pt idx="16">
                  <c:v>ΛΙΘΟΥΑΝΙΑ</c:v>
                </c:pt>
                <c:pt idx="17">
                  <c:v>ΛΟΥΞΕΜΒΟΥΡΓΟ</c:v>
                </c:pt>
                <c:pt idx="18">
                  <c:v>ΜΑΛΤΑ</c:v>
                </c:pt>
                <c:pt idx="19">
                  <c:v>ΝΟΡΒΗΓΙΑ</c:v>
                </c:pt>
                <c:pt idx="20">
                  <c:v>ΟΛΛΑΝΔΙΑ</c:v>
                </c:pt>
                <c:pt idx="21">
                  <c:v>ΟΥΓΓΑΡΙΑ</c:v>
                </c:pt>
                <c:pt idx="22">
                  <c:v>ΠΟΛΩΝΙΑ</c:v>
                </c:pt>
                <c:pt idx="23">
                  <c:v>ΠΟΡΤΟΓΑΛΙΑ</c:v>
                </c:pt>
                <c:pt idx="24">
                  <c:v>ΡΟΥΜΑΝΙΑ</c:v>
                </c:pt>
                <c:pt idx="25">
                  <c:v>ΣΛΟΒΑΚΙΑ</c:v>
                </c:pt>
                <c:pt idx="26">
                  <c:v>ΣΛΟΒΕΝΙΑ</c:v>
                </c:pt>
                <c:pt idx="27">
                  <c:v>ΣΟΥΗΔΙΑ</c:v>
                </c:pt>
                <c:pt idx="28">
                  <c:v>ΤΟΥΡΚΙΑ</c:v>
                </c:pt>
                <c:pt idx="29">
                  <c:v>ΤΣΕΧΙΑ</c:v>
                </c:pt>
                <c:pt idx="30">
                  <c:v>ΦΙΝΛΑΝΔΙΑ</c:v>
                </c:pt>
              </c:strCache>
            </c:strRef>
          </c:cat>
          <c:val>
            <c:numRef>
              <c:f>Φύλλο1!$S$216:$S$246</c:f>
              <c:numCache>
                <c:formatCode>0</c:formatCode>
                <c:ptCount val="31"/>
                <c:pt idx="0">
                  <c:v>416</c:v>
                </c:pt>
                <c:pt idx="1">
                  <c:v>184</c:v>
                </c:pt>
                <c:pt idx="2">
                  <c:v>163</c:v>
                </c:pt>
                <c:pt idx="3">
                  <c:v>156</c:v>
                </c:pt>
                <c:pt idx="4">
                  <c:v>830</c:v>
                </c:pt>
                <c:pt idx="5">
                  <c:v>1023</c:v>
                </c:pt>
                <c:pt idx="6">
                  <c:v>38</c:v>
                </c:pt>
                <c:pt idx="7">
                  <c:v>20</c:v>
                </c:pt>
                <c:pt idx="8">
                  <c:v>34</c:v>
                </c:pt>
                <c:pt idx="9">
                  <c:v>53</c:v>
                </c:pt>
                <c:pt idx="10">
                  <c:v>25</c:v>
                </c:pt>
                <c:pt idx="11">
                  <c:v>807</c:v>
                </c:pt>
                <c:pt idx="12">
                  <c:v>1038</c:v>
                </c:pt>
                <c:pt idx="13">
                  <c:v>5</c:v>
                </c:pt>
                <c:pt idx="14">
                  <c:v>268</c:v>
                </c:pt>
                <c:pt idx="15">
                  <c:v>47</c:v>
                </c:pt>
                <c:pt idx="16">
                  <c:v>64</c:v>
                </c:pt>
                <c:pt idx="17">
                  <c:v>0</c:v>
                </c:pt>
                <c:pt idx="18">
                  <c:v>2</c:v>
                </c:pt>
                <c:pt idx="19" formatCode="General">
                  <c:v>25</c:v>
                </c:pt>
                <c:pt idx="20" formatCode="General">
                  <c:v>264</c:v>
                </c:pt>
                <c:pt idx="21" formatCode="General">
                  <c:v>118</c:v>
                </c:pt>
                <c:pt idx="22">
                  <c:v>546</c:v>
                </c:pt>
                <c:pt idx="23">
                  <c:v>145</c:v>
                </c:pt>
                <c:pt idx="24">
                  <c:v>335</c:v>
                </c:pt>
                <c:pt idx="25">
                  <c:v>175</c:v>
                </c:pt>
                <c:pt idx="26">
                  <c:v>28</c:v>
                </c:pt>
                <c:pt idx="27">
                  <c:v>129</c:v>
                </c:pt>
                <c:pt idx="28">
                  <c:v>264</c:v>
                </c:pt>
                <c:pt idx="29">
                  <c:v>350</c:v>
                </c:pt>
                <c:pt idx="30">
                  <c:v>137</c:v>
                </c:pt>
              </c:numCache>
            </c:numRef>
          </c:val>
        </c:ser>
        <c:ser>
          <c:idx val="1"/>
          <c:order val="1"/>
          <c:tx>
            <c:strRef>
              <c:f>Φύλλο1!$T$214:$T$215</c:f>
              <c:strCache>
                <c:ptCount val="1"/>
                <c:pt idx="0">
                  <c:v>ΣΥΝΟΛΟ ΕΞ</c:v>
                </c:pt>
              </c:strCache>
            </c:strRef>
          </c:tx>
          <c:invertIfNegative val="0"/>
          <c:cat>
            <c:strRef>
              <c:f>Φύλλο1!$R$216:$R$246</c:f>
              <c:strCache>
                <c:ptCount val="31"/>
                <c:pt idx="0">
                  <c:v>ΑΓΓΛΙΑ</c:v>
                </c:pt>
                <c:pt idx="1">
                  <c:v>ΑΥΣΤΡΙΑ</c:v>
                </c:pt>
                <c:pt idx="2">
                  <c:v>ΒΕΛΓΙΟ</c:v>
                </c:pt>
                <c:pt idx="3">
                  <c:v>ΒΟΥΛΓΑΡΙΑ</c:v>
                </c:pt>
                <c:pt idx="4">
                  <c:v>ΓΑΛΛΙΑ</c:v>
                </c:pt>
                <c:pt idx="5">
                  <c:v>ΓΕΡΜΑΝΙΑ</c:v>
                </c:pt>
                <c:pt idx="6">
                  <c:v>ΔΑΝΙΑ</c:v>
                </c:pt>
                <c:pt idx="7">
                  <c:v>ΕΛΒΕΤΙΑ</c:v>
                </c:pt>
                <c:pt idx="8">
                  <c:v>ΕΣΘΟΝΙΑ</c:v>
                </c:pt>
                <c:pt idx="9">
                  <c:v>ΙΡΛΑΝΔΙΑ</c:v>
                </c:pt>
                <c:pt idx="10">
                  <c:v>ΙΣΛΑΝΔΙΑ</c:v>
                </c:pt>
                <c:pt idx="11">
                  <c:v>ΙΣΠΑΝΙΑ</c:v>
                </c:pt>
                <c:pt idx="12">
                  <c:v>ΙΤΑΛΙΑ</c:v>
                </c:pt>
                <c:pt idx="13">
                  <c:v>ΚΡΟΑΤΙΑ</c:v>
                </c:pt>
                <c:pt idx="14">
                  <c:v>ΚΥΠΡΟς</c:v>
                </c:pt>
                <c:pt idx="15">
                  <c:v>ΛΕΤΟΝΙΑ</c:v>
                </c:pt>
                <c:pt idx="16">
                  <c:v>ΛΙΘΟΥΑΝΙΑ</c:v>
                </c:pt>
                <c:pt idx="17">
                  <c:v>ΛΟΥΞΕΜΒΟΥΡΓΟ</c:v>
                </c:pt>
                <c:pt idx="18">
                  <c:v>ΜΑΛΤΑ</c:v>
                </c:pt>
                <c:pt idx="19">
                  <c:v>ΝΟΡΒΗΓΙΑ</c:v>
                </c:pt>
                <c:pt idx="20">
                  <c:v>ΟΛΛΑΝΔΙΑ</c:v>
                </c:pt>
                <c:pt idx="21">
                  <c:v>ΟΥΓΓΑΡΙΑ</c:v>
                </c:pt>
                <c:pt idx="22">
                  <c:v>ΠΟΛΩΝΙΑ</c:v>
                </c:pt>
                <c:pt idx="23">
                  <c:v>ΠΟΡΤΟΓΑΛΙΑ</c:v>
                </c:pt>
                <c:pt idx="24">
                  <c:v>ΡΟΥΜΑΝΙΑ</c:v>
                </c:pt>
                <c:pt idx="25">
                  <c:v>ΣΛΟΒΑΚΙΑ</c:v>
                </c:pt>
                <c:pt idx="26">
                  <c:v>ΣΛΟΒΕΝΙΑ</c:v>
                </c:pt>
                <c:pt idx="27">
                  <c:v>ΣΟΥΗΔΙΑ</c:v>
                </c:pt>
                <c:pt idx="28">
                  <c:v>ΤΟΥΡΚΙΑ</c:v>
                </c:pt>
                <c:pt idx="29">
                  <c:v>ΤΣΕΧΙΑ</c:v>
                </c:pt>
                <c:pt idx="30">
                  <c:v>ΦΙΝΛΑΝΔΙΑ</c:v>
                </c:pt>
              </c:strCache>
            </c:strRef>
          </c:cat>
          <c:val>
            <c:numRef>
              <c:f>Φύλλο1!$T$216:$T$246</c:f>
              <c:numCache>
                <c:formatCode>0</c:formatCode>
                <c:ptCount val="31"/>
                <c:pt idx="0">
                  <c:v>872</c:v>
                </c:pt>
                <c:pt idx="1">
                  <c:v>365</c:v>
                </c:pt>
                <c:pt idx="2">
                  <c:v>434</c:v>
                </c:pt>
                <c:pt idx="3">
                  <c:v>11</c:v>
                </c:pt>
                <c:pt idx="4">
                  <c:v>2077</c:v>
                </c:pt>
                <c:pt idx="5">
                  <c:v>2081</c:v>
                </c:pt>
                <c:pt idx="6">
                  <c:v>101</c:v>
                </c:pt>
                <c:pt idx="7">
                  <c:v>18</c:v>
                </c:pt>
                <c:pt idx="8">
                  <c:v>10</c:v>
                </c:pt>
                <c:pt idx="9">
                  <c:v>100</c:v>
                </c:pt>
                <c:pt idx="10">
                  <c:v>4</c:v>
                </c:pt>
                <c:pt idx="11">
                  <c:v>1533</c:v>
                </c:pt>
                <c:pt idx="12">
                  <c:v>1371</c:v>
                </c:pt>
                <c:pt idx="13">
                  <c:v>5</c:v>
                </c:pt>
                <c:pt idx="14">
                  <c:v>23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2</c:v>
                </c:pt>
                <c:pt idx="19">
                  <c:v>64</c:v>
                </c:pt>
                <c:pt idx="20">
                  <c:v>535</c:v>
                </c:pt>
                <c:pt idx="21">
                  <c:v>63</c:v>
                </c:pt>
                <c:pt idx="22">
                  <c:v>127</c:v>
                </c:pt>
                <c:pt idx="23">
                  <c:v>332</c:v>
                </c:pt>
                <c:pt idx="24">
                  <c:v>27</c:v>
                </c:pt>
                <c:pt idx="25">
                  <c:v>24</c:v>
                </c:pt>
                <c:pt idx="26">
                  <c:v>17</c:v>
                </c:pt>
                <c:pt idx="27">
                  <c:v>296</c:v>
                </c:pt>
                <c:pt idx="28">
                  <c:v>76</c:v>
                </c:pt>
                <c:pt idx="29">
                  <c:v>318</c:v>
                </c:pt>
                <c:pt idx="30">
                  <c:v>174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924672"/>
        <c:axId val="124926208"/>
      </c:barChart>
      <c:catAx>
        <c:axId val="12492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24926208"/>
        <c:crosses val="autoZero"/>
        <c:auto val="1"/>
        <c:lblAlgn val="ctr"/>
        <c:lblOffset val="100"/>
        <c:noMultiLvlLbl val="0"/>
      </c:catAx>
      <c:valAx>
        <c:axId val="12492620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24924672"/>
        <c:crosses val="autoZero"/>
        <c:crossBetween val="between"/>
      </c:valAx>
      <c:spPr>
        <a:solidFill>
          <a:srgbClr val="404E6C"/>
        </a:solidFill>
        <a:ln>
          <a:solidFill>
            <a:srgbClr val="404E6C"/>
          </a:solidFill>
        </a:ln>
      </c:spPr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depthPercent val="8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'[Γράφημα στο Microsoft PowerPoint]Φύλλο1'!$R$122:$R$163</c:f>
              <c:strCache>
                <c:ptCount val="42"/>
                <c:pt idx="0">
                  <c:v>ΑΓΓΛΙΚΗΣ ΓΛΩΣΣΑΣ &amp; ΦΙΛΟΛΟΓΙΑΣ</c:v>
                </c:pt>
                <c:pt idx="1">
                  <c:v>ΑΓΡΟΝΟΜΩΝ ΤΟΠΟΓΡΑΦΩΝ ΜΗΧΑΝΙΚΩΝ</c:v>
                </c:pt>
                <c:pt idx="2">
                  <c:v>ΑΡΧΙΤΕΚΤΟΝΩΝ ΜΗΧΑΝΙΚΩΝ</c:v>
                </c:pt>
                <c:pt idx="3">
                  <c:v>ΒΙΟΛΟΓΙΑΣ</c:v>
                </c:pt>
                <c:pt idx="4">
                  <c:v>ΓΑΛΛΙΚΗΣ ΓΛΩΣΣΑΣ &amp; ΦΙΛΟΛΟΓΙΑΣ</c:v>
                </c:pt>
                <c:pt idx="5">
                  <c:v>ΓΕΡΜΑΝΙΚΗΣ ΓΛΩΣΣΑΣ &amp; ΦΙΛΟΛΟΓΙΑΣ</c:v>
                </c:pt>
                <c:pt idx="6">
                  <c:v>ΓΕΩΛΟΓΙΑΣ</c:v>
                </c:pt>
                <c:pt idx="7">
                  <c:v>ΓΕΩΠΟΝΙΑΣ</c:v>
                </c:pt>
                <c:pt idx="8">
                  <c:v>ΔΑΣΟΛΟΓΙΑΣ &amp; ΦΥΣΙΚΟΥ ΠΕΡΙΒΑΛΛΟΝΤΟΣ</c:v>
                </c:pt>
                <c:pt idx="9">
                  <c:v>ΔΗΜΟΣΙΟΓΡΑΦΙΑΣ &amp; Μ.Μ.Ε.</c:v>
                </c:pt>
                <c:pt idx="10">
                  <c:v>ΔΙΑΤΜΗΜ.ΠΡΟΓΡ.ΜΕΤΑΠ.ΣΠΟΥΔ.ΕΠΙΣΤ.&amp;ΤΕΧΝ. ΤΗΣ ΓΛ</c:v>
                </c:pt>
                <c:pt idx="11">
                  <c:v>ΕΙΚΑΣΤΙΚΩΝ &amp; ΕΦΑΡΜΟΣΜΕΝΩΝ ΤΕΧΝΩΝ</c:v>
                </c:pt>
                <c:pt idx="12">
                  <c:v>ΕΠΙΣΤΗΜΗΣ ΦΥΣΙΚΗΣ ΑΓΩΓΗΣ ΚΑΙ ΑΘΛΗΤΙΣΜΟΥ</c:v>
                </c:pt>
                <c:pt idx="13">
                  <c:v>ΕΠΙΣΤΗΜΗΣ ΦΥΣΙΚΗΣ ΑΓΩΓΗΣ ΚΑΙ ΑΘΛΗΤΙΣΜΟΥ ΣΕΡΡΩ</c:v>
                </c:pt>
                <c:pt idx="14">
                  <c:v>ΕΠΙΣΤΗΜΩΝ ΠΡΟΣΧΟΛΙΚΗΣ ΑΓΩΓΗΣ ΚΑΙ ΕΚΠΑΙΔΕΥΣΗΣ</c:v>
                </c:pt>
                <c:pt idx="15">
                  <c:v>ΗΛΕΚΤΡΟΛΟΓΩΝ ΜΗΧΑΝΙΚΩΝ &amp; ΜΗΧ. Η/Υ</c:v>
                </c:pt>
                <c:pt idx="16">
                  <c:v>ΘΕΑΤΡΟΥ</c:v>
                </c:pt>
                <c:pt idx="17">
                  <c:v>ΘΕΟΛΟΓΙΑΣ</c:v>
                </c:pt>
                <c:pt idx="18">
                  <c:v>ΙΑΤΡΙΚΗΣ</c:v>
                </c:pt>
                <c:pt idx="19">
                  <c:v>ΙΣΤΟΡΙΑΣ &amp; ΑΡΧΑΙΟΛΟΓΙΑΣ</c:v>
                </c:pt>
                <c:pt idx="20">
                  <c:v>ΙΤΑΛΙΚΗΣ ΓΛΩΣΣΑΣ &amp; ΦΙΛΟΛΟΓΙΑΣ</c:v>
                </c:pt>
                <c:pt idx="21">
                  <c:v>ΚΙΝΗΜΑΤΟΓΡΑΦΟΥ</c:v>
                </c:pt>
                <c:pt idx="22">
                  <c:v>ΚΤΗΝΙΑΤΡΙΚΗΣ</c:v>
                </c:pt>
                <c:pt idx="23">
                  <c:v>ΜΑΘΗΜΑΤΙΚΩΝ</c:v>
                </c:pt>
                <c:pt idx="24">
                  <c:v>ΜΗΧΑΝΙΚΩΝ ΧΩΡΟΤΑΞΙΑΣ</c:v>
                </c:pt>
                <c:pt idx="25">
                  <c:v>ΜΗΧΑΝΟΛΟΓΩΝ ΜΗΧΑΝΙΚΩΝ</c:v>
                </c:pt>
                <c:pt idx="26">
                  <c:v>ΜΟΥΣΙΚΩΝ ΣΠΟΥΔΩΝ</c:v>
                </c:pt>
                <c:pt idx="27">
                  <c:v>ΝΟΜΙΚΗΣ</c:v>
                </c:pt>
                <c:pt idx="28">
                  <c:v>ΟΔΟΝΤΙΑΤΡΙΚΗΣ</c:v>
                </c:pt>
                <c:pt idx="29">
                  <c:v>ΟΙΚΟΝΟΜΙΚΩΝ ΕΠΙΣΤΗΜΩΝ</c:v>
                </c:pt>
                <c:pt idx="30">
                  <c:v>ΠΑΙΔΑΓΩΓΙΚΟ ΔΗΜΟΤΙΚΗΣ ΕΚΠ. ΘΕΣ/ΝΙΚΗΣ</c:v>
                </c:pt>
                <c:pt idx="31">
                  <c:v>ΠΛΗΡΟΦΟΡΙΚΗΣ</c:v>
                </c:pt>
                <c:pt idx="32">
                  <c:v>ΠΟΙΜΑΝΤΙΚΗΣ ΚΑΙ ΚΟΙΝΩΝΙΚΗΣ ΘΕΟΛΟΓΙΑΣ</c:v>
                </c:pt>
                <c:pt idx="33">
                  <c:v>ΠΟΛΙΤΙΚΩΝ ΕΠΙΣΤΗΜΩΝ</c:v>
                </c:pt>
                <c:pt idx="34">
                  <c:v>ΠΟΛΙΤΙΚΩΝ ΜΗΧΑΝΙΚΩΝ</c:v>
                </c:pt>
                <c:pt idx="35">
                  <c:v>ΦΑΡΜΑΚΕΥΤΙΚΗΣ</c:v>
                </c:pt>
                <c:pt idx="36">
                  <c:v>ΦΙΛΟΛΟΓΙΑΣ</c:v>
                </c:pt>
                <c:pt idx="37">
                  <c:v>ΦΙΛΟΣΟΦΙΑΣ &amp; ΠΑΙΔΑΓΩΓΙΚΗΣ</c:v>
                </c:pt>
                <c:pt idx="38">
                  <c:v>ΦΥΣΙΚΗΣ</c:v>
                </c:pt>
                <c:pt idx="39">
                  <c:v>ΧΗΜΕΙΑΣ</c:v>
                </c:pt>
                <c:pt idx="40">
                  <c:v>ΧΗΜΙΚΩΝ ΜΗΧΑΝΙΚΩΝ</c:v>
                </c:pt>
                <c:pt idx="41">
                  <c:v>ΨΥΧΟΛΟΓΙΑΣ</c:v>
                </c:pt>
              </c:strCache>
            </c:strRef>
          </c:cat>
          <c:val>
            <c:numRef>
              <c:f>'[Γράφημα στο Microsoft PowerPoint]Φύλλο1'!$S$122:$S$163</c:f>
              <c:numCache>
                <c:formatCode>General</c:formatCode>
                <c:ptCount val="42"/>
                <c:pt idx="0">
                  <c:v>899</c:v>
                </c:pt>
                <c:pt idx="1">
                  <c:v>94</c:v>
                </c:pt>
                <c:pt idx="2">
                  <c:v>828</c:v>
                </c:pt>
                <c:pt idx="3">
                  <c:v>325</c:v>
                </c:pt>
                <c:pt idx="4">
                  <c:v>602</c:v>
                </c:pt>
                <c:pt idx="5">
                  <c:v>482</c:v>
                </c:pt>
                <c:pt idx="6">
                  <c:v>85</c:v>
                </c:pt>
                <c:pt idx="7">
                  <c:v>268</c:v>
                </c:pt>
                <c:pt idx="8">
                  <c:v>149</c:v>
                </c:pt>
                <c:pt idx="9">
                  <c:v>188</c:v>
                </c:pt>
                <c:pt idx="10">
                  <c:v>13</c:v>
                </c:pt>
                <c:pt idx="11">
                  <c:v>143</c:v>
                </c:pt>
                <c:pt idx="12">
                  <c:v>121</c:v>
                </c:pt>
                <c:pt idx="13">
                  <c:v>13</c:v>
                </c:pt>
                <c:pt idx="14">
                  <c:v>280</c:v>
                </c:pt>
                <c:pt idx="15">
                  <c:v>239</c:v>
                </c:pt>
                <c:pt idx="16">
                  <c:v>137</c:v>
                </c:pt>
                <c:pt idx="17">
                  <c:v>106</c:v>
                </c:pt>
                <c:pt idx="18">
                  <c:v>704</c:v>
                </c:pt>
                <c:pt idx="19">
                  <c:v>451</c:v>
                </c:pt>
                <c:pt idx="20">
                  <c:v>302</c:v>
                </c:pt>
                <c:pt idx="21">
                  <c:v>50</c:v>
                </c:pt>
                <c:pt idx="22">
                  <c:v>65</c:v>
                </c:pt>
                <c:pt idx="23">
                  <c:v>166</c:v>
                </c:pt>
                <c:pt idx="24">
                  <c:v>13</c:v>
                </c:pt>
                <c:pt idx="25">
                  <c:v>94</c:v>
                </c:pt>
                <c:pt idx="26">
                  <c:v>86</c:v>
                </c:pt>
                <c:pt idx="27">
                  <c:v>1105</c:v>
                </c:pt>
                <c:pt idx="28">
                  <c:v>44</c:v>
                </c:pt>
                <c:pt idx="29">
                  <c:v>457</c:v>
                </c:pt>
                <c:pt idx="30">
                  <c:v>254</c:v>
                </c:pt>
                <c:pt idx="31">
                  <c:v>80</c:v>
                </c:pt>
                <c:pt idx="32">
                  <c:v>48</c:v>
                </c:pt>
                <c:pt idx="33">
                  <c:v>198</c:v>
                </c:pt>
                <c:pt idx="34">
                  <c:v>302</c:v>
                </c:pt>
                <c:pt idx="35">
                  <c:v>200</c:v>
                </c:pt>
                <c:pt idx="36">
                  <c:v>394</c:v>
                </c:pt>
                <c:pt idx="37">
                  <c:v>208</c:v>
                </c:pt>
                <c:pt idx="38">
                  <c:v>178</c:v>
                </c:pt>
                <c:pt idx="39">
                  <c:v>177</c:v>
                </c:pt>
                <c:pt idx="40">
                  <c:v>52</c:v>
                </c:pt>
                <c:pt idx="41">
                  <c:v>429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125033088"/>
        <c:axId val="125034880"/>
        <c:axId val="0"/>
      </c:bar3DChart>
      <c:catAx>
        <c:axId val="12503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25034880"/>
        <c:crosses val="autoZero"/>
        <c:auto val="1"/>
        <c:lblAlgn val="ctr"/>
        <c:lblOffset val="100"/>
        <c:noMultiLvlLbl val="0"/>
      </c:catAx>
      <c:valAx>
        <c:axId val="1250348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250330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404E6C"/>
    </a:solidFill>
    <a:ln>
      <a:solidFill>
        <a:srgbClr val="404E6C"/>
      </a:solidFill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'[Γράφημα στο Microsoft PowerPoint]Φύλλο1'!$R$167:$R$211</c:f>
              <c:strCache>
                <c:ptCount val="45"/>
                <c:pt idx="0">
                  <c:v>ΑΓΓΛΙΚΗΣ ΓΛΩΣΣΑΣ &amp; ΦΙΛΟΛΟΓΙΑΣ</c:v>
                </c:pt>
                <c:pt idx="1">
                  <c:v>ΑΓΡΟΝΟΜΩΝ &amp; ΤΟΠΟΓΡΑΦΩΝ ΜΗΧΑΝΙΚΩΝ</c:v>
                </c:pt>
                <c:pt idx="2">
                  <c:v>ΑΡΧΙΤΕΚΤΟΝΩΝ ΜΗΧΑΝΙΚΩΝ</c:v>
                </c:pt>
                <c:pt idx="3">
                  <c:v>ΒΙΟΛΟΓΙΑΣ</c:v>
                </c:pt>
                <c:pt idx="4">
                  <c:v>ΓΑΛΛΙΚΗΣ ΓΛΩΣΣΑΣ &amp; ΦΙΛΟΛΟΓΙΑΣ</c:v>
                </c:pt>
                <c:pt idx="5">
                  <c:v>ΓΕΝΙΚΟ</c:v>
                </c:pt>
                <c:pt idx="6">
                  <c:v>ΓΕΡΜΑΝΙΚΗΣ ΓΛΩΣΣΑΣ &amp; ΦΙΛΟΛΟΓΙΑΣ</c:v>
                </c:pt>
                <c:pt idx="7">
                  <c:v>ΓΕΩΛΟΓΙΑΣ</c:v>
                </c:pt>
                <c:pt idx="8">
                  <c:v>ΓΕΩΠΟΝΙΑΣ</c:v>
                </c:pt>
                <c:pt idx="9">
                  <c:v>ΔΑΣΟΛΟΓΙΑΣ &amp; ΦΥΣΙΚΟΥ ΠΕΡΙΒΑΛΛΟΝΤΟΣ</c:v>
                </c:pt>
                <c:pt idx="10">
                  <c:v>ΔΗΜΟΣΙΟΓΡΑΦΙΑΣ &amp; Μ.Μ.Ε.</c:v>
                </c:pt>
                <c:pt idx="11">
                  <c:v>ΔΙΑΤΜΗΜΑΤΙΚΟ ΠΡΟΓΡΑΜΜΑ ΜΕΤΑΠΤΥΧΙΑΚΩΝ ΣΠΟΥΔΩΝ</c:v>
                </c:pt>
                <c:pt idx="12">
                  <c:v>ΕΙΚΑΣΤΙΚΩΝ &amp; ΕΦΑΡΜΟΣΜΕΝΩΝ ΤΕΧΝΩΝ</c:v>
                </c:pt>
                <c:pt idx="13">
                  <c:v>ΕΠΙΣΤΗΜΗΣ ΦΥΣΙΚΗΣ ΑΓΩΓΗΣ ΚΑΙ ΑΘΛΗΤΙΣΜΟΥ</c:v>
                </c:pt>
                <c:pt idx="14">
                  <c:v>ΕΠΙΣΤΗΜΗΣ ΦΥΣΙΚΗΣ ΑΓΩΓΗΣ ΚΑΙ ΑΘΛΗΤΙΣΜΟΥ ΣΕΡΡΩN</c:v>
                </c:pt>
                <c:pt idx="15">
                  <c:v>ΕΠΙΣΤΗΜΩΝ ΠΡΟΣΧΟΛΙΚΗΣ ΑΓΩΓΗΣ ΚΑΙ ΕΚΠΑΙΔΕΥΣΗΣ</c:v>
                </c:pt>
                <c:pt idx="16">
                  <c:v>ΗΛΕΚΤΡΟΛΟΓΩΝ ΜΗΧΑΝΙΚΩΝ &amp; ΜΗΧ. Η/Υ</c:v>
                </c:pt>
                <c:pt idx="17">
                  <c:v>ΘΕΑΤΡΟΥ</c:v>
                </c:pt>
                <c:pt idx="18">
                  <c:v>ΘΕΟΛΟΓΙΑΣ</c:v>
                </c:pt>
                <c:pt idx="19">
                  <c:v>ΙΑΤΡΙΚΗΣ</c:v>
                </c:pt>
                <c:pt idx="20">
                  <c:v>ΙΣΤΟΡΙΑΣ &amp; ΑΡΧΑΙΟΛΟΓΙΑΣ</c:v>
                </c:pt>
                <c:pt idx="21">
                  <c:v>ΙΤΑΛΙΚΗΣ ΓΛΩΣΣΑΣ &amp; ΦΙΛΟΛΟΓΙΑΣ</c:v>
                </c:pt>
                <c:pt idx="22">
                  <c:v>ΚΙΝΗΜΑΤΟΓΡΑΦΟΥ</c:v>
                </c:pt>
                <c:pt idx="23">
                  <c:v>ΚΤΗΝΙΑΤΡΙΚΗΣ</c:v>
                </c:pt>
                <c:pt idx="24">
                  <c:v>ΜΑΘΗΜΑΤΙΚΩΝ</c:v>
                </c:pt>
                <c:pt idx="25">
                  <c:v>ΜΗΧΑΝΙΚΩΝ ΧΩΡΟΤΑΞΙΑΣ ΚΑΙ ΑΝΑΠΤΥΞΗΣ ΒΕΡΟΙΑΣ</c:v>
                </c:pt>
                <c:pt idx="26">
                  <c:v>ΜΗΧΑΝΟΛΟΓΩΝ ΜΗΧΑΝΙΚΩΝ</c:v>
                </c:pt>
                <c:pt idx="27">
                  <c:v>ΜΟΥΣΙΚΩΝ ΣΠΟΥΔΩΝ</c:v>
                </c:pt>
                <c:pt idx="28">
                  <c:v>ΝΟΜΙΚΗΣ</c:v>
                </c:pt>
                <c:pt idx="29">
                  <c:v>ΟΔΟΝΤΙΑΤΡΙΚΗΣ</c:v>
                </c:pt>
                <c:pt idx="30">
                  <c:v>ΟΙΚΟΝΟΜΙΚΩΝ ΕΠΙΣΤΗΜΩΝ</c:v>
                </c:pt>
                <c:pt idx="31">
                  <c:v>ΠΑΙΔΑΓΩΓΙΚΟ ΔΗΜΟΤΙΚΗΣ ΕΚΠ. ΘΕΣ/ΝΙΚΗΣ</c:v>
                </c:pt>
                <c:pt idx="32">
                  <c:v>ΠΑΙΔΑΓΩΓΙΚΟ ΔΗΜΟΤΙΚΗΣ ΦΛΩΡΙΝΑΣ</c:v>
                </c:pt>
                <c:pt idx="33">
                  <c:v>ΠΛΗΡΟΦΟΡΙΚΗΣ</c:v>
                </c:pt>
                <c:pt idx="34">
                  <c:v>ΠΟΙΜΑΝΤΙΚΗΣ ΚΑΙ ΚΟΙΝΩΝΙΚΗΣ ΘΕΟΛΟΓΙΑΣ</c:v>
                </c:pt>
                <c:pt idx="35">
                  <c:v>ΠΟΛΙΤΙΚΩΝ ΕΠΙΣΤΗΜΩΝ</c:v>
                </c:pt>
                <c:pt idx="36">
                  <c:v>ΠΟΛΙΤΙΚΩΝ ΜΗΧΑΝΙΚΩΝ</c:v>
                </c:pt>
                <c:pt idx="37">
                  <c:v>ΦΑΡΜΑΚΕΥΤΙΚΗΣ</c:v>
                </c:pt>
                <c:pt idx="38">
                  <c:v>ΦΙΛΟΛΟΓΙΑΣ</c:v>
                </c:pt>
                <c:pt idx="39">
                  <c:v>ΦΙΛΟΣΟΦΙΑΣ &amp; ΠΑΙΔΑΓΩΓΙΚΗΣ</c:v>
                </c:pt>
                <c:pt idx="40">
                  <c:v>ΦΥΣΙΚΗΣ</c:v>
                </c:pt>
                <c:pt idx="41">
                  <c:v>ΧΗΜΕΙΑΣ</c:v>
                </c:pt>
                <c:pt idx="42">
                  <c:v>ΧΗΜΙΚΩΝ ΜΗΧΑΝΙΚΩΝ</c:v>
                </c:pt>
                <c:pt idx="43">
                  <c:v>ΨΥΧΟΛΟΓΙΑΣ</c:v>
                </c:pt>
                <c:pt idx="44">
                  <c:v>ΤΜΗΜΑ ΒΑΛΚΑΝΙΚΩΝ ΣΠΟΥΔΩΝ ΦΛΩΡΙΝΑΣ</c:v>
                </c:pt>
              </c:strCache>
            </c:strRef>
          </c:cat>
          <c:val>
            <c:numRef>
              <c:f>'[Γράφημα στο Microsoft PowerPoint]Φύλλο1'!$S$167:$S$211</c:f>
              <c:numCache>
                <c:formatCode>General</c:formatCode>
                <c:ptCount val="45"/>
                <c:pt idx="0">
                  <c:v>462</c:v>
                </c:pt>
                <c:pt idx="1">
                  <c:v>37</c:v>
                </c:pt>
                <c:pt idx="2">
                  <c:v>413</c:v>
                </c:pt>
                <c:pt idx="3">
                  <c:v>231</c:v>
                </c:pt>
                <c:pt idx="4">
                  <c:v>205</c:v>
                </c:pt>
                <c:pt idx="5">
                  <c:v>12</c:v>
                </c:pt>
                <c:pt idx="6">
                  <c:v>96</c:v>
                </c:pt>
                <c:pt idx="7">
                  <c:v>61</c:v>
                </c:pt>
                <c:pt idx="8">
                  <c:v>189</c:v>
                </c:pt>
                <c:pt idx="9">
                  <c:v>136</c:v>
                </c:pt>
                <c:pt idx="10">
                  <c:v>285</c:v>
                </c:pt>
                <c:pt idx="11">
                  <c:v>1</c:v>
                </c:pt>
                <c:pt idx="12">
                  <c:v>203</c:v>
                </c:pt>
                <c:pt idx="13">
                  <c:v>108</c:v>
                </c:pt>
                <c:pt idx="14">
                  <c:v>14</c:v>
                </c:pt>
                <c:pt idx="15">
                  <c:v>196</c:v>
                </c:pt>
                <c:pt idx="16">
                  <c:v>175</c:v>
                </c:pt>
                <c:pt idx="17">
                  <c:v>19</c:v>
                </c:pt>
                <c:pt idx="18">
                  <c:v>121</c:v>
                </c:pt>
                <c:pt idx="19">
                  <c:v>376</c:v>
                </c:pt>
                <c:pt idx="20">
                  <c:v>398</c:v>
                </c:pt>
                <c:pt idx="21">
                  <c:v>59</c:v>
                </c:pt>
                <c:pt idx="22">
                  <c:v>6</c:v>
                </c:pt>
                <c:pt idx="23">
                  <c:v>76</c:v>
                </c:pt>
                <c:pt idx="24">
                  <c:v>56</c:v>
                </c:pt>
                <c:pt idx="25">
                  <c:v>6</c:v>
                </c:pt>
                <c:pt idx="26">
                  <c:v>78</c:v>
                </c:pt>
                <c:pt idx="27">
                  <c:v>15</c:v>
                </c:pt>
                <c:pt idx="28">
                  <c:v>1749</c:v>
                </c:pt>
                <c:pt idx="29">
                  <c:v>68</c:v>
                </c:pt>
                <c:pt idx="30">
                  <c:v>365</c:v>
                </c:pt>
                <c:pt idx="31">
                  <c:v>79</c:v>
                </c:pt>
                <c:pt idx="32">
                  <c:v>4</c:v>
                </c:pt>
                <c:pt idx="33">
                  <c:v>40</c:v>
                </c:pt>
                <c:pt idx="34">
                  <c:v>10</c:v>
                </c:pt>
                <c:pt idx="35">
                  <c:v>93</c:v>
                </c:pt>
                <c:pt idx="36">
                  <c:v>198</c:v>
                </c:pt>
                <c:pt idx="37">
                  <c:v>83</c:v>
                </c:pt>
                <c:pt idx="38">
                  <c:v>538</c:v>
                </c:pt>
                <c:pt idx="39">
                  <c:v>113</c:v>
                </c:pt>
                <c:pt idx="40">
                  <c:v>59</c:v>
                </c:pt>
                <c:pt idx="41">
                  <c:v>177</c:v>
                </c:pt>
                <c:pt idx="42">
                  <c:v>59</c:v>
                </c:pt>
                <c:pt idx="43">
                  <c:v>144</c:v>
                </c:pt>
                <c:pt idx="4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181952"/>
        <c:axId val="131183744"/>
        <c:axId val="0"/>
      </c:bar3DChart>
      <c:catAx>
        <c:axId val="131181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31183744"/>
        <c:crosses val="autoZero"/>
        <c:auto val="1"/>
        <c:lblAlgn val="ctr"/>
        <c:lblOffset val="100"/>
        <c:noMultiLvlLbl val="0"/>
      </c:catAx>
      <c:valAx>
        <c:axId val="131183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311819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'[Γράφημα στο Microsoft PowerPoint]Φύλλο1'!$S$250:$S$251</c:f>
              <c:strCache>
                <c:ptCount val="1"/>
                <c:pt idx="0">
                  <c:v>ΣΥΝΟΛΟ ΕΙΣ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'[Γράφημα στο Microsoft PowerPoint]Φύλλο1'!$R$252:$R$295</c:f>
              <c:strCache>
                <c:ptCount val="44"/>
                <c:pt idx="0">
                  <c:v>ΑΓΓΛΙΚΗΣ ΓΛΩΣΣΑΣ &amp; ΦΙΛΟΛΟΓΙΑΣ</c:v>
                </c:pt>
                <c:pt idx="1">
                  <c:v>ΑΓΡΟΝΟΜΩΝ &amp; ΤΟΠΟΓΡΑΦΩΝ ΜΗΧΑΝΙΚΩΝ</c:v>
                </c:pt>
                <c:pt idx="2">
                  <c:v>ΑΡΧΙΤΕΚΤΟΝΩΝ ΜΗΧΑΝΙΚΩΝ</c:v>
                </c:pt>
                <c:pt idx="3">
                  <c:v>ΒΙΟΛΟΓΙΑΣ</c:v>
                </c:pt>
                <c:pt idx="4">
                  <c:v>ΓΑΛΛΙΚΗΣ ΓΛΩΣΣΑΣ &amp; ΦΙΛΟΛΟΓΙΑΣ</c:v>
                </c:pt>
                <c:pt idx="5">
                  <c:v>ΓΕΝΙΚΟ</c:v>
                </c:pt>
                <c:pt idx="6">
                  <c:v>ΓΕΡΜΑΝΙΚΗΣ ΓΛΩΣΣΑΣ &amp; ΦΙΛΟΛΟΓΙΑΣ</c:v>
                </c:pt>
                <c:pt idx="7">
                  <c:v>ΓΕΩΛΟΓΙΑΣ</c:v>
                </c:pt>
                <c:pt idx="8">
                  <c:v>ΓΕΩΠΟΝΙΑΣ</c:v>
                </c:pt>
                <c:pt idx="9">
                  <c:v>ΔΑΣΟΛΟΓΙΑΣ &amp; ΦΥΣΙΚΟΥ ΠΕΡΙΒΑΛΛΟΝΤΟΣ</c:v>
                </c:pt>
                <c:pt idx="10">
                  <c:v>ΔΗΜΟΣΙΟΓΡΑΦΙΑΣ &amp; Μ.Μ.Ε.</c:v>
                </c:pt>
                <c:pt idx="11">
                  <c:v>ΔΙΑΤΜΗΜΑΤΙΚΟ ΠΡΟΓΡΑΜΜΑ ΜΕΤΑΠΤΥΧΙΑΚΩΝ ΣΠΟΥΔΩΝ</c:v>
                </c:pt>
                <c:pt idx="12">
                  <c:v>ΕΙΚΑΣΤΙΚΩΝ &amp; ΕΦΑΡΜΟΣΜΕΝΩΝ ΤΕΧΝΩΝ</c:v>
                </c:pt>
                <c:pt idx="13">
                  <c:v>ΕΠΙΣΤΗΜΗΣ ΦΥΣΙΚΗΣ ΑΓΩΓΗΣ ΚΑΙ ΑΘΛΗΤΙΣΜΟΥ</c:v>
                </c:pt>
                <c:pt idx="14">
                  <c:v>ΕΠΙΣΤΗΜΗΣ ΦΥΣΙΚΗΣ ΑΓΩΓΗΣ ΚΑΙ ΑΘΛΗΤΙΣΜΟΥ ΣΕΡΡΩN</c:v>
                </c:pt>
                <c:pt idx="15">
                  <c:v>ΕΠΙΣΤΗΜΩΝ ΠΡΟΣΧΟΛΙΚΗΣ ΑΓΩΓΗΣ ΚΑΙ ΕΚΠΑΙΔΕΥΣΗΣ</c:v>
                </c:pt>
                <c:pt idx="16">
                  <c:v>ΗΛΕΚΤΡΟΛΟΓΩΝ ΜΗΧΑΝΙΚΩΝ &amp; ΜΗΧ. Η/Υ</c:v>
                </c:pt>
                <c:pt idx="17">
                  <c:v>ΘΕΑΤΡΟΥ</c:v>
                </c:pt>
                <c:pt idx="18">
                  <c:v>ΘΕΟΛΟΓΙΑΣ</c:v>
                </c:pt>
                <c:pt idx="19">
                  <c:v>ΙΑΤΡΙΚΗΣ</c:v>
                </c:pt>
                <c:pt idx="20">
                  <c:v>ΙΣΤΟΡΙΑΣ &amp; ΑΡΧΑΙΟΛΟΓΙΑΣ</c:v>
                </c:pt>
                <c:pt idx="21">
                  <c:v>ΙΤΑΛΙΚΗΣ ΓΛΩΣΣΑΣ &amp; ΦΙΛΟΛΟΓΙΑΣ</c:v>
                </c:pt>
                <c:pt idx="22">
                  <c:v>ΚΙΝΗΜΑΤΟΓΡΑΦΟΥ</c:v>
                </c:pt>
                <c:pt idx="23">
                  <c:v>ΚΤΗΝΙΑΤΡΙΚΗΣ</c:v>
                </c:pt>
                <c:pt idx="24">
                  <c:v>ΜΑΘΗΜΑΤΙΚΩΝ</c:v>
                </c:pt>
                <c:pt idx="25">
                  <c:v>ΜΗΧΑΝΙΚΩΝ ΧΩΡΟΤΑΞΙΑΣ ΚΑΙ ΑΝΑΠΤΥΞΗΣ ΒΕΡΟΙΑΣ</c:v>
                </c:pt>
                <c:pt idx="26">
                  <c:v>ΜΗΧΑΝΟΛΟΓΩΝ ΜΗΧΑΝΙΚΩΝ</c:v>
                </c:pt>
                <c:pt idx="27">
                  <c:v>ΜΟΥΣΙΚΩΝ ΣΠΟΥΔΩΝ</c:v>
                </c:pt>
                <c:pt idx="28">
                  <c:v>ΝΟΜΙΚΗΣ</c:v>
                </c:pt>
                <c:pt idx="29">
                  <c:v>ΟΔΟΝΤΙΑΤΡΙΚΗΣ</c:v>
                </c:pt>
                <c:pt idx="30">
                  <c:v>ΟΙΚΟΝΟΜΙΚΩΝ ΕΠΙΣΤΗΜΩΝ</c:v>
                </c:pt>
                <c:pt idx="31">
                  <c:v>ΠΑΙΔΑΓΩΓΙΚΟ ΔΗΜΟΤΙΚΗΣ ΕΚΠ. ΘΕΣ/ΝΙΚΗΣ</c:v>
                </c:pt>
                <c:pt idx="32">
                  <c:v>ΠΑΙΔΑΓΩΓΙΚΟ ΔΗΜΟΤΙΚΗΣ ΦΛΩΡΙΝΑΣ</c:v>
                </c:pt>
                <c:pt idx="33">
                  <c:v>ΠΛΗΡΟΦΟΡΙΚΗΣ</c:v>
                </c:pt>
                <c:pt idx="34">
                  <c:v>ΠΟΙΜΑΝΤΙΚΗΣ ΚΑΙ ΚΟΙΝΩΝΙΚΗΣ ΘΕΟΛΟΓΙΑΣ</c:v>
                </c:pt>
                <c:pt idx="35">
                  <c:v>ΠΟΛΙΤΙΚΩΝ ΕΠΙΣΤΗΜΩΝ</c:v>
                </c:pt>
                <c:pt idx="36">
                  <c:v>ΠΟΛΙΤΙΚΩΝ ΜΗΧΑΝΙΚΩΝ</c:v>
                </c:pt>
                <c:pt idx="37">
                  <c:v>ΦΑΡΜΑΚΕΥΤΙΚΗΣ</c:v>
                </c:pt>
                <c:pt idx="38">
                  <c:v>ΦΙΛΟΛΟΓΙΑΣ</c:v>
                </c:pt>
                <c:pt idx="39">
                  <c:v>ΦΙΛΟΣΟΦΙΑΣ &amp; ΠΑΙΔΑΓΩΓΙΚΗΣ</c:v>
                </c:pt>
                <c:pt idx="40">
                  <c:v>ΦΥΣΙΚΗΣ</c:v>
                </c:pt>
                <c:pt idx="41">
                  <c:v>ΧΗΜΕΙΑΣ</c:v>
                </c:pt>
                <c:pt idx="42">
                  <c:v>ΧΗΜΙΚΩΝ ΜΗΧΑΝΙΚΩΝ</c:v>
                </c:pt>
                <c:pt idx="43">
                  <c:v>ΨΥΧΟΛΟΓΙΑΣ</c:v>
                </c:pt>
              </c:strCache>
            </c:strRef>
          </c:cat>
          <c:val>
            <c:numRef>
              <c:f>'[Γράφημα στο Microsoft PowerPoint]Φύλλο1'!$S$252:$S$295</c:f>
              <c:numCache>
                <c:formatCode>General</c:formatCode>
                <c:ptCount val="44"/>
                <c:pt idx="0">
                  <c:v>462</c:v>
                </c:pt>
                <c:pt idx="1">
                  <c:v>37</c:v>
                </c:pt>
                <c:pt idx="2">
                  <c:v>413</c:v>
                </c:pt>
                <c:pt idx="3">
                  <c:v>231</c:v>
                </c:pt>
                <c:pt idx="4">
                  <c:v>205</c:v>
                </c:pt>
                <c:pt idx="5">
                  <c:v>12</c:v>
                </c:pt>
                <c:pt idx="6">
                  <c:v>96</c:v>
                </c:pt>
                <c:pt idx="7">
                  <c:v>61</c:v>
                </c:pt>
                <c:pt idx="8">
                  <c:v>189</c:v>
                </c:pt>
                <c:pt idx="9">
                  <c:v>136</c:v>
                </c:pt>
                <c:pt idx="10">
                  <c:v>285</c:v>
                </c:pt>
                <c:pt idx="11">
                  <c:v>1</c:v>
                </c:pt>
                <c:pt idx="12">
                  <c:v>203</c:v>
                </c:pt>
                <c:pt idx="13">
                  <c:v>108</c:v>
                </c:pt>
                <c:pt idx="14">
                  <c:v>14</c:v>
                </c:pt>
                <c:pt idx="15">
                  <c:v>196</c:v>
                </c:pt>
                <c:pt idx="16">
                  <c:v>175</c:v>
                </c:pt>
                <c:pt idx="17">
                  <c:v>19</c:v>
                </c:pt>
                <c:pt idx="18">
                  <c:v>121</c:v>
                </c:pt>
                <c:pt idx="19">
                  <c:v>376</c:v>
                </c:pt>
                <c:pt idx="20">
                  <c:v>398</c:v>
                </c:pt>
                <c:pt idx="21">
                  <c:v>59</c:v>
                </c:pt>
                <c:pt idx="22">
                  <c:v>6</c:v>
                </c:pt>
                <c:pt idx="23">
                  <c:v>76</c:v>
                </c:pt>
                <c:pt idx="24">
                  <c:v>56</c:v>
                </c:pt>
                <c:pt idx="25">
                  <c:v>6</c:v>
                </c:pt>
                <c:pt idx="26">
                  <c:v>78</c:v>
                </c:pt>
                <c:pt idx="27">
                  <c:v>15</c:v>
                </c:pt>
                <c:pt idx="28">
                  <c:v>1749</c:v>
                </c:pt>
                <c:pt idx="29">
                  <c:v>68</c:v>
                </c:pt>
                <c:pt idx="30">
                  <c:v>365</c:v>
                </c:pt>
                <c:pt idx="31">
                  <c:v>79</c:v>
                </c:pt>
                <c:pt idx="32">
                  <c:v>4</c:v>
                </c:pt>
                <c:pt idx="33">
                  <c:v>40</c:v>
                </c:pt>
                <c:pt idx="34">
                  <c:v>10</c:v>
                </c:pt>
                <c:pt idx="35">
                  <c:v>93</c:v>
                </c:pt>
                <c:pt idx="36">
                  <c:v>198</c:v>
                </c:pt>
                <c:pt idx="37">
                  <c:v>83</c:v>
                </c:pt>
                <c:pt idx="38">
                  <c:v>538</c:v>
                </c:pt>
                <c:pt idx="39">
                  <c:v>113</c:v>
                </c:pt>
                <c:pt idx="40">
                  <c:v>59</c:v>
                </c:pt>
                <c:pt idx="41">
                  <c:v>177</c:v>
                </c:pt>
                <c:pt idx="42">
                  <c:v>59</c:v>
                </c:pt>
                <c:pt idx="43">
                  <c:v>144</c:v>
                </c:pt>
              </c:numCache>
            </c:numRef>
          </c:val>
        </c:ser>
        <c:ser>
          <c:idx val="1"/>
          <c:order val="1"/>
          <c:tx>
            <c:strRef>
              <c:f>'[Γράφημα στο Microsoft PowerPoint]Φύλλο1'!$T$250:$T$251</c:f>
              <c:strCache>
                <c:ptCount val="1"/>
                <c:pt idx="0">
                  <c:v>ΣΥΝΟΛΟ ΕΞ</c:v>
                </c:pt>
              </c:strCache>
            </c:strRef>
          </c:tx>
          <c:invertIfNegative val="0"/>
          <c:cat>
            <c:strRef>
              <c:f>'[Γράφημα στο Microsoft PowerPoint]Φύλλο1'!$R$252:$R$295</c:f>
              <c:strCache>
                <c:ptCount val="44"/>
                <c:pt idx="0">
                  <c:v>ΑΓΓΛΙΚΗΣ ΓΛΩΣΣΑΣ &amp; ΦΙΛΟΛΟΓΙΑΣ</c:v>
                </c:pt>
                <c:pt idx="1">
                  <c:v>ΑΓΡΟΝΟΜΩΝ &amp; ΤΟΠΟΓΡΑΦΩΝ ΜΗΧΑΝΙΚΩΝ</c:v>
                </c:pt>
                <c:pt idx="2">
                  <c:v>ΑΡΧΙΤΕΚΤΟΝΩΝ ΜΗΧΑΝΙΚΩΝ</c:v>
                </c:pt>
                <c:pt idx="3">
                  <c:v>ΒΙΟΛΟΓΙΑΣ</c:v>
                </c:pt>
                <c:pt idx="4">
                  <c:v>ΓΑΛΛΙΚΗΣ ΓΛΩΣΣΑΣ &amp; ΦΙΛΟΛΟΓΙΑΣ</c:v>
                </c:pt>
                <c:pt idx="5">
                  <c:v>ΓΕΝΙΚΟ</c:v>
                </c:pt>
                <c:pt idx="6">
                  <c:v>ΓΕΡΜΑΝΙΚΗΣ ΓΛΩΣΣΑΣ &amp; ΦΙΛΟΛΟΓΙΑΣ</c:v>
                </c:pt>
                <c:pt idx="7">
                  <c:v>ΓΕΩΛΟΓΙΑΣ</c:v>
                </c:pt>
                <c:pt idx="8">
                  <c:v>ΓΕΩΠΟΝΙΑΣ</c:v>
                </c:pt>
                <c:pt idx="9">
                  <c:v>ΔΑΣΟΛΟΓΙΑΣ &amp; ΦΥΣΙΚΟΥ ΠΕΡΙΒΑΛΛΟΝΤΟΣ</c:v>
                </c:pt>
                <c:pt idx="10">
                  <c:v>ΔΗΜΟΣΙΟΓΡΑΦΙΑΣ &amp; Μ.Μ.Ε.</c:v>
                </c:pt>
                <c:pt idx="11">
                  <c:v>ΔΙΑΤΜΗΜΑΤΙΚΟ ΠΡΟΓΡΑΜΜΑ ΜΕΤΑΠΤΥΧΙΑΚΩΝ ΣΠΟΥΔΩΝ</c:v>
                </c:pt>
                <c:pt idx="12">
                  <c:v>ΕΙΚΑΣΤΙΚΩΝ &amp; ΕΦΑΡΜΟΣΜΕΝΩΝ ΤΕΧΝΩΝ</c:v>
                </c:pt>
                <c:pt idx="13">
                  <c:v>ΕΠΙΣΤΗΜΗΣ ΦΥΣΙΚΗΣ ΑΓΩΓΗΣ ΚΑΙ ΑΘΛΗΤΙΣΜΟΥ</c:v>
                </c:pt>
                <c:pt idx="14">
                  <c:v>ΕΠΙΣΤΗΜΗΣ ΦΥΣΙΚΗΣ ΑΓΩΓΗΣ ΚΑΙ ΑΘΛΗΤΙΣΜΟΥ ΣΕΡΡΩN</c:v>
                </c:pt>
                <c:pt idx="15">
                  <c:v>ΕΠΙΣΤΗΜΩΝ ΠΡΟΣΧΟΛΙΚΗΣ ΑΓΩΓΗΣ ΚΑΙ ΕΚΠΑΙΔΕΥΣΗΣ</c:v>
                </c:pt>
                <c:pt idx="16">
                  <c:v>ΗΛΕΚΤΡΟΛΟΓΩΝ ΜΗΧΑΝΙΚΩΝ &amp; ΜΗΧ. Η/Υ</c:v>
                </c:pt>
                <c:pt idx="17">
                  <c:v>ΘΕΑΤΡΟΥ</c:v>
                </c:pt>
                <c:pt idx="18">
                  <c:v>ΘΕΟΛΟΓΙΑΣ</c:v>
                </c:pt>
                <c:pt idx="19">
                  <c:v>ΙΑΤΡΙΚΗΣ</c:v>
                </c:pt>
                <c:pt idx="20">
                  <c:v>ΙΣΤΟΡΙΑΣ &amp; ΑΡΧΑΙΟΛΟΓΙΑΣ</c:v>
                </c:pt>
                <c:pt idx="21">
                  <c:v>ΙΤΑΛΙΚΗΣ ΓΛΩΣΣΑΣ &amp; ΦΙΛΟΛΟΓΙΑΣ</c:v>
                </c:pt>
                <c:pt idx="22">
                  <c:v>ΚΙΝΗΜΑΤΟΓΡΑΦΟΥ</c:v>
                </c:pt>
                <c:pt idx="23">
                  <c:v>ΚΤΗΝΙΑΤΡΙΚΗΣ</c:v>
                </c:pt>
                <c:pt idx="24">
                  <c:v>ΜΑΘΗΜΑΤΙΚΩΝ</c:v>
                </c:pt>
                <c:pt idx="25">
                  <c:v>ΜΗΧΑΝΙΚΩΝ ΧΩΡΟΤΑΞΙΑΣ ΚΑΙ ΑΝΑΠΤΥΞΗΣ ΒΕΡΟΙΑΣ</c:v>
                </c:pt>
                <c:pt idx="26">
                  <c:v>ΜΗΧΑΝΟΛΟΓΩΝ ΜΗΧΑΝΙΚΩΝ</c:v>
                </c:pt>
                <c:pt idx="27">
                  <c:v>ΜΟΥΣΙΚΩΝ ΣΠΟΥΔΩΝ</c:v>
                </c:pt>
                <c:pt idx="28">
                  <c:v>ΝΟΜΙΚΗΣ</c:v>
                </c:pt>
                <c:pt idx="29">
                  <c:v>ΟΔΟΝΤΙΑΤΡΙΚΗΣ</c:v>
                </c:pt>
                <c:pt idx="30">
                  <c:v>ΟΙΚΟΝΟΜΙΚΩΝ ΕΠΙΣΤΗΜΩΝ</c:v>
                </c:pt>
                <c:pt idx="31">
                  <c:v>ΠΑΙΔΑΓΩΓΙΚΟ ΔΗΜΟΤΙΚΗΣ ΕΚΠ. ΘΕΣ/ΝΙΚΗΣ</c:v>
                </c:pt>
                <c:pt idx="32">
                  <c:v>ΠΑΙΔΑΓΩΓΙΚΟ ΔΗΜΟΤΙΚΗΣ ΦΛΩΡΙΝΑΣ</c:v>
                </c:pt>
                <c:pt idx="33">
                  <c:v>ΠΛΗΡΟΦΟΡΙΚΗΣ</c:v>
                </c:pt>
                <c:pt idx="34">
                  <c:v>ΠΟΙΜΑΝΤΙΚΗΣ ΚΑΙ ΚΟΙΝΩΝΙΚΗΣ ΘΕΟΛΟΓΙΑΣ</c:v>
                </c:pt>
                <c:pt idx="35">
                  <c:v>ΠΟΛΙΤΙΚΩΝ ΕΠΙΣΤΗΜΩΝ</c:v>
                </c:pt>
                <c:pt idx="36">
                  <c:v>ΠΟΛΙΤΙΚΩΝ ΜΗΧΑΝΙΚΩΝ</c:v>
                </c:pt>
                <c:pt idx="37">
                  <c:v>ΦΑΡΜΑΚΕΥΤΙΚΗΣ</c:v>
                </c:pt>
                <c:pt idx="38">
                  <c:v>ΦΙΛΟΛΟΓΙΑΣ</c:v>
                </c:pt>
                <c:pt idx="39">
                  <c:v>ΦΙΛΟΣΟΦΙΑΣ &amp; ΠΑΙΔΑΓΩΓΙΚΗΣ</c:v>
                </c:pt>
                <c:pt idx="40">
                  <c:v>ΦΥΣΙΚΗΣ</c:v>
                </c:pt>
                <c:pt idx="41">
                  <c:v>ΧΗΜΕΙΑΣ</c:v>
                </c:pt>
                <c:pt idx="42">
                  <c:v>ΧΗΜΙΚΩΝ ΜΗΧΑΝΙΚΩΝ</c:v>
                </c:pt>
                <c:pt idx="43">
                  <c:v>ΨΥΧΟΛΟΓΙΑΣ</c:v>
                </c:pt>
              </c:strCache>
            </c:strRef>
          </c:cat>
          <c:val>
            <c:numRef>
              <c:f>'[Γράφημα στο Microsoft PowerPoint]Φύλλο1'!$T$252:$T$295</c:f>
              <c:numCache>
                <c:formatCode>General</c:formatCode>
                <c:ptCount val="44"/>
                <c:pt idx="0">
                  <c:v>899</c:v>
                </c:pt>
                <c:pt idx="1">
                  <c:v>94</c:v>
                </c:pt>
                <c:pt idx="2">
                  <c:v>828</c:v>
                </c:pt>
                <c:pt idx="3">
                  <c:v>325</c:v>
                </c:pt>
                <c:pt idx="4">
                  <c:v>602</c:v>
                </c:pt>
                <c:pt idx="5">
                  <c:v>0</c:v>
                </c:pt>
                <c:pt idx="6">
                  <c:v>482</c:v>
                </c:pt>
                <c:pt idx="7">
                  <c:v>85</c:v>
                </c:pt>
                <c:pt idx="8">
                  <c:v>268</c:v>
                </c:pt>
                <c:pt idx="9">
                  <c:v>149</c:v>
                </c:pt>
                <c:pt idx="10">
                  <c:v>188</c:v>
                </c:pt>
                <c:pt idx="11">
                  <c:v>13</c:v>
                </c:pt>
                <c:pt idx="12">
                  <c:v>143</c:v>
                </c:pt>
                <c:pt idx="13">
                  <c:v>121</c:v>
                </c:pt>
                <c:pt idx="14">
                  <c:v>13</c:v>
                </c:pt>
                <c:pt idx="15">
                  <c:v>280</c:v>
                </c:pt>
                <c:pt idx="16">
                  <c:v>239</c:v>
                </c:pt>
                <c:pt idx="17">
                  <c:v>137</c:v>
                </c:pt>
                <c:pt idx="18">
                  <c:v>106</c:v>
                </c:pt>
                <c:pt idx="19">
                  <c:v>704</c:v>
                </c:pt>
                <c:pt idx="20">
                  <c:v>451</c:v>
                </c:pt>
                <c:pt idx="21">
                  <c:v>302</c:v>
                </c:pt>
                <c:pt idx="22">
                  <c:v>50</c:v>
                </c:pt>
                <c:pt idx="23">
                  <c:v>65</c:v>
                </c:pt>
                <c:pt idx="24">
                  <c:v>166</c:v>
                </c:pt>
                <c:pt idx="25">
                  <c:v>13</c:v>
                </c:pt>
                <c:pt idx="26">
                  <c:v>94</c:v>
                </c:pt>
                <c:pt idx="27">
                  <c:v>86</c:v>
                </c:pt>
                <c:pt idx="28">
                  <c:v>1105</c:v>
                </c:pt>
                <c:pt idx="29">
                  <c:v>44</c:v>
                </c:pt>
                <c:pt idx="30">
                  <c:v>457</c:v>
                </c:pt>
                <c:pt idx="31">
                  <c:v>254</c:v>
                </c:pt>
                <c:pt idx="32">
                  <c:v>0</c:v>
                </c:pt>
                <c:pt idx="33">
                  <c:v>80</c:v>
                </c:pt>
                <c:pt idx="34">
                  <c:v>48</c:v>
                </c:pt>
                <c:pt idx="35">
                  <c:v>198</c:v>
                </c:pt>
                <c:pt idx="36">
                  <c:v>302</c:v>
                </c:pt>
                <c:pt idx="37">
                  <c:v>200</c:v>
                </c:pt>
                <c:pt idx="38">
                  <c:v>394</c:v>
                </c:pt>
                <c:pt idx="39">
                  <c:v>208</c:v>
                </c:pt>
                <c:pt idx="40">
                  <c:v>178</c:v>
                </c:pt>
                <c:pt idx="41">
                  <c:v>177</c:v>
                </c:pt>
                <c:pt idx="42">
                  <c:v>52</c:v>
                </c:pt>
                <c:pt idx="43">
                  <c:v>429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194240"/>
        <c:axId val="131155072"/>
      </c:barChart>
      <c:catAx>
        <c:axId val="13119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131155072"/>
        <c:crosses val="autoZero"/>
        <c:auto val="1"/>
        <c:lblAlgn val="ctr"/>
        <c:lblOffset val="100"/>
        <c:noMultiLvlLbl val="0"/>
      </c:catAx>
      <c:valAx>
        <c:axId val="131155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>
                <a:solidFill>
                  <a:schemeClr val="bg1"/>
                </a:solidFill>
              </a:defRPr>
            </a:pPr>
            <a:endParaRPr lang="en-US"/>
          </a:p>
        </c:txPr>
        <c:crossAx val="131194240"/>
        <c:crosses val="autoZero"/>
        <c:crossBetween val="between"/>
      </c:valAx>
      <c:spPr>
        <a:solidFill>
          <a:srgbClr val="404E6C"/>
        </a:solidFill>
      </c:spPr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404E6C"/>
    </a:solidFill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Φύλλο1!$R$302:$R$342</c:f>
              <c:strCache>
                <c:ptCount val="41"/>
                <c:pt idx="0">
                  <c:v>ΑΓΓΛΙΚΗΣ ΓΛΩΣΣΑΣ</c:v>
                </c:pt>
                <c:pt idx="1">
                  <c:v>ΑΓΡΟΝΟΜΩΝ ΤΟΠΟΓΡ</c:v>
                </c:pt>
                <c:pt idx="2">
                  <c:v>ΑΡΧΙΤΕΚΤΟΝΩΝ ΜΗΧ</c:v>
                </c:pt>
                <c:pt idx="3">
                  <c:v>ΒΙΟΛΟΓΙΑΣ</c:v>
                </c:pt>
                <c:pt idx="4">
                  <c:v>ΓΑΛΛΙΚΗΣ ΓΛΩΣΣΑΣ</c:v>
                </c:pt>
                <c:pt idx="5">
                  <c:v>ΓΕΡΜΑΝΙΚΗΣ ΓΛΩΣΣ</c:v>
                </c:pt>
                <c:pt idx="6">
                  <c:v>ΓΕΩΛΟΓΙΑΣ</c:v>
                </c:pt>
                <c:pt idx="7">
                  <c:v>ΓΕΩΠΟΝΙΚΗ ΣΧΟΛΗ</c:v>
                </c:pt>
                <c:pt idx="8">
                  <c:v>ΔΗΜΟΣΙΟΓΡΑΦΙΑΣ Κ</c:v>
                </c:pt>
                <c:pt idx="9">
                  <c:v>ΔΙΑΤΜΗΜΑΤΙΚΟ ΠΡΟ</c:v>
                </c:pt>
                <c:pt idx="10">
                  <c:v>ΕΙΚΑΣΤΙΚΩΝ ΚΑΙ Ε</c:v>
                </c:pt>
                <c:pt idx="11">
                  <c:v>ΕΠΙΣΤΗΜΗΣ ΦΥΣΙΚΗ ΘΕΣ</c:v>
                </c:pt>
                <c:pt idx="12">
                  <c:v>ΕΠΙΣΤΗΜΗΣ ΦΥΣΙΚΗ ΣΕΡ</c:v>
                </c:pt>
                <c:pt idx="13">
                  <c:v>ΕΠΙΣΤΗΜΩΝ ΠΡΟΣΧΟ</c:v>
                </c:pt>
                <c:pt idx="14">
                  <c:v>ΗΛΕΚΤΡΟΛΟΓΩΝ ΜΗΧ</c:v>
                </c:pt>
                <c:pt idx="15">
                  <c:v>ΘΕΑΤΡΟΥ</c:v>
                </c:pt>
                <c:pt idx="16">
                  <c:v>ΘΕΟΛΟΓΙΑΣ</c:v>
                </c:pt>
                <c:pt idx="17">
                  <c:v>ΙΑΤΡΙΚΗ ΣΧΟΛΗ</c:v>
                </c:pt>
                <c:pt idx="18">
                  <c:v>ΙΣΤΟΡΙΑΣ ΚΑΙ ΑΡΧ</c:v>
                </c:pt>
                <c:pt idx="19">
                  <c:v>ΙΤΑΛΙΚΗΣ ΓΛΩΣΣΑΣ</c:v>
                </c:pt>
                <c:pt idx="20">
                  <c:v>ΚΙΝΗΜΑΤΟΓΡΑΦΟΥ</c:v>
                </c:pt>
                <c:pt idx="21">
                  <c:v>ΚΤΗΝΙΑΤΡΙΚΗ ΣΧΟΛ</c:v>
                </c:pt>
                <c:pt idx="22">
                  <c:v>ΜΗΧΑΝΙΚΩΝ ΧΩΡΟΤΑ</c:v>
                </c:pt>
                <c:pt idx="23">
                  <c:v>ΜΗΧΑΝΟΛΟΓΩΝ ΜΗΧΑ</c:v>
                </c:pt>
                <c:pt idx="24">
                  <c:v>ΜΟΥΣΙΚΩΝ ΣΠΟΥΔΩΝ</c:v>
                </c:pt>
                <c:pt idx="25">
                  <c:v>ΝΟΜΙΚΗΣ</c:v>
                </c:pt>
                <c:pt idx="26">
                  <c:v>ΟΔΟΝΤΙΑΤΡΙΚΗ ΣΧΟ</c:v>
                </c:pt>
                <c:pt idx="27">
                  <c:v>ΟΙΚΟΝΟΜΙΚΩΝ ΕΠΙΣ</c:v>
                </c:pt>
                <c:pt idx="28">
                  <c:v>ΠΑΙΔΑΓΩΓΙΚΟ ΤΜΗΜ</c:v>
                </c:pt>
                <c:pt idx="29">
                  <c:v>ΠΛΗΡΟΦΟΡΙΚΗΣ</c:v>
                </c:pt>
                <c:pt idx="30">
                  <c:v>ΠΟΙΜΑΝΤΙΚΗΣ ΚΑΙ</c:v>
                </c:pt>
                <c:pt idx="31">
                  <c:v>ΠΟΛΙΤΙΚΩΝ ΕΠΙΣΤΗ</c:v>
                </c:pt>
                <c:pt idx="32">
                  <c:v>ΠΟΛΙΤΙΚΩΝ ΜΗΧΑΝΙ</c:v>
                </c:pt>
                <c:pt idx="33">
                  <c:v>ΣΧΟΛΗ ΔΑΣΟΛΟΓΙΑΣ</c:v>
                </c:pt>
                <c:pt idx="34">
                  <c:v>ΦΑΡΜΑΚΕΥΤΙΚΗΣ</c:v>
                </c:pt>
                <c:pt idx="35">
                  <c:v>ΦΙΛΟΛΟΓΙΑΣ</c:v>
                </c:pt>
                <c:pt idx="36">
                  <c:v>ΦΙΛΟΣΟΦΙΑΣ ΚΑΙ Π</c:v>
                </c:pt>
                <c:pt idx="37">
                  <c:v>ΦΥΣΙΚΗΣ</c:v>
                </c:pt>
                <c:pt idx="38">
                  <c:v>ΧΗΜΕΙΑΣ</c:v>
                </c:pt>
                <c:pt idx="39">
                  <c:v>ΧΗΜΙΚΩΝ ΜΗΧΑΝΙΚΩ</c:v>
                </c:pt>
                <c:pt idx="40">
                  <c:v>ΨΥΧΟΛΟΓΙΑΣ</c:v>
                </c:pt>
              </c:strCache>
            </c:strRef>
          </c:cat>
          <c:val>
            <c:numRef>
              <c:f>Φύλλο1!$S$302:$S$342</c:f>
              <c:numCache>
                <c:formatCode>General</c:formatCode>
                <c:ptCount val="41"/>
                <c:pt idx="0">
                  <c:v>45</c:v>
                </c:pt>
                <c:pt idx="1">
                  <c:v>7</c:v>
                </c:pt>
                <c:pt idx="2">
                  <c:v>60</c:v>
                </c:pt>
                <c:pt idx="3">
                  <c:v>77</c:v>
                </c:pt>
                <c:pt idx="4">
                  <c:v>3</c:v>
                </c:pt>
                <c:pt idx="5">
                  <c:v>10</c:v>
                </c:pt>
                <c:pt idx="6">
                  <c:v>12</c:v>
                </c:pt>
                <c:pt idx="7">
                  <c:v>31</c:v>
                </c:pt>
                <c:pt idx="8">
                  <c:v>10</c:v>
                </c:pt>
                <c:pt idx="9">
                  <c:v>7</c:v>
                </c:pt>
                <c:pt idx="10">
                  <c:v>3</c:v>
                </c:pt>
                <c:pt idx="11">
                  <c:v>8</c:v>
                </c:pt>
                <c:pt idx="12">
                  <c:v>7</c:v>
                </c:pt>
                <c:pt idx="13">
                  <c:v>13</c:v>
                </c:pt>
                <c:pt idx="14">
                  <c:v>34</c:v>
                </c:pt>
                <c:pt idx="15">
                  <c:v>5</c:v>
                </c:pt>
                <c:pt idx="16">
                  <c:v>6</c:v>
                </c:pt>
                <c:pt idx="17">
                  <c:v>24</c:v>
                </c:pt>
                <c:pt idx="18">
                  <c:v>17</c:v>
                </c:pt>
                <c:pt idx="19">
                  <c:v>2</c:v>
                </c:pt>
                <c:pt idx="20">
                  <c:v>8</c:v>
                </c:pt>
                <c:pt idx="21">
                  <c:v>21</c:v>
                </c:pt>
                <c:pt idx="22">
                  <c:v>1</c:v>
                </c:pt>
                <c:pt idx="23">
                  <c:v>11</c:v>
                </c:pt>
                <c:pt idx="24">
                  <c:v>4</c:v>
                </c:pt>
                <c:pt idx="25">
                  <c:v>34</c:v>
                </c:pt>
                <c:pt idx="26">
                  <c:v>14</c:v>
                </c:pt>
                <c:pt idx="27">
                  <c:v>12</c:v>
                </c:pt>
                <c:pt idx="28">
                  <c:v>16</c:v>
                </c:pt>
                <c:pt idx="29">
                  <c:v>8</c:v>
                </c:pt>
                <c:pt idx="30">
                  <c:v>8</c:v>
                </c:pt>
                <c:pt idx="31">
                  <c:v>11</c:v>
                </c:pt>
                <c:pt idx="32">
                  <c:v>17</c:v>
                </c:pt>
                <c:pt idx="33">
                  <c:v>11</c:v>
                </c:pt>
                <c:pt idx="34">
                  <c:v>14</c:v>
                </c:pt>
                <c:pt idx="35">
                  <c:v>25</c:v>
                </c:pt>
                <c:pt idx="36">
                  <c:v>9</c:v>
                </c:pt>
                <c:pt idx="37">
                  <c:v>11</c:v>
                </c:pt>
                <c:pt idx="38">
                  <c:v>30</c:v>
                </c:pt>
                <c:pt idx="39">
                  <c:v>7</c:v>
                </c:pt>
                <c:pt idx="40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320832"/>
        <c:axId val="131687168"/>
      </c:barChart>
      <c:catAx>
        <c:axId val="131320832"/>
        <c:scaling>
          <c:orientation val="minMax"/>
        </c:scaling>
        <c:delete val="0"/>
        <c:axPos val="b"/>
        <c:majorTickMark val="out"/>
        <c:minorTickMark val="none"/>
        <c:tickLblPos val="nextTo"/>
        <c:crossAx val="131687168"/>
        <c:crosses val="autoZero"/>
        <c:auto val="1"/>
        <c:lblAlgn val="ctr"/>
        <c:lblOffset val="100"/>
        <c:noMultiLvlLbl val="0"/>
      </c:catAx>
      <c:valAx>
        <c:axId val="131687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320832"/>
        <c:crosses val="autoZero"/>
        <c:crossBetween val="between"/>
      </c:valAx>
      <c:spPr>
        <a:solidFill>
          <a:srgbClr val="404E6C"/>
        </a:solidFill>
      </c:spPr>
    </c:plotArea>
    <c:plotVisOnly val="1"/>
    <c:dispBlanksAs val="gap"/>
    <c:showDLblsOverMax val="0"/>
  </c:chart>
  <c:spPr>
    <a:solidFill>
      <a:srgbClr val="404E6C"/>
    </a:solidFill>
  </c:spPr>
  <c:txPr>
    <a:bodyPr/>
    <a:lstStyle/>
    <a:p>
      <a:pPr>
        <a:defRPr b="1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FF829-A175-42C9-BFA5-EFB8B797CC00}" type="doc">
      <dgm:prSet loTypeId="urn:microsoft.com/office/officeart/2005/8/layout/vList2" loCatId="list" qsTypeId="urn:microsoft.com/office/officeart/2005/8/quickstyle/3d6" qsCatId="3D" csTypeId="urn:microsoft.com/office/officeart/2005/8/colors/accent2_5" csCatId="accent2" phldr="1"/>
      <dgm:spPr/>
      <dgm:t>
        <a:bodyPr/>
        <a:lstStyle/>
        <a:p>
          <a:endParaRPr lang="el-GR"/>
        </a:p>
      </dgm:t>
    </dgm:pt>
    <dgm:pt modelId="{14090D0B-4E7D-49AC-846A-4461DD0B0F7F}">
      <dgm:prSet phldrT="[Κείμενο]"/>
      <dgm:spPr/>
      <dgm:t>
        <a:bodyPr/>
        <a:lstStyle/>
        <a:p>
          <a:r>
            <a:rPr lang="el-GR" dirty="0" smtClean="0"/>
            <a:t>15.000 εξερχόμενοι φοιτητές</a:t>
          </a:r>
          <a:endParaRPr lang="el-GR" dirty="0"/>
        </a:p>
      </dgm:t>
    </dgm:pt>
    <dgm:pt modelId="{43A7B6EB-E698-4196-8C0F-907291A04269}" type="parTrans" cxnId="{6C228CCB-AF23-476E-BB74-702174EAC470}">
      <dgm:prSet/>
      <dgm:spPr/>
      <dgm:t>
        <a:bodyPr/>
        <a:lstStyle/>
        <a:p>
          <a:endParaRPr lang="el-GR"/>
        </a:p>
      </dgm:t>
    </dgm:pt>
    <dgm:pt modelId="{C400175A-0648-459F-AC7E-4E9AF678FF99}" type="sibTrans" cxnId="{6C228CCB-AF23-476E-BB74-702174EAC470}">
      <dgm:prSet/>
      <dgm:spPr/>
      <dgm:t>
        <a:bodyPr/>
        <a:lstStyle/>
        <a:p>
          <a:endParaRPr lang="el-GR"/>
        </a:p>
      </dgm:t>
    </dgm:pt>
    <dgm:pt modelId="{C5E12986-01E0-43B5-8E06-C284ABAC02EF}">
      <dgm:prSet phldrT="[Κείμενο]"/>
      <dgm:spPr/>
      <dgm:t>
        <a:bodyPr/>
        <a:lstStyle/>
        <a:p>
          <a:r>
            <a:rPr lang="el-GR" dirty="0" smtClean="0"/>
            <a:t>10.000 εισερχόμενοι φοιτητές</a:t>
          </a:r>
          <a:endParaRPr lang="el-GR" dirty="0"/>
        </a:p>
      </dgm:t>
    </dgm:pt>
    <dgm:pt modelId="{E8C3CE50-19E6-4458-B503-7A0E0F1C72F3}" type="parTrans" cxnId="{8FB04BF4-95CF-4844-8B20-247C8DD51F26}">
      <dgm:prSet/>
      <dgm:spPr/>
      <dgm:t>
        <a:bodyPr/>
        <a:lstStyle/>
        <a:p>
          <a:endParaRPr lang="el-GR"/>
        </a:p>
      </dgm:t>
    </dgm:pt>
    <dgm:pt modelId="{A9057AC9-20E4-428B-BA7E-DBB6396A5813}" type="sibTrans" cxnId="{8FB04BF4-95CF-4844-8B20-247C8DD51F26}">
      <dgm:prSet/>
      <dgm:spPr/>
      <dgm:t>
        <a:bodyPr/>
        <a:lstStyle/>
        <a:p>
          <a:endParaRPr lang="el-GR"/>
        </a:p>
      </dgm:t>
    </dgm:pt>
    <dgm:pt modelId="{B495CB50-6F18-436C-8A41-EED6A3B5014C}">
      <dgm:prSet/>
      <dgm:spPr/>
      <dgm:t>
        <a:bodyPr/>
        <a:lstStyle/>
        <a:p>
          <a:r>
            <a:rPr lang="el-GR" dirty="0" smtClean="0"/>
            <a:t>3.935 μετακινήσεις για διδασκαλία</a:t>
          </a:r>
          <a:endParaRPr lang="el-GR" dirty="0"/>
        </a:p>
      </dgm:t>
    </dgm:pt>
    <dgm:pt modelId="{475F57AF-462A-4BAF-AE86-292D24992356}" type="parTrans" cxnId="{5509C12C-417D-4E5C-B8AD-767F9BC860FC}">
      <dgm:prSet/>
      <dgm:spPr/>
      <dgm:t>
        <a:bodyPr/>
        <a:lstStyle/>
        <a:p>
          <a:endParaRPr lang="el-GR"/>
        </a:p>
      </dgm:t>
    </dgm:pt>
    <dgm:pt modelId="{D3EE1A41-435F-44DD-A14E-7DF3A1435B5F}" type="sibTrans" cxnId="{5509C12C-417D-4E5C-B8AD-767F9BC860FC}">
      <dgm:prSet/>
      <dgm:spPr/>
      <dgm:t>
        <a:bodyPr/>
        <a:lstStyle/>
        <a:p>
          <a:endParaRPr lang="el-GR"/>
        </a:p>
      </dgm:t>
    </dgm:pt>
    <dgm:pt modelId="{84DFD4FF-90E7-4346-96FE-A4EA56AB05E2}">
      <dgm:prSet/>
      <dgm:spPr/>
      <dgm:t>
        <a:bodyPr/>
        <a:lstStyle/>
        <a:p>
          <a:r>
            <a:rPr lang="el-GR" dirty="0" smtClean="0"/>
            <a:t>223 </a:t>
          </a:r>
          <a:r>
            <a:rPr lang="el-GR" dirty="0" smtClean="0"/>
            <a:t>μετακινήσεις για επιμόρφωση</a:t>
          </a:r>
          <a:endParaRPr lang="el-GR" dirty="0"/>
        </a:p>
      </dgm:t>
    </dgm:pt>
    <dgm:pt modelId="{F4FB18D2-964F-47AF-9AA2-063C20F54DBB}" type="parTrans" cxnId="{5FB13AD7-7B5F-473A-BE73-B04305071342}">
      <dgm:prSet/>
      <dgm:spPr/>
      <dgm:t>
        <a:bodyPr/>
        <a:lstStyle/>
        <a:p>
          <a:endParaRPr lang="el-GR"/>
        </a:p>
      </dgm:t>
    </dgm:pt>
    <dgm:pt modelId="{B15C7753-1240-44C0-8D9C-79D778096BEE}" type="sibTrans" cxnId="{5FB13AD7-7B5F-473A-BE73-B04305071342}">
      <dgm:prSet/>
      <dgm:spPr/>
      <dgm:t>
        <a:bodyPr/>
        <a:lstStyle/>
        <a:p>
          <a:endParaRPr lang="el-GR"/>
        </a:p>
      </dgm:t>
    </dgm:pt>
    <dgm:pt modelId="{6C58C4F4-A8C8-49EC-B3DC-CFD7A2FD0A1F}">
      <dgm:prSet phldrT="[Κείμενο]"/>
      <dgm:spPr/>
      <dgm:t>
        <a:bodyPr/>
        <a:lstStyle/>
        <a:p>
          <a:r>
            <a:rPr lang="el-GR" dirty="0" smtClean="0"/>
            <a:t>1487</a:t>
          </a:r>
          <a:r>
            <a:rPr lang="en-US" dirty="0" smtClean="0"/>
            <a:t> </a:t>
          </a:r>
          <a:r>
            <a:rPr lang="el-GR" dirty="0" smtClean="0"/>
            <a:t>διμερείς συμφωνίες</a:t>
          </a:r>
          <a:endParaRPr lang="el-GR" dirty="0"/>
        </a:p>
      </dgm:t>
    </dgm:pt>
    <dgm:pt modelId="{D049D300-0D1A-4459-BD9B-D4F4CEB327BF}" type="sibTrans" cxnId="{ED312804-B459-4915-BE6D-BB314EB1BC87}">
      <dgm:prSet/>
      <dgm:spPr/>
      <dgm:t>
        <a:bodyPr/>
        <a:lstStyle/>
        <a:p>
          <a:endParaRPr lang="en-US"/>
        </a:p>
      </dgm:t>
    </dgm:pt>
    <dgm:pt modelId="{F1B82B4F-1E0F-4CCC-B26E-57411EA8F0F2}" type="parTrans" cxnId="{ED312804-B459-4915-BE6D-BB314EB1BC87}">
      <dgm:prSet/>
      <dgm:spPr/>
      <dgm:t>
        <a:bodyPr/>
        <a:lstStyle/>
        <a:p>
          <a:endParaRPr lang="el-GR"/>
        </a:p>
      </dgm:t>
    </dgm:pt>
    <dgm:pt modelId="{1674DCF0-2B4E-4AC8-9E99-F5D68B9B80A6}">
      <dgm:prSet/>
      <dgm:spPr/>
      <dgm:t>
        <a:bodyPr/>
        <a:lstStyle/>
        <a:p>
          <a:r>
            <a:rPr lang="el-GR" dirty="0" smtClean="0"/>
            <a:t>5</a:t>
          </a:r>
          <a:r>
            <a:rPr lang="en-US" dirty="0" smtClean="0"/>
            <a:t>66</a:t>
          </a:r>
          <a:r>
            <a:rPr lang="el-GR" dirty="0" smtClean="0"/>
            <a:t> Πανεπιστήμια</a:t>
          </a:r>
          <a:endParaRPr lang="en-US" dirty="0"/>
        </a:p>
      </dgm:t>
    </dgm:pt>
    <dgm:pt modelId="{8B2FD355-B514-4877-8EB9-442D48B8040D}" type="parTrans" cxnId="{E1A86C9E-7B70-4C03-9F3F-14FE5C92F697}">
      <dgm:prSet/>
      <dgm:spPr/>
      <dgm:t>
        <a:bodyPr/>
        <a:lstStyle/>
        <a:p>
          <a:endParaRPr lang="en-US"/>
        </a:p>
      </dgm:t>
    </dgm:pt>
    <dgm:pt modelId="{EF10D6FB-96DB-4E70-A967-41012F3D3066}" type="sibTrans" cxnId="{E1A86C9E-7B70-4C03-9F3F-14FE5C92F697}">
      <dgm:prSet/>
      <dgm:spPr/>
      <dgm:t>
        <a:bodyPr/>
        <a:lstStyle/>
        <a:p>
          <a:endParaRPr lang="en-US"/>
        </a:p>
      </dgm:t>
    </dgm:pt>
    <dgm:pt modelId="{84716FE5-10E5-45DC-8516-42F13AFD2EB7}">
      <dgm:prSet/>
      <dgm:spPr/>
      <dgm:t>
        <a:bodyPr/>
        <a:lstStyle/>
        <a:p>
          <a:r>
            <a:rPr lang="el-GR" dirty="0" smtClean="0"/>
            <a:t>72 Ιδρύματα </a:t>
          </a:r>
          <a:r>
            <a:rPr lang="en-US" dirty="0" smtClean="0"/>
            <a:t>Erasmus+ International</a:t>
          </a:r>
          <a:endParaRPr lang="en-US" dirty="0"/>
        </a:p>
      </dgm:t>
    </dgm:pt>
    <dgm:pt modelId="{BAF62F55-2E27-4187-9229-69FCA650AD86}" type="parTrans" cxnId="{0D7E15CE-381F-4F4B-B53E-AA16D99CDA3E}">
      <dgm:prSet/>
      <dgm:spPr/>
      <dgm:t>
        <a:bodyPr/>
        <a:lstStyle/>
        <a:p>
          <a:endParaRPr lang="en-US"/>
        </a:p>
      </dgm:t>
    </dgm:pt>
    <dgm:pt modelId="{8E808095-DEE7-454A-89F4-BCBA70BE8873}" type="sibTrans" cxnId="{0D7E15CE-381F-4F4B-B53E-AA16D99CDA3E}">
      <dgm:prSet/>
      <dgm:spPr/>
      <dgm:t>
        <a:bodyPr/>
        <a:lstStyle/>
        <a:p>
          <a:endParaRPr lang="en-US"/>
        </a:p>
      </dgm:t>
    </dgm:pt>
    <dgm:pt modelId="{F649919F-BB73-4A89-BE3B-A60D94E80845}" type="pres">
      <dgm:prSet presAssocID="{444FF829-A175-42C9-BFA5-EFB8B797CC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7256D4-A18F-4415-80DD-A1EC0E7348C7}" type="pres">
      <dgm:prSet presAssocID="{6C58C4F4-A8C8-49EC-B3DC-CFD7A2FD0A1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713F71-8AA6-487B-A6D3-A5336832DA70}" type="pres">
      <dgm:prSet presAssocID="{D049D300-0D1A-4459-BD9B-D4F4CEB327BF}" presName="spacer" presStyleCnt="0"/>
      <dgm:spPr/>
      <dgm:t>
        <a:bodyPr/>
        <a:lstStyle/>
        <a:p>
          <a:endParaRPr lang="en-US"/>
        </a:p>
      </dgm:t>
    </dgm:pt>
    <dgm:pt modelId="{000B4762-D5D0-470C-89DF-7F7992BB1B34}" type="pres">
      <dgm:prSet presAssocID="{1674DCF0-2B4E-4AC8-9E99-F5D68B9B80A6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4176D-0384-4DA0-9C98-F1B9AF7102A1}" type="pres">
      <dgm:prSet presAssocID="{EF10D6FB-96DB-4E70-A967-41012F3D3066}" presName="spacer" presStyleCnt="0"/>
      <dgm:spPr/>
    </dgm:pt>
    <dgm:pt modelId="{64A9C1DB-5B84-4CCD-AF60-47DF41E85C77}" type="pres">
      <dgm:prSet presAssocID="{14090D0B-4E7D-49AC-846A-4461DD0B0F7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8C037-46F7-413E-9441-6D61702850C4}" type="pres">
      <dgm:prSet presAssocID="{C400175A-0648-459F-AC7E-4E9AF678FF99}" presName="spacer" presStyleCnt="0"/>
      <dgm:spPr/>
      <dgm:t>
        <a:bodyPr/>
        <a:lstStyle/>
        <a:p>
          <a:endParaRPr lang="en-US"/>
        </a:p>
      </dgm:t>
    </dgm:pt>
    <dgm:pt modelId="{FD5C5A7D-B3D9-445D-9E08-C85DA65AFF57}" type="pres">
      <dgm:prSet presAssocID="{C5E12986-01E0-43B5-8E06-C284ABAC02E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E84547-45C7-48F1-AB3B-C666AA93AAFD}" type="pres">
      <dgm:prSet presAssocID="{A9057AC9-20E4-428B-BA7E-DBB6396A5813}" presName="spacer" presStyleCnt="0"/>
      <dgm:spPr/>
      <dgm:t>
        <a:bodyPr/>
        <a:lstStyle/>
        <a:p>
          <a:endParaRPr lang="en-US"/>
        </a:p>
      </dgm:t>
    </dgm:pt>
    <dgm:pt modelId="{6940E2FE-0426-4E1C-9BBB-2456C3258FE6}" type="pres">
      <dgm:prSet presAssocID="{84DFD4FF-90E7-4346-96FE-A4EA56AB05E2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80957-62E4-494C-820D-063B51B80C39}" type="pres">
      <dgm:prSet presAssocID="{B15C7753-1240-44C0-8D9C-79D778096BEE}" presName="spacer" presStyleCnt="0"/>
      <dgm:spPr/>
      <dgm:t>
        <a:bodyPr/>
        <a:lstStyle/>
        <a:p>
          <a:endParaRPr lang="en-US"/>
        </a:p>
      </dgm:t>
    </dgm:pt>
    <dgm:pt modelId="{10FA9B0F-C8F3-4E56-9304-4DBBC8E9EE2A}" type="pres">
      <dgm:prSet presAssocID="{B495CB50-6F18-436C-8A41-EED6A3B5014C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65853-CD13-40A6-AC40-4E8D34803D7C}" type="pres">
      <dgm:prSet presAssocID="{D3EE1A41-435F-44DD-A14E-7DF3A1435B5F}" presName="spacer" presStyleCnt="0"/>
      <dgm:spPr/>
    </dgm:pt>
    <dgm:pt modelId="{F74A0605-1188-4530-9233-AAFFFC913580}" type="pres">
      <dgm:prSet presAssocID="{84716FE5-10E5-45DC-8516-42F13AFD2EB7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5AB84E-1EFD-4FC5-961A-A953DAD7ADA0}" type="presOf" srcId="{1674DCF0-2B4E-4AC8-9E99-F5D68B9B80A6}" destId="{000B4762-D5D0-470C-89DF-7F7992BB1B34}" srcOrd="0" destOrd="0" presId="urn:microsoft.com/office/officeart/2005/8/layout/vList2"/>
    <dgm:cxn modelId="{5509C12C-417D-4E5C-B8AD-767F9BC860FC}" srcId="{444FF829-A175-42C9-BFA5-EFB8B797CC00}" destId="{B495CB50-6F18-436C-8A41-EED6A3B5014C}" srcOrd="5" destOrd="0" parTransId="{475F57AF-462A-4BAF-AE86-292D24992356}" sibTransId="{D3EE1A41-435F-44DD-A14E-7DF3A1435B5F}"/>
    <dgm:cxn modelId="{5FB13AD7-7B5F-473A-BE73-B04305071342}" srcId="{444FF829-A175-42C9-BFA5-EFB8B797CC00}" destId="{84DFD4FF-90E7-4346-96FE-A4EA56AB05E2}" srcOrd="4" destOrd="0" parTransId="{F4FB18D2-964F-47AF-9AA2-063C20F54DBB}" sibTransId="{B15C7753-1240-44C0-8D9C-79D778096BEE}"/>
    <dgm:cxn modelId="{0D7E15CE-381F-4F4B-B53E-AA16D99CDA3E}" srcId="{444FF829-A175-42C9-BFA5-EFB8B797CC00}" destId="{84716FE5-10E5-45DC-8516-42F13AFD2EB7}" srcOrd="6" destOrd="0" parTransId="{BAF62F55-2E27-4187-9229-69FCA650AD86}" sibTransId="{8E808095-DEE7-454A-89F4-BCBA70BE8873}"/>
    <dgm:cxn modelId="{6C228CCB-AF23-476E-BB74-702174EAC470}" srcId="{444FF829-A175-42C9-BFA5-EFB8B797CC00}" destId="{14090D0B-4E7D-49AC-846A-4461DD0B0F7F}" srcOrd="2" destOrd="0" parTransId="{43A7B6EB-E698-4196-8C0F-907291A04269}" sibTransId="{C400175A-0648-459F-AC7E-4E9AF678FF99}"/>
    <dgm:cxn modelId="{BB146AB5-E7E6-4A2A-B48D-0B71C231097D}" type="presOf" srcId="{444FF829-A175-42C9-BFA5-EFB8B797CC00}" destId="{F649919F-BB73-4A89-BE3B-A60D94E80845}" srcOrd="0" destOrd="0" presId="urn:microsoft.com/office/officeart/2005/8/layout/vList2"/>
    <dgm:cxn modelId="{62901FC8-53A6-4CD1-A6F6-751BBE17077E}" type="presOf" srcId="{14090D0B-4E7D-49AC-846A-4461DD0B0F7F}" destId="{64A9C1DB-5B84-4CCD-AF60-47DF41E85C77}" srcOrd="0" destOrd="0" presId="urn:microsoft.com/office/officeart/2005/8/layout/vList2"/>
    <dgm:cxn modelId="{E1A86C9E-7B70-4C03-9F3F-14FE5C92F697}" srcId="{444FF829-A175-42C9-BFA5-EFB8B797CC00}" destId="{1674DCF0-2B4E-4AC8-9E99-F5D68B9B80A6}" srcOrd="1" destOrd="0" parTransId="{8B2FD355-B514-4877-8EB9-442D48B8040D}" sibTransId="{EF10D6FB-96DB-4E70-A967-41012F3D3066}"/>
    <dgm:cxn modelId="{33D52A85-C88A-47FB-AB7B-77EB847B222A}" type="presOf" srcId="{84716FE5-10E5-45DC-8516-42F13AFD2EB7}" destId="{F74A0605-1188-4530-9233-AAFFFC913580}" srcOrd="0" destOrd="0" presId="urn:microsoft.com/office/officeart/2005/8/layout/vList2"/>
    <dgm:cxn modelId="{4FDEF150-D0DB-4B97-B4B7-402006740E49}" type="presOf" srcId="{B495CB50-6F18-436C-8A41-EED6A3B5014C}" destId="{10FA9B0F-C8F3-4E56-9304-4DBBC8E9EE2A}" srcOrd="0" destOrd="0" presId="urn:microsoft.com/office/officeart/2005/8/layout/vList2"/>
    <dgm:cxn modelId="{F028F14D-D991-4595-94D7-18C7D275A891}" type="presOf" srcId="{C5E12986-01E0-43B5-8E06-C284ABAC02EF}" destId="{FD5C5A7D-B3D9-445D-9E08-C85DA65AFF57}" srcOrd="0" destOrd="0" presId="urn:microsoft.com/office/officeart/2005/8/layout/vList2"/>
    <dgm:cxn modelId="{2637FF6B-DB28-4AC9-89ED-D7F486BC5553}" type="presOf" srcId="{6C58C4F4-A8C8-49EC-B3DC-CFD7A2FD0A1F}" destId="{7C7256D4-A18F-4415-80DD-A1EC0E7348C7}" srcOrd="0" destOrd="0" presId="urn:microsoft.com/office/officeart/2005/8/layout/vList2"/>
    <dgm:cxn modelId="{ED312804-B459-4915-BE6D-BB314EB1BC87}" srcId="{444FF829-A175-42C9-BFA5-EFB8B797CC00}" destId="{6C58C4F4-A8C8-49EC-B3DC-CFD7A2FD0A1F}" srcOrd="0" destOrd="0" parTransId="{F1B82B4F-1E0F-4CCC-B26E-57411EA8F0F2}" sibTransId="{D049D300-0D1A-4459-BD9B-D4F4CEB327BF}"/>
    <dgm:cxn modelId="{1279EAD3-8664-49B4-B38C-7DAEE7AC0606}" type="presOf" srcId="{84DFD4FF-90E7-4346-96FE-A4EA56AB05E2}" destId="{6940E2FE-0426-4E1C-9BBB-2456C3258FE6}" srcOrd="0" destOrd="0" presId="urn:microsoft.com/office/officeart/2005/8/layout/vList2"/>
    <dgm:cxn modelId="{8FB04BF4-95CF-4844-8B20-247C8DD51F26}" srcId="{444FF829-A175-42C9-BFA5-EFB8B797CC00}" destId="{C5E12986-01E0-43B5-8E06-C284ABAC02EF}" srcOrd="3" destOrd="0" parTransId="{E8C3CE50-19E6-4458-B503-7A0E0F1C72F3}" sibTransId="{A9057AC9-20E4-428B-BA7E-DBB6396A5813}"/>
    <dgm:cxn modelId="{240FD4C4-38D1-4625-A2D8-BA0B12DD4812}" type="presParOf" srcId="{F649919F-BB73-4A89-BE3B-A60D94E80845}" destId="{7C7256D4-A18F-4415-80DD-A1EC0E7348C7}" srcOrd="0" destOrd="0" presId="urn:microsoft.com/office/officeart/2005/8/layout/vList2"/>
    <dgm:cxn modelId="{90541F16-3B52-4D9C-9EBF-84963DD14697}" type="presParOf" srcId="{F649919F-BB73-4A89-BE3B-A60D94E80845}" destId="{03713F71-8AA6-487B-A6D3-A5336832DA70}" srcOrd="1" destOrd="0" presId="urn:microsoft.com/office/officeart/2005/8/layout/vList2"/>
    <dgm:cxn modelId="{D59D5B67-EF33-4B52-80F6-56A04EF6385C}" type="presParOf" srcId="{F649919F-BB73-4A89-BE3B-A60D94E80845}" destId="{000B4762-D5D0-470C-89DF-7F7992BB1B34}" srcOrd="2" destOrd="0" presId="urn:microsoft.com/office/officeart/2005/8/layout/vList2"/>
    <dgm:cxn modelId="{8663CFCB-C18C-46C4-B13C-E518A89DEF89}" type="presParOf" srcId="{F649919F-BB73-4A89-BE3B-A60D94E80845}" destId="{3CB4176D-0384-4DA0-9C98-F1B9AF7102A1}" srcOrd="3" destOrd="0" presId="urn:microsoft.com/office/officeart/2005/8/layout/vList2"/>
    <dgm:cxn modelId="{62FA5BA0-36C6-4925-84ED-A85481860DA3}" type="presParOf" srcId="{F649919F-BB73-4A89-BE3B-A60D94E80845}" destId="{64A9C1DB-5B84-4CCD-AF60-47DF41E85C77}" srcOrd="4" destOrd="0" presId="urn:microsoft.com/office/officeart/2005/8/layout/vList2"/>
    <dgm:cxn modelId="{3E522A5E-B3C9-477B-B6F3-50A3F2963EF6}" type="presParOf" srcId="{F649919F-BB73-4A89-BE3B-A60D94E80845}" destId="{5168C037-46F7-413E-9441-6D61702850C4}" srcOrd="5" destOrd="0" presId="urn:microsoft.com/office/officeart/2005/8/layout/vList2"/>
    <dgm:cxn modelId="{1351503B-B29B-4569-85BA-F6EC04DA4BC2}" type="presParOf" srcId="{F649919F-BB73-4A89-BE3B-A60D94E80845}" destId="{FD5C5A7D-B3D9-445D-9E08-C85DA65AFF57}" srcOrd="6" destOrd="0" presId="urn:microsoft.com/office/officeart/2005/8/layout/vList2"/>
    <dgm:cxn modelId="{4F990893-583B-476A-9753-FB5936807CCA}" type="presParOf" srcId="{F649919F-BB73-4A89-BE3B-A60D94E80845}" destId="{64E84547-45C7-48F1-AB3B-C666AA93AAFD}" srcOrd="7" destOrd="0" presId="urn:microsoft.com/office/officeart/2005/8/layout/vList2"/>
    <dgm:cxn modelId="{CDCAF94E-9E75-4221-BA66-0B6AED6ED6D5}" type="presParOf" srcId="{F649919F-BB73-4A89-BE3B-A60D94E80845}" destId="{6940E2FE-0426-4E1C-9BBB-2456C3258FE6}" srcOrd="8" destOrd="0" presId="urn:microsoft.com/office/officeart/2005/8/layout/vList2"/>
    <dgm:cxn modelId="{B73C3AA3-1699-4E41-A549-25CD3FA71F58}" type="presParOf" srcId="{F649919F-BB73-4A89-BE3B-A60D94E80845}" destId="{5D780957-62E4-494C-820D-063B51B80C39}" srcOrd="9" destOrd="0" presId="urn:microsoft.com/office/officeart/2005/8/layout/vList2"/>
    <dgm:cxn modelId="{29507388-3608-4795-966F-F8BE033236F0}" type="presParOf" srcId="{F649919F-BB73-4A89-BE3B-A60D94E80845}" destId="{10FA9B0F-C8F3-4E56-9304-4DBBC8E9EE2A}" srcOrd="10" destOrd="0" presId="urn:microsoft.com/office/officeart/2005/8/layout/vList2"/>
    <dgm:cxn modelId="{AE5812BE-E23A-4814-9D07-0570C6829578}" type="presParOf" srcId="{F649919F-BB73-4A89-BE3B-A60D94E80845}" destId="{3FD65853-CD13-40A6-AC40-4E8D34803D7C}" srcOrd="11" destOrd="0" presId="urn:microsoft.com/office/officeart/2005/8/layout/vList2"/>
    <dgm:cxn modelId="{25C08FD6-8167-4803-BEBB-A5A8374B91B7}" type="presParOf" srcId="{F649919F-BB73-4A89-BE3B-A60D94E80845}" destId="{F74A0605-1188-4530-9233-AAFFFC91358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3F5C96-B3DE-4A88-BF9B-33C811C67513}" type="doc">
      <dgm:prSet loTypeId="urn:microsoft.com/office/officeart/2005/8/layout/hList6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l-GR"/>
        </a:p>
      </dgm:t>
    </dgm:pt>
    <dgm:pt modelId="{934B0F26-40E4-49AA-BB9A-DB0ACDE7F089}">
      <dgm:prSet phldrT="[Κείμενο]"/>
      <dgm:spPr/>
      <dgm:t>
        <a:bodyPr/>
        <a:lstStyle/>
        <a:p>
          <a:r>
            <a:rPr lang="el-GR" dirty="0" smtClean="0"/>
            <a:t>σπουδές</a:t>
          </a:r>
          <a:endParaRPr lang="el-GR" dirty="0"/>
        </a:p>
      </dgm:t>
    </dgm:pt>
    <dgm:pt modelId="{A08CA005-23AE-468A-9FDC-37ECF62EF551}" type="parTrans" cxnId="{E248E7B9-C55A-4DAD-8994-EDA9A07FF04B}">
      <dgm:prSet/>
      <dgm:spPr/>
      <dgm:t>
        <a:bodyPr/>
        <a:lstStyle/>
        <a:p>
          <a:endParaRPr lang="el-GR"/>
        </a:p>
      </dgm:t>
    </dgm:pt>
    <dgm:pt modelId="{2167C783-4D6E-4B21-995D-C1B378BF5D37}" type="sibTrans" cxnId="{E248E7B9-C55A-4DAD-8994-EDA9A07FF04B}">
      <dgm:prSet/>
      <dgm:spPr/>
      <dgm:t>
        <a:bodyPr/>
        <a:lstStyle/>
        <a:p>
          <a:endParaRPr lang="el-GR"/>
        </a:p>
      </dgm:t>
    </dgm:pt>
    <dgm:pt modelId="{0CE09FD2-E8A8-4F78-A1CE-C79406202B46}">
      <dgm:prSet phldrT="[Κείμενο]"/>
      <dgm:spPr/>
      <dgm:t>
        <a:bodyPr/>
        <a:lstStyle/>
        <a:p>
          <a:r>
            <a:rPr lang="el-GR" dirty="0" smtClean="0"/>
            <a:t>πρακτική άσκηση</a:t>
          </a:r>
          <a:endParaRPr lang="el-GR" dirty="0"/>
        </a:p>
      </dgm:t>
    </dgm:pt>
    <dgm:pt modelId="{43B0BC3A-A392-4E26-B047-2D74BCF7BC70}" type="parTrans" cxnId="{9C88295C-9059-4C00-99D6-234F4D6EE86E}">
      <dgm:prSet/>
      <dgm:spPr/>
      <dgm:t>
        <a:bodyPr/>
        <a:lstStyle/>
        <a:p>
          <a:endParaRPr lang="el-GR"/>
        </a:p>
      </dgm:t>
    </dgm:pt>
    <dgm:pt modelId="{1B0A5F62-2F1B-4017-8B85-0CE174EE3A45}" type="sibTrans" cxnId="{9C88295C-9059-4C00-99D6-234F4D6EE86E}">
      <dgm:prSet/>
      <dgm:spPr/>
      <dgm:t>
        <a:bodyPr/>
        <a:lstStyle/>
        <a:p>
          <a:endParaRPr lang="el-GR"/>
        </a:p>
      </dgm:t>
    </dgm:pt>
    <dgm:pt modelId="{567561AA-C521-40C1-BDE8-836F43C0BE90}">
      <dgm:prSet phldrT="[Κείμενο]"/>
      <dgm:spPr/>
      <dgm:t>
        <a:bodyPr/>
        <a:lstStyle/>
        <a:p>
          <a:r>
            <a:rPr lang="el-GR" dirty="0" smtClean="0"/>
            <a:t>διδασκαλία</a:t>
          </a:r>
          <a:endParaRPr lang="el-GR" dirty="0"/>
        </a:p>
      </dgm:t>
    </dgm:pt>
    <dgm:pt modelId="{5F0A1831-70CE-4161-BE6C-521735602336}" type="parTrans" cxnId="{476C0AD6-FCC8-46A0-A3C6-7EE165459661}">
      <dgm:prSet/>
      <dgm:spPr/>
      <dgm:t>
        <a:bodyPr/>
        <a:lstStyle/>
        <a:p>
          <a:endParaRPr lang="el-GR"/>
        </a:p>
      </dgm:t>
    </dgm:pt>
    <dgm:pt modelId="{34DE10CD-D612-44DE-AEC9-D79AE19799BF}" type="sibTrans" cxnId="{476C0AD6-FCC8-46A0-A3C6-7EE165459661}">
      <dgm:prSet/>
      <dgm:spPr/>
      <dgm:t>
        <a:bodyPr/>
        <a:lstStyle/>
        <a:p>
          <a:endParaRPr lang="el-GR"/>
        </a:p>
      </dgm:t>
    </dgm:pt>
    <dgm:pt modelId="{BB4C91F9-1732-4DE1-AD29-06710B4033E5}">
      <dgm:prSet phldrT="[Κείμενο]"/>
      <dgm:spPr/>
      <dgm:t>
        <a:bodyPr/>
        <a:lstStyle/>
        <a:p>
          <a:r>
            <a:rPr lang="el-GR" dirty="0" smtClean="0"/>
            <a:t>επιμόρφωση</a:t>
          </a:r>
          <a:endParaRPr lang="el-GR" dirty="0"/>
        </a:p>
      </dgm:t>
    </dgm:pt>
    <dgm:pt modelId="{CA8455B4-27B1-4EDC-B91B-155468FE70F7}" type="parTrans" cxnId="{A95A418F-F5D5-4901-9222-75C55C0AFBA8}">
      <dgm:prSet/>
      <dgm:spPr/>
      <dgm:t>
        <a:bodyPr/>
        <a:lstStyle/>
        <a:p>
          <a:endParaRPr lang="el-GR"/>
        </a:p>
      </dgm:t>
    </dgm:pt>
    <dgm:pt modelId="{FB2E8BE1-8905-4DD3-8D94-F9E9FAB95BA7}" type="sibTrans" cxnId="{A95A418F-F5D5-4901-9222-75C55C0AFBA8}">
      <dgm:prSet/>
      <dgm:spPr/>
      <dgm:t>
        <a:bodyPr/>
        <a:lstStyle/>
        <a:p>
          <a:endParaRPr lang="el-GR"/>
        </a:p>
      </dgm:t>
    </dgm:pt>
    <dgm:pt modelId="{33B82BEB-0941-44FD-AA9D-D640E4B406D2}" type="pres">
      <dgm:prSet presAssocID="{563F5C96-B3DE-4A88-BF9B-33C811C675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629D35-7A62-4921-A2D2-2DD5A0C3F097}" type="pres">
      <dgm:prSet presAssocID="{934B0F26-40E4-49AA-BB9A-DB0ACDE7F08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A0B81B9-432E-4E51-AEBA-0A82F19433E6}" type="pres">
      <dgm:prSet presAssocID="{2167C783-4D6E-4B21-995D-C1B378BF5D37}" presName="sibTrans" presStyleCnt="0"/>
      <dgm:spPr/>
    </dgm:pt>
    <dgm:pt modelId="{0E762414-8687-4FD1-ACCB-0E9ED54F50BD}" type="pres">
      <dgm:prSet presAssocID="{0CE09FD2-E8A8-4F78-A1CE-C79406202B4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9DF4575-873D-4B0B-8398-AA3CFAC6FD8B}" type="pres">
      <dgm:prSet presAssocID="{1B0A5F62-2F1B-4017-8B85-0CE174EE3A45}" presName="sibTrans" presStyleCnt="0"/>
      <dgm:spPr/>
    </dgm:pt>
    <dgm:pt modelId="{A93E3FD4-960C-43AF-B397-E5C89E660FC5}" type="pres">
      <dgm:prSet presAssocID="{567561AA-C521-40C1-BDE8-836F43C0BE9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9B3D79-E3C2-415B-8A6C-781C599F43AD}" type="pres">
      <dgm:prSet presAssocID="{34DE10CD-D612-44DE-AEC9-D79AE19799BF}" presName="sibTrans" presStyleCnt="0"/>
      <dgm:spPr/>
    </dgm:pt>
    <dgm:pt modelId="{7C27E2AC-1F8E-4A0F-A428-E2D01DD254A5}" type="pres">
      <dgm:prSet presAssocID="{BB4C91F9-1732-4DE1-AD29-06710B4033E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33A954-1C91-4D70-BC5E-8E40D7AAE8E9}" type="presOf" srcId="{563F5C96-B3DE-4A88-BF9B-33C811C67513}" destId="{33B82BEB-0941-44FD-AA9D-D640E4B406D2}" srcOrd="0" destOrd="0" presId="urn:microsoft.com/office/officeart/2005/8/layout/hList6"/>
    <dgm:cxn modelId="{E248E7B9-C55A-4DAD-8994-EDA9A07FF04B}" srcId="{563F5C96-B3DE-4A88-BF9B-33C811C67513}" destId="{934B0F26-40E4-49AA-BB9A-DB0ACDE7F089}" srcOrd="0" destOrd="0" parTransId="{A08CA005-23AE-468A-9FDC-37ECF62EF551}" sibTransId="{2167C783-4D6E-4B21-995D-C1B378BF5D37}"/>
    <dgm:cxn modelId="{C1148AAC-CD52-45D5-99DA-B8EBD6BDDC17}" type="presOf" srcId="{567561AA-C521-40C1-BDE8-836F43C0BE90}" destId="{A93E3FD4-960C-43AF-B397-E5C89E660FC5}" srcOrd="0" destOrd="0" presId="urn:microsoft.com/office/officeart/2005/8/layout/hList6"/>
    <dgm:cxn modelId="{E0C486D1-5579-4A98-8841-D543D6158FC6}" type="presOf" srcId="{934B0F26-40E4-49AA-BB9A-DB0ACDE7F089}" destId="{AB629D35-7A62-4921-A2D2-2DD5A0C3F097}" srcOrd="0" destOrd="0" presId="urn:microsoft.com/office/officeart/2005/8/layout/hList6"/>
    <dgm:cxn modelId="{476C0AD6-FCC8-46A0-A3C6-7EE165459661}" srcId="{563F5C96-B3DE-4A88-BF9B-33C811C67513}" destId="{567561AA-C521-40C1-BDE8-836F43C0BE90}" srcOrd="2" destOrd="0" parTransId="{5F0A1831-70CE-4161-BE6C-521735602336}" sibTransId="{34DE10CD-D612-44DE-AEC9-D79AE19799BF}"/>
    <dgm:cxn modelId="{C3849B9A-9AB3-4B91-BFED-957EA671D5AB}" type="presOf" srcId="{0CE09FD2-E8A8-4F78-A1CE-C79406202B46}" destId="{0E762414-8687-4FD1-ACCB-0E9ED54F50BD}" srcOrd="0" destOrd="0" presId="urn:microsoft.com/office/officeart/2005/8/layout/hList6"/>
    <dgm:cxn modelId="{A95A418F-F5D5-4901-9222-75C55C0AFBA8}" srcId="{563F5C96-B3DE-4A88-BF9B-33C811C67513}" destId="{BB4C91F9-1732-4DE1-AD29-06710B4033E5}" srcOrd="3" destOrd="0" parTransId="{CA8455B4-27B1-4EDC-B91B-155468FE70F7}" sibTransId="{FB2E8BE1-8905-4DD3-8D94-F9E9FAB95BA7}"/>
    <dgm:cxn modelId="{16CC8F2D-C8FA-4E26-974B-DE44BAFC23B5}" type="presOf" srcId="{BB4C91F9-1732-4DE1-AD29-06710B4033E5}" destId="{7C27E2AC-1F8E-4A0F-A428-E2D01DD254A5}" srcOrd="0" destOrd="0" presId="urn:microsoft.com/office/officeart/2005/8/layout/hList6"/>
    <dgm:cxn modelId="{9C88295C-9059-4C00-99D6-234F4D6EE86E}" srcId="{563F5C96-B3DE-4A88-BF9B-33C811C67513}" destId="{0CE09FD2-E8A8-4F78-A1CE-C79406202B46}" srcOrd="1" destOrd="0" parTransId="{43B0BC3A-A392-4E26-B047-2D74BCF7BC70}" sibTransId="{1B0A5F62-2F1B-4017-8B85-0CE174EE3A45}"/>
    <dgm:cxn modelId="{6235FAB0-5923-4A21-AF68-A62202026787}" type="presParOf" srcId="{33B82BEB-0941-44FD-AA9D-D640E4B406D2}" destId="{AB629D35-7A62-4921-A2D2-2DD5A0C3F097}" srcOrd="0" destOrd="0" presId="urn:microsoft.com/office/officeart/2005/8/layout/hList6"/>
    <dgm:cxn modelId="{D417A6D4-1BB1-42E4-9289-546EEB85CD68}" type="presParOf" srcId="{33B82BEB-0941-44FD-AA9D-D640E4B406D2}" destId="{CA0B81B9-432E-4E51-AEBA-0A82F19433E6}" srcOrd="1" destOrd="0" presId="urn:microsoft.com/office/officeart/2005/8/layout/hList6"/>
    <dgm:cxn modelId="{AF976DD9-CDDD-4399-BE14-FBF1DC7A3528}" type="presParOf" srcId="{33B82BEB-0941-44FD-AA9D-D640E4B406D2}" destId="{0E762414-8687-4FD1-ACCB-0E9ED54F50BD}" srcOrd="2" destOrd="0" presId="urn:microsoft.com/office/officeart/2005/8/layout/hList6"/>
    <dgm:cxn modelId="{3778A577-267F-49EF-9057-5766DFEEA197}" type="presParOf" srcId="{33B82BEB-0941-44FD-AA9D-D640E4B406D2}" destId="{69DF4575-873D-4B0B-8398-AA3CFAC6FD8B}" srcOrd="3" destOrd="0" presId="urn:microsoft.com/office/officeart/2005/8/layout/hList6"/>
    <dgm:cxn modelId="{9902C8CC-C855-4DFE-997B-CC84CC68D080}" type="presParOf" srcId="{33B82BEB-0941-44FD-AA9D-D640E4B406D2}" destId="{A93E3FD4-960C-43AF-B397-E5C89E660FC5}" srcOrd="4" destOrd="0" presId="urn:microsoft.com/office/officeart/2005/8/layout/hList6"/>
    <dgm:cxn modelId="{A058332A-6E23-4397-BF49-1C019E8EBA1D}" type="presParOf" srcId="{33B82BEB-0941-44FD-AA9D-D640E4B406D2}" destId="{819B3D79-E3C2-415B-8A6C-781C599F43AD}" srcOrd="5" destOrd="0" presId="urn:microsoft.com/office/officeart/2005/8/layout/hList6"/>
    <dgm:cxn modelId="{3B9E7ED1-7782-4956-BA9C-93F3F7737D48}" type="presParOf" srcId="{33B82BEB-0941-44FD-AA9D-D640E4B406D2}" destId="{7C27E2AC-1F8E-4A0F-A428-E2D01DD254A5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A19597-2546-4ED3-B719-4260A0360A85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4783BCDA-D923-46DF-B77E-F17F4CE4D92F}">
      <dgm:prSet phldrT="[Text]"/>
      <dgm:spPr>
        <a:solidFill>
          <a:schemeClr val="dk2">
            <a:hueOff val="0"/>
            <a:satOff val="0"/>
            <a:lumOff val="0"/>
            <a:alpha val="56000"/>
          </a:schemeClr>
        </a:solidFill>
      </dgm:spPr>
      <dgm:t>
        <a:bodyPr/>
        <a:lstStyle/>
        <a:p>
          <a:r>
            <a:rPr lang="en-US" b="1" dirty="0" smtClean="0"/>
            <a:t>2015-1</a:t>
          </a:r>
          <a:r>
            <a:rPr lang="el-GR" b="1" dirty="0" smtClean="0"/>
            <a:t>7</a:t>
          </a:r>
          <a:endParaRPr lang="el-GR" b="1" dirty="0"/>
        </a:p>
      </dgm:t>
    </dgm:pt>
    <dgm:pt modelId="{5C920234-139D-4A45-84AF-329E32C311B6}" type="parTrans" cxnId="{01EA8ED8-4D8E-444E-9F92-F34A18812BC7}">
      <dgm:prSet/>
      <dgm:spPr/>
      <dgm:t>
        <a:bodyPr/>
        <a:lstStyle/>
        <a:p>
          <a:endParaRPr lang="el-GR"/>
        </a:p>
      </dgm:t>
    </dgm:pt>
    <dgm:pt modelId="{689B4C58-847A-48AE-B685-3088D19D5AE8}" type="sibTrans" cxnId="{01EA8ED8-4D8E-444E-9F92-F34A18812BC7}">
      <dgm:prSet/>
      <dgm:spPr/>
      <dgm:t>
        <a:bodyPr/>
        <a:lstStyle/>
        <a:p>
          <a:endParaRPr lang="el-GR"/>
        </a:p>
      </dgm:t>
    </dgm:pt>
    <dgm:pt modelId="{96613071-05F8-46D3-AFA7-9FA713B0ABE2}">
      <dgm:prSet phldrT="[Text]"/>
      <dgm:spPr>
        <a:solidFill>
          <a:schemeClr val="dk2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en-US" dirty="0" smtClean="0"/>
            <a:t>74 Universities</a:t>
          </a:r>
          <a:endParaRPr lang="el-GR" dirty="0"/>
        </a:p>
      </dgm:t>
    </dgm:pt>
    <dgm:pt modelId="{C0F74D4D-D6CC-48A1-8758-98F0903666AC}" type="parTrans" cxnId="{AFECDEE2-322F-4385-B4A3-2170ED716D66}">
      <dgm:prSet/>
      <dgm:spPr/>
      <dgm:t>
        <a:bodyPr/>
        <a:lstStyle/>
        <a:p>
          <a:endParaRPr lang="el-GR"/>
        </a:p>
      </dgm:t>
    </dgm:pt>
    <dgm:pt modelId="{0AA0B3BF-A4A4-4572-96CD-B7D9D703B684}" type="sibTrans" cxnId="{AFECDEE2-322F-4385-B4A3-2170ED716D66}">
      <dgm:prSet/>
      <dgm:spPr/>
      <dgm:t>
        <a:bodyPr/>
        <a:lstStyle/>
        <a:p>
          <a:endParaRPr lang="el-GR"/>
        </a:p>
      </dgm:t>
    </dgm:pt>
    <dgm:pt modelId="{861EA0CD-1293-46B0-B80C-8D6D569A06C5}">
      <dgm:prSet phldrT="[Text]"/>
      <dgm:spPr>
        <a:solidFill>
          <a:schemeClr val="dk2">
            <a:hueOff val="0"/>
            <a:satOff val="0"/>
            <a:lumOff val="0"/>
            <a:alpha val="56000"/>
          </a:schemeClr>
        </a:solidFill>
      </dgm:spPr>
      <dgm:t>
        <a:bodyPr/>
        <a:lstStyle/>
        <a:p>
          <a:r>
            <a:rPr lang="en-US" b="1" dirty="0" smtClean="0"/>
            <a:t>2016-18</a:t>
          </a:r>
          <a:endParaRPr lang="el-GR" b="1" dirty="0"/>
        </a:p>
      </dgm:t>
    </dgm:pt>
    <dgm:pt modelId="{1639E51B-6590-4290-B398-329D80E2E5F3}" type="parTrans" cxnId="{23EB3CAF-5839-4E0F-B38F-A965026DC452}">
      <dgm:prSet/>
      <dgm:spPr/>
      <dgm:t>
        <a:bodyPr/>
        <a:lstStyle/>
        <a:p>
          <a:endParaRPr lang="el-GR"/>
        </a:p>
      </dgm:t>
    </dgm:pt>
    <dgm:pt modelId="{352093BB-E4B1-4C51-9165-68267B8CD568}" type="sibTrans" cxnId="{23EB3CAF-5839-4E0F-B38F-A965026DC452}">
      <dgm:prSet/>
      <dgm:spPr/>
      <dgm:t>
        <a:bodyPr/>
        <a:lstStyle/>
        <a:p>
          <a:endParaRPr lang="el-GR"/>
        </a:p>
      </dgm:t>
    </dgm:pt>
    <dgm:pt modelId="{C26DFD2D-39C6-4B67-A87D-88B3FFEFFF07}">
      <dgm:prSet phldrT="[Text]"/>
      <dgm:spPr/>
      <dgm:t>
        <a:bodyPr/>
        <a:lstStyle/>
        <a:p>
          <a:r>
            <a:rPr lang="en-US" dirty="0" smtClean="0"/>
            <a:t>27 Countries</a:t>
          </a:r>
          <a:endParaRPr lang="el-GR" dirty="0"/>
        </a:p>
      </dgm:t>
    </dgm:pt>
    <dgm:pt modelId="{564BE792-3BC2-4507-9A7F-E12F9336437B}" type="parTrans" cxnId="{70B368AF-2EB6-4679-A677-2A393B7D48C4}">
      <dgm:prSet/>
      <dgm:spPr/>
      <dgm:t>
        <a:bodyPr/>
        <a:lstStyle/>
        <a:p>
          <a:endParaRPr lang="el-GR"/>
        </a:p>
      </dgm:t>
    </dgm:pt>
    <dgm:pt modelId="{E0A03C1A-3B5D-430C-82C4-3954E647514F}" type="sibTrans" cxnId="{70B368AF-2EB6-4679-A677-2A393B7D48C4}">
      <dgm:prSet/>
      <dgm:spPr/>
      <dgm:t>
        <a:bodyPr/>
        <a:lstStyle/>
        <a:p>
          <a:endParaRPr lang="el-GR"/>
        </a:p>
      </dgm:t>
    </dgm:pt>
    <dgm:pt modelId="{285FF629-421B-4A3A-93FE-9A47B44B7897}">
      <dgm:prSet phldrT="[Text]"/>
      <dgm:spPr/>
      <dgm:t>
        <a:bodyPr/>
        <a:lstStyle/>
        <a:p>
          <a:r>
            <a:rPr lang="en-US" dirty="0" smtClean="0"/>
            <a:t>72 Universities</a:t>
          </a:r>
          <a:endParaRPr lang="el-GR" dirty="0"/>
        </a:p>
      </dgm:t>
    </dgm:pt>
    <dgm:pt modelId="{22FAF8D5-1FA1-4773-9948-4D17977FF22C}" type="parTrans" cxnId="{7720435E-5036-4149-9D51-9B88647C5DA3}">
      <dgm:prSet/>
      <dgm:spPr/>
      <dgm:t>
        <a:bodyPr/>
        <a:lstStyle/>
        <a:p>
          <a:endParaRPr lang="el-GR"/>
        </a:p>
      </dgm:t>
    </dgm:pt>
    <dgm:pt modelId="{22310088-3D64-4B0A-B997-0D6C48BE6C85}" type="sibTrans" cxnId="{7720435E-5036-4149-9D51-9B88647C5DA3}">
      <dgm:prSet/>
      <dgm:spPr/>
      <dgm:t>
        <a:bodyPr/>
        <a:lstStyle/>
        <a:p>
          <a:endParaRPr lang="el-GR"/>
        </a:p>
      </dgm:t>
    </dgm:pt>
    <dgm:pt modelId="{783515CB-39DE-488F-80BF-CEFA5D71E09B}">
      <dgm:prSet phldrT="[Text]"/>
      <dgm:spPr>
        <a:solidFill>
          <a:schemeClr val="dk2">
            <a:hueOff val="0"/>
            <a:satOff val="0"/>
            <a:lumOff val="0"/>
            <a:alpha val="56000"/>
          </a:schemeClr>
        </a:solidFill>
      </dgm:spPr>
      <dgm:t>
        <a:bodyPr/>
        <a:lstStyle/>
        <a:p>
          <a:r>
            <a:rPr lang="en-US" b="1" dirty="0" smtClean="0"/>
            <a:t>2017-19</a:t>
          </a:r>
          <a:r>
            <a:rPr lang="en-US" dirty="0" smtClean="0"/>
            <a:t>	</a:t>
          </a:r>
          <a:endParaRPr lang="el-GR" dirty="0"/>
        </a:p>
      </dgm:t>
    </dgm:pt>
    <dgm:pt modelId="{05E2D1ED-0D3B-4F4E-93FF-ED80880450D5}" type="parTrans" cxnId="{793E17DC-94D1-49F7-844E-701CC81B07B4}">
      <dgm:prSet/>
      <dgm:spPr/>
      <dgm:t>
        <a:bodyPr/>
        <a:lstStyle/>
        <a:p>
          <a:endParaRPr lang="el-GR"/>
        </a:p>
      </dgm:t>
    </dgm:pt>
    <dgm:pt modelId="{F963444C-435C-4154-A48A-1F067CC546EA}" type="sibTrans" cxnId="{793E17DC-94D1-49F7-844E-701CC81B07B4}">
      <dgm:prSet/>
      <dgm:spPr/>
      <dgm:t>
        <a:bodyPr/>
        <a:lstStyle/>
        <a:p>
          <a:endParaRPr lang="el-GR"/>
        </a:p>
      </dgm:t>
    </dgm:pt>
    <dgm:pt modelId="{0D52D3D4-DD05-4072-A4E1-7C157D001B6B}">
      <dgm:prSet phldrT="[Text]"/>
      <dgm:spPr/>
      <dgm:t>
        <a:bodyPr/>
        <a:lstStyle/>
        <a:p>
          <a:r>
            <a:rPr lang="en-US" dirty="0" smtClean="0"/>
            <a:t>Results are expected		</a:t>
          </a:r>
          <a:endParaRPr lang="el-GR" dirty="0"/>
        </a:p>
      </dgm:t>
    </dgm:pt>
    <dgm:pt modelId="{80980AC6-351C-4385-839D-EFEDFE59345B}" type="parTrans" cxnId="{4FCE9DD7-1A6E-43E5-A6AF-8AE7739EA8B2}">
      <dgm:prSet/>
      <dgm:spPr/>
      <dgm:t>
        <a:bodyPr/>
        <a:lstStyle/>
        <a:p>
          <a:endParaRPr lang="el-GR"/>
        </a:p>
      </dgm:t>
    </dgm:pt>
    <dgm:pt modelId="{E0F9E7CA-F4F2-4907-ADE9-6C09DB461322}" type="sibTrans" cxnId="{4FCE9DD7-1A6E-43E5-A6AF-8AE7739EA8B2}">
      <dgm:prSet/>
      <dgm:spPr/>
      <dgm:t>
        <a:bodyPr/>
        <a:lstStyle/>
        <a:p>
          <a:endParaRPr lang="el-GR"/>
        </a:p>
      </dgm:t>
    </dgm:pt>
    <dgm:pt modelId="{45BAA684-FA5F-4856-889F-DD787B61C234}">
      <dgm:prSet phldrT="[Text]"/>
      <dgm:spPr/>
      <dgm:t>
        <a:bodyPr/>
        <a:lstStyle/>
        <a:p>
          <a:r>
            <a:rPr lang="en-US" dirty="0" smtClean="0"/>
            <a:t>To be continued</a:t>
          </a:r>
          <a:endParaRPr lang="el-GR" dirty="0"/>
        </a:p>
      </dgm:t>
    </dgm:pt>
    <dgm:pt modelId="{931E81F4-21E7-4CAE-AD9B-6D298C27505A}" type="parTrans" cxnId="{013ECF69-0603-4F2C-859A-0D40949C5346}">
      <dgm:prSet/>
      <dgm:spPr/>
      <dgm:t>
        <a:bodyPr/>
        <a:lstStyle/>
        <a:p>
          <a:endParaRPr lang="el-GR"/>
        </a:p>
      </dgm:t>
    </dgm:pt>
    <dgm:pt modelId="{9576B7DE-740A-4F3C-8D2B-16A0026EA324}" type="sibTrans" cxnId="{013ECF69-0603-4F2C-859A-0D40949C5346}">
      <dgm:prSet/>
      <dgm:spPr/>
      <dgm:t>
        <a:bodyPr/>
        <a:lstStyle/>
        <a:p>
          <a:endParaRPr lang="el-GR"/>
        </a:p>
      </dgm:t>
    </dgm:pt>
    <dgm:pt modelId="{3DCC7945-2BA8-453D-B9CA-F12951CAED33}">
      <dgm:prSet phldrT="[Text]"/>
      <dgm:spPr/>
      <dgm:t>
        <a:bodyPr/>
        <a:lstStyle/>
        <a:p>
          <a:r>
            <a:rPr lang="en-US" dirty="0" smtClean="0"/>
            <a:t>243 staff &amp; students </a:t>
          </a:r>
          <a:r>
            <a:rPr lang="en-US" dirty="0" err="1" smtClean="0"/>
            <a:t>mobilities</a:t>
          </a:r>
          <a:endParaRPr lang="el-GR" dirty="0"/>
        </a:p>
      </dgm:t>
    </dgm:pt>
    <dgm:pt modelId="{BCBBB1EE-9109-4468-8A0F-F9C32B329F3D}" type="parTrans" cxnId="{F0CBB634-0B8D-4EB1-B3A9-DBC916282E6C}">
      <dgm:prSet/>
      <dgm:spPr/>
      <dgm:t>
        <a:bodyPr/>
        <a:lstStyle/>
        <a:p>
          <a:endParaRPr lang="el-GR"/>
        </a:p>
      </dgm:t>
    </dgm:pt>
    <dgm:pt modelId="{60E5BC89-434D-4081-A6A5-328646510B8E}" type="sibTrans" cxnId="{F0CBB634-0B8D-4EB1-B3A9-DBC916282E6C}">
      <dgm:prSet/>
      <dgm:spPr/>
      <dgm:t>
        <a:bodyPr/>
        <a:lstStyle/>
        <a:p>
          <a:endParaRPr lang="el-GR"/>
        </a:p>
      </dgm:t>
    </dgm:pt>
    <dgm:pt modelId="{6AD594BE-0755-41D9-B5F6-9B2C61078E78}">
      <dgm:prSet phldrT="[Text]"/>
      <dgm:spPr/>
      <dgm:t>
        <a:bodyPr/>
        <a:lstStyle/>
        <a:p>
          <a:r>
            <a:rPr lang="en-US" dirty="0" smtClean="0"/>
            <a:t>228 staff &amp; students </a:t>
          </a:r>
          <a:r>
            <a:rPr lang="en-US" dirty="0" err="1" smtClean="0"/>
            <a:t>mobilities</a:t>
          </a:r>
          <a:endParaRPr lang="el-GR" dirty="0"/>
        </a:p>
      </dgm:t>
    </dgm:pt>
    <dgm:pt modelId="{C4C98888-E8B5-41E3-B07F-B11937094EB2}" type="parTrans" cxnId="{97FAA692-6248-4B95-8E89-2A2A6976D42B}">
      <dgm:prSet/>
      <dgm:spPr/>
      <dgm:t>
        <a:bodyPr/>
        <a:lstStyle/>
        <a:p>
          <a:endParaRPr lang="el-GR"/>
        </a:p>
      </dgm:t>
    </dgm:pt>
    <dgm:pt modelId="{2D592F54-7FEC-4ED7-8C8D-C024D72D6C89}" type="sibTrans" cxnId="{97FAA692-6248-4B95-8E89-2A2A6976D42B}">
      <dgm:prSet/>
      <dgm:spPr/>
      <dgm:t>
        <a:bodyPr/>
        <a:lstStyle/>
        <a:p>
          <a:endParaRPr lang="el-GR"/>
        </a:p>
      </dgm:t>
    </dgm:pt>
    <dgm:pt modelId="{EBAB9072-8320-4FB7-8EAF-61BA01E82144}">
      <dgm:prSet phldrT="[Text]"/>
      <dgm:spPr>
        <a:solidFill>
          <a:schemeClr val="dk2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en-US" dirty="0" smtClean="0"/>
            <a:t>29 Countries</a:t>
          </a:r>
          <a:endParaRPr lang="el-GR" dirty="0"/>
        </a:p>
      </dgm:t>
    </dgm:pt>
    <dgm:pt modelId="{6684BECE-3DF5-4E00-B077-4DBD6810ED88}" type="parTrans" cxnId="{66DE982B-FD02-4F4E-A22B-3069ACC592DA}">
      <dgm:prSet/>
      <dgm:spPr/>
      <dgm:t>
        <a:bodyPr/>
        <a:lstStyle/>
        <a:p>
          <a:endParaRPr lang="el-GR"/>
        </a:p>
      </dgm:t>
    </dgm:pt>
    <dgm:pt modelId="{ACC43A83-E69E-4120-8383-5FC4F895C15A}" type="sibTrans" cxnId="{66DE982B-FD02-4F4E-A22B-3069ACC592DA}">
      <dgm:prSet/>
      <dgm:spPr/>
      <dgm:t>
        <a:bodyPr/>
        <a:lstStyle/>
        <a:p>
          <a:endParaRPr lang="el-GR"/>
        </a:p>
      </dgm:t>
    </dgm:pt>
    <dgm:pt modelId="{C61F738D-FC13-4D87-A441-89A93D0460ED}" type="pres">
      <dgm:prSet presAssocID="{9EA19597-2546-4ED3-B719-4260A0360A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EF55C70-5D4F-45C6-A110-3D7B783A879C}" type="pres">
      <dgm:prSet presAssocID="{783515CB-39DE-488F-80BF-CEFA5D71E09B}" presName="boxAndChildren" presStyleCnt="0"/>
      <dgm:spPr/>
      <dgm:t>
        <a:bodyPr/>
        <a:lstStyle/>
        <a:p>
          <a:endParaRPr lang="el-GR"/>
        </a:p>
      </dgm:t>
    </dgm:pt>
    <dgm:pt modelId="{246EE154-45D5-477F-A227-36E1B209D3C0}" type="pres">
      <dgm:prSet presAssocID="{783515CB-39DE-488F-80BF-CEFA5D71E09B}" presName="parentTextBox" presStyleLbl="node1" presStyleIdx="0" presStyleCnt="3"/>
      <dgm:spPr/>
      <dgm:t>
        <a:bodyPr/>
        <a:lstStyle/>
        <a:p>
          <a:endParaRPr lang="el-GR"/>
        </a:p>
      </dgm:t>
    </dgm:pt>
    <dgm:pt modelId="{155A244C-3BC4-4C23-A6FB-3A5C9B3BD55D}" type="pres">
      <dgm:prSet presAssocID="{783515CB-39DE-488F-80BF-CEFA5D71E09B}" presName="entireBox" presStyleLbl="node1" presStyleIdx="0" presStyleCnt="3"/>
      <dgm:spPr/>
      <dgm:t>
        <a:bodyPr/>
        <a:lstStyle/>
        <a:p>
          <a:endParaRPr lang="el-GR"/>
        </a:p>
      </dgm:t>
    </dgm:pt>
    <dgm:pt modelId="{F8D054F5-2FB2-4F49-91C3-66D27FE012B8}" type="pres">
      <dgm:prSet presAssocID="{783515CB-39DE-488F-80BF-CEFA5D71E09B}" presName="descendantBox" presStyleCnt="0"/>
      <dgm:spPr/>
      <dgm:t>
        <a:bodyPr/>
        <a:lstStyle/>
        <a:p>
          <a:endParaRPr lang="el-GR"/>
        </a:p>
      </dgm:t>
    </dgm:pt>
    <dgm:pt modelId="{C652D8C7-30B4-430F-A848-547C14F1BC4B}" type="pres">
      <dgm:prSet presAssocID="{0D52D3D4-DD05-4072-A4E1-7C157D001B6B}" presName="childTextBox" presStyleLbl="fgAccFollowNode1" presStyleIdx="0" presStyleCnt="8" custLinFactNeighborX="-30000" custLinFactNeighborY="747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77BA97B-7957-4CBC-ABC9-1BD7DB57FE96}" type="pres">
      <dgm:prSet presAssocID="{45BAA684-FA5F-4856-889F-DD787B61C234}" presName="childTextBox" presStyleLbl="f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F14B197-112E-43DC-BD59-5B871197FBEC}" type="pres">
      <dgm:prSet presAssocID="{352093BB-E4B1-4C51-9165-68267B8CD568}" presName="sp" presStyleCnt="0"/>
      <dgm:spPr/>
      <dgm:t>
        <a:bodyPr/>
        <a:lstStyle/>
        <a:p>
          <a:endParaRPr lang="el-GR"/>
        </a:p>
      </dgm:t>
    </dgm:pt>
    <dgm:pt modelId="{AE64A142-18D9-47EE-8B8C-F91D04FE2C19}" type="pres">
      <dgm:prSet presAssocID="{861EA0CD-1293-46B0-B80C-8D6D569A06C5}" presName="arrowAndChildren" presStyleCnt="0"/>
      <dgm:spPr/>
      <dgm:t>
        <a:bodyPr/>
        <a:lstStyle/>
        <a:p>
          <a:endParaRPr lang="el-GR"/>
        </a:p>
      </dgm:t>
    </dgm:pt>
    <dgm:pt modelId="{C7EE4211-CB68-4F79-B924-7AA274292895}" type="pres">
      <dgm:prSet presAssocID="{861EA0CD-1293-46B0-B80C-8D6D569A06C5}" presName="parentTextArrow" presStyleLbl="node1" presStyleIdx="0" presStyleCnt="3"/>
      <dgm:spPr/>
      <dgm:t>
        <a:bodyPr/>
        <a:lstStyle/>
        <a:p>
          <a:endParaRPr lang="el-GR"/>
        </a:p>
      </dgm:t>
    </dgm:pt>
    <dgm:pt modelId="{143A4610-5667-4302-9E4B-108790F53514}" type="pres">
      <dgm:prSet presAssocID="{861EA0CD-1293-46B0-B80C-8D6D569A06C5}" presName="arrow" presStyleLbl="node1" presStyleIdx="1" presStyleCnt="3" custLinFactNeighborX="9746"/>
      <dgm:spPr/>
      <dgm:t>
        <a:bodyPr/>
        <a:lstStyle/>
        <a:p>
          <a:endParaRPr lang="el-GR"/>
        </a:p>
      </dgm:t>
    </dgm:pt>
    <dgm:pt modelId="{E304BF9E-A9D0-4BE2-A444-B91D25F13166}" type="pres">
      <dgm:prSet presAssocID="{861EA0CD-1293-46B0-B80C-8D6D569A06C5}" presName="descendantArrow" presStyleCnt="0"/>
      <dgm:spPr/>
      <dgm:t>
        <a:bodyPr/>
        <a:lstStyle/>
        <a:p>
          <a:endParaRPr lang="el-GR"/>
        </a:p>
      </dgm:t>
    </dgm:pt>
    <dgm:pt modelId="{58498B98-06DE-4A17-B537-DD8018AF60D0}" type="pres">
      <dgm:prSet presAssocID="{C26DFD2D-39C6-4B67-A87D-88B3FFEFFF07}" presName="childTextArrow" presStyleLbl="fgAccFollowNode1" presStyleIdx="2" presStyleCnt="8" custLinFactNeighborX="471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9AE9B15-9783-4F88-AFFD-45D8EDC39E0D}" type="pres">
      <dgm:prSet presAssocID="{285FF629-421B-4A3A-93FE-9A47B44B7897}" presName="childTextArrow" presStyleLbl="fgAccFollowNode1" presStyleIdx="3" presStyleCnt="8" custLinFactNeighborX="471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22D3EB5-F409-4C0D-B83B-971FE0393F43}" type="pres">
      <dgm:prSet presAssocID="{6AD594BE-0755-41D9-B5F6-9B2C61078E78}" presName="childTextArrow" presStyleLbl="fgAccFollowNode1" presStyleIdx="4" presStyleCnt="8" custLinFactNeighborX="471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8DD8B48-92B3-44E9-85B3-D10D1CCD8A42}" type="pres">
      <dgm:prSet presAssocID="{689B4C58-847A-48AE-B685-3088D19D5AE8}" presName="sp" presStyleCnt="0"/>
      <dgm:spPr/>
      <dgm:t>
        <a:bodyPr/>
        <a:lstStyle/>
        <a:p>
          <a:endParaRPr lang="el-GR"/>
        </a:p>
      </dgm:t>
    </dgm:pt>
    <dgm:pt modelId="{A603D0C9-2E3C-4837-9DFB-8C0A4A5CDA13}" type="pres">
      <dgm:prSet presAssocID="{4783BCDA-D923-46DF-B77E-F17F4CE4D92F}" presName="arrowAndChildren" presStyleCnt="0"/>
      <dgm:spPr/>
      <dgm:t>
        <a:bodyPr/>
        <a:lstStyle/>
        <a:p>
          <a:endParaRPr lang="el-GR"/>
        </a:p>
      </dgm:t>
    </dgm:pt>
    <dgm:pt modelId="{EE988651-05C8-40DE-AB30-7F3DD0E56207}" type="pres">
      <dgm:prSet presAssocID="{4783BCDA-D923-46DF-B77E-F17F4CE4D92F}" presName="parentTextArrow" presStyleLbl="node1" presStyleIdx="1" presStyleCnt="3"/>
      <dgm:spPr/>
      <dgm:t>
        <a:bodyPr/>
        <a:lstStyle/>
        <a:p>
          <a:endParaRPr lang="el-GR"/>
        </a:p>
      </dgm:t>
    </dgm:pt>
    <dgm:pt modelId="{F357E00A-B921-4C8D-9BD4-53BB2789E772}" type="pres">
      <dgm:prSet presAssocID="{4783BCDA-D923-46DF-B77E-F17F4CE4D92F}" presName="arrow" presStyleLbl="node1" presStyleIdx="2" presStyleCnt="3" custLinFactNeighborX="1569"/>
      <dgm:spPr/>
      <dgm:t>
        <a:bodyPr/>
        <a:lstStyle/>
        <a:p>
          <a:endParaRPr lang="el-GR"/>
        </a:p>
      </dgm:t>
    </dgm:pt>
    <dgm:pt modelId="{1877EB43-1C51-47DC-A13F-AE0F6500A09B}" type="pres">
      <dgm:prSet presAssocID="{4783BCDA-D923-46DF-B77E-F17F4CE4D92F}" presName="descendantArrow" presStyleCnt="0"/>
      <dgm:spPr/>
      <dgm:t>
        <a:bodyPr/>
        <a:lstStyle/>
        <a:p>
          <a:endParaRPr lang="el-GR"/>
        </a:p>
      </dgm:t>
    </dgm:pt>
    <dgm:pt modelId="{DEB63498-8775-4EAB-9D08-62141A09E187}" type="pres">
      <dgm:prSet presAssocID="{EBAB9072-8320-4FB7-8EAF-61BA01E82144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9B17533-0E4C-4371-8239-5CBF9F310304}" type="pres">
      <dgm:prSet presAssocID="{96613071-05F8-46D3-AFA7-9FA713B0ABE2}" presName="childTextArrow" presStyleLbl="f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2774AE3-BE00-4ACB-B67B-4E661057C3EA}" type="pres">
      <dgm:prSet presAssocID="{3DCC7945-2BA8-453D-B9CA-F12951CAED33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6525F24-A88B-4163-9A53-60995705BF07}" type="presOf" srcId="{285FF629-421B-4A3A-93FE-9A47B44B7897}" destId="{19AE9B15-9783-4F88-AFFD-45D8EDC39E0D}" srcOrd="0" destOrd="0" presId="urn:microsoft.com/office/officeart/2005/8/layout/process4"/>
    <dgm:cxn modelId="{8B0F2F6A-7E7C-4D28-8D2C-545E3AEBCA7E}" type="presOf" srcId="{861EA0CD-1293-46B0-B80C-8D6D569A06C5}" destId="{C7EE4211-CB68-4F79-B924-7AA274292895}" srcOrd="0" destOrd="0" presId="urn:microsoft.com/office/officeart/2005/8/layout/process4"/>
    <dgm:cxn modelId="{76472D2A-33AE-49EF-9757-640617F5326B}" type="presOf" srcId="{3DCC7945-2BA8-453D-B9CA-F12951CAED33}" destId="{42774AE3-BE00-4ACB-B67B-4E661057C3EA}" srcOrd="0" destOrd="0" presId="urn:microsoft.com/office/officeart/2005/8/layout/process4"/>
    <dgm:cxn modelId="{013ECF69-0603-4F2C-859A-0D40949C5346}" srcId="{783515CB-39DE-488F-80BF-CEFA5D71E09B}" destId="{45BAA684-FA5F-4856-889F-DD787B61C234}" srcOrd="1" destOrd="0" parTransId="{931E81F4-21E7-4CAE-AD9B-6D298C27505A}" sibTransId="{9576B7DE-740A-4F3C-8D2B-16A0026EA324}"/>
    <dgm:cxn modelId="{23EB3CAF-5839-4E0F-B38F-A965026DC452}" srcId="{9EA19597-2546-4ED3-B719-4260A0360A85}" destId="{861EA0CD-1293-46B0-B80C-8D6D569A06C5}" srcOrd="1" destOrd="0" parTransId="{1639E51B-6590-4290-B398-329D80E2E5F3}" sibTransId="{352093BB-E4B1-4C51-9165-68267B8CD568}"/>
    <dgm:cxn modelId="{4FCE9DD7-1A6E-43E5-A6AF-8AE7739EA8B2}" srcId="{783515CB-39DE-488F-80BF-CEFA5D71E09B}" destId="{0D52D3D4-DD05-4072-A4E1-7C157D001B6B}" srcOrd="0" destOrd="0" parTransId="{80980AC6-351C-4385-839D-EFEDFE59345B}" sibTransId="{E0F9E7CA-F4F2-4907-ADE9-6C09DB461322}"/>
    <dgm:cxn modelId="{66DE982B-FD02-4F4E-A22B-3069ACC592DA}" srcId="{4783BCDA-D923-46DF-B77E-F17F4CE4D92F}" destId="{EBAB9072-8320-4FB7-8EAF-61BA01E82144}" srcOrd="0" destOrd="0" parTransId="{6684BECE-3DF5-4E00-B077-4DBD6810ED88}" sibTransId="{ACC43A83-E69E-4120-8383-5FC4F895C15A}"/>
    <dgm:cxn modelId="{E8E492C7-75B8-4B91-A220-8D44F10E311C}" type="presOf" srcId="{96613071-05F8-46D3-AFA7-9FA713B0ABE2}" destId="{29B17533-0E4C-4371-8239-5CBF9F310304}" srcOrd="0" destOrd="0" presId="urn:microsoft.com/office/officeart/2005/8/layout/process4"/>
    <dgm:cxn modelId="{7720435E-5036-4149-9D51-9B88647C5DA3}" srcId="{861EA0CD-1293-46B0-B80C-8D6D569A06C5}" destId="{285FF629-421B-4A3A-93FE-9A47B44B7897}" srcOrd="1" destOrd="0" parTransId="{22FAF8D5-1FA1-4773-9948-4D17977FF22C}" sibTransId="{22310088-3D64-4B0A-B997-0D6C48BE6C85}"/>
    <dgm:cxn modelId="{793E17DC-94D1-49F7-844E-701CC81B07B4}" srcId="{9EA19597-2546-4ED3-B719-4260A0360A85}" destId="{783515CB-39DE-488F-80BF-CEFA5D71E09B}" srcOrd="2" destOrd="0" parTransId="{05E2D1ED-0D3B-4F4E-93FF-ED80880450D5}" sibTransId="{F963444C-435C-4154-A48A-1F067CC546EA}"/>
    <dgm:cxn modelId="{85206D69-C6FF-42E0-9D9E-FDAA191BE685}" type="presOf" srcId="{783515CB-39DE-488F-80BF-CEFA5D71E09B}" destId="{246EE154-45D5-477F-A227-36E1B209D3C0}" srcOrd="0" destOrd="0" presId="urn:microsoft.com/office/officeart/2005/8/layout/process4"/>
    <dgm:cxn modelId="{70B368AF-2EB6-4679-A677-2A393B7D48C4}" srcId="{861EA0CD-1293-46B0-B80C-8D6D569A06C5}" destId="{C26DFD2D-39C6-4B67-A87D-88B3FFEFFF07}" srcOrd="0" destOrd="0" parTransId="{564BE792-3BC2-4507-9A7F-E12F9336437B}" sibTransId="{E0A03C1A-3B5D-430C-82C4-3954E647514F}"/>
    <dgm:cxn modelId="{97FAA692-6248-4B95-8E89-2A2A6976D42B}" srcId="{861EA0CD-1293-46B0-B80C-8D6D569A06C5}" destId="{6AD594BE-0755-41D9-B5F6-9B2C61078E78}" srcOrd="2" destOrd="0" parTransId="{C4C98888-E8B5-41E3-B07F-B11937094EB2}" sibTransId="{2D592F54-7FEC-4ED7-8C8D-C024D72D6C89}"/>
    <dgm:cxn modelId="{D1366FE8-5591-4BF2-A159-A0B41934577F}" type="presOf" srcId="{4783BCDA-D923-46DF-B77E-F17F4CE4D92F}" destId="{EE988651-05C8-40DE-AB30-7F3DD0E56207}" srcOrd="0" destOrd="0" presId="urn:microsoft.com/office/officeart/2005/8/layout/process4"/>
    <dgm:cxn modelId="{084A8AA3-5AFC-41DE-8161-AEC39D944F13}" type="presOf" srcId="{C26DFD2D-39C6-4B67-A87D-88B3FFEFFF07}" destId="{58498B98-06DE-4A17-B537-DD8018AF60D0}" srcOrd="0" destOrd="0" presId="urn:microsoft.com/office/officeart/2005/8/layout/process4"/>
    <dgm:cxn modelId="{EEBEA5E2-4C43-4F06-BDE8-1AF4D8AE8C44}" type="presOf" srcId="{4783BCDA-D923-46DF-B77E-F17F4CE4D92F}" destId="{F357E00A-B921-4C8D-9BD4-53BB2789E772}" srcOrd="1" destOrd="0" presId="urn:microsoft.com/office/officeart/2005/8/layout/process4"/>
    <dgm:cxn modelId="{AFECDEE2-322F-4385-B4A3-2170ED716D66}" srcId="{4783BCDA-D923-46DF-B77E-F17F4CE4D92F}" destId="{96613071-05F8-46D3-AFA7-9FA713B0ABE2}" srcOrd="1" destOrd="0" parTransId="{C0F74D4D-D6CC-48A1-8758-98F0903666AC}" sibTransId="{0AA0B3BF-A4A4-4572-96CD-B7D9D703B684}"/>
    <dgm:cxn modelId="{F0CBB634-0B8D-4EB1-B3A9-DBC916282E6C}" srcId="{4783BCDA-D923-46DF-B77E-F17F4CE4D92F}" destId="{3DCC7945-2BA8-453D-B9CA-F12951CAED33}" srcOrd="2" destOrd="0" parTransId="{BCBBB1EE-9109-4468-8A0F-F9C32B329F3D}" sibTransId="{60E5BC89-434D-4081-A6A5-328646510B8E}"/>
    <dgm:cxn modelId="{21979C38-34AE-4995-BD22-9798C1F04CEC}" type="presOf" srcId="{9EA19597-2546-4ED3-B719-4260A0360A85}" destId="{C61F738D-FC13-4D87-A441-89A93D0460ED}" srcOrd="0" destOrd="0" presId="urn:microsoft.com/office/officeart/2005/8/layout/process4"/>
    <dgm:cxn modelId="{83D5ED94-F420-496F-B0D5-3B2DCC53FA4D}" type="presOf" srcId="{783515CB-39DE-488F-80BF-CEFA5D71E09B}" destId="{155A244C-3BC4-4C23-A6FB-3A5C9B3BD55D}" srcOrd="1" destOrd="0" presId="urn:microsoft.com/office/officeart/2005/8/layout/process4"/>
    <dgm:cxn modelId="{F895E8A1-8993-4577-94C3-D1C3BE75AA32}" type="presOf" srcId="{45BAA684-FA5F-4856-889F-DD787B61C234}" destId="{C77BA97B-7957-4CBC-ABC9-1BD7DB57FE96}" srcOrd="0" destOrd="0" presId="urn:microsoft.com/office/officeart/2005/8/layout/process4"/>
    <dgm:cxn modelId="{84168ECF-9D1D-49E5-A948-289973D48280}" type="presOf" srcId="{0D52D3D4-DD05-4072-A4E1-7C157D001B6B}" destId="{C652D8C7-30B4-430F-A848-547C14F1BC4B}" srcOrd="0" destOrd="0" presId="urn:microsoft.com/office/officeart/2005/8/layout/process4"/>
    <dgm:cxn modelId="{01EA8ED8-4D8E-444E-9F92-F34A18812BC7}" srcId="{9EA19597-2546-4ED3-B719-4260A0360A85}" destId="{4783BCDA-D923-46DF-B77E-F17F4CE4D92F}" srcOrd="0" destOrd="0" parTransId="{5C920234-139D-4A45-84AF-329E32C311B6}" sibTransId="{689B4C58-847A-48AE-B685-3088D19D5AE8}"/>
    <dgm:cxn modelId="{9EB322FD-3A88-4EF3-9A03-C032993934F7}" type="presOf" srcId="{861EA0CD-1293-46B0-B80C-8D6D569A06C5}" destId="{143A4610-5667-4302-9E4B-108790F53514}" srcOrd="1" destOrd="0" presId="urn:microsoft.com/office/officeart/2005/8/layout/process4"/>
    <dgm:cxn modelId="{BD0B34F5-4534-4906-842C-3177789D1858}" type="presOf" srcId="{6AD594BE-0755-41D9-B5F6-9B2C61078E78}" destId="{322D3EB5-F409-4C0D-B83B-971FE0393F43}" srcOrd="0" destOrd="0" presId="urn:microsoft.com/office/officeart/2005/8/layout/process4"/>
    <dgm:cxn modelId="{1D8E78F9-4907-4316-8962-ACB2454C657D}" type="presOf" srcId="{EBAB9072-8320-4FB7-8EAF-61BA01E82144}" destId="{DEB63498-8775-4EAB-9D08-62141A09E187}" srcOrd="0" destOrd="0" presId="urn:microsoft.com/office/officeart/2005/8/layout/process4"/>
    <dgm:cxn modelId="{365A1E4D-0250-4131-B2FE-1A7CEEEECEDA}" type="presParOf" srcId="{C61F738D-FC13-4D87-A441-89A93D0460ED}" destId="{0EF55C70-5D4F-45C6-A110-3D7B783A879C}" srcOrd="0" destOrd="0" presId="urn:microsoft.com/office/officeart/2005/8/layout/process4"/>
    <dgm:cxn modelId="{01E6F7D9-0176-43AF-9238-B3D0E7321E45}" type="presParOf" srcId="{0EF55C70-5D4F-45C6-A110-3D7B783A879C}" destId="{246EE154-45D5-477F-A227-36E1B209D3C0}" srcOrd="0" destOrd="0" presId="urn:microsoft.com/office/officeart/2005/8/layout/process4"/>
    <dgm:cxn modelId="{C5E38891-106B-4A4D-91DF-A738CCAD72B2}" type="presParOf" srcId="{0EF55C70-5D4F-45C6-A110-3D7B783A879C}" destId="{155A244C-3BC4-4C23-A6FB-3A5C9B3BD55D}" srcOrd="1" destOrd="0" presId="urn:microsoft.com/office/officeart/2005/8/layout/process4"/>
    <dgm:cxn modelId="{EDA82C6B-D85B-476C-98EF-A2047ABDA122}" type="presParOf" srcId="{0EF55C70-5D4F-45C6-A110-3D7B783A879C}" destId="{F8D054F5-2FB2-4F49-91C3-66D27FE012B8}" srcOrd="2" destOrd="0" presId="urn:microsoft.com/office/officeart/2005/8/layout/process4"/>
    <dgm:cxn modelId="{F5D7E9F6-2A55-4964-A608-6D91AFB544C2}" type="presParOf" srcId="{F8D054F5-2FB2-4F49-91C3-66D27FE012B8}" destId="{C652D8C7-30B4-430F-A848-547C14F1BC4B}" srcOrd="0" destOrd="0" presId="urn:microsoft.com/office/officeart/2005/8/layout/process4"/>
    <dgm:cxn modelId="{B8A5AA1D-C481-48C5-AB72-B0FC625836B0}" type="presParOf" srcId="{F8D054F5-2FB2-4F49-91C3-66D27FE012B8}" destId="{C77BA97B-7957-4CBC-ABC9-1BD7DB57FE96}" srcOrd="1" destOrd="0" presId="urn:microsoft.com/office/officeart/2005/8/layout/process4"/>
    <dgm:cxn modelId="{A2F1601E-2369-4307-B7BC-4C2226E1FA6C}" type="presParOf" srcId="{C61F738D-FC13-4D87-A441-89A93D0460ED}" destId="{EF14B197-112E-43DC-BD59-5B871197FBEC}" srcOrd="1" destOrd="0" presId="urn:microsoft.com/office/officeart/2005/8/layout/process4"/>
    <dgm:cxn modelId="{C9845ECA-7135-4328-B9B7-E474023CAB0F}" type="presParOf" srcId="{C61F738D-FC13-4D87-A441-89A93D0460ED}" destId="{AE64A142-18D9-47EE-8B8C-F91D04FE2C19}" srcOrd="2" destOrd="0" presId="urn:microsoft.com/office/officeart/2005/8/layout/process4"/>
    <dgm:cxn modelId="{5A0AFA9D-38E5-43DF-B1FF-734B377F1D0E}" type="presParOf" srcId="{AE64A142-18D9-47EE-8B8C-F91D04FE2C19}" destId="{C7EE4211-CB68-4F79-B924-7AA274292895}" srcOrd="0" destOrd="0" presId="urn:microsoft.com/office/officeart/2005/8/layout/process4"/>
    <dgm:cxn modelId="{98EF78D7-0EA2-41CB-82B7-526BEA913C7E}" type="presParOf" srcId="{AE64A142-18D9-47EE-8B8C-F91D04FE2C19}" destId="{143A4610-5667-4302-9E4B-108790F53514}" srcOrd="1" destOrd="0" presId="urn:microsoft.com/office/officeart/2005/8/layout/process4"/>
    <dgm:cxn modelId="{A191F980-686F-46AE-952B-79B9EC3F6882}" type="presParOf" srcId="{AE64A142-18D9-47EE-8B8C-F91D04FE2C19}" destId="{E304BF9E-A9D0-4BE2-A444-B91D25F13166}" srcOrd="2" destOrd="0" presId="urn:microsoft.com/office/officeart/2005/8/layout/process4"/>
    <dgm:cxn modelId="{1C4979C0-E517-4FF8-AEC8-F76C3B57563D}" type="presParOf" srcId="{E304BF9E-A9D0-4BE2-A444-B91D25F13166}" destId="{58498B98-06DE-4A17-B537-DD8018AF60D0}" srcOrd="0" destOrd="0" presId="urn:microsoft.com/office/officeart/2005/8/layout/process4"/>
    <dgm:cxn modelId="{FB7EF67C-A324-4ACA-9591-D5326FAFABC1}" type="presParOf" srcId="{E304BF9E-A9D0-4BE2-A444-B91D25F13166}" destId="{19AE9B15-9783-4F88-AFFD-45D8EDC39E0D}" srcOrd="1" destOrd="0" presId="urn:microsoft.com/office/officeart/2005/8/layout/process4"/>
    <dgm:cxn modelId="{665D0C15-FA53-4F75-9EAD-3A9A7379E04E}" type="presParOf" srcId="{E304BF9E-A9D0-4BE2-A444-B91D25F13166}" destId="{322D3EB5-F409-4C0D-B83B-971FE0393F43}" srcOrd="2" destOrd="0" presId="urn:microsoft.com/office/officeart/2005/8/layout/process4"/>
    <dgm:cxn modelId="{BB58E7C7-B355-43C1-9C8D-1C3A01707E68}" type="presParOf" srcId="{C61F738D-FC13-4D87-A441-89A93D0460ED}" destId="{38DD8B48-92B3-44E9-85B3-D10D1CCD8A42}" srcOrd="3" destOrd="0" presId="urn:microsoft.com/office/officeart/2005/8/layout/process4"/>
    <dgm:cxn modelId="{C45CD826-A545-4626-A43B-FD53661DE0A3}" type="presParOf" srcId="{C61F738D-FC13-4D87-A441-89A93D0460ED}" destId="{A603D0C9-2E3C-4837-9DFB-8C0A4A5CDA13}" srcOrd="4" destOrd="0" presId="urn:microsoft.com/office/officeart/2005/8/layout/process4"/>
    <dgm:cxn modelId="{21903356-544A-450D-B0AE-838E924924F8}" type="presParOf" srcId="{A603D0C9-2E3C-4837-9DFB-8C0A4A5CDA13}" destId="{EE988651-05C8-40DE-AB30-7F3DD0E56207}" srcOrd="0" destOrd="0" presId="urn:microsoft.com/office/officeart/2005/8/layout/process4"/>
    <dgm:cxn modelId="{EE6A90CC-680F-42F5-B29C-CAD4AE2AA9CB}" type="presParOf" srcId="{A603D0C9-2E3C-4837-9DFB-8C0A4A5CDA13}" destId="{F357E00A-B921-4C8D-9BD4-53BB2789E772}" srcOrd="1" destOrd="0" presId="urn:microsoft.com/office/officeart/2005/8/layout/process4"/>
    <dgm:cxn modelId="{5F1C23DC-A9D4-4848-B144-E5A49CD0D079}" type="presParOf" srcId="{A603D0C9-2E3C-4837-9DFB-8C0A4A5CDA13}" destId="{1877EB43-1C51-47DC-A13F-AE0F6500A09B}" srcOrd="2" destOrd="0" presId="urn:microsoft.com/office/officeart/2005/8/layout/process4"/>
    <dgm:cxn modelId="{82ACEED2-0332-4B5C-A418-757299667F66}" type="presParOf" srcId="{1877EB43-1C51-47DC-A13F-AE0F6500A09B}" destId="{DEB63498-8775-4EAB-9D08-62141A09E187}" srcOrd="0" destOrd="0" presId="urn:microsoft.com/office/officeart/2005/8/layout/process4"/>
    <dgm:cxn modelId="{A1169C4F-264B-4C82-A04C-DA8BDBCDA4A2}" type="presParOf" srcId="{1877EB43-1C51-47DC-A13F-AE0F6500A09B}" destId="{29B17533-0E4C-4371-8239-5CBF9F310304}" srcOrd="1" destOrd="0" presId="urn:microsoft.com/office/officeart/2005/8/layout/process4"/>
    <dgm:cxn modelId="{B5BE58BC-C050-498D-B8A1-32D3EE066413}" type="presParOf" srcId="{1877EB43-1C51-47DC-A13F-AE0F6500A09B}" destId="{42774AE3-BE00-4ACB-B67B-4E661057C3EA}" srcOrd="2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CF823B-2715-4CEF-A27A-95B60C2FFB0F}" type="doc">
      <dgm:prSet loTypeId="urn:microsoft.com/office/officeart/2005/8/layout/gear1" loCatId="relationship" qsTypeId="urn:microsoft.com/office/officeart/2005/8/quickstyle/3d6" qsCatId="3D" csTypeId="urn:microsoft.com/office/officeart/2005/8/colors/accent2_2" csCatId="accent2" phldr="1"/>
      <dgm:spPr/>
      <dgm:t>
        <a:bodyPr/>
        <a:lstStyle/>
        <a:p>
          <a:endParaRPr lang="el-GR"/>
        </a:p>
      </dgm:t>
    </dgm:pt>
    <dgm:pt modelId="{92DC60D5-C0DC-4B15-9738-4FABB8CF2818}">
      <dgm:prSet phldrT="[Κείμενο]" custT="1"/>
      <dgm:spPr/>
      <dgm:t>
        <a:bodyPr/>
        <a:lstStyle/>
        <a:p>
          <a:r>
            <a:rPr lang="el-G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rPr>
            <a:t>Ενημερωτικές</a:t>
          </a:r>
          <a:r>
            <a:rPr lang="el-G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συναντήσεις</a:t>
          </a:r>
          <a:endParaRPr lang="el-GR" sz="1400" dirty="0">
            <a:latin typeface="+mj-lt"/>
          </a:endParaRPr>
        </a:p>
      </dgm:t>
    </dgm:pt>
    <dgm:pt modelId="{4B575122-4E09-4D90-8EA1-A01563C28BAE}" type="parTrans" cxnId="{3812BE96-87E5-4F0E-85DD-3E0955AD4C6A}">
      <dgm:prSet/>
      <dgm:spPr/>
      <dgm:t>
        <a:bodyPr/>
        <a:lstStyle/>
        <a:p>
          <a:endParaRPr lang="el-GR"/>
        </a:p>
      </dgm:t>
    </dgm:pt>
    <dgm:pt modelId="{7C6752E9-E03A-4157-9998-B814CB64BEC9}" type="sibTrans" cxnId="{3812BE96-87E5-4F0E-85DD-3E0955AD4C6A}">
      <dgm:prSet/>
      <dgm:spPr/>
      <dgm:t>
        <a:bodyPr/>
        <a:lstStyle/>
        <a:p>
          <a:endParaRPr lang="el-GR"/>
        </a:p>
      </dgm:t>
    </dgm:pt>
    <dgm:pt modelId="{6AAD76A0-867C-4F92-AF5B-67F4F2E56438}">
      <dgm:prSet phldrT="[Κείμενο]" custT="1"/>
      <dgm:spPr/>
      <dgm:t>
        <a:bodyPr/>
        <a:lstStyle/>
        <a:p>
          <a:r>
            <a:rPr lang="el-GR" sz="2800" b="1" dirty="0" smtClean="0"/>
            <a:t>Ηλεκτρονική υποστήριξη</a:t>
          </a:r>
          <a:endParaRPr lang="el-GR" sz="2800" b="1" dirty="0"/>
        </a:p>
      </dgm:t>
    </dgm:pt>
    <dgm:pt modelId="{B02C57D3-8A9B-4A66-8CA2-535D0700BA67}" type="parTrans" cxnId="{D2D91B58-AAA3-4CC1-B34D-05786F46FE4C}">
      <dgm:prSet/>
      <dgm:spPr/>
      <dgm:t>
        <a:bodyPr/>
        <a:lstStyle/>
        <a:p>
          <a:endParaRPr lang="el-GR"/>
        </a:p>
      </dgm:t>
    </dgm:pt>
    <dgm:pt modelId="{36F0CE2F-8871-48C2-9DF9-71923FF9BE8F}" type="sibTrans" cxnId="{D2D91B58-AAA3-4CC1-B34D-05786F46FE4C}">
      <dgm:prSet/>
      <dgm:spPr/>
      <dgm:t>
        <a:bodyPr/>
        <a:lstStyle/>
        <a:p>
          <a:endParaRPr lang="el-GR"/>
        </a:p>
      </dgm:t>
    </dgm:pt>
    <dgm:pt modelId="{F106C73E-D871-4221-B490-4FC52EA97098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Online </a:t>
          </a:r>
          <a:r>
            <a:rPr lang="el-GR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μοριοδότηση</a:t>
          </a:r>
          <a:endParaRPr lang="el-G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F8E713-2C51-4BC1-9FB5-45B99C64FAA4}" type="parTrans" cxnId="{0816A497-B3AA-4941-88F8-A239E8C6D66C}">
      <dgm:prSet/>
      <dgm:spPr/>
      <dgm:t>
        <a:bodyPr/>
        <a:lstStyle/>
        <a:p>
          <a:endParaRPr lang="el-GR"/>
        </a:p>
      </dgm:t>
    </dgm:pt>
    <dgm:pt modelId="{D2D8A99E-596E-4459-BFB2-B3C9DDE70F2A}" type="sibTrans" cxnId="{0816A497-B3AA-4941-88F8-A239E8C6D66C}">
      <dgm:prSet/>
      <dgm:spPr/>
      <dgm:t>
        <a:bodyPr/>
        <a:lstStyle/>
        <a:p>
          <a:endParaRPr lang="el-GR"/>
        </a:p>
      </dgm:t>
    </dgm:pt>
    <dgm:pt modelId="{527D35EC-02B0-4B60-B57C-417EBEDFF2C9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Online </a:t>
          </a:r>
          <a:r>
            <a: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αιτήσεις</a:t>
          </a:r>
          <a:endParaRPr lang="el-G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0A773F-CC72-415C-996D-542A889EF495}" type="parTrans" cxnId="{939ACF30-4BFD-46C2-9EB7-2B70D513BFAA}">
      <dgm:prSet/>
      <dgm:spPr/>
      <dgm:t>
        <a:bodyPr/>
        <a:lstStyle/>
        <a:p>
          <a:endParaRPr lang="el-GR"/>
        </a:p>
      </dgm:t>
    </dgm:pt>
    <dgm:pt modelId="{452972B1-E80D-4A0F-81E0-37A1B5B82230}" type="sibTrans" cxnId="{939ACF30-4BFD-46C2-9EB7-2B70D513BFAA}">
      <dgm:prSet/>
      <dgm:spPr/>
      <dgm:t>
        <a:bodyPr/>
        <a:lstStyle/>
        <a:p>
          <a:endParaRPr lang="el-GR"/>
        </a:p>
      </dgm:t>
    </dgm:pt>
    <dgm:pt modelId="{6943E978-A4F8-4674-80AC-2DDF44AA6728}">
      <dgm:prSet/>
      <dgm:spPr/>
      <dgm:t>
        <a:bodyPr/>
        <a:lstStyle/>
        <a:p>
          <a:r>
            <a: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Ψηφιακή υπογραφή εγγράφων</a:t>
          </a:r>
          <a:endParaRPr lang="el-G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F23382-AF93-4A6A-AB76-CE622A8F8083}" type="parTrans" cxnId="{4ACABF50-723A-490E-9902-70C39FD8E58A}">
      <dgm:prSet/>
      <dgm:spPr/>
      <dgm:t>
        <a:bodyPr/>
        <a:lstStyle/>
        <a:p>
          <a:endParaRPr lang="el-GR"/>
        </a:p>
      </dgm:t>
    </dgm:pt>
    <dgm:pt modelId="{9AF65DCD-C104-4E69-B4A0-FD658F736884}" type="sibTrans" cxnId="{4ACABF50-723A-490E-9902-70C39FD8E58A}">
      <dgm:prSet/>
      <dgm:spPr/>
      <dgm:t>
        <a:bodyPr/>
        <a:lstStyle/>
        <a:p>
          <a:endParaRPr lang="el-GR"/>
        </a:p>
      </dgm:t>
    </dgm:pt>
    <dgm:pt modelId="{0AB79952-D4C6-4229-BEAB-FF0A1DC2C576}">
      <dgm:prSet phldrT="[Κείμενο]" custT="1"/>
      <dgm:spPr/>
      <dgm:t>
        <a:bodyPr/>
        <a:lstStyle/>
        <a:p>
          <a:r>
            <a:rPr lang="el-GR" sz="2000" b="1" dirty="0" smtClean="0"/>
            <a:t>Προβολή και προώθηση</a:t>
          </a:r>
          <a:endParaRPr lang="el-GR" sz="2000" b="1" dirty="0"/>
        </a:p>
      </dgm:t>
    </dgm:pt>
    <dgm:pt modelId="{33960739-C17A-4184-944F-FEAE36595E38}" type="sibTrans" cxnId="{189C82D0-05DA-4898-AEC7-B3F2D2BB1075}">
      <dgm:prSet/>
      <dgm:spPr/>
      <dgm:t>
        <a:bodyPr/>
        <a:lstStyle/>
        <a:p>
          <a:endParaRPr lang="el-GR"/>
        </a:p>
      </dgm:t>
    </dgm:pt>
    <dgm:pt modelId="{B28F4D2A-13C1-4773-9A5B-FDFC00B957E2}" type="parTrans" cxnId="{189C82D0-05DA-4898-AEC7-B3F2D2BB1075}">
      <dgm:prSet/>
      <dgm:spPr/>
      <dgm:t>
        <a:bodyPr/>
        <a:lstStyle/>
        <a:p>
          <a:endParaRPr lang="el-GR"/>
        </a:p>
      </dgm:t>
    </dgm:pt>
    <dgm:pt modelId="{6398E52C-C1A1-4FF0-968E-E9C0BC3267A2}">
      <dgm:prSet phldrT="[Κείμενο]" custT="1"/>
      <dgm:spPr/>
      <dgm:t>
        <a:bodyPr/>
        <a:lstStyle/>
        <a:p>
          <a:r>
            <a: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Live streaming</a:t>
          </a:r>
          <a:r>
            <a:rPr lang="el-G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και </a:t>
          </a:r>
          <a:r>
            <a: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video on demand</a:t>
          </a:r>
          <a:endParaRPr lang="el-GR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62AB81-8042-48FE-AE19-07E501951ACC}" type="parTrans" cxnId="{2DC038C4-44F3-4740-9BE8-1B371ED8E4F9}">
      <dgm:prSet/>
      <dgm:spPr/>
      <dgm:t>
        <a:bodyPr/>
        <a:lstStyle/>
        <a:p>
          <a:endParaRPr lang="el-GR"/>
        </a:p>
      </dgm:t>
    </dgm:pt>
    <dgm:pt modelId="{C8CB3547-7FE0-4877-87C2-57F83AB3D5F8}" type="sibTrans" cxnId="{2DC038C4-44F3-4740-9BE8-1B371ED8E4F9}">
      <dgm:prSet/>
      <dgm:spPr/>
      <dgm:t>
        <a:bodyPr/>
        <a:lstStyle/>
        <a:p>
          <a:endParaRPr lang="el-GR"/>
        </a:p>
      </dgm:t>
    </dgm:pt>
    <dgm:pt modelId="{746C36DC-810D-4FA3-8EFB-15E2C72E8886}">
      <dgm:prSet phldrT="[Κείμενο]" custT="1"/>
      <dgm:spPr/>
      <dgm:t>
        <a:bodyPr/>
        <a:lstStyle/>
        <a:p>
          <a:r>
            <a:rPr lang="el-GR" sz="1800" b="1" dirty="0" smtClean="0">
              <a:effectLst/>
            </a:rPr>
            <a:t>Βελτίωση διαδικασιών </a:t>
          </a:r>
          <a:endParaRPr lang="el-GR" sz="1800" b="1" dirty="0">
            <a:effectLst/>
          </a:endParaRPr>
        </a:p>
      </dgm:t>
    </dgm:pt>
    <dgm:pt modelId="{10766D52-E767-4430-A29E-E147A584043D}" type="parTrans" cxnId="{4D9FA130-1A62-4F2A-B039-9A5507167AB9}">
      <dgm:prSet/>
      <dgm:spPr/>
      <dgm:t>
        <a:bodyPr/>
        <a:lstStyle/>
        <a:p>
          <a:endParaRPr lang="el-GR"/>
        </a:p>
      </dgm:t>
    </dgm:pt>
    <dgm:pt modelId="{3FA0A06B-885D-4B5C-93B0-650C9AB41AF8}" type="sibTrans" cxnId="{4D9FA130-1A62-4F2A-B039-9A5507167AB9}">
      <dgm:prSet/>
      <dgm:spPr/>
      <dgm:t>
        <a:bodyPr/>
        <a:lstStyle/>
        <a:p>
          <a:endParaRPr lang="el-GR"/>
        </a:p>
      </dgm:t>
    </dgm:pt>
    <dgm:pt modelId="{10A967B0-A87D-4B58-AF09-6C91122B660C}">
      <dgm:prSet phldrT="[Κείμενο]" custT="1"/>
      <dgm:spPr/>
      <dgm:t>
        <a:bodyPr/>
        <a:lstStyle/>
        <a:p>
          <a:r>
            <a:rPr lang="el-G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Ιστοσελίδα</a:t>
          </a:r>
          <a:endParaRPr lang="el-GR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7858AD3-5C59-4D9D-B213-36471E073D0A}" type="parTrans" cxnId="{6E287069-018B-4926-BF0F-EECBC0B32677}">
      <dgm:prSet/>
      <dgm:spPr/>
      <dgm:t>
        <a:bodyPr/>
        <a:lstStyle/>
        <a:p>
          <a:endParaRPr lang="el-GR"/>
        </a:p>
      </dgm:t>
    </dgm:pt>
    <dgm:pt modelId="{C987E8B0-ED94-4289-B2FA-344A276E974D}" type="sibTrans" cxnId="{6E287069-018B-4926-BF0F-EECBC0B32677}">
      <dgm:prSet/>
      <dgm:spPr/>
      <dgm:t>
        <a:bodyPr/>
        <a:lstStyle/>
        <a:p>
          <a:endParaRPr lang="el-GR"/>
        </a:p>
      </dgm:t>
    </dgm:pt>
    <dgm:pt modelId="{1D7B4CAC-BE26-4403-BB27-729B085C3465}">
      <dgm:prSet phldrT="[Κείμενο]" custT="1"/>
      <dgm:spPr/>
      <dgm:t>
        <a:bodyPr/>
        <a:lstStyle/>
        <a:p>
          <a:r>
            <a:rPr lang="el-G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Τυποποίηση διαδικασιών</a:t>
          </a:r>
          <a:endParaRPr lang="el-GR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2F3D79-D5B6-4EAC-8465-9D6DD145ADE0}" type="parTrans" cxnId="{788C52C6-F03B-4BE0-8448-C748AAD41D83}">
      <dgm:prSet/>
      <dgm:spPr/>
      <dgm:t>
        <a:bodyPr/>
        <a:lstStyle/>
        <a:p>
          <a:endParaRPr lang="el-GR"/>
        </a:p>
      </dgm:t>
    </dgm:pt>
    <dgm:pt modelId="{7AD05FBF-E16A-441C-9216-2D4C2C890691}" type="sibTrans" cxnId="{788C52C6-F03B-4BE0-8448-C748AAD41D83}">
      <dgm:prSet/>
      <dgm:spPr/>
      <dgm:t>
        <a:bodyPr/>
        <a:lstStyle/>
        <a:p>
          <a:endParaRPr lang="el-GR"/>
        </a:p>
      </dgm:t>
    </dgm:pt>
    <dgm:pt modelId="{91DA2C02-72EB-496E-9FD8-B182BC0012DA}">
      <dgm:prSet phldrT="[Κείμενο]" custT="1"/>
      <dgm:spPr/>
      <dgm:t>
        <a:bodyPr/>
        <a:lstStyle/>
        <a:p>
          <a:r>
            <a:rPr lang="el-G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Έντυπο υλικό (φυλλάδια)</a:t>
          </a:r>
          <a:endParaRPr lang="el-GR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21FF1C6C-2741-4B6E-9E5D-542682B483A6}" type="parTrans" cxnId="{4FDCE361-6CDC-4356-AA90-D00FAC22F35B}">
      <dgm:prSet/>
      <dgm:spPr/>
      <dgm:t>
        <a:bodyPr/>
        <a:lstStyle/>
        <a:p>
          <a:endParaRPr lang="el-GR"/>
        </a:p>
      </dgm:t>
    </dgm:pt>
    <dgm:pt modelId="{740F4B3D-FD28-4F09-9DD0-EC8B9C508DCE}" type="sibTrans" cxnId="{4FDCE361-6CDC-4356-AA90-D00FAC22F35B}">
      <dgm:prSet/>
      <dgm:spPr/>
      <dgm:t>
        <a:bodyPr/>
        <a:lstStyle/>
        <a:p>
          <a:endParaRPr lang="el-GR"/>
        </a:p>
      </dgm:t>
    </dgm:pt>
    <dgm:pt modelId="{29E3A7AA-98FD-4066-BA6E-6336E215BE24}">
      <dgm:prSet/>
      <dgm:spPr/>
      <dgm:t>
        <a:bodyPr/>
        <a:lstStyle/>
        <a:p>
          <a:r>
            <a: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Αξιοποίηση ηλεκτρονικής γραμματείας</a:t>
          </a:r>
          <a:endParaRPr lang="el-G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701760-59E5-41B6-B91A-029E76DB00AC}" type="parTrans" cxnId="{D4A21717-8901-4363-83B0-DA5F9FD8B0FA}">
      <dgm:prSet/>
      <dgm:spPr/>
      <dgm:t>
        <a:bodyPr/>
        <a:lstStyle/>
        <a:p>
          <a:endParaRPr lang="el-GR"/>
        </a:p>
      </dgm:t>
    </dgm:pt>
    <dgm:pt modelId="{62D19587-C605-46FF-BFDA-DFE7C7FBD652}" type="sibTrans" cxnId="{D4A21717-8901-4363-83B0-DA5F9FD8B0FA}">
      <dgm:prSet/>
      <dgm:spPr/>
      <dgm:t>
        <a:bodyPr/>
        <a:lstStyle/>
        <a:p>
          <a:endParaRPr lang="el-GR"/>
        </a:p>
      </dgm:t>
    </dgm:pt>
    <dgm:pt modelId="{2B526A1D-BE7D-41BE-86FD-5258C30A3786}">
      <dgm:prSet phldrT="[Κείμενο]" custT="1"/>
      <dgm:spPr/>
      <dgm:t>
        <a:bodyPr/>
        <a:lstStyle/>
        <a:p>
          <a:r>
            <a:rPr lang="el-G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Ενοποίηση διαδικασιών πχ. ενιαία </a:t>
          </a:r>
          <a:r>
            <a:rPr lang="el-GR" sz="1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μοριοδότηση</a:t>
          </a:r>
          <a:endParaRPr lang="el-GR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6A39CE-D892-44C5-BD14-2491A4E761FA}" type="parTrans" cxnId="{018B4336-274F-43C0-8784-F21623676E21}">
      <dgm:prSet/>
      <dgm:spPr/>
      <dgm:t>
        <a:bodyPr/>
        <a:lstStyle/>
        <a:p>
          <a:endParaRPr lang="el-GR"/>
        </a:p>
      </dgm:t>
    </dgm:pt>
    <dgm:pt modelId="{97186D66-5E86-4065-AA84-20639BC868AE}" type="sibTrans" cxnId="{018B4336-274F-43C0-8784-F21623676E21}">
      <dgm:prSet/>
      <dgm:spPr/>
      <dgm:t>
        <a:bodyPr/>
        <a:lstStyle/>
        <a:p>
          <a:endParaRPr lang="el-GR"/>
        </a:p>
      </dgm:t>
    </dgm:pt>
    <dgm:pt modelId="{50E4C43B-193F-4799-AEFA-8204751EB2C5}">
      <dgm:prSet phldrT="[Κείμενο]" custT="1"/>
      <dgm:spPr/>
      <dgm:t>
        <a:bodyPr/>
        <a:lstStyle/>
        <a:p>
          <a:endParaRPr lang="el-G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1B663D-9B3F-4A53-8C65-455A6E7653C8}" type="parTrans" cxnId="{0FF38DBA-86E8-4F64-826D-18062B220FAB}">
      <dgm:prSet/>
      <dgm:spPr/>
      <dgm:t>
        <a:bodyPr/>
        <a:lstStyle/>
        <a:p>
          <a:endParaRPr lang="el-GR"/>
        </a:p>
      </dgm:t>
    </dgm:pt>
    <dgm:pt modelId="{8FA9F1A1-15EF-467C-96B6-79A595C0A6E1}" type="sibTrans" cxnId="{0FF38DBA-86E8-4F64-826D-18062B220FAB}">
      <dgm:prSet/>
      <dgm:spPr/>
      <dgm:t>
        <a:bodyPr/>
        <a:lstStyle/>
        <a:p>
          <a:endParaRPr lang="el-GR"/>
        </a:p>
      </dgm:t>
    </dgm:pt>
    <dgm:pt modelId="{80276542-D306-4083-AFDC-B89BF0430537}">
      <dgm:prSet phldrT="[Κείμενο]" custT="1"/>
      <dgm:spPr/>
      <dgm:t>
        <a:bodyPr/>
        <a:lstStyle/>
        <a:p>
          <a:r>
            <a:rPr lang="el-G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Υιοθέτηση ποιοτικών δεικτών</a:t>
          </a:r>
          <a:endParaRPr lang="el-GR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57050B-8F74-441B-81B7-3F9E90AE4D8F}" type="parTrans" cxnId="{9DEA79D2-7F57-482C-B771-87B5C62A0DC6}">
      <dgm:prSet/>
      <dgm:spPr/>
      <dgm:t>
        <a:bodyPr/>
        <a:lstStyle/>
        <a:p>
          <a:endParaRPr lang="el-GR"/>
        </a:p>
      </dgm:t>
    </dgm:pt>
    <dgm:pt modelId="{111ED60A-1A2B-41EF-BEC3-CF330BDD586A}" type="sibTrans" cxnId="{9DEA79D2-7F57-482C-B771-87B5C62A0DC6}">
      <dgm:prSet/>
      <dgm:spPr/>
      <dgm:t>
        <a:bodyPr/>
        <a:lstStyle/>
        <a:p>
          <a:endParaRPr lang="el-GR"/>
        </a:p>
      </dgm:t>
    </dgm:pt>
    <dgm:pt modelId="{66ADF719-B167-4FC8-9A00-0D29934CE251}" type="pres">
      <dgm:prSet presAssocID="{03CF823B-2715-4CEF-A27A-95B60C2FFB0F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5C943A6-4B48-4AE4-AFBE-70CD9AE53DB4}" type="pres">
      <dgm:prSet presAssocID="{6AAD76A0-867C-4F92-AF5B-67F4F2E56438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3494D95-629C-40B3-B642-26D10C23EB0D}" type="pres">
      <dgm:prSet presAssocID="{6AAD76A0-867C-4F92-AF5B-67F4F2E56438}" presName="gear1srcNode" presStyleLbl="node1" presStyleIdx="0" presStyleCnt="3"/>
      <dgm:spPr/>
      <dgm:t>
        <a:bodyPr/>
        <a:lstStyle/>
        <a:p>
          <a:endParaRPr lang="el-GR"/>
        </a:p>
      </dgm:t>
    </dgm:pt>
    <dgm:pt modelId="{83E94430-8734-4B76-9781-AB6138336932}" type="pres">
      <dgm:prSet presAssocID="{6AAD76A0-867C-4F92-AF5B-67F4F2E56438}" presName="gear1dstNode" presStyleLbl="node1" presStyleIdx="0" presStyleCnt="3"/>
      <dgm:spPr/>
      <dgm:t>
        <a:bodyPr/>
        <a:lstStyle/>
        <a:p>
          <a:endParaRPr lang="el-GR"/>
        </a:p>
      </dgm:t>
    </dgm:pt>
    <dgm:pt modelId="{8A57C290-14BF-47CB-A1F8-89E79F3C20BA}" type="pres">
      <dgm:prSet presAssocID="{6AAD76A0-867C-4F92-AF5B-67F4F2E56438}" presName="gear1ch" presStyleLbl="fgAcc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B9C8908-5341-4B91-B666-8BA1CB3740ED}" type="pres">
      <dgm:prSet presAssocID="{0AB79952-D4C6-4229-BEAB-FF0A1DC2C57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859CD8B-0A9B-43C5-B05B-62B489F9A9AB}" type="pres">
      <dgm:prSet presAssocID="{0AB79952-D4C6-4229-BEAB-FF0A1DC2C576}" presName="gear2srcNode" presStyleLbl="node1" presStyleIdx="1" presStyleCnt="3"/>
      <dgm:spPr/>
      <dgm:t>
        <a:bodyPr/>
        <a:lstStyle/>
        <a:p>
          <a:endParaRPr lang="el-GR"/>
        </a:p>
      </dgm:t>
    </dgm:pt>
    <dgm:pt modelId="{7020137E-44A2-4E71-9469-5B877624D307}" type="pres">
      <dgm:prSet presAssocID="{0AB79952-D4C6-4229-BEAB-FF0A1DC2C576}" presName="gear2dstNode" presStyleLbl="node1" presStyleIdx="1" presStyleCnt="3"/>
      <dgm:spPr/>
      <dgm:t>
        <a:bodyPr/>
        <a:lstStyle/>
        <a:p>
          <a:endParaRPr lang="el-GR"/>
        </a:p>
      </dgm:t>
    </dgm:pt>
    <dgm:pt modelId="{C7EDCDAD-7160-4C02-AE49-2F619836E42C}" type="pres">
      <dgm:prSet presAssocID="{0AB79952-D4C6-4229-BEAB-FF0A1DC2C576}" presName="gear2ch" presStyleLbl="fgAcc1" presStyleIdx="1" presStyleCnt="3" custScaleX="110000" custScaleY="110000" custLinFactNeighborX="-24078" custLinFactNeighborY="1120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11C707-6D8E-4FF3-9386-4A15EFC99ED0}" type="pres">
      <dgm:prSet presAssocID="{746C36DC-810D-4FA3-8EFB-15E2C72E8886}" presName="gear3" presStyleLbl="node1" presStyleIdx="2" presStyleCnt="3"/>
      <dgm:spPr/>
      <dgm:t>
        <a:bodyPr/>
        <a:lstStyle/>
        <a:p>
          <a:endParaRPr lang="el-GR"/>
        </a:p>
      </dgm:t>
    </dgm:pt>
    <dgm:pt modelId="{021C20DC-EC86-48EB-BEE2-085C20B21192}" type="pres">
      <dgm:prSet presAssocID="{746C36DC-810D-4FA3-8EFB-15E2C72E888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2A9470A-3A48-475D-9714-257C1B35FA4F}" type="pres">
      <dgm:prSet presAssocID="{746C36DC-810D-4FA3-8EFB-15E2C72E8886}" presName="gear3srcNode" presStyleLbl="node1" presStyleIdx="2" presStyleCnt="3"/>
      <dgm:spPr/>
      <dgm:t>
        <a:bodyPr/>
        <a:lstStyle/>
        <a:p>
          <a:endParaRPr lang="el-GR"/>
        </a:p>
      </dgm:t>
    </dgm:pt>
    <dgm:pt modelId="{4421C705-9E6B-4167-B441-19092AE13D19}" type="pres">
      <dgm:prSet presAssocID="{746C36DC-810D-4FA3-8EFB-15E2C72E8886}" presName="gear3dstNode" presStyleLbl="node1" presStyleIdx="2" presStyleCnt="3"/>
      <dgm:spPr/>
      <dgm:t>
        <a:bodyPr/>
        <a:lstStyle/>
        <a:p>
          <a:endParaRPr lang="el-GR"/>
        </a:p>
      </dgm:t>
    </dgm:pt>
    <dgm:pt modelId="{8BA52E40-6AEB-4735-873B-91695AFE7353}" type="pres">
      <dgm:prSet presAssocID="{746C36DC-810D-4FA3-8EFB-15E2C72E8886}" presName="gear3ch" presStyleLbl="fgAcc1" presStyleIdx="2" presStyleCnt="3" custScaleX="100001" custScaleY="100001" custLinFactNeighborX="-878" custLinFactNeighborY="14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A27588B-2CED-485F-B39B-F78CD8AE1E71}" type="pres">
      <dgm:prSet presAssocID="{36F0CE2F-8871-48C2-9DF9-71923FF9BE8F}" presName="connector1" presStyleLbl="sibTrans2D1" presStyleIdx="0" presStyleCnt="3"/>
      <dgm:spPr/>
      <dgm:t>
        <a:bodyPr/>
        <a:lstStyle/>
        <a:p>
          <a:endParaRPr lang="el-GR"/>
        </a:p>
      </dgm:t>
    </dgm:pt>
    <dgm:pt modelId="{D874AE8D-B117-4343-907D-B81EFE2A55F4}" type="pres">
      <dgm:prSet presAssocID="{33960739-C17A-4184-944F-FEAE36595E38}" presName="connector2" presStyleLbl="sibTrans2D1" presStyleIdx="1" presStyleCnt="3"/>
      <dgm:spPr/>
      <dgm:t>
        <a:bodyPr/>
        <a:lstStyle/>
        <a:p>
          <a:endParaRPr lang="el-GR"/>
        </a:p>
      </dgm:t>
    </dgm:pt>
    <dgm:pt modelId="{2930B9BA-107B-4E60-A6AE-91D4651C2388}" type="pres">
      <dgm:prSet presAssocID="{3FA0A06B-885D-4B5C-93B0-650C9AB41AF8}" presName="connector3" presStyleLbl="sibTrans2D1" presStyleIdx="2" presStyleCnt="3"/>
      <dgm:spPr/>
      <dgm:t>
        <a:bodyPr/>
        <a:lstStyle/>
        <a:p>
          <a:endParaRPr lang="el-GR"/>
        </a:p>
      </dgm:t>
    </dgm:pt>
  </dgm:ptLst>
  <dgm:cxnLst>
    <dgm:cxn modelId="{018B4336-274F-43C0-8784-F21623676E21}" srcId="{746C36DC-810D-4FA3-8EFB-15E2C72E8886}" destId="{2B526A1D-BE7D-41BE-86FD-5258C30A3786}" srcOrd="1" destOrd="0" parTransId="{566A39CE-D892-44C5-BD14-2491A4E761FA}" sibTransId="{97186D66-5E86-4065-AA84-20639BC868AE}"/>
    <dgm:cxn modelId="{BD230788-640F-44F1-BB13-A652076463F2}" type="presOf" srcId="{0AB79952-D4C6-4229-BEAB-FF0A1DC2C576}" destId="{C859CD8B-0A9B-43C5-B05B-62B489F9A9AB}" srcOrd="1" destOrd="0" presId="urn:microsoft.com/office/officeart/2005/8/layout/gear1"/>
    <dgm:cxn modelId="{E932A26A-651D-477F-9CB4-D7C8115D3FFC}" type="presOf" srcId="{746C36DC-810D-4FA3-8EFB-15E2C72E8886}" destId="{82A9470A-3A48-475D-9714-257C1B35FA4F}" srcOrd="2" destOrd="0" presId="urn:microsoft.com/office/officeart/2005/8/layout/gear1"/>
    <dgm:cxn modelId="{99D7365C-ED9A-4F1B-9383-4480ABC92B20}" type="presOf" srcId="{3FA0A06B-885D-4B5C-93B0-650C9AB41AF8}" destId="{2930B9BA-107B-4E60-A6AE-91D4651C2388}" srcOrd="0" destOrd="0" presId="urn:microsoft.com/office/officeart/2005/8/layout/gear1"/>
    <dgm:cxn modelId="{9B021F71-BD53-4F18-9FA0-5F8327149721}" type="presOf" srcId="{6AAD76A0-867C-4F92-AF5B-67F4F2E56438}" destId="{83E94430-8734-4B76-9781-AB6138336932}" srcOrd="2" destOrd="0" presId="urn:microsoft.com/office/officeart/2005/8/layout/gear1"/>
    <dgm:cxn modelId="{77B2A3BA-8ADF-413F-8D09-E323F80D0F32}" type="presOf" srcId="{6398E52C-C1A1-4FF0-968E-E9C0BC3267A2}" destId="{C7EDCDAD-7160-4C02-AE49-2F619836E42C}" srcOrd="0" destOrd="3" presId="urn:microsoft.com/office/officeart/2005/8/layout/gear1"/>
    <dgm:cxn modelId="{7AE2501E-DDAC-4C22-B2A6-0813913BACF8}" type="presOf" srcId="{29E3A7AA-98FD-4066-BA6E-6336E215BE24}" destId="{8A57C290-14BF-47CB-A1F8-89E79F3C20BA}" srcOrd="0" destOrd="2" presId="urn:microsoft.com/office/officeart/2005/8/layout/gear1"/>
    <dgm:cxn modelId="{3AC6B7B7-0448-4BFC-8F95-44635F433984}" type="presOf" srcId="{2B526A1D-BE7D-41BE-86FD-5258C30A3786}" destId="{8BA52E40-6AEB-4735-873B-91695AFE7353}" srcOrd="0" destOrd="1" presId="urn:microsoft.com/office/officeart/2005/8/layout/gear1"/>
    <dgm:cxn modelId="{8ABEE153-8473-4755-BDCE-72D293429FB4}" type="presOf" srcId="{746C36DC-810D-4FA3-8EFB-15E2C72E8886}" destId="{4421C705-9E6B-4167-B441-19092AE13D19}" srcOrd="3" destOrd="0" presId="urn:microsoft.com/office/officeart/2005/8/layout/gear1"/>
    <dgm:cxn modelId="{5B44DDE3-DA87-4E81-B532-96D6DED353D7}" type="presOf" srcId="{6AAD76A0-867C-4F92-AF5B-67F4F2E56438}" destId="{35C943A6-4B48-4AE4-AFBE-70CD9AE53DB4}" srcOrd="0" destOrd="0" presId="urn:microsoft.com/office/officeart/2005/8/layout/gear1"/>
    <dgm:cxn modelId="{D4A21717-8901-4363-83B0-DA5F9FD8B0FA}" srcId="{6AAD76A0-867C-4F92-AF5B-67F4F2E56438}" destId="{29E3A7AA-98FD-4066-BA6E-6336E215BE24}" srcOrd="2" destOrd="0" parTransId="{E9701760-59E5-41B6-B91A-029E76DB00AC}" sibTransId="{62D19587-C605-46FF-BFDA-DFE7C7FBD652}"/>
    <dgm:cxn modelId="{D2D91B58-AAA3-4CC1-B34D-05786F46FE4C}" srcId="{03CF823B-2715-4CEF-A27A-95B60C2FFB0F}" destId="{6AAD76A0-867C-4F92-AF5B-67F4F2E56438}" srcOrd="0" destOrd="0" parTransId="{B02C57D3-8A9B-4A66-8CA2-535D0700BA67}" sibTransId="{36F0CE2F-8871-48C2-9DF9-71923FF9BE8F}"/>
    <dgm:cxn modelId="{A004865D-620B-4D9E-8D50-291838D181A6}" type="presOf" srcId="{36F0CE2F-8871-48C2-9DF9-71923FF9BE8F}" destId="{EA27588B-2CED-485F-B39B-F78CD8AE1E71}" srcOrd="0" destOrd="0" presId="urn:microsoft.com/office/officeart/2005/8/layout/gear1"/>
    <dgm:cxn modelId="{9C362CD3-0446-4D08-864A-C5DEBA416528}" type="presOf" srcId="{F106C73E-D871-4221-B490-4FC52EA97098}" destId="{8A57C290-14BF-47CB-A1F8-89E79F3C20BA}" srcOrd="0" destOrd="1" presId="urn:microsoft.com/office/officeart/2005/8/layout/gear1"/>
    <dgm:cxn modelId="{BDF071A8-1204-4B91-A989-E59AE153FB78}" type="presOf" srcId="{10A967B0-A87D-4B58-AF09-6C91122B660C}" destId="{C7EDCDAD-7160-4C02-AE49-2F619836E42C}" srcOrd="0" destOrd="0" presId="urn:microsoft.com/office/officeart/2005/8/layout/gear1"/>
    <dgm:cxn modelId="{9DEA79D2-7F57-482C-B771-87B5C62A0DC6}" srcId="{746C36DC-810D-4FA3-8EFB-15E2C72E8886}" destId="{80276542-D306-4083-AFDC-B89BF0430537}" srcOrd="2" destOrd="0" parTransId="{B557050B-8F74-441B-81B7-3F9E90AE4D8F}" sibTransId="{111ED60A-1A2B-41EF-BEC3-CF330BDD586A}"/>
    <dgm:cxn modelId="{788C52C6-F03B-4BE0-8448-C748AAD41D83}" srcId="{746C36DC-810D-4FA3-8EFB-15E2C72E8886}" destId="{1D7B4CAC-BE26-4403-BB27-729B085C3465}" srcOrd="0" destOrd="0" parTransId="{662F3D79-D5B6-4EAC-8465-9D6DD145ADE0}" sibTransId="{7AD05FBF-E16A-441C-9216-2D4C2C890691}"/>
    <dgm:cxn modelId="{639932CA-87C4-44A8-A9D1-238AC635113B}" type="presOf" srcId="{6943E978-A4F8-4674-80AC-2DDF44AA6728}" destId="{8A57C290-14BF-47CB-A1F8-89E79F3C20BA}" srcOrd="0" destOrd="3" presId="urn:microsoft.com/office/officeart/2005/8/layout/gear1"/>
    <dgm:cxn modelId="{592516CF-002E-424D-BBDE-70C526C03BC2}" type="presOf" srcId="{50E4C43B-193F-4799-AEFA-8204751EB2C5}" destId="{8BA52E40-6AEB-4735-873B-91695AFE7353}" srcOrd="0" destOrd="3" presId="urn:microsoft.com/office/officeart/2005/8/layout/gear1"/>
    <dgm:cxn modelId="{0FF38DBA-86E8-4F64-826D-18062B220FAB}" srcId="{746C36DC-810D-4FA3-8EFB-15E2C72E8886}" destId="{50E4C43B-193F-4799-AEFA-8204751EB2C5}" srcOrd="3" destOrd="0" parTransId="{3C1B663D-9B3F-4A53-8C65-455A6E7653C8}" sibTransId="{8FA9F1A1-15EF-467C-96B6-79A595C0A6E1}"/>
    <dgm:cxn modelId="{2DC038C4-44F3-4740-9BE8-1B371ED8E4F9}" srcId="{0AB79952-D4C6-4229-BEAB-FF0A1DC2C576}" destId="{6398E52C-C1A1-4FF0-968E-E9C0BC3267A2}" srcOrd="3" destOrd="0" parTransId="{7862AB81-8042-48FE-AE19-07E501951ACC}" sibTransId="{C8CB3547-7FE0-4877-87C2-57F83AB3D5F8}"/>
    <dgm:cxn modelId="{08C1435B-14E8-4AA9-8940-02C731F55C05}" type="presOf" srcId="{33960739-C17A-4184-944F-FEAE36595E38}" destId="{D874AE8D-B117-4343-907D-B81EFE2A55F4}" srcOrd="0" destOrd="0" presId="urn:microsoft.com/office/officeart/2005/8/layout/gear1"/>
    <dgm:cxn modelId="{67A9A0F0-1EAB-4A2F-A503-3A7E64EADBD9}" type="presOf" srcId="{0AB79952-D4C6-4229-BEAB-FF0A1DC2C576}" destId="{7020137E-44A2-4E71-9469-5B877624D307}" srcOrd="2" destOrd="0" presId="urn:microsoft.com/office/officeart/2005/8/layout/gear1"/>
    <dgm:cxn modelId="{2259665B-14FE-4948-BA73-AE072AFA6054}" type="presOf" srcId="{527D35EC-02B0-4B60-B57C-417EBEDFF2C9}" destId="{8A57C290-14BF-47CB-A1F8-89E79F3C20BA}" srcOrd="0" destOrd="0" presId="urn:microsoft.com/office/officeart/2005/8/layout/gear1"/>
    <dgm:cxn modelId="{CA143B8E-C8BB-4B5E-B249-DBCB1E34809C}" type="presOf" srcId="{80276542-D306-4083-AFDC-B89BF0430537}" destId="{8BA52E40-6AEB-4735-873B-91695AFE7353}" srcOrd="0" destOrd="2" presId="urn:microsoft.com/office/officeart/2005/8/layout/gear1"/>
    <dgm:cxn modelId="{939ACF30-4BFD-46C2-9EB7-2B70D513BFAA}" srcId="{6AAD76A0-867C-4F92-AF5B-67F4F2E56438}" destId="{527D35EC-02B0-4B60-B57C-417EBEDFF2C9}" srcOrd="0" destOrd="0" parTransId="{A20A773F-CC72-415C-996D-542A889EF495}" sibTransId="{452972B1-E80D-4A0F-81E0-37A1B5B82230}"/>
    <dgm:cxn modelId="{2D2D2A26-7A40-4A68-BFEA-A9A17C19CD2F}" type="presOf" srcId="{91DA2C02-72EB-496E-9FD8-B182BC0012DA}" destId="{C7EDCDAD-7160-4C02-AE49-2F619836E42C}" srcOrd="0" destOrd="1" presId="urn:microsoft.com/office/officeart/2005/8/layout/gear1"/>
    <dgm:cxn modelId="{6357646C-EC58-49DD-B73A-5F94E95D06DF}" type="presOf" srcId="{92DC60D5-C0DC-4B15-9738-4FABB8CF2818}" destId="{C7EDCDAD-7160-4C02-AE49-2F619836E42C}" srcOrd="0" destOrd="2" presId="urn:microsoft.com/office/officeart/2005/8/layout/gear1"/>
    <dgm:cxn modelId="{4FDCE361-6CDC-4356-AA90-D00FAC22F35B}" srcId="{0AB79952-D4C6-4229-BEAB-FF0A1DC2C576}" destId="{91DA2C02-72EB-496E-9FD8-B182BC0012DA}" srcOrd="1" destOrd="0" parTransId="{21FF1C6C-2741-4B6E-9E5D-542682B483A6}" sibTransId="{740F4B3D-FD28-4F09-9DD0-EC8B9C508DCE}"/>
    <dgm:cxn modelId="{5C189294-2F9D-474F-9A1B-10AC2BD979F5}" type="presOf" srcId="{746C36DC-810D-4FA3-8EFB-15E2C72E8886}" destId="{F611C707-6D8E-4FF3-9386-4A15EFC99ED0}" srcOrd="0" destOrd="0" presId="urn:microsoft.com/office/officeart/2005/8/layout/gear1"/>
    <dgm:cxn modelId="{3812BE96-87E5-4F0E-85DD-3E0955AD4C6A}" srcId="{0AB79952-D4C6-4229-BEAB-FF0A1DC2C576}" destId="{92DC60D5-C0DC-4B15-9738-4FABB8CF2818}" srcOrd="2" destOrd="0" parTransId="{4B575122-4E09-4D90-8EA1-A01563C28BAE}" sibTransId="{7C6752E9-E03A-4157-9998-B814CB64BEC9}"/>
    <dgm:cxn modelId="{4ACABF50-723A-490E-9902-70C39FD8E58A}" srcId="{6AAD76A0-867C-4F92-AF5B-67F4F2E56438}" destId="{6943E978-A4F8-4674-80AC-2DDF44AA6728}" srcOrd="3" destOrd="0" parTransId="{E6F23382-AF93-4A6A-AB76-CE622A8F8083}" sibTransId="{9AF65DCD-C104-4E69-B4A0-FD658F736884}"/>
    <dgm:cxn modelId="{41A1F9DB-D781-4C0D-9313-B64E425AEF00}" type="presOf" srcId="{6AAD76A0-867C-4F92-AF5B-67F4F2E56438}" destId="{F3494D95-629C-40B3-B642-26D10C23EB0D}" srcOrd="1" destOrd="0" presId="urn:microsoft.com/office/officeart/2005/8/layout/gear1"/>
    <dgm:cxn modelId="{4AE34046-3C37-4D3B-A873-DEAB5A207155}" type="presOf" srcId="{1D7B4CAC-BE26-4403-BB27-729B085C3465}" destId="{8BA52E40-6AEB-4735-873B-91695AFE7353}" srcOrd="0" destOrd="0" presId="urn:microsoft.com/office/officeart/2005/8/layout/gear1"/>
    <dgm:cxn modelId="{4D9FA130-1A62-4F2A-B039-9A5507167AB9}" srcId="{03CF823B-2715-4CEF-A27A-95B60C2FFB0F}" destId="{746C36DC-810D-4FA3-8EFB-15E2C72E8886}" srcOrd="2" destOrd="0" parTransId="{10766D52-E767-4430-A29E-E147A584043D}" sibTransId="{3FA0A06B-885D-4B5C-93B0-650C9AB41AF8}"/>
    <dgm:cxn modelId="{59A952A4-5688-46D2-9D0E-08EC30E5FD8B}" type="presOf" srcId="{03CF823B-2715-4CEF-A27A-95B60C2FFB0F}" destId="{66ADF719-B167-4FC8-9A00-0D29934CE251}" srcOrd="0" destOrd="0" presId="urn:microsoft.com/office/officeart/2005/8/layout/gear1"/>
    <dgm:cxn modelId="{6E287069-018B-4926-BF0F-EECBC0B32677}" srcId="{0AB79952-D4C6-4229-BEAB-FF0A1DC2C576}" destId="{10A967B0-A87D-4B58-AF09-6C91122B660C}" srcOrd="0" destOrd="0" parTransId="{C7858AD3-5C59-4D9D-B213-36471E073D0A}" sibTransId="{C987E8B0-ED94-4289-B2FA-344A276E974D}"/>
    <dgm:cxn modelId="{189C82D0-05DA-4898-AEC7-B3F2D2BB1075}" srcId="{03CF823B-2715-4CEF-A27A-95B60C2FFB0F}" destId="{0AB79952-D4C6-4229-BEAB-FF0A1DC2C576}" srcOrd="1" destOrd="0" parTransId="{B28F4D2A-13C1-4773-9A5B-FDFC00B957E2}" sibTransId="{33960739-C17A-4184-944F-FEAE36595E38}"/>
    <dgm:cxn modelId="{0816A497-B3AA-4941-88F8-A239E8C6D66C}" srcId="{6AAD76A0-867C-4F92-AF5B-67F4F2E56438}" destId="{F106C73E-D871-4221-B490-4FC52EA97098}" srcOrd="1" destOrd="0" parTransId="{3CF8E713-2C51-4BC1-9FB5-45B99C64FAA4}" sibTransId="{D2D8A99E-596E-4459-BFB2-B3C9DDE70F2A}"/>
    <dgm:cxn modelId="{754068BD-DF4F-463E-AF06-81001FBE97D3}" type="presOf" srcId="{0AB79952-D4C6-4229-BEAB-FF0A1DC2C576}" destId="{1B9C8908-5341-4B91-B666-8BA1CB3740ED}" srcOrd="0" destOrd="0" presId="urn:microsoft.com/office/officeart/2005/8/layout/gear1"/>
    <dgm:cxn modelId="{4F4BB603-5B5B-42D2-8797-8D167567F8CA}" type="presOf" srcId="{746C36DC-810D-4FA3-8EFB-15E2C72E8886}" destId="{021C20DC-EC86-48EB-BEE2-085C20B21192}" srcOrd="1" destOrd="0" presId="urn:microsoft.com/office/officeart/2005/8/layout/gear1"/>
    <dgm:cxn modelId="{277B203D-48B1-4E97-9D22-8B05FE658F18}" type="presParOf" srcId="{66ADF719-B167-4FC8-9A00-0D29934CE251}" destId="{35C943A6-4B48-4AE4-AFBE-70CD9AE53DB4}" srcOrd="0" destOrd="0" presId="urn:microsoft.com/office/officeart/2005/8/layout/gear1"/>
    <dgm:cxn modelId="{5AA6E9A4-6323-452B-B32E-8030869C305F}" type="presParOf" srcId="{66ADF719-B167-4FC8-9A00-0D29934CE251}" destId="{F3494D95-629C-40B3-B642-26D10C23EB0D}" srcOrd="1" destOrd="0" presId="urn:microsoft.com/office/officeart/2005/8/layout/gear1"/>
    <dgm:cxn modelId="{7689AC53-1F50-477E-AA27-140DBBDD84F8}" type="presParOf" srcId="{66ADF719-B167-4FC8-9A00-0D29934CE251}" destId="{83E94430-8734-4B76-9781-AB6138336932}" srcOrd="2" destOrd="0" presId="urn:microsoft.com/office/officeart/2005/8/layout/gear1"/>
    <dgm:cxn modelId="{CD7AAC31-50EC-4BE9-919C-5A445DB22FAD}" type="presParOf" srcId="{66ADF719-B167-4FC8-9A00-0D29934CE251}" destId="{8A57C290-14BF-47CB-A1F8-89E79F3C20BA}" srcOrd="3" destOrd="0" presId="urn:microsoft.com/office/officeart/2005/8/layout/gear1"/>
    <dgm:cxn modelId="{024943A3-BF14-4BA2-B9A4-CA524D17AF5D}" type="presParOf" srcId="{66ADF719-B167-4FC8-9A00-0D29934CE251}" destId="{1B9C8908-5341-4B91-B666-8BA1CB3740ED}" srcOrd="4" destOrd="0" presId="urn:microsoft.com/office/officeart/2005/8/layout/gear1"/>
    <dgm:cxn modelId="{6E3A0FBD-1ED9-4DDA-B28B-5832CD9BDB2A}" type="presParOf" srcId="{66ADF719-B167-4FC8-9A00-0D29934CE251}" destId="{C859CD8B-0A9B-43C5-B05B-62B489F9A9AB}" srcOrd="5" destOrd="0" presId="urn:microsoft.com/office/officeart/2005/8/layout/gear1"/>
    <dgm:cxn modelId="{B36EC817-B398-46EA-864C-2C62F893116D}" type="presParOf" srcId="{66ADF719-B167-4FC8-9A00-0D29934CE251}" destId="{7020137E-44A2-4E71-9469-5B877624D307}" srcOrd="6" destOrd="0" presId="urn:microsoft.com/office/officeart/2005/8/layout/gear1"/>
    <dgm:cxn modelId="{F3C7D0B7-B41F-4266-B905-F97B5468B0CA}" type="presParOf" srcId="{66ADF719-B167-4FC8-9A00-0D29934CE251}" destId="{C7EDCDAD-7160-4C02-AE49-2F619836E42C}" srcOrd="7" destOrd="0" presId="urn:microsoft.com/office/officeart/2005/8/layout/gear1"/>
    <dgm:cxn modelId="{0FFA68D9-8EFE-4BFF-9ABC-C755617583D8}" type="presParOf" srcId="{66ADF719-B167-4FC8-9A00-0D29934CE251}" destId="{F611C707-6D8E-4FF3-9386-4A15EFC99ED0}" srcOrd="8" destOrd="0" presId="urn:microsoft.com/office/officeart/2005/8/layout/gear1"/>
    <dgm:cxn modelId="{BD58F432-E118-4E17-8197-AC212610D0C8}" type="presParOf" srcId="{66ADF719-B167-4FC8-9A00-0D29934CE251}" destId="{021C20DC-EC86-48EB-BEE2-085C20B21192}" srcOrd="9" destOrd="0" presId="urn:microsoft.com/office/officeart/2005/8/layout/gear1"/>
    <dgm:cxn modelId="{6B40FA3E-E038-421B-B0F8-83E14C7BACC1}" type="presParOf" srcId="{66ADF719-B167-4FC8-9A00-0D29934CE251}" destId="{82A9470A-3A48-475D-9714-257C1B35FA4F}" srcOrd="10" destOrd="0" presId="urn:microsoft.com/office/officeart/2005/8/layout/gear1"/>
    <dgm:cxn modelId="{C9FCD554-A19C-456F-B571-C3EEA2DF7B77}" type="presParOf" srcId="{66ADF719-B167-4FC8-9A00-0D29934CE251}" destId="{4421C705-9E6B-4167-B441-19092AE13D19}" srcOrd="11" destOrd="0" presId="urn:microsoft.com/office/officeart/2005/8/layout/gear1"/>
    <dgm:cxn modelId="{29B9F5D0-ED11-4694-BEB1-6F2913D05981}" type="presParOf" srcId="{66ADF719-B167-4FC8-9A00-0D29934CE251}" destId="{8BA52E40-6AEB-4735-873B-91695AFE7353}" srcOrd="12" destOrd="0" presId="urn:microsoft.com/office/officeart/2005/8/layout/gear1"/>
    <dgm:cxn modelId="{3949C072-EAD0-4FFF-9D72-20E934512886}" type="presParOf" srcId="{66ADF719-B167-4FC8-9A00-0D29934CE251}" destId="{EA27588B-2CED-485F-B39B-F78CD8AE1E71}" srcOrd="13" destOrd="0" presId="urn:microsoft.com/office/officeart/2005/8/layout/gear1"/>
    <dgm:cxn modelId="{F6E9B213-7886-4DCB-8D9D-0F047880AB13}" type="presParOf" srcId="{66ADF719-B167-4FC8-9A00-0D29934CE251}" destId="{D874AE8D-B117-4343-907D-B81EFE2A55F4}" srcOrd="14" destOrd="0" presId="urn:microsoft.com/office/officeart/2005/8/layout/gear1"/>
    <dgm:cxn modelId="{98B9B3EA-89E0-4084-8F54-A985CDBB620F}" type="presParOf" srcId="{66ADF719-B167-4FC8-9A00-0D29934CE251}" destId="{2930B9BA-107B-4E60-A6AE-91D4651C2388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256D4-A18F-4415-80DD-A1EC0E7348C7}">
      <dsp:nvSpPr>
        <dsp:cNvPr id="0" name=""/>
        <dsp:cNvSpPr/>
      </dsp:nvSpPr>
      <dsp:spPr>
        <a:xfrm>
          <a:off x="0" y="18270"/>
          <a:ext cx="7860625" cy="8213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1487</a:t>
          </a:r>
          <a:r>
            <a:rPr lang="en-US" sz="3600" kern="1200" dirty="0" smtClean="0"/>
            <a:t> </a:t>
          </a:r>
          <a:r>
            <a:rPr lang="el-GR" sz="3600" kern="1200" dirty="0" smtClean="0"/>
            <a:t>διμερείς συμφωνίες</a:t>
          </a:r>
          <a:endParaRPr lang="el-GR" sz="3600" kern="1200" dirty="0"/>
        </a:p>
      </dsp:txBody>
      <dsp:txXfrm>
        <a:off x="40094" y="58364"/>
        <a:ext cx="7780437" cy="741151"/>
      </dsp:txXfrm>
    </dsp:sp>
    <dsp:sp modelId="{000B4762-D5D0-470C-89DF-7F7992BB1B34}">
      <dsp:nvSpPr>
        <dsp:cNvPr id="0" name=""/>
        <dsp:cNvSpPr/>
      </dsp:nvSpPr>
      <dsp:spPr>
        <a:xfrm>
          <a:off x="0" y="943290"/>
          <a:ext cx="7860625" cy="8213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6667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5</a:t>
          </a:r>
          <a:r>
            <a:rPr lang="en-US" sz="3600" kern="1200" dirty="0" smtClean="0"/>
            <a:t>66</a:t>
          </a:r>
          <a:r>
            <a:rPr lang="el-GR" sz="3600" kern="1200" dirty="0" smtClean="0"/>
            <a:t> Πανεπιστήμια</a:t>
          </a:r>
          <a:endParaRPr lang="en-US" sz="3600" kern="1200" dirty="0"/>
        </a:p>
      </dsp:txBody>
      <dsp:txXfrm>
        <a:off x="40094" y="983384"/>
        <a:ext cx="7780437" cy="741151"/>
      </dsp:txXfrm>
    </dsp:sp>
    <dsp:sp modelId="{64A9C1DB-5B84-4CCD-AF60-47DF41E85C77}">
      <dsp:nvSpPr>
        <dsp:cNvPr id="0" name=""/>
        <dsp:cNvSpPr/>
      </dsp:nvSpPr>
      <dsp:spPr>
        <a:xfrm>
          <a:off x="0" y="1868310"/>
          <a:ext cx="7860625" cy="8213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15.000 εξερχόμενοι φοιτητές</a:t>
          </a:r>
          <a:endParaRPr lang="el-GR" sz="3600" kern="1200" dirty="0"/>
        </a:p>
      </dsp:txBody>
      <dsp:txXfrm>
        <a:off x="40094" y="1908404"/>
        <a:ext cx="7780437" cy="741151"/>
      </dsp:txXfrm>
    </dsp:sp>
    <dsp:sp modelId="{FD5C5A7D-B3D9-445D-9E08-C85DA65AFF57}">
      <dsp:nvSpPr>
        <dsp:cNvPr id="0" name=""/>
        <dsp:cNvSpPr/>
      </dsp:nvSpPr>
      <dsp:spPr>
        <a:xfrm>
          <a:off x="0" y="2793330"/>
          <a:ext cx="7860625" cy="8213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10.000 εισερχόμενοι φοιτητές</a:t>
          </a:r>
          <a:endParaRPr lang="el-GR" sz="3600" kern="1200" dirty="0"/>
        </a:p>
      </dsp:txBody>
      <dsp:txXfrm>
        <a:off x="40094" y="2833424"/>
        <a:ext cx="7780437" cy="741151"/>
      </dsp:txXfrm>
    </dsp:sp>
    <dsp:sp modelId="{6940E2FE-0426-4E1C-9BBB-2456C3258FE6}">
      <dsp:nvSpPr>
        <dsp:cNvPr id="0" name=""/>
        <dsp:cNvSpPr/>
      </dsp:nvSpPr>
      <dsp:spPr>
        <a:xfrm>
          <a:off x="0" y="3718349"/>
          <a:ext cx="7860625" cy="8213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223 </a:t>
          </a:r>
          <a:r>
            <a:rPr lang="el-GR" sz="3600" kern="1200" dirty="0" smtClean="0"/>
            <a:t>μετακινήσεις για επιμόρφωση</a:t>
          </a:r>
          <a:endParaRPr lang="el-GR" sz="3600" kern="1200" dirty="0"/>
        </a:p>
      </dsp:txBody>
      <dsp:txXfrm>
        <a:off x="40094" y="3758443"/>
        <a:ext cx="7780437" cy="741151"/>
      </dsp:txXfrm>
    </dsp:sp>
    <dsp:sp modelId="{10FA9B0F-C8F3-4E56-9304-4DBBC8E9EE2A}">
      <dsp:nvSpPr>
        <dsp:cNvPr id="0" name=""/>
        <dsp:cNvSpPr/>
      </dsp:nvSpPr>
      <dsp:spPr>
        <a:xfrm>
          <a:off x="0" y="4643370"/>
          <a:ext cx="7860625" cy="8213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33333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3.935 μετακινήσεις για διδασκαλία</a:t>
          </a:r>
          <a:endParaRPr lang="el-GR" sz="3600" kern="1200" dirty="0"/>
        </a:p>
      </dsp:txBody>
      <dsp:txXfrm>
        <a:off x="40094" y="4683464"/>
        <a:ext cx="7780437" cy="741151"/>
      </dsp:txXfrm>
    </dsp:sp>
    <dsp:sp modelId="{F74A0605-1188-4530-9233-AAFFFC913580}">
      <dsp:nvSpPr>
        <dsp:cNvPr id="0" name=""/>
        <dsp:cNvSpPr/>
      </dsp:nvSpPr>
      <dsp:spPr>
        <a:xfrm>
          <a:off x="0" y="5568390"/>
          <a:ext cx="7860625" cy="8213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/>
            <a:t>72 Ιδρύματα </a:t>
          </a:r>
          <a:r>
            <a:rPr lang="en-US" sz="3600" kern="1200" dirty="0" smtClean="0"/>
            <a:t>Erasmus+ International</a:t>
          </a:r>
          <a:endParaRPr lang="en-US" sz="3600" kern="1200" dirty="0"/>
        </a:p>
      </dsp:txBody>
      <dsp:txXfrm>
        <a:off x="40094" y="5608484"/>
        <a:ext cx="7780437" cy="741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29D35-7A62-4921-A2D2-2DD5A0C3F097}">
      <dsp:nvSpPr>
        <dsp:cNvPr id="0" name=""/>
        <dsp:cNvSpPr/>
      </dsp:nvSpPr>
      <dsp:spPr>
        <a:xfrm rot="16200000">
          <a:off x="-1309458" y="1310927"/>
          <a:ext cx="4064000" cy="1442144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shade val="8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shade val="8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shade val="80000"/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507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σπουδές</a:t>
          </a:r>
          <a:endParaRPr lang="el-GR" sz="1800" kern="1200" dirty="0"/>
        </a:p>
      </dsp:txBody>
      <dsp:txXfrm rot="5400000">
        <a:off x="1470" y="812799"/>
        <a:ext cx="1442144" cy="2438400"/>
      </dsp:txXfrm>
    </dsp:sp>
    <dsp:sp modelId="{0E762414-8687-4FD1-ACCB-0E9ED54F50BD}">
      <dsp:nvSpPr>
        <dsp:cNvPr id="0" name=""/>
        <dsp:cNvSpPr/>
      </dsp:nvSpPr>
      <dsp:spPr>
        <a:xfrm rot="16200000">
          <a:off x="240847" y="1310927"/>
          <a:ext cx="4064000" cy="1442144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176073"/>
                <a:satOff val="-3895"/>
                <a:lumOff val="9808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shade val="80000"/>
                <a:hueOff val="176073"/>
                <a:satOff val="-3895"/>
                <a:lumOff val="9808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shade val="80000"/>
                <a:hueOff val="176073"/>
                <a:satOff val="-3895"/>
                <a:lumOff val="9808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shade val="80000"/>
                <a:hueOff val="176073"/>
                <a:satOff val="-3895"/>
                <a:lumOff val="9808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shade val="80000"/>
                <a:hueOff val="176073"/>
                <a:satOff val="-3895"/>
                <a:lumOff val="9808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shade val="80000"/>
                <a:hueOff val="176073"/>
                <a:satOff val="-3895"/>
                <a:lumOff val="9808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shade val="80000"/>
              <a:hueOff val="176073"/>
              <a:satOff val="-3895"/>
              <a:lumOff val="9808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507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πρακτική άσκηση</a:t>
          </a:r>
          <a:endParaRPr lang="el-GR" sz="1800" kern="1200" dirty="0"/>
        </a:p>
      </dsp:txBody>
      <dsp:txXfrm rot="5400000">
        <a:off x="1551775" y="812799"/>
        <a:ext cx="1442144" cy="2438400"/>
      </dsp:txXfrm>
    </dsp:sp>
    <dsp:sp modelId="{A93E3FD4-960C-43AF-B397-E5C89E660FC5}">
      <dsp:nvSpPr>
        <dsp:cNvPr id="0" name=""/>
        <dsp:cNvSpPr/>
      </dsp:nvSpPr>
      <dsp:spPr>
        <a:xfrm rot="16200000">
          <a:off x="1791152" y="1310927"/>
          <a:ext cx="4064000" cy="1442144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352145"/>
                <a:satOff val="-7789"/>
                <a:lumOff val="19617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shade val="80000"/>
                <a:hueOff val="352145"/>
                <a:satOff val="-7789"/>
                <a:lumOff val="19617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shade val="80000"/>
                <a:hueOff val="352145"/>
                <a:satOff val="-7789"/>
                <a:lumOff val="19617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shade val="80000"/>
                <a:hueOff val="352145"/>
                <a:satOff val="-7789"/>
                <a:lumOff val="19617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shade val="80000"/>
                <a:hueOff val="352145"/>
                <a:satOff val="-7789"/>
                <a:lumOff val="19617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shade val="80000"/>
                <a:hueOff val="352145"/>
                <a:satOff val="-7789"/>
                <a:lumOff val="19617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shade val="80000"/>
              <a:hueOff val="352145"/>
              <a:satOff val="-7789"/>
              <a:lumOff val="19617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507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διδασκαλία</a:t>
          </a:r>
          <a:endParaRPr lang="el-GR" sz="1800" kern="1200" dirty="0"/>
        </a:p>
      </dsp:txBody>
      <dsp:txXfrm rot="5400000">
        <a:off x="3102080" y="812799"/>
        <a:ext cx="1442144" cy="2438400"/>
      </dsp:txXfrm>
    </dsp:sp>
    <dsp:sp modelId="{7C27E2AC-1F8E-4A0F-A428-E2D01DD254A5}">
      <dsp:nvSpPr>
        <dsp:cNvPr id="0" name=""/>
        <dsp:cNvSpPr/>
      </dsp:nvSpPr>
      <dsp:spPr>
        <a:xfrm rot="16200000">
          <a:off x="3341458" y="1310927"/>
          <a:ext cx="4064000" cy="1442144"/>
        </a:xfrm>
        <a:prstGeom prst="flowChartManualOperation">
          <a:avLst/>
        </a:prstGeom>
        <a:gradFill rotWithShape="0">
          <a:gsLst>
            <a:gs pos="0">
              <a:schemeClr val="accent2">
                <a:shade val="80000"/>
                <a:hueOff val="528218"/>
                <a:satOff val="-11684"/>
                <a:lumOff val="29425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shade val="80000"/>
                <a:hueOff val="528218"/>
                <a:satOff val="-11684"/>
                <a:lumOff val="29425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shade val="80000"/>
                <a:hueOff val="528218"/>
                <a:satOff val="-11684"/>
                <a:lumOff val="29425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shade val="80000"/>
                <a:hueOff val="528218"/>
                <a:satOff val="-11684"/>
                <a:lumOff val="29425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shade val="80000"/>
                <a:hueOff val="528218"/>
                <a:satOff val="-11684"/>
                <a:lumOff val="29425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shade val="80000"/>
                <a:hueOff val="528218"/>
                <a:satOff val="-11684"/>
                <a:lumOff val="29425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shade val="80000"/>
              <a:hueOff val="528218"/>
              <a:satOff val="-11684"/>
              <a:lumOff val="29425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507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επιμόρφωση</a:t>
          </a:r>
          <a:endParaRPr lang="el-GR" sz="1800" kern="1200" dirty="0"/>
        </a:p>
      </dsp:txBody>
      <dsp:txXfrm rot="5400000">
        <a:off x="4652386" y="812799"/>
        <a:ext cx="1442144" cy="2438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A244C-3BC4-4C23-A6FB-3A5C9B3BD55D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dk2">
            <a:hueOff val="0"/>
            <a:satOff val="0"/>
            <a:lumOff val="0"/>
            <a:alpha val="56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2017-19</a:t>
          </a:r>
          <a:r>
            <a:rPr lang="en-US" sz="1900" kern="1200" dirty="0" smtClean="0"/>
            <a:t>	</a:t>
          </a:r>
          <a:endParaRPr lang="el-GR" sz="1900" kern="1200" dirty="0"/>
        </a:p>
      </dsp:txBody>
      <dsp:txXfrm>
        <a:off x="0" y="3059187"/>
        <a:ext cx="6096000" cy="542210"/>
      </dsp:txXfrm>
    </dsp:sp>
    <dsp:sp modelId="{C652D8C7-30B4-430F-A848-547C14F1BC4B}">
      <dsp:nvSpPr>
        <dsp:cNvPr id="0" name=""/>
        <dsp:cNvSpPr/>
      </dsp:nvSpPr>
      <dsp:spPr>
        <a:xfrm>
          <a:off x="0" y="3602116"/>
          <a:ext cx="3047999" cy="46188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Results are expected		</a:t>
          </a:r>
          <a:endParaRPr lang="el-GR" sz="1600" kern="1200" dirty="0"/>
        </a:p>
      </dsp:txBody>
      <dsp:txXfrm>
        <a:off x="0" y="3602116"/>
        <a:ext cx="3047999" cy="461883"/>
      </dsp:txXfrm>
    </dsp:sp>
    <dsp:sp modelId="{C77BA97B-7957-4CBC-ABC9-1BD7DB57FE96}">
      <dsp:nvSpPr>
        <dsp:cNvPr id="0" name=""/>
        <dsp:cNvSpPr/>
      </dsp:nvSpPr>
      <dsp:spPr>
        <a:xfrm>
          <a:off x="3048000" y="3581316"/>
          <a:ext cx="3047999" cy="46188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To be continued</a:t>
          </a:r>
          <a:endParaRPr lang="el-GR" sz="1600" kern="1200" dirty="0"/>
        </a:p>
      </dsp:txBody>
      <dsp:txXfrm>
        <a:off x="3048000" y="3581316"/>
        <a:ext cx="3047999" cy="461883"/>
      </dsp:txXfrm>
    </dsp:sp>
    <dsp:sp modelId="{143A4610-5667-4302-9E4B-108790F53514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 val="56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2016-18</a:t>
          </a:r>
          <a:endParaRPr lang="el-GR" sz="1900" b="1" kern="1200" dirty="0"/>
        </a:p>
      </dsp:txBody>
      <dsp:txXfrm rot="-10800000">
        <a:off x="0" y="1529953"/>
        <a:ext cx="6096000" cy="542047"/>
      </dsp:txXfrm>
    </dsp:sp>
    <dsp:sp modelId="{58498B98-06DE-4A17-B537-DD8018AF60D0}">
      <dsp:nvSpPr>
        <dsp:cNvPr id="0" name=""/>
        <dsp:cNvSpPr/>
      </dsp:nvSpPr>
      <dsp:spPr>
        <a:xfrm>
          <a:off x="98651" y="2072001"/>
          <a:ext cx="2030015" cy="46174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27 Countries</a:t>
          </a:r>
          <a:endParaRPr lang="el-GR" sz="1600" kern="1200" dirty="0"/>
        </a:p>
      </dsp:txBody>
      <dsp:txXfrm>
        <a:off x="98651" y="2072001"/>
        <a:ext cx="2030015" cy="461744"/>
      </dsp:txXfrm>
    </dsp:sp>
    <dsp:sp modelId="{19AE9B15-9783-4F88-AFFD-45D8EDC39E0D}">
      <dsp:nvSpPr>
        <dsp:cNvPr id="0" name=""/>
        <dsp:cNvSpPr/>
      </dsp:nvSpPr>
      <dsp:spPr>
        <a:xfrm>
          <a:off x="2128666" y="2072001"/>
          <a:ext cx="2030015" cy="46174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72 Universities</a:t>
          </a:r>
          <a:endParaRPr lang="el-GR" sz="1600" kern="1200" dirty="0"/>
        </a:p>
      </dsp:txBody>
      <dsp:txXfrm>
        <a:off x="2128666" y="2072001"/>
        <a:ext cx="2030015" cy="461744"/>
      </dsp:txXfrm>
    </dsp:sp>
    <dsp:sp modelId="{322D3EB5-F409-4C0D-B83B-971FE0393F43}">
      <dsp:nvSpPr>
        <dsp:cNvPr id="0" name=""/>
        <dsp:cNvSpPr/>
      </dsp:nvSpPr>
      <dsp:spPr>
        <a:xfrm>
          <a:off x="4065984" y="2072001"/>
          <a:ext cx="2030015" cy="46174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228 staff &amp; students </a:t>
          </a:r>
          <a:r>
            <a:rPr lang="en-US" sz="1600" kern="1200" dirty="0" err="1" smtClean="0"/>
            <a:t>mobilities</a:t>
          </a:r>
          <a:endParaRPr lang="el-GR" sz="1600" kern="1200" dirty="0"/>
        </a:p>
      </dsp:txBody>
      <dsp:txXfrm>
        <a:off x="4065984" y="2072001"/>
        <a:ext cx="2030015" cy="461744"/>
      </dsp:txXfrm>
    </dsp:sp>
    <dsp:sp modelId="{F357E00A-B921-4C8D-9BD4-53BB2789E772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 val="56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2015-1</a:t>
          </a:r>
          <a:r>
            <a:rPr lang="el-GR" sz="1900" b="1" kern="1200" dirty="0" smtClean="0"/>
            <a:t>7</a:t>
          </a:r>
          <a:endParaRPr lang="el-GR" sz="1900" b="1" kern="1200" dirty="0"/>
        </a:p>
      </dsp:txBody>
      <dsp:txXfrm rot="-10800000">
        <a:off x="0" y="718"/>
        <a:ext cx="6096000" cy="542047"/>
      </dsp:txXfrm>
    </dsp:sp>
    <dsp:sp modelId="{DEB63498-8775-4EAB-9D08-62141A09E187}">
      <dsp:nvSpPr>
        <dsp:cNvPr id="0" name=""/>
        <dsp:cNvSpPr/>
      </dsp:nvSpPr>
      <dsp:spPr>
        <a:xfrm>
          <a:off x="2976" y="542766"/>
          <a:ext cx="2030015" cy="461744"/>
        </a:xfrm>
        <a:prstGeom prst="rect">
          <a:avLst/>
        </a:prstGeom>
        <a:solidFill>
          <a:schemeClr val="dk2">
            <a:tint val="40000"/>
            <a:hueOff val="0"/>
            <a:satOff val="0"/>
            <a:lumOff val="0"/>
            <a:alpha val="6500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29 Countries</a:t>
          </a:r>
          <a:endParaRPr lang="el-GR" sz="1600" kern="1200" dirty="0"/>
        </a:p>
      </dsp:txBody>
      <dsp:txXfrm>
        <a:off x="2976" y="542766"/>
        <a:ext cx="2030015" cy="461744"/>
      </dsp:txXfrm>
    </dsp:sp>
    <dsp:sp modelId="{29B17533-0E4C-4371-8239-5CBF9F310304}">
      <dsp:nvSpPr>
        <dsp:cNvPr id="0" name=""/>
        <dsp:cNvSpPr/>
      </dsp:nvSpPr>
      <dsp:spPr>
        <a:xfrm>
          <a:off x="2032992" y="542766"/>
          <a:ext cx="2030015" cy="461744"/>
        </a:xfrm>
        <a:prstGeom prst="rect">
          <a:avLst/>
        </a:prstGeom>
        <a:solidFill>
          <a:schemeClr val="dk2">
            <a:tint val="40000"/>
            <a:hueOff val="0"/>
            <a:satOff val="0"/>
            <a:lumOff val="0"/>
            <a:alpha val="6500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74 Universities</a:t>
          </a:r>
          <a:endParaRPr lang="el-GR" sz="1600" kern="1200" dirty="0"/>
        </a:p>
      </dsp:txBody>
      <dsp:txXfrm>
        <a:off x="2032992" y="542766"/>
        <a:ext cx="2030015" cy="461744"/>
      </dsp:txXfrm>
    </dsp:sp>
    <dsp:sp modelId="{42774AE3-BE00-4ACB-B67B-4E661057C3EA}">
      <dsp:nvSpPr>
        <dsp:cNvPr id="0" name=""/>
        <dsp:cNvSpPr/>
      </dsp:nvSpPr>
      <dsp:spPr>
        <a:xfrm>
          <a:off x="4063007" y="542766"/>
          <a:ext cx="2030015" cy="46174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243 staff &amp; students </a:t>
          </a:r>
          <a:r>
            <a:rPr lang="en-US" sz="1600" kern="1200" dirty="0" err="1" smtClean="0"/>
            <a:t>mobilities</a:t>
          </a:r>
          <a:endParaRPr lang="el-GR" sz="1600" kern="1200" dirty="0"/>
        </a:p>
      </dsp:txBody>
      <dsp:txXfrm>
        <a:off x="4063007" y="542766"/>
        <a:ext cx="2030015" cy="4617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943A6-4B48-4AE4-AFBE-70CD9AE53DB4}">
      <dsp:nvSpPr>
        <dsp:cNvPr id="0" name=""/>
        <dsp:cNvSpPr/>
      </dsp:nvSpPr>
      <dsp:spPr>
        <a:xfrm>
          <a:off x="4209042" y="2786709"/>
          <a:ext cx="3405978" cy="3405978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 smtClean="0"/>
            <a:t>Ηλεκτρονική υποστήριξη</a:t>
          </a:r>
          <a:endParaRPr lang="el-GR" sz="2800" b="1" kern="1200" dirty="0"/>
        </a:p>
      </dsp:txBody>
      <dsp:txXfrm>
        <a:off x="4893795" y="3584543"/>
        <a:ext cx="2036472" cy="1750743"/>
      </dsp:txXfrm>
    </dsp:sp>
    <dsp:sp modelId="{8A57C290-14BF-47CB-A1F8-89E79F3C20BA}">
      <dsp:nvSpPr>
        <dsp:cNvPr id="0" name=""/>
        <dsp:cNvSpPr/>
      </dsp:nvSpPr>
      <dsp:spPr>
        <a:xfrm>
          <a:off x="3775554" y="4892223"/>
          <a:ext cx="2167440" cy="1300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Online </a:t>
          </a:r>
          <a:r>
            <a:rPr lang="el-GR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αιτήσεις</a:t>
          </a:r>
          <a:endParaRPr lang="el-GR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Online </a:t>
          </a:r>
          <a:r>
            <a:rPr lang="el-GR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μοριοδότηση</a:t>
          </a:r>
          <a:endParaRPr lang="el-GR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Αξιοποίηση ηλεκτρονικής γραμματείας</a:t>
          </a:r>
          <a:endParaRPr lang="el-GR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Ψηφιακή υπογραφή εγγράφων</a:t>
          </a:r>
          <a:endParaRPr lang="el-GR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13643" y="4930312"/>
        <a:ext cx="2091262" cy="1224286"/>
      </dsp:txXfrm>
    </dsp:sp>
    <dsp:sp modelId="{1B9C8908-5341-4B91-B666-8BA1CB3740ED}">
      <dsp:nvSpPr>
        <dsp:cNvPr id="0" name=""/>
        <dsp:cNvSpPr/>
      </dsp:nvSpPr>
      <dsp:spPr>
        <a:xfrm>
          <a:off x="2227382" y="1981660"/>
          <a:ext cx="2477075" cy="2477075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Προβολή και προώθηση</a:t>
          </a:r>
          <a:endParaRPr lang="el-GR" sz="2000" b="1" kern="1200" dirty="0"/>
        </a:p>
      </dsp:txBody>
      <dsp:txXfrm>
        <a:off x="2850993" y="2609040"/>
        <a:ext cx="1229853" cy="1222315"/>
      </dsp:txXfrm>
    </dsp:sp>
    <dsp:sp modelId="{C7EDCDAD-7160-4C02-AE49-2F619836E42C}">
      <dsp:nvSpPr>
        <dsp:cNvPr id="0" name=""/>
        <dsp:cNvSpPr/>
      </dsp:nvSpPr>
      <dsp:spPr>
        <a:xfrm>
          <a:off x="792084" y="3672413"/>
          <a:ext cx="2384184" cy="14305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Ιστοσελίδα</a:t>
          </a:r>
          <a:endParaRPr lang="el-GR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Έντυπο υλικό (φυλλάδια)</a:t>
          </a:r>
          <a:endParaRPr lang="el-GR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rPr>
            <a:t>Ενημερωτικές</a:t>
          </a:r>
          <a:r>
            <a:rPr lang="el-G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συναντήσεις</a:t>
          </a:r>
          <a:endParaRPr lang="el-GR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Live streaming</a:t>
          </a:r>
          <a:r>
            <a:rPr lang="el-G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και </a:t>
          </a:r>
          <a:r>
            <a:rPr lang="en-US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video on demand</a:t>
          </a:r>
          <a:endParaRPr lang="el-GR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3982" y="3714311"/>
        <a:ext cx="2300388" cy="1346714"/>
      </dsp:txXfrm>
    </dsp:sp>
    <dsp:sp modelId="{F611C707-6D8E-4FF3-9386-4A15EFC99ED0}">
      <dsp:nvSpPr>
        <dsp:cNvPr id="0" name=""/>
        <dsp:cNvSpPr/>
      </dsp:nvSpPr>
      <dsp:spPr>
        <a:xfrm rot="20700000">
          <a:off x="3614796" y="272731"/>
          <a:ext cx="2427028" cy="2427028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effectLst/>
            </a:rPr>
            <a:t>Βελτίωση διαδικασιών </a:t>
          </a:r>
          <a:endParaRPr lang="el-GR" sz="1800" b="1" kern="1200" dirty="0">
            <a:effectLst/>
          </a:endParaRPr>
        </a:p>
      </dsp:txBody>
      <dsp:txXfrm rot="-20700000">
        <a:off x="4147115" y="805049"/>
        <a:ext cx="1362391" cy="1362391"/>
      </dsp:txXfrm>
    </dsp:sp>
    <dsp:sp modelId="{8BA52E40-6AEB-4735-873B-91695AFE7353}">
      <dsp:nvSpPr>
        <dsp:cNvPr id="0" name=""/>
        <dsp:cNvSpPr/>
      </dsp:nvSpPr>
      <dsp:spPr>
        <a:xfrm>
          <a:off x="5428538" y="823249"/>
          <a:ext cx="2167462" cy="1300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Τυποποίηση διαδικασιών</a:t>
          </a:r>
          <a:endParaRPr lang="el-GR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Ενοποίηση διαδικασιών πχ. ενιαία </a:t>
          </a:r>
          <a:r>
            <a:rPr lang="el-GR" sz="1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μοριοδότηση</a:t>
          </a:r>
          <a:endParaRPr lang="el-GR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Υιοθέτηση ποιοτικών δεικτών</a:t>
          </a:r>
          <a:endParaRPr lang="el-GR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66628" y="861339"/>
        <a:ext cx="2091282" cy="1224297"/>
      </dsp:txXfrm>
    </dsp:sp>
    <dsp:sp modelId="{EA27588B-2CED-485F-B39B-F78CD8AE1E71}">
      <dsp:nvSpPr>
        <dsp:cNvPr id="0" name=""/>
        <dsp:cNvSpPr/>
      </dsp:nvSpPr>
      <dsp:spPr>
        <a:xfrm>
          <a:off x="3969660" y="2259846"/>
          <a:ext cx="4359652" cy="4359652"/>
        </a:xfrm>
        <a:prstGeom prst="circularArrow">
          <a:avLst>
            <a:gd name="adj1" fmla="val 4687"/>
            <a:gd name="adj2" fmla="val 299029"/>
            <a:gd name="adj3" fmla="val 2549593"/>
            <a:gd name="adj4" fmla="val 15791060"/>
            <a:gd name="adj5" fmla="val 546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74AE8D-B117-4343-907D-B81EFE2A55F4}">
      <dsp:nvSpPr>
        <dsp:cNvPr id="0" name=""/>
        <dsp:cNvSpPr/>
      </dsp:nvSpPr>
      <dsp:spPr>
        <a:xfrm>
          <a:off x="1788696" y="1425000"/>
          <a:ext cx="3167559" cy="31675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30B9BA-107B-4E60-A6AE-91D4651C2388}">
      <dsp:nvSpPr>
        <dsp:cNvPr id="0" name=""/>
        <dsp:cNvSpPr/>
      </dsp:nvSpPr>
      <dsp:spPr>
        <a:xfrm>
          <a:off x="3053400" y="-267455"/>
          <a:ext cx="3415267" cy="341526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0.08225</cdr:x>
      <cdr:y>0.05196</cdr:y>
    </cdr:from>
    <cdr:to>
      <cdr:x>0.93708</cdr:x>
      <cdr:y>0.1321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734368" y="239440"/>
          <a:ext cx="763284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l-G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l-GR" b="1" dirty="0" smtClean="0">
              <a:solidFill>
                <a:schemeClr val="bg1"/>
              </a:solidFill>
              <a:latin typeface="Calibri" panose="020F0502020204030204" pitchFamily="34" charset="0"/>
            </a:rPr>
            <a:t>ΕΙΣΕΡΧΟΜΕΝΟΙ – ΕΞΕΡΧΟΜΕΝΟΙ ΦΟΙΤΗΤΕΣ</a:t>
          </a:r>
          <a:endParaRPr lang="en-US" b="1" dirty="0">
            <a:solidFill>
              <a:schemeClr val="bg1"/>
            </a:solidFill>
            <a:latin typeface="Calibri" panose="020F05020202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94693-DB58-4E43-B6C2-C0BEBA7D28EF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B3DBA-1D18-4D5F-93BF-D91D32134F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356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2940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0482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4758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7937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6995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6995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7549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7549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4447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997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DB3396-0DB0-42BB-A413-1E3D0BDD2EC3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0090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03F204-F453-4261-A99D-C0E870E66FF9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8797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8797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2357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857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8576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765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132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4504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B3DBA-1D18-4D5F-93BF-D91D32134FF1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600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Τίτλο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16" name="Θέση ημερομηνίας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Θέση αριθμού διαφάνειας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Τίτλο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7" name="Θέση περιεχομένου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Θέση ημερομηνίας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19" name="Θέση υποσέλιδου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Θέση αριθμού διαφάνειας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19" name="Θέση ημερομηνίας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11" name="Θέση υποσέλιδου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Θέση αριθμού διαφάνειας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Τίτλο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4" name="Θέση περιεχομένου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Θέση περιεχομένου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1" name="Θέση ημερομηνίας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Θέση αριθμού διαφάνειας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Τίτλο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25" name="Θέση κειμένου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8" name="Θέση περιεχομένου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Θέση ημερομηνίας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Ευθεία γραμμή σύνδεσης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Τίτλο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2" name="Θέση ημερομηνίας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21" name="Θέση υποσέλιδου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24" name="Θέση υποσέλιδου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Ευθεία γραμμή σύνδεσης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Τίτλο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6" name="Θέση κειμένου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14" name="Θέση περιεχομένου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Θέση ημερομηνίας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29" name="Θέση υποσέλιδου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Θέση εικόνας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Θέση αριθμού διαφάνειας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Τίτλο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6" name="Θέση κειμένου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Θέση κειμένου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1" name="Θέση ημερομηνίας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3ABC50-7E7B-4F70-8CBF-420B36342CEA}" type="datetimeFigureOut">
              <a:rPr lang="el-GR" smtClean="0"/>
              <a:t>25/5/2017</a:t>
            </a:fld>
            <a:endParaRPr lang="el-GR"/>
          </a:p>
        </p:txBody>
      </p:sp>
      <p:sp>
        <p:nvSpPr>
          <p:cNvPr id="28" name="Θέση υποσέλιδου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B475754-4B5B-4CBF-AF1F-7926A4FF985D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Θέση τίτλου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9" name="Ευθεία γραμμή σύνδεσης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Ευθεία γραμμή σύνδεσης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4027" y="1548612"/>
            <a:ext cx="5648623" cy="16707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en-US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el-GR" sz="2200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ΑΡΙΣΤΟΤΕΛΕΙΟ ΠΑΝΕΠΙΣΤΗΜΙΟ ΘΕΣΣΑΛΟΝΙΚΗΣ</a:t>
            </a:r>
            <a:r>
              <a:rPr lang="el-GR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el-GR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el-GR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30 </a:t>
            </a:r>
            <a:r>
              <a:rPr lang="el-GR" dirty="0" err="1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χρΟνια</a:t>
            </a:r>
            <a:r>
              <a:rPr lang="el-GR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ΣΥΜΜΕΤΟΧΗ </a:t>
            </a:r>
            <a:br>
              <a:rPr lang="el-GR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el-GR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ΣΤΟ </a:t>
            </a:r>
            <a:r>
              <a:rPr lang="en-US" dirty="0" smtClean="0">
                <a:solidFill>
                  <a:srgbClr val="4C5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ERASMUS</a:t>
            </a:r>
            <a:endParaRPr lang="el-GR" dirty="0">
              <a:solidFill>
                <a:srgbClr val="4C5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29309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6133946"/>
            <a:ext cx="889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spc="-8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ΤΜΗΜΑ ΕΥΡΩΠΑΪΚΩΝ ΕΚΠΑΙΔΕΥΤΙΚΩΝ ΠΡΟΓΡΑΜΜΑΤΩΝ </a:t>
            </a:r>
            <a:endParaRPr lang="el-GR" sz="2000" b="1" spc="-8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5747" y="5373216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Πέμπτη 25 Μαΐου 2017</a:t>
            </a:r>
            <a:endParaRPr lang="el-GR" sz="20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pic>
        <p:nvPicPr>
          <p:cNvPr id="2052" name="Picture 4" descr="E:\office\Υπεύθυνος Μηχανοργάνωσης\logos\30 Years Erasmus Toolkit\Logo 30 Circle\Logo 30 Circle-PNG-72dpi\ErasmusPlus-30years-Circle-EL-72dp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3078287" cy="30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office\Υπεύθυνος Μηχανοργάνωσης\logos\AuTh_logos\auth_logo_s_tra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3" y="351731"/>
            <a:ext cx="1925141" cy="192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Γράφημα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317823"/>
              </p:ext>
            </p:extLst>
          </p:nvPr>
        </p:nvGraphicFramePr>
        <p:xfrm>
          <a:off x="147760" y="116632"/>
          <a:ext cx="8848477" cy="504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ΕΞΕΡΧΟΜΕΝΟΙ ΦΟΙΤΗΤΕΣ ΑΝΑ ΧΩΡΑ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8853" y="5886081"/>
            <a:ext cx="3108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εξερχόμενοι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9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5803" y="5886081"/>
            <a:ext cx="3241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1" y="108000"/>
            <a:ext cx="8942400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ύγραμμο βέλος σύνδεσης 5"/>
          <p:cNvCxnSpPr/>
          <p:nvPr/>
        </p:nvCxnSpPr>
        <p:spPr>
          <a:xfrm flipH="1">
            <a:off x="5364088" y="1340768"/>
            <a:ext cx="1008112" cy="2448272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60232" y="764704"/>
            <a:ext cx="1099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Πολωνία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Τσεχία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Ρουμανία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Τουρκία</a:t>
            </a:r>
            <a:endParaRPr lang="el-GR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109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Γράφημα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22989"/>
              </p:ext>
            </p:extLst>
          </p:nvPr>
        </p:nvGraphicFramePr>
        <p:xfrm>
          <a:off x="107504" y="116633"/>
          <a:ext cx="892899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ΕΙΣΕΡΧΟΜΕΝΟΙ ΦΟΙΤΗΤΕΣ ΑΝΑ ΧΩΡΑ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5803" y="5886081"/>
            <a:ext cx="3241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64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4185" y="5886081"/>
            <a:ext cx="5173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– εξερχόμενοι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6" name="Γράφημα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12816"/>
              </p:ext>
            </p:extLst>
          </p:nvPr>
        </p:nvGraphicFramePr>
        <p:xfrm>
          <a:off x="107504" y="188641"/>
          <a:ext cx="8909892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ΕΙΣΕΡΧΟΜΕΝΟΙ-ΕΞΕΡΧΟΜΕΝΟΙ ΦΟΙΤΗΤΕΣ ΑΝΑ ΧΩΡΑ 1997-2016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1628800"/>
            <a:ext cx="15917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Γερμανία</a:t>
            </a:r>
          </a:p>
          <a:p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Αγγλία</a:t>
            </a:r>
          </a:p>
          <a:p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Γαλλία</a:t>
            </a:r>
          </a:p>
          <a:p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Ιταλία</a:t>
            </a:r>
          </a:p>
          <a:p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Ισπανία</a:t>
            </a:r>
            <a:endParaRPr lang="el-G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4185" y="5886081"/>
            <a:ext cx="5173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– εξερχόμενοι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99" y="233192"/>
            <a:ext cx="6184175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7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Ευθεία γραμμή σύνδεσης 2"/>
          <p:cNvCxnSpPr/>
          <p:nvPr/>
        </p:nvCxnSpPr>
        <p:spPr>
          <a:xfrm>
            <a:off x="611560" y="2636912"/>
            <a:ext cx="8136904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08853" y="5886081"/>
            <a:ext cx="3108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εξερχόμενοι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5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066356"/>
              </p:ext>
            </p:extLst>
          </p:nvPr>
        </p:nvGraphicFramePr>
        <p:xfrm>
          <a:off x="107504" y="116632"/>
          <a:ext cx="890989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ΕΞΕΡΧΟΜΕΝΟΙ ΦΟΙΤΗΤΕΣ ΑΝΑ ΤΜΗΜΑ 1997-2016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90231" y="5886081"/>
            <a:ext cx="3227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7" name="Γράφημα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649384"/>
              </p:ext>
            </p:extLst>
          </p:nvPr>
        </p:nvGraphicFramePr>
        <p:xfrm>
          <a:off x="107504" y="116632"/>
          <a:ext cx="8909892" cy="5298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ΕΙΣΕΡΧΟΜΕΝΟΙ ΦΟΙΤΗΤΕΣ ΑΝΑ ΤΜΗΜΑ 1997-2016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4185" y="5886081"/>
            <a:ext cx="5173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– εξερχόμενοι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5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915105"/>
              </p:ext>
            </p:extLst>
          </p:nvPr>
        </p:nvGraphicFramePr>
        <p:xfrm>
          <a:off x="107505" y="116632"/>
          <a:ext cx="8909892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ΕΙΣΕΡΧΟΜΕΝΟΙ-ΕΞΕΡΧΟΜΕΝΟΙ ΦΟΙΤΗΤΕΣ ΑΝΑ ΤΜΗΜΑ 1997-2016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74209" y="5886081"/>
            <a:ext cx="3443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κινητικότητα τμημάτων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Βέλος προς τα κάτω 4"/>
          <p:cNvSpPr/>
          <p:nvPr/>
        </p:nvSpPr>
        <p:spPr>
          <a:xfrm flipV="1">
            <a:off x="539552" y="1052736"/>
            <a:ext cx="3600000" cy="2782391"/>
          </a:xfrm>
          <a:prstGeom prst="downArrow">
            <a:avLst>
              <a:gd name="adj1" fmla="val 50000"/>
              <a:gd name="adj2" fmla="val 4549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1547464" y="2160359"/>
            <a:ext cx="1584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Αγγλικής Αρχιτεκτόνων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Νομικής</a:t>
            </a:r>
          </a:p>
          <a:p>
            <a:pPr lvl="0"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Ιατρικής</a:t>
            </a:r>
          </a:p>
          <a:p>
            <a:pPr lvl="0"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Ψυχολογίας</a:t>
            </a:r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Βέλος προς τα κάτω 6"/>
          <p:cNvSpPr/>
          <p:nvPr/>
        </p:nvSpPr>
        <p:spPr>
          <a:xfrm>
            <a:off x="4932040" y="1071414"/>
            <a:ext cx="3600000" cy="2782391"/>
          </a:xfrm>
          <a:prstGeom prst="downArrow">
            <a:avLst>
              <a:gd name="adj1" fmla="val 50000"/>
              <a:gd name="adj2" fmla="val 4549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5939952" y="1424344"/>
            <a:ext cx="1584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Γαλλικής Φιλολογίας</a:t>
            </a:r>
          </a:p>
          <a:p>
            <a:pPr lvl="0"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Γερμανικής Φιλολογίας</a:t>
            </a:r>
          </a:p>
          <a:p>
            <a:pPr lvl="0" algn="ctr"/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Ιστορίας &amp; Αρχαιολογίας</a:t>
            </a:r>
          </a:p>
        </p:txBody>
      </p:sp>
    </p:spTree>
    <p:extLst>
      <p:ext uri="{BB962C8B-B14F-4D97-AF65-F5344CB8AC3E}">
        <p14:creationId xmlns:p14="http://schemas.microsoft.com/office/powerpoint/2010/main" val="20096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1000" y="6301580"/>
            <a:ext cx="272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ΠΡΑΚΤΙΚΗ ΑΣΚΗΣΗ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5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306548"/>
              </p:ext>
            </p:extLst>
          </p:nvPr>
        </p:nvGraphicFramePr>
        <p:xfrm>
          <a:off x="107504" y="116632"/>
          <a:ext cx="8928992" cy="551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ΕΞΕΡΧΟΜΕΝΟΙ ΓΙΑ ΠΡΑΚΤΙΚΗ 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ΑΣΚΗΣΗ ΑΝΑ ΤΜΗΜΑ 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2007-2016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Συνολικά 692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el-GR" dirty="0" err="1" smtClean="0">
                <a:solidFill>
                  <a:schemeClr val="bg1"/>
                </a:solidFill>
              </a:rPr>
              <a:t>Ιστορια</a:t>
            </a:r>
            <a:r>
              <a:rPr lang="el-GR" dirty="0" smtClean="0">
                <a:solidFill>
                  <a:schemeClr val="bg1"/>
                </a:solidFill>
              </a:rPr>
              <a:t> του </a:t>
            </a:r>
            <a:r>
              <a:rPr lang="el-GR" dirty="0" err="1" smtClean="0">
                <a:solidFill>
                  <a:schemeClr val="bg1"/>
                </a:solidFill>
              </a:rPr>
              <a:t>προγραμματοσ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ERASMUS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173660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88668"/>
            <a:ext cx="1744216" cy="102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33393"/>
            <a:ext cx="1744217" cy="102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6077"/>
            <a:ext cx="2533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7824" y="141277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1987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277163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1995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414908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2007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21141" y="1686857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2014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2441" y="405555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1987 - 2017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E:\office\Υπεύθυνος Μηχανοργάνωσης\logos\30 Years Erasmus Toolkit\Logo 30 Circle\Logo 30 Circle-PNG-72dpi\ErasmusPlus-30years-Circle-EL-72d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71579"/>
            <a:ext cx="2445631" cy="24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30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1000" y="6301580"/>
            <a:ext cx="272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ΠΡΑΚΤΙΚΗ ΑΣΚΗΣΗ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5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716006"/>
              </p:ext>
            </p:extLst>
          </p:nvPr>
        </p:nvGraphicFramePr>
        <p:xfrm>
          <a:off x="107504" y="116632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ΕΞΕΡΧΟΜΕΝΟΙ ΓΙΑ ΠΡΑΚΤΙΚΗ 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ΑΣΚΗΣΗ ΑΝΑ 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ΧΩΡΑ 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2007-2016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6497" y="6301580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ΔΙΔΑΣΚΑΛΙΑ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" y="44624"/>
            <a:ext cx="8942400" cy="488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144513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(1997-2011)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7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182043"/>
              </p:ext>
            </p:extLst>
          </p:nvPr>
        </p:nvGraphicFramePr>
        <p:xfrm>
          <a:off x="107505" y="116632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96497" y="6301580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ΔΙΔΑΣΚΑΛΙΑ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ΕΞΕΡΧΟΜΕΝΟΙ ΓΙΑ ΔΙΔΑΣΚΑΛΙΑ ΑΝΑ ΤΜΗΜΑ 2011-2016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76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6497" y="6301580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ΔΙΔΑΣΚΑΛΙΑ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9307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Ευθεία γραμμή σύνδεσης 2"/>
          <p:cNvCxnSpPr/>
          <p:nvPr/>
        </p:nvCxnSpPr>
        <p:spPr>
          <a:xfrm>
            <a:off x="611560" y="2708920"/>
            <a:ext cx="81369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21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Γράφημα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988852"/>
              </p:ext>
            </p:extLst>
          </p:nvPr>
        </p:nvGraphicFramePr>
        <p:xfrm>
          <a:off x="107504" y="116632"/>
          <a:ext cx="892899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96497" y="6301580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ΔΙΔΑΣΚΑΛΙΑ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7020272" y="908720"/>
            <a:ext cx="999715" cy="172819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>
            <a:off x="6300192" y="980728"/>
            <a:ext cx="720080" cy="122413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>
            <a:off x="5487503" y="908720"/>
            <a:ext cx="999715" cy="172819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>
            <a:off x="3707904" y="1193502"/>
            <a:ext cx="499858" cy="1158627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ΕΞΕΡΧΟΜΕΝΟΙ ΓΙΑ 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ΔΙΔΑΣΚΑΛΙΑ ΑΝΑ ΧΩΡΑ 2011-2016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43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Γράφημα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814997"/>
              </p:ext>
            </p:extLst>
          </p:nvPr>
        </p:nvGraphicFramePr>
        <p:xfrm>
          <a:off x="107505" y="116632"/>
          <a:ext cx="8928992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61047" y="6301580"/>
            <a:ext cx="208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ΕΠΙΜΟΡΦΩΣΗ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09253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ΕΞΕΡΧΟΜΕΝΟΙ ΓΙΑ 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ΕΠΙΜΟΡΦΩΣΗ ΑΝΑ ΧΩΡΑ 2011-2016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16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Γράφημα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733301"/>
              </p:ext>
            </p:extLst>
          </p:nvPr>
        </p:nvGraphicFramePr>
        <p:xfrm>
          <a:off x="107504" y="116632"/>
          <a:ext cx="892899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61047" y="6301580"/>
            <a:ext cx="208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ΕΠΙΜΟΡΦΩΣΗ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88640"/>
            <a:ext cx="76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ΕΞΕΡΧΟΜΕΝΟΙ ΓΙΑ 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ΕΠΙΜΟΡΦΩΣΗ 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7-2016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ΣΥΝΟΛΙΚΑ 223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102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12968" cy="478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32833082"/>
              </p:ext>
            </p:extLst>
          </p:nvPr>
        </p:nvGraphicFramePr>
        <p:xfrm>
          <a:off x="1115616" y="149418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3350" y="415925"/>
            <a:ext cx="61928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Erasmus+ International Credit Mobility</a:t>
            </a:r>
            <a:endParaRPr lang="el-GR" sz="2800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6301580"/>
            <a:ext cx="638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ERASMUS+ INTERNATIONAL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794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Γράφημα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132029"/>
              </p:ext>
            </p:extLst>
          </p:nvPr>
        </p:nvGraphicFramePr>
        <p:xfrm>
          <a:off x="107505" y="116632"/>
          <a:ext cx="892899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04" y="6301580"/>
            <a:ext cx="88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ERASMUS+ International </a:t>
            </a:r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για ΔΙΔΑΣΚΑΛΙΑ 2015-2017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70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Γράφημα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066500"/>
              </p:ext>
            </p:extLst>
          </p:nvPr>
        </p:nvGraphicFramePr>
        <p:xfrm>
          <a:off x="107505" y="116632"/>
          <a:ext cx="8928992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6301580"/>
            <a:ext cx="88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ERASMUS+ International </a:t>
            </a:r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Εξερχόμενοι για ΔΙΔΑΣΚΑΛΙΑ 2015-2017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3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301580"/>
            <a:ext cx="2787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ΤΑ ΠΡΩΤΑ ΒΗΜΑΤΑ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1"/>
          <a:stretch/>
        </p:blipFill>
        <p:spPr>
          <a:xfrm>
            <a:off x="235765" y="116632"/>
            <a:ext cx="8680704" cy="48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Γράφημα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534624"/>
              </p:ext>
            </p:extLst>
          </p:nvPr>
        </p:nvGraphicFramePr>
        <p:xfrm>
          <a:off x="107505" y="116632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04" y="6301580"/>
            <a:ext cx="88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ERASMUS+ International </a:t>
            </a:r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για ΣΠΟΥΔΕΣ 2015-2017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35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Γράφημα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0190494"/>
              </p:ext>
            </p:extLst>
          </p:nvPr>
        </p:nvGraphicFramePr>
        <p:xfrm>
          <a:off x="107504" y="116632"/>
          <a:ext cx="8928991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6301580"/>
            <a:ext cx="88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ERASMUS+ International </a:t>
            </a:r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Εξερχόμενοι για ΣΠΟΥΔΕΣ 2015-2017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35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Γράφημα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883156"/>
              </p:ext>
            </p:extLst>
          </p:nvPr>
        </p:nvGraphicFramePr>
        <p:xfrm>
          <a:off x="107505" y="116632"/>
          <a:ext cx="8928992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301580"/>
            <a:ext cx="8943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ERASMUS+ International </a:t>
            </a:r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για ΕΠΙΜΟΡΦΩΣΗ 2015-2017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35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Γράφημα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781324"/>
              </p:ext>
            </p:extLst>
          </p:nvPr>
        </p:nvGraphicFramePr>
        <p:xfrm>
          <a:off x="107505" y="116632"/>
          <a:ext cx="8928992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301580"/>
            <a:ext cx="8943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ERASMUS+ International </a:t>
            </a:r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Εξερχόμενοι για ΕΠΙΜΟΡΦΩΣΗ 2015-2017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28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15">
            <a:off x="468313" y="3919538"/>
            <a:ext cx="1419225" cy="2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415925"/>
            <a:ext cx="8388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Feedback from Erasmus+ ICM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programme</a:t>
            </a:r>
            <a:endParaRPr lang="el-GR" sz="2800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88" y="958850"/>
            <a:ext cx="3905250" cy="1954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When I first saw the call for staff training at Aristotle University, I was very agreeably surprised and thought at last there is now an authority that provides a certain consideration for administrators.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Erasmus Plus </a:t>
            </a:r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introduced an original vision and  carried out a new perception by giving everybody a chance not only to know about but also to perceive in reality all that is happening all around the world and acquire specific know-how from experiences and good practices abroad </a:t>
            </a:r>
            <a:r>
              <a:rPr lang="el-GR" sz="1100" i="1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[…]</a:t>
            </a:r>
            <a:endParaRPr lang="en-US" sz="1100" i="1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latin typeface="+mn-lt"/>
                <a:cs typeface="+mn-cs"/>
              </a:rPr>
              <a:t>Ridha</a:t>
            </a:r>
            <a:r>
              <a:rPr lang="en-US" sz="1100" b="1" dirty="0">
                <a:latin typeface="+mn-lt"/>
                <a:cs typeface="+mn-cs"/>
              </a:rPr>
              <a:t> Ben </a:t>
            </a:r>
            <a:r>
              <a:rPr lang="en-US" sz="1100" b="1" dirty="0" err="1">
                <a:latin typeface="+mn-lt"/>
                <a:cs typeface="+mn-cs"/>
              </a:rPr>
              <a:t>Abdelhafidh</a:t>
            </a:r>
            <a:r>
              <a:rPr lang="en-US" sz="1100" b="1" dirty="0">
                <a:latin typeface="+mn-lt"/>
                <a:cs typeface="+mn-cs"/>
              </a:rPr>
              <a:t>, Secretary General in the Preparatory Institute for Engineering Studies at the University Of Monastir</a:t>
            </a:r>
            <a:r>
              <a:rPr lang="el-GR" sz="1100" b="1" dirty="0">
                <a:latin typeface="+mn-lt"/>
                <a:cs typeface="+mn-cs"/>
              </a:rPr>
              <a:t>,</a:t>
            </a:r>
            <a:r>
              <a:rPr lang="en-US" sz="1100" b="1" dirty="0">
                <a:latin typeface="+mn-lt"/>
                <a:cs typeface="+mn-cs"/>
              </a:rPr>
              <a:t> Tunisia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4427538" y="3502025"/>
            <a:ext cx="3952875" cy="144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26056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C5A6A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100" i="1">
                <a:solidFill>
                  <a:srgbClr val="7030A0"/>
                </a:solidFill>
              </a:rPr>
              <a:t>My participation in Erasmus+ ICM programme offered me valuable experience and numerous pleasant  moments. I had the opportunity  to work with renowned researchers of the University of Novi Sad and part of PhD thesis proceeded thanks to the infrastructure of the host university. I definitely recommend to all students to try this experience!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100" b="1"/>
              <a:t>Chryssoula Betsou, PhD student, School of Physics, Aristotle University of Thessaloniki, Greece </a:t>
            </a:r>
          </a:p>
        </p:txBody>
      </p: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1146175"/>
            <a:ext cx="1430338" cy="12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73438"/>
            <a:ext cx="1852613" cy="13890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7417" name="TextBox 4"/>
          <p:cNvSpPr txBox="1">
            <a:spLocks noChangeArrowheads="1"/>
          </p:cNvSpPr>
          <p:nvPr/>
        </p:nvSpPr>
        <p:spPr bwMode="auto">
          <a:xfrm rot="307577">
            <a:off x="3059113" y="5072063"/>
            <a:ext cx="4610100" cy="161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26056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C5A6A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100" i="1">
                <a:solidFill>
                  <a:srgbClr val="00B050"/>
                </a:solidFill>
              </a:rPr>
              <a:t>I would like to thank you for hosting me at your University. My mobility was a great opportunity for me to gain your good practices</a:t>
            </a:r>
            <a:r>
              <a:rPr lang="el-GR" altLang="el-GR" sz="1100" i="1">
                <a:solidFill>
                  <a:srgbClr val="00B050"/>
                </a:solidFill>
              </a:rPr>
              <a:t> […]</a:t>
            </a:r>
            <a:r>
              <a:rPr lang="en-US" altLang="el-GR" sz="1100" i="1">
                <a:solidFill>
                  <a:srgbClr val="00B050"/>
                </a:solidFill>
              </a:rPr>
              <a:t>.</a:t>
            </a:r>
            <a:endParaRPr lang="el-GR" altLang="el-GR" sz="1100" i="1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100" i="1">
                <a:solidFill>
                  <a:srgbClr val="00B050"/>
                </a:solidFill>
              </a:rPr>
              <a:t> </a:t>
            </a:r>
            <a:r>
              <a:rPr lang="el-GR" altLang="el-GR" sz="1100" i="1">
                <a:solidFill>
                  <a:srgbClr val="00B050"/>
                </a:solidFill>
              </a:rPr>
              <a:t>T</a:t>
            </a:r>
            <a:r>
              <a:rPr lang="en-US" altLang="el-GR" sz="1100" i="1">
                <a:solidFill>
                  <a:srgbClr val="00B050"/>
                </a:solidFill>
              </a:rPr>
              <a:t>hank </a:t>
            </a:r>
            <a:r>
              <a:rPr lang="el-GR" altLang="el-GR" sz="1100" i="1">
                <a:solidFill>
                  <a:srgbClr val="00B050"/>
                </a:solidFill>
              </a:rPr>
              <a:t>y</a:t>
            </a:r>
            <a:r>
              <a:rPr lang="en-US" altLang="el-GR" sz="1100" i="1">
                <a:solidFill>
                  <a:srgbClr val="00B050"/>
                </a:solidFill>
              </a:rPr>
              <a:t>ou for organizing appointments with colleagues from </a:t>
            </a:r>
            <a:r>
              <a:rPr lang="el-GR" altLang="el-GR" sz="1100" i="1">
                <a:solidFill>
                  <a:srgbClr val="00B050"/>
                </a:solidFill>
              </a:rPr>
              <a:t>other</a:t>
            </a:r>
            <a:r>
              <a:rPr lang="en-US" altLang="el-GR" sz="1100" i="1">
                <a:solidFill>
                  <a:srgbClr val="00B050"/>
                </a:solidFill>
              </a:rPr>
              <a:t> departments</a:t>
            </a:r>
            <a:r>
              <a:rPr lang="el-GR" altLang="el-GR" sz="1100" i="1">
                <a:solidFill>
                  <a:srgbClr val="00B050"/>
                </a:solidFill>
              </a:rPr>
              <a:t> […]</a:t>
            </a:r>
            <a:r>
              <a:rPr lang="en-US" altLang="el-GR" sz="1100" i="1">
                <a:solidFill>
                  <a:srgbClr val="00B050"/>
                </a:solidFill>
              </a:rPr>
              <a:t>. I believe that my mobility shall be fruitful for our University in further development and </a:t>
            </a:r>
            <a:r>
              <a:rPr lang="el-GR" altLang="el-GR" sz="1100" i="1">
                <a:solidFill>
                  <a:srgbClr val="00B050"/>
                </a:solidFill>
              </a:rPr>
              <a:t>i</a:t>
            </a:r>
            <a:r>
              <a:rPr lang="en-US" altLang="el-GR" sz="1100" i="1">
                <a:solidFill>
                  <a:srgbClr val="00B050"/>
                </a:solidFill>
              </a:rPr>
              <a:t>nternatiolization.</a:t>
            </a:r>
            <a:r>
              <a:rPr lang="el-GR" altLang="el-GR" sz="1100" i="1">
                <a:solidFill>
                  <a:srgbClr val="00B050"/>
                </a:solidFill>
              </a:rPr>
              <a:t> </a:t>
            </a:r>
            <a:r>
              <a:rPr lang="en-US" altLang="el-GR" sz="1100" i="1">
                <a:solidFill>
                  <a:srgbClr val="00B050"/>
                </a:solidFill>
              </a:rPr>
              <a:t> You  also have a very beautiful city with so much interesting places to see.</a:t>
            </a:r>
            <a:endParaRPr lang="el-GR" altLang="el-GR" sz="1100" i="1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100" i="1">
                <a:solidFill>
                  <a:srgbClr val="00B050"/>
                </a:solidFill>
              </a:rPr>
              <a:t> </a:t>
            </a:r>
            <a:r>
              <a:rPr lang="el-GR" altLang="el-GR" sz="1100" i="1">
                <a:solidFill>
                  <a:srgbClr val="00B050"/>
                </a:solidFill>
              </a:rPr>
              <a:t>W</a:t>
            </a:r>
            <a:r>
              <a:rPr lang="en-US" altLang="el-GR" sz="1100" i="1">
                <a:solidFill>
                  <a:srgbClr val="00B050"/>
                </a:solidFill>
              </a:rPr>
              <a:t>e are waiting for </a:t>
            </a:r>
            <a:r>
              <a:rPr lang="el-GR" altLang="el-GR" sz="1100" i="1">
                <a:solidFill>
                  <a:srgbClr val="00B050"/>
                </a:solidFill>
              </a:rPr>
              <a:t>y</a:t>
            </a:r>
            <a:r>
              <a:rPr lang="en-US" altLang="el-GR" sz="1100" i="1">
                <a:solidFill>
                  <a:srgbClr val="00B050"/>
                </a:solidFill>
              </a:rPr>
              <a:t>ou in Kyiv to see our city and University.</a:t>
            </a:r>
            <a:endParaRPr lang="el-GR" altLang="el-GR" sz="1100" i="1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100" b="1"/>
              <a:t>Vasyl Nazarkov, Office for International Cooperation, Taras Shevchenko National University of Kyiv, Ukraine</a:t>
            </a:r>
            <a:endParaRPr lang="el-GR" altLang="el-GR" sz="1100" b="1"/>
          </a:p>
        </p:txBody>
      </p:sp>
      <p:sp>
        <p:nvSpPr>
          <p:cNvPr id="17418" name="TextBox 2"/>
          <p:cNvSpPr txBox="1">
            <a:spLocks noChangeArrowheads="1"/>
          </p:cNvSpPr>
          <p:nvPr/>
        </p:nvSpPr>
        <p:spPr bwMode="auto">
          <a:xfrm>
            <a:off x="4306888" y="2601913"/>
            <a:ext cx="4297362" cy="76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26056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C5A6A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DA0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1100" i="1">
                <a:solidFill>
                  <a:srgbClr val="FF0000"/>
                </a:solidFill>
              </a:rPr>
              <a:t>I think the program worked very well, the experience will enrich every aspect</a:t>
            </a:r>
            <a:r>
              <a:rPr lang="el-GR" altLang="el-GR" sz="1100" i="1">
                <a:solidFill>
                  <a:srgbClr val="FF0000"/>
                </a:solidFill>
              </a:rPr>
              <a:t> </a:t>
            </a:r>
            <a:r>
              <a:rPr lang="en-US" altLang="el-GR" sz="1100" i="1">
                <a:solidFill>
                  <a:srgbClr val="FF0000"/>
                </a:solidFill>
              </a:rPr>
              <a:t>of my job as a professor and my university´s </a:t>
            </a:r>
            <a:r>
              <a:rPr lang="el-GR" altLang="el-GR" sz="1100" i="1">
                <a:solidFill>
                  <a:srgbClr val="FF0000"/>
                </a:solidFill>
              </a:rPr>
              <a:t>i</a:t>
            </a:r>
            <a:r>
              <a:rPr lang="en-US" altLang="el-GR" sz="1100" i="1">
                <a:solidFill>
                  <a:srgbClr val="FF0000"/>
                </a:solidFill>
              </a:rPr>
              <a:t>nternationalization activities</a:t>
            </a:r>
            <a:r>
              <a:rPr lang="el-GR" altLang="el-GR" sz="1100" i="1">
                <a:solidFill>
                  <a:srgbClr val="FF0000"/>
                </a:solidFill>
              </a:rPr>
              <a:t> </a:t>
            </a:r>
            <a:r>
              <a:rPr lang="en-US" altLang="el-GR" sz="1100" i="1">
                <a:solidFill>
                  <a:srgbClr val="FF0000"/>
                </a:solidFill>
              </a:rPr>
              <a:t>as well as my students´view of the global world.</a:t>
            </a:r>
            <a:endParaRPr lang="el-GR" altLang="el-GR" sz="1100" i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l-GR" sz="1100" b="1"/>
              <a:t>Adriana M. E. Munoz, Ins. Universitario International SC, Mexico</a:t>
            </a:r>
          </a:p>
        </p:txBody>
      </p:sp>
      <p:sp>
        <p:nvSpPr>
          <p:cNvPr id="5" name="TextBox 4"/>
          <p:cNvSpPr txBox="1"/>
          <p:nvPr/>
        </p:nvSpPr>
        <p:spPr>
          <a:xfrm rot="235626">
            <a:off x="4318000" y="1196975"/>
            <a:ext cx="2354263" cy="938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100" i="1" dirty="0">
                <a:solidFill>
                  <a:schemeClr val="accent6"/>
                </a:solidFill>
              </a:rPr>
              <a:t>Gained hands</a:t>
            </a:r>
            <a:r>
              <a:rPr lang="el-GR" sz="1100" i="1" dirty="0">
                <a:solidFill>
                  <a:schemeClr val="accent6"/>
                </a:solidFill>
              </a:rPr>
              <a:t>-</a:t>
            </a:r>
            <a:r>
              <a:rPr lang="en-US" sz="1100" i="1" dirty="0">
                <a:solidFill>
                  <a:schemeClr val="accent6"/>
                </a:solidFill>
              </a:rPr>
              <a:t>on skills in laboratory experiments in my field. Shared knowledge</a:t>
            </a:r>
            <a:r>
              <a:rPr lang="el-GR" sz="1100" i="1" dirty="0">
                <a:solidFill>
                  <a:schemeClr val="accent6"/>
                </a:solidFill>
              </a:rPr>
              <a:t> </a:t>
            </a:r>
            <a:r>
              <a:rPr lang="en-US" sz="1100" i="1" dirty="0">
                <a:solidFill>
                  <a:schemeClr val="accent6"/>
                </a:solidFill>
              </a:rPr>
              <a:t>in my professional field.</a:t>
            </a:r>
            <a:endParaRPr lang="el-GR" sz="1100" i="1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el-GR" sz="1100" b="1" dirty="0" err="1"/>
              <a:t>G.Bahadur</a:t>
            </a:r>
            <a:r>
              <a:rPr lang="el-GR" sz="1100" b="1" dirty="0"/>
              <a:t> </a:t>
            </a:r>
            <a:r>
              <a:rPr lang="el-GR" sz="1100" b="1" dirty="0" err="1"/>
              <a:t>Motra</a:t>
            </a:r>
            <a:r>
              <a:rPr lang="el-GR" sz="1100" b="1" dirty="0"/>
              <a:t>, </a:t>
            </a:r>
            <a:r>
              <a:rPr lang="el-GR" sz="1100" b="1" dirty="0" err="1"/>
              <a:t>Tribhuvan</a:t>
            </a:r>
            <a:r>
              <a:rPr lang="el-GR" sz="1100" b="1" dirty="0"/>
              <a:t> </a:t>
            </a:r>
            <a:r>
              <a:rPr lang="el-GR" sz="1100" b="1" dirty="0" err="1"/>
              <a:t>University</a:t>
            </a:r>
            <a:r>
              <a:rPr lang="el-GR" sz="1100" b="1" dirty="0"/>
              <a:t>, </a:t>
            </a:r>
            <a:r>
              <a:rPr lang="el-GR" sz="1100" b="1" dirty="0" err="1"/>
              <a:t>Nepal</a:t>
            </a:r>
            <a:endParaRPr lang="el-GR" sz="1100" b="1" dirty="0"/>
          </a:p>
        </p:txBody>
      </p:sp>
    </p:spTree>
    <p:extLst>
      <p:ext uri="{BB962C8B-B14F-4D97-AF65-F5344CB8AC3E}">
        <p14:creationId xmlns:p14="http://schemas.microsoft.com/office/powerpoint/2010/main" val="314333955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463315867"/>
              </p:ext>
            </p:extLst>
          </p:nvPr>
        </p:nvGraphicFramePr>
        <p:xfrm>
          <a:off x="-252536" y="-387424"/>
          <a:ext cx="892899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65154" y="5157192"/>
            <a:ext cx="25788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ΤΜΗΜΑ </a:t>
            </a:r>
          </a:p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ΕΥΡΩΠΑΪΚΩΝ </a:t>
            </a:r>
          </a:p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ΕΚΠΑΙΔΕΥΤΙΚΩΝ </a:t>
            </a:r>
          </a:p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ΠΡΟΓΡΑΜΜΑΤΩΝ</a:t>
            </a:r>
          </a:p>
        </p:txBody>
      </p:sp>
    </p:spTree>
    <p:extLst>
      <p:ext uri="{BB962C8B-B14F-4D97-AF65-F5344CB8AC3E}">
        <p14:creationId xmlns:p14="http://schemas.microsoft.com/office/powerpoint/2010/main" val="21893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C943A6-4B48-4AE4-AFBE-70CD9AE53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5C943A6-4B48-4AE4-AFBE-70CD9AE53D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57C290-14BF-47CB-A1F8-89E79F3C2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8A57C290-14BF-47CB-A1F8-89E79F3C20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27588B-2CED-485F-B39B-F78CD8AE1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EA27588B-2CED-485F-B39B-F78CD8AE1E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9C8908-5341-4B91-B666-8BA1CB3740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1B9C8908-5341-4B91-B666-8BA1CB3740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EDCDAD-7160-4C02-AE49-2F619836E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C7EDCDAD-7160-4C02-AE49-2F619836E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74AE8D-B117-4343-907D-B81EFE2A5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D874AE8D-B117-4343-907D-B81EFE2A5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11C707-6D8E-4FF3-9386-4A15EFC99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F611C707-6D8E-4FF3-9386-4A15EFC99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A52E40-6AEB-4735-873B-91695AFE7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8BA52E40-6AEB-4735-873B-91695AFE73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30B9BA-107B-4E60-A6AE-91D4651C23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2930B9BA-107B-4E60-A6AE-91D4651C23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40749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65154" y="5157192"/>
            <a:ext cx="25788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ΤΜΗΜΑ </a:t>
            </a:r>
          </a:p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ΕΥΡΩΠΑΪΚΩΝ </a:t>
            </a:r>
          </a:p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ΕΚΠΑΙΔΕΥΤΙΚΩΝ </a:t>
            </a:r>
          </a:p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ΠΡΟΓΡΑΜΜΑΤΩΝ</a:t>
            </a:r>
          </a:p>
        </p:txBody>
      </p:sp>
    </p:spTree>
    <p:extLst>
      <p:ext uri="{BB962C8B-B14F-4D97-AF65-F5344CB8AC3E}">
        <p14:creationId xmlns:p14="http://schemas.microsoft.com/office/powerpoint/2010/main" val="41008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74" y="630932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ΤΜΗΜΑ ΕΥΡΩΠΑΪΚΩΝ ΕΚΠΑΙΔΕΥΤΙΚΩΝ ΠΡΟΓΡΑΜΜΑΤΩΝ</a:t>
            </a:r>
          </a:p>
        </p:txBody>
      </p:sp>
      <p:pic>
        <p:nvPicPr>
          <p:cNvPr id="3074" name="Picture 2" descr="E:\office\ΚΟΙΝΑ ΕΓΓΡΑΦΑ ΤΕΕΠ\Foto_grafeio\ΤΕΕΠ 2015\IMG_20151006_104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971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395536" y="5108991"/>
            <a:ext cx="835292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7200" dirty="0">
                <a:solidFill>
                  <a:srgbClr val="FF0000"/>
                </a:solidFill>
              </a:rPr>
              <a:t>ΕΥΧΑΡΙΣΤΟΥΜΕ !!!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59080" y="6301580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ΜΙΑ ΕΠΙΤΥΧΗΜΕΝΗ ΠΟΡΕΙΑ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2" name="Διάγραμμα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31925"/>
              </p:ext>
            </p:extLst>
          </p:nvPr>
        </p:nvGraphicFramePr>
        <p:xfrm>
          <a:off x="611560" y="-171400"/>
          <a:ext cx="7860625" cy="640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43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53373" y="6301580"/>
            <a:ext cx="3190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ΔΙΜΕΡΕΙΣ ΣΥΜΦΩΝΙΕΣ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0"/>
            <a:ext cx="7011490" cy="632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7504" y="1412776"/>
            <a:ext cx="3934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30 χώρες</a:t>
            </a:r>
          </a:p>
          <a:p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1487 ενεργές συμφωνίες</a:t>
            </a:r>
          </a:p>
        </p:txBody>
      </p:sp>
    </p:spTree>
    <p:extLst>
      <p:ext uri="{BB962C8B-B14F-4D97-AF65-F5344CB8AC3E}">
        <p14:creationId xmlns:p14="http://schemas.microsoft.com/office/powerpoint/2010/main" val="27776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53373" y="6301580"/>
            <a:ext cx="3190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ΔΙΜΕΡΕΙΣ ΣΥΜΦΩΝΙΕΣ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2847132006"/>
              </p:ext>
            </p:extLst>
          </p:nvPr>
        </p:nvGraphicFramePr>
        <p:xfrm>
          <a:off x="1691680" y="4766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322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629D35-7A62-4921-A2D2-2DD5A0C3F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B629D35-7A62-4921-A2D2-2DD5A0C3F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762414-8687-4FD1-ACCB-0E9ED54F5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0E762414-8687-4FD1-ACCB-0E9ED54F50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3E3FD4-960C-43AF-B397-E5C89E660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A93E3FD4-960C-43AF-B397-E5C89E660F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27E2AC-1F8E-4A0F-A428-E2D01DD25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7C27E2AC-1F8E-4A0F-A428-E2D01DD254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53373" y="6301580"/>
            <a:ext cx="3190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ΔΙΜΕΡΕΙΣ ΣΥΜΦΩΝΙΕΣ</a:t>
            </a:r>
            <a:endParaRPr lang="el-GR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cxnSp>
        <p:nvCxnSpPr>
          <p:cNvPr id="8" name="Ευθεία γραμμή σύνδεσης 7"/>
          <p:cNvCxnSpPr/>
          <p:nvPr/>
        </p:nvCxnSpPr>
        <p:spPr>
          <a:xfrm flipH="1">
            <a:off x="1619672" y="4077072"/>
            <a:ext cx="360040" cy="504056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 flipH="1">
            <a:off x="2339752" y="4077072"/>
            <a:ext cx="360040" cy="504056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 flipH="1">
            <a:off x="4067944" y="4077072"/>
            <a:ext cx="360040" cy="504056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 flipH="1">
            <a:off x="596491" y="4091347"/>
            <a:ext cx="360040" cy="504056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 flipH="1">
            <a:off x="938114" y="4091347"/>
            <a:ext cx="360040" cy="504056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H="1">
            <a:off x="1118134" y="4091347"/>
            <a:ext cx="521643" cy="705805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Γράφημα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571489"/>
              </p:ext>
            </p:extLst>
          </p:nvPr>
        </p:nvGraphicFramePr>
        <p:xfrm>
          <a:off x="95571" y="116632"/>
          <a:ext cx="8877300" cy="482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89077" y="20925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ΣΥΜΦΩΝΙΕΣ ΑΝΑ ΧΩΡΑ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Γράφημα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566763"/>
              </p:ext>
            </p:extLst>
          </p:nvPr>
        </p:nvGraphicFramePr>
        <p:xfrm>
          <a:off x="107504" y="188640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43651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8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-8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8</a:t>
            </a:r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95-96            2000-2005              2010-2011                 2015-2016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4185" y="5886081"/>
            <a:ext cx="5173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εισερχόμενοι – εξερχόμενοι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6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8853" y="5886081"/>
            <a:ext cx="3108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ΣΠΟΥΔΕΣ</a:t>
            </a:r>
          </a:p>
          <a:p>
            <a:pPr algn="r"/>
            <a:r>
              <a:rPr lang="el-G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ndara" pitchFamily="34" charset="0"/>
              </a:rPr>
              <a:t>εξερχόμενοι φοιτητές</a:t>
            </a:r>
            <a:endParaRPr lang="el-GR" sz="2400" dirty="0">
              <a:solidFill>
                <a:schemeClr val="accent6">
                  <a:lumMod val="20000"/>
                  <a:lumOff val="80000"/>
                </a:schemeClr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108000"/>
            <a:ext cx="8946000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ύγραμμο βέλος σύνδεσης 5"/>
          <p:cNvCxnSpPr/>
          <p:nvPr/>
        </p:nvCxnSpPr>
        <p:spPr>
          <a:xfrm flipH="1">
            <a:off x="2123728" y="3429000"/>
            <a:ext cx="648072" cy="2160240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30030" y="562113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Αγγλία</a:t>
            </a:r>
            <a:endParaRPr lang="el-GR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 flipH="1">
            <a:off x="6444207" y="476672"/>
            <a:ext cx="648073" cy="1296144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36296" y="29200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Ισπανία</a:t>
            </a:r>
            <a:endParaRPr lang="el-GR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αστημικό">
  <a:themeElements>
    <a:clrScheme name="Στοιχειώδες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Διαστημικό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13599</TotalTime>
  <Words>699</Words>
  <Application>Microsoft Office PowerPoint</Application>
  <PresentationFormat>Προβολή στην οθόνη (4:3)</PresentationFormat>
  <Paragraphs>174</Paragraphs>
  <Slides>37</Slides>
  <Notes>22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38" baseType="lpstr">
      <vt:lpstr>Διαστημικό</vt:lpstr>
      <vt:lpstr> ΑΡΙΣΤΟΤΕΛΕΙΟ ΠΑΝΕΠΙΣΤΗΜΙΟ ΘΕΣΣΑΛΟΝΙΚΗΣ 30 χρΟνια ΣΥΜΜΕΤΟΧΗ  ΣΤΟ ERASMUS</vt:lpstr>
      <vt:lpstr>Ιστορια του προγραμματοσ ERASMUS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«25 χρόνια ERASMUS: Ανοίγει δρόμους, αλλάζει ζωές»</dc:title>
  <dc:creator>Ioanna Georgiadou</dc:creator>
  <cp:lastModifiedBy>Tasos Selalmazidis</cp:lastModifiedBy>
  <cp:revision>111</cp:revision>
  <dcterms:created xsi:type="dcterms:W3CDTF">2012-05-03T17:28:37Z</dcterms:created>
  <dcterms:modified xsi:type="dcterms:W3CDTF">2017-05-25T08:43:38Z</dcterms:modified>
</cp:coreProperties>
</file>