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56" r:id="rId2"/>
    <p:sldId id="311" r:id="rId3"/>
    <p:sldId id="350" r:id="rId4"/>
    <p:sldId id="322" r:id="rId5"/>
    <p:sldId id="330" r:id="rId6"/>
    <p:sldId id="331" r:id="rId7"/>
    <p:sldId id="332" r:id="rId8"/>
    <p:sldId id="335" r:id="rId9"/>
    <p:sldId id="336" r:id="rId10"/>
    <p:sldId id="337" r:id="rId11"/>
    <p:sldId id="340" r:id="rId12"/>
    <p:sldId id="351" r:id="rId13"/>
    <p:sldId id="352" r:id="rId14"/>
    <p:sldId id="341" r:id="rId15"/>
    <p:sldId id="343" r:id="rId16"/>
    <p:sldId id="342" r:id="rId17"/>
    <p:sldId id="344" r:id="rId18"/>
    <p:sldId id="348" r:id="rId19"/>
    <p:sldId id="338" r:id="rId20"/>
    <p:sldId id="345" r:id="rId21"/>
    <p:sldId id="347" r:id="rId22"/>
    <p:sldId id="346" r:id="rId23"/>
    <p:sldId id="349" r:id="rId24"/>
    <p:sldId id="283" r:id="rId2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260" y="-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F5C96-B3DE-4A88-BF9B-33C811C67513}" type="doc">
      <dgm:prSet loTypeId="urn:microsoft.com/office/officeart/2005/8/layout/hList6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l-GR"/>
        </a:p>
      </dgm:t>
    </dgm:pt>
    <dgm:pt modelId="{934B0F26-40E4-49AA-BB9A-DB0ACDE7F089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chemeClr val="bg2">
                  <a:lumMod val="25000"/>
                </a:schemeClr>
              </a:solidFill>
            </a:rPr>
            <a:t>Σπουδές</a:t>
          </a:r>
          <a:endParaRPr lang="el-GR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A08CA005-23AE-468A-9FDC-37ECF62EF551}" type="parTrans" cxnId="{E248E7B9-C55A-4DAD-8994-EDA9A07FF04B}">
      <dgm:prSet/>
      <dgm:spPr/>
      <dgm:t>
        <a:bodyPr/>
        <a:lstStyle/>
        <a:p>
          <a:endParaRPr lang="el-GR"/>
        </a:p>
      </dgm:t>
    </dgm:pt>
    <dgm:pt modelId="{2167C783-4D6E-4B21-995D-C1B378BF5D37}" type="sibTrans" cxnId="{E248E7B9-C55A-4DAD-8994-EDA9A07FF04B}">
      <dgm:prSet/>
      <dgm:spPr/>
      <dgm:t>
        <a:bodyPr/>
        <a:lstStyle/>
        <a:p>
          <a:endParaRPr lang="el-GR"/>
        </a:p>
      </dgm:t>
    </dgm:pt>
    <dgm:pt modelId="{0CE09FD2-E8A8-4F78-A1CE-C79406202B46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chemeClr val="bg2">
                  <a:lumMod val="25000"/>
                </a:schemeClr>
              </a:solidFill>
            </a:rPr>
            <a:t>Πρακτική Άσκηση</a:t>
          </a:r>
          <a:endParaRPr lang="el-GR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43B0BC3A-A392-4E26-B047-2D74BCF7BC70}" type="parTrans" cxnId="{9C88295C-9059-4C00-99D6-234F4D6EE86E}">
      <dgm:prSet/>
      <dgm:spPr/>
      <dgm:t>
        <a:bodyPr/>
        <a:lstStyle/>
        <a:p>
          <a:endParaRPr lang="el-GR"/>
        </a:p>
      </dgm:t>
    </dgm:pt>
    <dgm:pt modelId="{1B0A5F62-2F1B-4017-8B85-0CE174EE3A45}" type="sibTrans" cxnId="{9C88295C-9059-4C00-99D6-234F4D6EE86E}">
      <dgm:prSet/>
      <dgm:spPr/>
      <dgm:t>
        <a:bodyPr/>
        <a:lstStyle/>
        <a:p>
          <a:endParaRPr lang="el-GR"/>
        </a:p>
      </dgm:t>
    </dgm:pt>
    <dgm:pt modelId="{567561AA-C521-40C1-BDE8-836F43C0BE90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chemeClr val="bg2">
                  <a:lumMod val="25000"/>
                </a:schemeClr>
              </a:solidFill>
            </a:rPr>
            <a:t>Διδασκα-λία</a:t>
          </a:r>
          <a:endParaRPr lang="el-GR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5F0A1831-70CE-4161-BE6C-521735602336}" type="parTrans" cxnId="{476C0AD6-FCC8-46A0-A3C6-7EE165459661}">
      <dgm:prSet/>
      <dgm:spPr/>
      <dgm:t>
        <a:bodyPr/>
        <a:lstStyle/>
        <a:p>
          <a:endParaRPr lang="el-GR"/>
        </a:p>
      </dgm:t>
    </dgm:pt>
    <dgm:pt modelId="{34DE10CD-D612-44DE-AEC9-D79AE19799BF}" type="sibTrans" cxnId="{476C0AD6-FCC8-46A0-A3C6-7EE165459661}">
      <dgm:prSet/>
      <dgm:spPr/>
      <dgm:t>
        <a:bodyPr/>
        <a:lstStyle/>
        <a:p>
          <a:endParaRPr lang="el-GR"/>
        </a:p>
      </dgm:t>
    </dgm:pt>
    <dgm:pt modelId="{BB4C91F9-1732-4DE1-AD29-06710B4033E5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chemeClr val="bg2">
                  <a:lumMod val="25000"/>
                </a:schemeClr>
              </a:solidFill>
            </a:rPr>
            <a:t>Επι-μόρφωση</a:t>
          </a:r>
          <a:endParaRPr lang="el-GR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CA8455B4-27B1-4EDC-B91B-155468FE70F7}" type="parTrans" cxnId="{A95A418F-F5D5-4901-9222-75C55C0AFBA8}">
      <dgm:prSet/>
      <dgm:spPr/>
      <dgm:t>
        <a:bodyPr/>
        <a:lstStyle/>
        <a:p>
          <a:endParaRPr lang="el-GR"/>
        </a:p>
      </dgm:t>
    </dgm:pt>
    <dgm:pt modelId="{FB2E8BE1-8905-4DD3-8D94-F9E9FAB95BA7}" type="sibTrans" cxnId="{A95A418F-F5D5-4901-9222-75C55C0AFBA8}">
      <dgm:prSet/>
      <dgm:spPr/>
      <dgm:t>
        <a:bodyPr/>
        <a:lstStyle/>
        <a:p>
          <a:endParaRPr lang="el-GR"/>
        </a:p>
      </dgm:t>
    </dgm:pt>
    <dgm:pt modelId="{33B82BEB-0941-44FD-AA9D-D640E4B406D2}" type="pres">
      <dgm:prSet presAssocID="{563F5C96-B3DE-4A88-BF9B-33C811C675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B629D35-7A62-4921-A2D2-2DD5A0C3F097}" type="pres">
      <dgm:prSet presAssocID="{934B0F26-40E4-49AA-BB9A-DB0ACDE7F089}" presName="node" presStyleLbl="node1" presStyleIdx="0" presStyleCnt="4" custScaleX="1322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0B81B9-432E-4E51-AEBA-0A82F19433E6}" type="pres">
      <dgm:prSet presAssocID="{2167C783-4D6E-4B21-995D-C1B378BF5D37}" presName="sibTrans" presStyleCnt="0"/>
      <dgm:spPr/>
      <dgm:t>
        <a:bodyPr/>
        <a:lstStyle/>
        <a:p>
          <a:endParaRPr lang="el-GR"/>
        </a:p>
      </dgm:t>
    </dgm:pt>
    <dgm:pt modelId="{0E762414-8687-4FD1-ACCB-0E9ED54F50BD}" type="pres">
      <dgm:prSet presAssocID="{0CE09FD2-E8A8-4F78-A1CE-C79406202B46}" presName="node" presStyleLbl="node1" presStyleIdx="1" presStyleCnt="4" custScaleX="1669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DF4575-873D-4B0B-8398-AA3CFAC6FD8B}" type="pres">
      <dgm:prSet presAssocID="{1B0A5F62-2F1B-4017-8B85-0CE174EE3A45}" presName="sibTrans" presStyleCnt="0"/>
      <dgm:spPr/>
      <dgm:t>
        <a:bodyPr/>
        <a:lstStyle/>
        <a:p>
          <a:endParaRPr lang="el-GR"/>
        </a:p>
      </dgm:t>
    </dgm:pt>
    <dgm:pt modelId="{A93E3FD4-960C-43AF-B397-E5C89E660FC5}" type="pres">
      <dgm:prSet presAssocID="{567561AA-C521-40C1-BDE8-836F43C0BE90}" presName="node" presStyleLbl="node1" presStyleIdx="2" presStyleCnt="4" custScaleX="13428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9B3D79-E3C2-415B-8A6C-781C599F43AD}" type="pres">
      <dgm:prSet presAssocID="{34DE10CD-D612-44DE-AEC9-D79AE19799BF}" presName="sibTrans" presStyleCnt="0"/>
      <dgm:spPr/>
      <dgm:t>
        <a:bodyPr/>
        <a:lstStyle/>
        <a:p>
          <a:endParaRPr lang="el-GR"/>
        </a:p>
      </dgm:t>
    </dgm:pt>
    <dgm:pt modelId="{7C27E2AC-1F8E-4A0F-A428-E2D01DD254A5}" type="pres">
      <dgm:prSet presAssocID="{BB4C91F9-1732-4DE1-AD29-06710B4033E5}" presName="node" presStyleLbl="node1" presStyleIdx="3" presStyleCnt="4" custScaleX="160260" custLinFactX="277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76C0AD6-FCC8-46A0-A3C6-7EE165459661}" srcId="{563F5C96-B3DE-4A88-BF9B-33C811C67513}" destId="{567561AA-C521-40C1-BDE8-836F43C0BE90}" srcOrd="2" destOrd="0" parTransId="{5F0A1831-70CE-4161-BE6C-521735602336}" sibTransId="{34DE10CD-D612-44DE-AEC9-D79AE19799BF}"/>
    <dgm:cxn modelId="{8BC91AD1-9D04-49CF-B808-546EC9700C58}" type="presOf" srcId="{934B0F26-40E4-49AA-BB9A-DB0ACDE7F089}" destId="{AB629D35-7A62-4921-A2D2-2DD5A0C3F097}" srcOrd="0" destOrd="0" presId="urn:microsoft.com/office/officeart/2005/8/layout/hList6"/>
    <dgm:cxn modelId="{A95A418F-F5D5-4901-9222-75C55C0AFBA8}" srcId="{563F5C96-B3DE-4A88-BF9B-33C811C67513}" destId="{BB4C91F9-1732-4DE1-AD29-06710B4033E5}" srcOrd="3" destOrd="0" parTransId="{CA8455B4-27B1-4EDC-B91B-155468FE70F7}" sibTransId="{FB2E8BE1-8905-4DD3-8D94-F9E9FAB95BA7}"/>
    <dgm:cxn modelId="{DAF4FD74-6D4D-426F-9A20-91B153BCF949}" type="presOf" srcId="{BB4C91F9-1732-4DE1-AD29-06710B4033E5}" destId="{7C27E2AC-1F8E-4A0F-A428-E2D01DD254A5}" srcOrd="0" destOrd="0" presId="urn:microsoft.com/office/officeart/2005/8/layout/hList6"/>
    <dgm:cxn modelId="{A33CC2DA-9F01-4841-A6AC-08B5017DED91}" type="presOf" srcId="{0CE09FD2-E8A8-4F78-A1CE-C79406202B46}" destId="{0E762414-8687-4FD1-ACCB-0E9ED54F50BD}" srcOrd="0" destOrd="0" presId="urn:microsoft.com/office/officeart/2005/8/layout/hList6"/>
    <dgm:cxn modelId="{E248E7B9-C55A-4DAD-8994-EDA9A07FF04B}" srcId="{563F5C96-B3DE-4A88-BF9B-33C811C67513}" destId="{934B0F26-40E4-49AA-BB9A-DB0ACDE7F089}" srcOrd="0" destOrd="0" parTransId="{A08CA005-23AE-468A-9FDC-37ECF62EF551}" sibTransId="{2167C783-4D6E-4B21-995D-C1B378BF5D37}"/>
    <dgm:cxn modelId="{BE76723C-59F8-42F8-A234-CE2C00B50F10}" type="presOf" srcId="{567561AA-C521-40C1-BDE8-836F43C0BE90}" destId="{A93E3FD4-960C-43AF-B397-E5C89E660FC5}" srcOrd="0" destOrd="0" presId="urn:microsoft.com/office/officeart/2005/8/layout/hList6"/>
    <dgm:cxn modelId="{0ED35736-E740-4AB9-A715-2FBA3130FE5F}" type="presOf" srcId="{563F5C96-B3DE-4A88-BF9B-33C811C67513}" destId="{33B82BEB-0941-44FD-AA9D-D640E4B406D2}" srcOrd="0" destOrd="0" presId="urn:microsoft.com/office/officeart/2005/8/layout/hList6"/>
    <dgm:cxn modelId="{9C88295C-9059-4C00-99D6-234F4D6EE86E}" srcId="{563F5C96-B3DE-4A88-BF9B-33C811C67513}" destId="{0CE09FD2-E8A8-4F78-A1CE-C79406202B46}" srcOrd="1" destOrd="0" parTransId="{43B0BC3A-A392-4E26-B047-2D74BCF7BC70}" sibTransId="{1B0A5F62-2F1B-4017-8B85-0CE174EE3A45}"/>
    <dgm:cxn modelId="{8206BCC7-2F15-4766-982C-2A41B4E37735}" type="presParOf" srcId="{33B82BEB-0941-44FD-AA9D-D640E4B406D2}" destId="{AB629D35-7A62-4921-A2D2-2DD5A0C3F097}" srcOrd="0" destOrd="0" presId="urn:microsoft.com/office/officeart/2005/8/layout/hList6"/>
    <dgm:cxn modelId="{B34BF3FC-EEBA-4528-9D71-846E3B4CD186}" type="presParOf" srcId="{33B82BEB-0941-44FD-AA9D-D640E4B406D2}" destId="{CA0B81B9-432E-4E51-AEBA-0A82F19433E6}" srcOrd="1" destOrd="0" presId="urn:microsoft.com/office/officeart/2005/8/layout/hList6"/>
    <dgm:cxn modelId="{0176E88C-BA7D-4EBA-A325-23885F4B4363}" type="presParOf" srcId="{33B82BEB-0941-44FD-AA9D-D640E4B406D2}" destId="{0E762414-8687-4FD1-ACCB-0E9ED54F50BD}" srcOrd="2" destOrd="0" presId="urn:microsoft.com/office/officeart/2005/8/layout/hList6"/>
    <dgm:cxn modelId="{C9280ECF-E403-4D77-AA1D-EF496C5CA708}" type="presParOf" srcId="{33B82BEB-0941-44FD-AA9D-D640E4B406D2}" destId="{69DF4575-873D-4B0B-8398-AA3CFAC6FD8B}" srcOrd="3" destOrd="0" presId="urn:microsoft.com/office/officeart/2005/8/layout/hList6"/>
    <dgm:cxn modelId="{1872E644-73A8-4862-9764-4BF23517F471}" type="presParOf" srcId="{33B82BEB-0941-44FD-AA9D-D640E4B406D2}" destId="{A93E3FD4-960C-43AF-B397-E5C89E660FC5}" srcOrd="4" destOrd="0" presId="urn:microsoft.com/office/officeart/2005/8/layout/hList6"/>
    <dgm:cxn modelId="{242F7167-6094-4D2F-AF49-B3303CF38BDE}" type="presParOf" srcId="{33B82BEB-0941-44FD-AA9D-D640E4B406D2}" destId="{819B3D79-E3C2-415B-8A6C-781C599F43AD}" srcOrd="5" destOrd="0" presId="urn:microsoft.com/office/officeart/2005/8/layout/hList6"/>
    <dgm:cxn modelId="{4BD6F9F3-A7AA-45DB-8BAB-25CFC0EE3CDE}" type="presParOf" srcId="{33B82BEB-0941-44FD-AA9D-D640E4B406D2}" destId="{7C27E2AC-1F8E-4A0F-A428-E2D01DD254A5}" srcOrd="6" destOrd="0" presId="urn:microsoft.com/office/officeart/2005/8/layout/hList6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B1B9F2-2D94-4B61-995E-1DEB5A080769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E81DC8-0106-4684-A55E-AB43C21CEA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AC935C-C3C5-425E-9F25-A998C07D247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782112-2D69-4640-B160-C67005BCE1B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270501-C4AE-480E-90CC-80DCA6A1B9F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4D2FAD-A7E6-4DE7-A8F3-309C4834246E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BD63E7-B1C2-4132-A2AC-74831EC211A2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87F298-FE52-4DEB-A430-076F7A99D82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C79BEE-FF73-497B-82DB-69012969EBE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0A693B-40FC-44B1-8071-2BCE6180579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14BA88-39A2-45AF-AC67-1BE269DA3EB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19C88C-F343-411E-87C5-CA7FBD6ABD5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8ED6BE-3974-438D-B038-28C020E3A32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0377FF-B428-4AB6-8193-160EAED45C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F95DF-0042-4D02-906F-327F992ED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1F91F8-E18A-4F46-BEA3-C2C401A97EB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90016B-A9DE-4439-B27A-8DB1FA92DE8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6BCB64-7549-45C6-B485-1BF8FA9D3FB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A19FA-9D98-46FF-BBBB-9997FF0A25D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7510BE-170F-4CA7-B7EA-0B4EBB79892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D9A843-4761-4338-9907-1DD034B15DD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4E39-CFCE-456D-A3C3-C3D03D558812}" type="datetime1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8375-98F0-459C-BF92-376192B3AF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AB35-D90B-46A5-B061-3E3BA3928116}" type="datetime1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C49B-66C5-4220-BE52-42441A81A5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CD4B-951C-4D5B-B1CC-17BC328A5406}" type="datetime1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75783-A0BD-43AE-834E-FA33722BF1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97A6B-3926-444A-8641-B6BB96AD4DBE}" type="datetime1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60A5-160D-4895-9FB2-305F9FC3D0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EA2F0-02F6-456F-9000-DF39461AE8F5}" type="datetime1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228B5-ECF8-40D2-A90E-6B3182116A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E4F1-1494-4B75-8E7E-2E80A01F4073}" type="datetime1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6D71-C35D-469A-871C-979B5D570F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4650-0900-4C3B-8AF5-1CD5FCDF9B87}" type="datetime1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F87D-B9C1-4948-879B-1FC3B228BE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E2A94-8EA9-4BB5-B58A-0F604CC0A49F}" type="datetime1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AC92-1890-4537-ABF4-2199407E3F1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F2E68-7588-4175-A162-FFA07A749321}" type="datetime1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FA8A-648B-4572-8336-8EDF5D6683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C98E-8BE1-4B72-A993-1AA27C326BCC}" type="datetime1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1FC1-96AA-4720-A6E1-603B6948C7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C79E-A8FA-4764-A6CA-81E41AA6428F}" type="datetime1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4FAA4-CD6C-4FFF-A2F0-890835095E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A7D5C0-58CC-4F3B-939C-29CAC0F4119E}" type="datetime1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6DC616D-5E30-434A-A9FD-799670CD07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7" r:id="rId2"/>
    <p:sldLayoutId id="2147483793" r:id="rId3"/>
    <p:sldLayoutId id="2147483788" r:id="rId4"/>
    <p:sldLayoutId id="2147483789" r:id="rId5"/>
    <p:sldLayoutId id="2147483790" r:id="rId6"/>
    <p:sldLayoutId id="2147483794" r:id="rId7"/>
    <p:sldLayoutId id="2147483795" r:id="rId8"/>
    <p:sldLayoutId id="2147483796" r:id="rId9"/>
    <p:sldLayoutId id="2147483791" r:id="rId10"/>
    <p:sldLayoutId id="2147483797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E:\Υπεύθυνος Μηχανοργάνωσης\logos\Tr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0" y="476250"/>
            <a:ext cx="3573463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8" y="836613"/>
            <a:ext cx="5918200" cy="3243262"/>
          </a:xfrm>
        </p:spPr>
        <p:txBody>
          <a:bodyPr/>
          <a:lstStyle/>
          <a:p>
            <a:r>
              <a:rPr lang="el-GR" sz="3600" b="1" smtClean="0">
                <a:solidFill>
                  <a:srgbClr val="0643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Πρόγραμμα </a:t>
            </a:r>
            <a:r>
              <a:rPr lang="en-US" sz="3600" b="1" smtClean="0">
                <a:solidFill>
                  <a:srgbClr val="0643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Erasmus</a:t>
            </a:r>
            <a:r>
              <a:rPr lang="el-GR" sz="3600" b="1" smtClean="0">
                <a:solidFill>
                  <a:srgbClr val="0643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+ ΚΑ1       Σημεία Βελτίωσης </a:t>
            </a:r>
            <a:r>
              <a:rPr lang="el-GR" sz="2900" b="1" smtClean="0">
                <a:solidFill>
                  <a:srgbClr val="06436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l-GR" sz="2900" b="1" smtClean="0">
                <a:solidFill>
                  <a:srgbClr val="06436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l-GR" sz="2000" b="1" smtClean="0">
                <a:solidFill>
                  <a:srgbClr val="06436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l-GR" sz="2000" b="1" smtClean="0">
                <a:solidFill>
                  <a:srgbClr val="06436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l-GR" sz="2000" b="1" smtClean="0">
                <a:solidFill>
                  <a:srgbClr val="06436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l-GR" sz="2000" b="1" smtClean="0">
                <a:solidFill>
                  <a:srgbClr val="06436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l-GR" sz="2800" b="1" smtClean="0">
                <a:solidFill>
                  <a:srgbClr val="06436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Ελευθερία Ν. Γωνίδα </a:t>
            </a:r>
            <a:r>
              <a:rPr lang="en-US" sz="2800" b="1" smtClean="0">
                <a:solidFill>
                  <a:srgbClr val="06436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sz="2800" b="1" smtClean="0">
                <a:solidFill>
                  <a:srgbClr val="06436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l-GR" sz="2400" smtClean="0">
                <a:solidFill>
                  <a:srgbClr val="06436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Αναπλ. Καθηγήτρια Τμήματος Ψυχολογίας</a:t>
            </a:r>
            <a:br>
              <a:rPr lang="el-GR" sz="2400" smtClean="0">
                <a:solidFill>
                  <a:srgbClr val="06436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l-GR" sz="2400" smtClean="0">
                <a:solidFill>
                  <a:srgbClr val="06436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Αναπλ. Πρόεδρος  Επιτροπής ΤΕΕΠ </a:t>
            </a:r>
            <a:endParaRPr lang="el-GR" sz="2400" smtClean="0">
              <a:solidFill>
                <a:srgbClr val="06436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8850" y="5570538"/>
            <a:ext cx="1652588" cy="1066800"/>
          </a:xfrm>
        </p:spPr>
        <p:txBody>
          <a:bodyPr rtlCol="0"/>
          <a:lstStyle/>
          <a:p>
            <a:pPr algn="r" fontAlgn="auto">
              <a:spcAft>
                <a:spcPts val="0"/>
              </a:spcAft>
              <a:defRPr/>
            </a:pPr>
            <a:endParaRPr lang="el-GR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bg2">
                    <a:lumMod val="25000"/>
                  </a:schemeClr>
                </a:solidFill>
              </a:rPr>
              <a:t>14/12</a:t>
            </a:r>
            <a:r>
              <a:rPr lang="el-GR" sz="2800" b="1" dirty="0" smtClean="0">
                <a:solidFill>
                  <a:schemeClr val="bg2">
                    <a:lumMod val="25000"/>
                  </a:schemeClr>
                </a:solidFill>
                <a:ea typeface="Calibri"/>
              </a:rPr>
              <a:t>/2015</a:t>
            </a:r>
            <a:endParaRPr lang="el-G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3" y="0"/>
            <a:ext cx="215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14341" name="Picture 2" descr="G:\Υπεύθυνος Μηχανοργάνωσης\logos\Τ.Ε.Ε.Π_logos\teep-logo-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6350" y="6184900"/>
            <a:ext cx="138747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E:\Υπεύθυνος Μηχανοργάνωσης\_tasos\eurep\logos_banners\ΑΝΑΚΟΙΝΩΣΕΙΣ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4313" y="6103938"/>
            <a:ext cx="2276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 descr="E:\Υπεύθυνος Μηχανοργάνωσης\logos\AuTh_logos\auth_logo_s_tran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563" y="5878513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0788" y="6103938"/>
            <a:ext cx="6715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3ED20-23CD-443B-B25D-EB413F04D50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978775" cy="1252538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2770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Content Placeholder 1"/>
          <p:cNvSpPr>
            <a:spLocks noGrp="1"/>
          </p:cNvSpPr>
          <p:nvPr>
            <p:ph idx="1"/>
          </p:nvPr>
        </p:nvSpPr>
        <p:spPr>
          <a:xfrm>
            <a:off x="214313" y="1844675"/>
            <a:ext cx="8642350" cy="4679950"/>
          </a:xfrm>
        </p:spPr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</p:txBody>
      </p:sp>
      <p:sp>
        <p:nvSpPr>
          <p:cNvPr id="3" name="Rectangle 2"/>
          <p:cNvSpPr/>
          <p:nvPr/>
        </p:nvSpPr>
        <p:spPr>
          <a:xfrm>
            <a:off x="247650" y="1844675"/>
            <a:ext cx="8640763" cy="4621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800"/>
              </a:spcAft>
              <a:buClr>
                <a:srgbClr val="31B6FD"/>
              </a:buClr>
              <a:buSzPct val="100000"/>
              <a:tabLst>
                <a:tab pos="457200" algn="l"/>
              </a:tabLst>
            </a:pPr>
            <a:r>
              <a:rPr lang="el-GR" sz="2800" b="1">
                <a:solidFill>
                  <a:srgbClr val="06436B"/>
                </a:solidFill>
                <a:latin typeface="Candara" pitchFamily="34" charset="0"/>
              </a:rPr>
              <a:t>Συστάσεις – Σημεία Βελτίωσης (Εθνική Μονάδα, ΙΚΥ)</a:t>
            </a:r>
            <a:endParaRPr lang="en-US" sz="2800" b="1">
              <a:solidFill>
                <a:srgbClr val="06436B"/>
              </a:solidFill>
              <a:latin typeface="Candara" pitchFamily="34" charset="0"/>
            </a:endParaRPr>
          </a:p>
          <a:p>
            <a:pPr algn="just">
              <a:spcAft>
                <a:spcPts val="120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>
                <a:tab pos="457200" algn="l"/>
              </a:tabLst>
            </a:pPr>
            <a:r>
              <a:rPr lang="el-GR" sz="2200">
                <a:latin typeface="Candara" pitchFamily="34" charset="0"/>
              </a:rPr>
              <a:t>Έμφαση </a:t>
            </a:r>
            <a:r>
              <a:rPr lang="el-GR" sz="2200" b="1">
                <a:latin typeface="Candara" pitchFamily="34" charset="0"/>
              </a:rPr>
              <a:t>στην</a:t>
            </a:r>
            <a:r>
              <a:rPr lang="el-GR" sz="2200">
                <a:latin typeface="Candara" pitchFamily="34" charset="0"/>
              </a:rPr>
              <a:t> </a:t>
            </a:r>
            <a:r>
              <a:rPr lang="el-GR" sz="2200" b="1">
                <a:latin typeface="Candara" pitchFamily="34" charset="0"/>
              </a:rPr>
              <a:t>πλήρη και ‘αυτόματη’ αναγνώριση των μαθημάτων</a:t>
            </a:r>
            <a:r>
              <a:rPr lang="el-GR" sz="2200">
                <a:latin typeface="Candara" pitchFamily="34" charset="0"/>
              </a:rPr>
              <a:t> των εξερχόμενων φοιτητών/ριών.</a:t>
            </a:r>
          </a:p>
          <a:p>
            <a:pPr>
              <a:spcAft>
                <a:spcPts val="120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>
                <a:tab pos="457200" algn="l"/>
              </a:tabLst>
            </a:pPr>
            <a:r>
              <a:rPr lang="el-GR" sz="2200">
                <a:latin typeface="Candara" pitchFamily="34" charset="0"/>
              </a:rPr>
              <a:t>Παρότι παρέχεται επαρκής ενημέρωση για θέματα κινητικότητας, συστήνεται </a:t>
            </a:r>
            <a:r>
              <a:rPr lang="el-GR" sz="2200" b="1">
                <a:latin typeface="Candara" pitchFamily="34" charset="0"/>
              </a:rPr>
              <a:t>περαιτέρω βελτίωση των παρεχόμενων πληροφοριών για διάχυση των δράσεων του Προγράμματος.</a:t>
            </a:r>
            <a:endParaRPr lang="en-US" sz="2200" b="1">
              <a:latin typeface="Candara" pitchFamily="34" charset="0"/>
            </a:endParaRPr>
          </a:p>
          <a:p>
            <a:pPr>
              <a:spcAft>
                <a:spcPts val="120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>
                <a:tab pos="457200" algn="l"/>
              </a:tabLst>
            </a:pPr>
            <a:r>
              <a:rPr lang="el-GR" sz="2200">
                <a:latin typeface="Candara" pitchFamily="34" charset="0"/>
                <a:cs typeface="Times New Roman" pitchFamily="18" charset="0"/>
              </a:rPr>
              <a:t>Θέσπιση </a:t>
            </a:r>
            <a:r>
              <a:rPr lang="el-GR" sz="2200" b="1">
                <a:latin typeface="Candara" pitchFamily="34" charset="0"/>
                <a:cs typeface="Times New Roman" pitchFamily="18" charset="0"/>
              </a:rPr>
              <a:t>κριτηρίων επιλογής για τους διδάσκοντες</a:t>
            </a:r>
            <a:r>
              <a:rPr lang="el-GR" sz="2200">
                <a:latin typeface="Candara" pitchFamily="34" charset="0"/>
                <a:cs typeface="Times New Roman" pitchFamily="18" charset="0"/>
              </a:rPr>
              <a:t>, διασφάλιση  συμμετοχής στο πρόγραμμα όλων με ίσους όρους. </a:t>
            </a: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tabLst>
                <a:tab pos="457200" algn="l"/>
              </a:tabLst>
            </a:pPr>
            <a:r>
              <a:rPr lang="el-GR" sz="2200">
                <a:latin typeface="Candara" pitchFamily="34" charset="0"/>
                <a:cs typeface="Times New Roman" pitchFamily="18" charset="0"/>
              </a:rPr>
              <a:t>Η κινητικότητα προσωπικού για επιμόρφωση θα  πρέπει να συνδέεται με τις </a:t>
            </a:r>
            <a:r>
              <a:rPr lang="el-GR" sz="2200" b="1">
                <a:latin typeface="Candara" pitchFamily="34" charset="0"/>
                <a:cs typeface="Times New Roman" pitchFamily="18" charset="0"/>
              </a:rPr>
              <a:t>ανάγκες  επιμόρφωσης του συνόλου του προσωπικού, ώστε να έχει προστιθέμενη αξία για το Ίδρυμα</a:t>
            </a:r>
            <a:r>
              <a:rPr lang="el-GR" sz="2200">
                <a:latin typeface="Candara" pitchFamily="34" charset="0"/>
                <a:cs typeface="Times New Roman" pitchFamily="18" charset="0"/>
              </a:rPr>
              <a:t>.</a:t>
            </a:r>
            <a:endParaRPr lang="el-GR" sz="2200">
              <a:latin typeface="Candara" pitchFamily="34" charset="0"/>
            </a:endParaRPr>
          </a:p>
        </p:txBody>
      </p:sp>
      <p:sp>
        <p:nvSpPr>
          <p:cNvPr id="32773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7727950" y="6330950"/>
            <a:ext cx="1160463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86A5F2-E58B-446B-B1F3-9B824829C0D9}" type="slidenum">
              <a:rPr lang="el-GR" sz="140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978775" cy="1252538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4818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Content Placeholder 1"/>
          <p:cNvSpPr>
            <a:spLocks noGrp="1"/>
          </p:cNvSpPr>
          <p:nvPr>
            <p:ph idx="1"/>
          </p:nvPr>
        </p:nvSpPr>
        <p:spPr>
          <a:xfrm>
            <a:off x="250825" y="1916113"/>
            <a:ext cx="8642350" cy="4681537"/>
          </a:xfrm>
        </p:spPr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</p:txBody>
      </p:sp>
      <p:sp>
        <p:nvSpPr>
          <p:cNvPr id="3" name="Rectangle 2"/>
          <p:cNvSpPr/>
          <p:nvPr/>
        </p:nvSpPr>
        <p:spPr>
          <a:xfrm>
            <a:off x="247650" y="1844675"/>
            <a:ext cx="8640763" cy="4638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800"/>
              </a:spcAft>
              <a:buClr>
                <a:srgbClr val="31B6FD"/>
              </a:buClr>
              <a:buSzPct val="100000"/>
              <a:tabLst>
                <a:tab pos="457200" algn="l"/>
              </a:tabLst>
            </a:pPr>
            <a:r>
              <a:rPr lang="el-GR" sz="2800" b="1">
                <a:solidFill>
                  <a:srgbClr val="06436B"/>
                </a:solidFill>
                <a:latin typeface="Candara" pitchFamily="34" charset="0"/>
              </a:rPr>
              <a:t>Συστάσεις – Σημεία Βελτίωσης (Εθνική Μονάδα, ΙΚΥ)</a:t>
            </a:r>
            <a:endParaRPr lang="en-US" sz="2800" b="1">
              <a:solidFill>
                <a:srgbClr val="06436B"/>
              </a:solidFill>
              <a:latin typeface="Candara" pitchFamily="34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tabLst>
                <a:tab pos="457200" algn="l"/>
              </a:tabLst>
            </a:pPr>
            <a:r>
              <a:rPr lang="el-GR" sz="2400" b="1">
                <a:latin typeface="Candara" pitchFamily="34" charset="0"/>
                <a:cs typeface="Times New Roman" pitchFamily="18" charset="0"/>
              </a:rPr>
              <a:t>Μείωση γραφειοκρατίας. </a:t>
            </a:r>
            <a:r>
              <a:rPr lang="el-GR" sz="2400">
                <a:latin typeface="Candara" pitchFamily="34" charset="0"/>
                <a:cs typeface="Times New Roman" pitchFamily="18" charset="0"/>
              </a:rPr>
              <a:t>Ιδιαίτερη έμφαση στην αποκλειστική χρήση ηλεκτρονικών συστημάτων για την πληρωμή των μετακινούμενων. </a:t>
            </a: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tabLst>
                <a:tab pos="457200" algn="l"/>
              </a:tabLst>
            </a:pPr>
            <a:endParaRPr lang="el-GR" sz="2400">
              <a:latin typeface="Candara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tabLst>
                <a:tab pos="457200" algn="l"/>
              </a:tabLst>
            </a:pPr>
            <a:r>
              <a:rPr lang="el-GR" sz="2400">
                <a:latin typeface="Candara" pitchFamily="34" charset="0"/>
                <a:cs typeface="Times New Roman" pitchFamily="18" charset="0"/>
              </a:rPr>
              <a:t>Δημιουργία διαδικασίας </a:t>
            </a:r>
            <a:r>
              <a:rPr lang="el-GR" sz="2400" b="1">
                <a:latin typeface="Candara" pitchFamily="34" charset="0"/>
                <a:cs typeface="Times New Roman" pitchFamily="18" charset="0"/>
              </a:rPr>
              <a:t>εντοπισμού και διάδοσης καλών πρακτικών </a:t>
            </a: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tabLst>
                <a:tab pos="457200" algn="l"/>
              </a:tabLst>
            </a:pPr>
            <a:endParaRPr lang="el-GR" sz="2400" b="1" u="sng">
              <a:latin typeface="Candara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tabLst>
                <a:tab pos="457200" algn="l"/>
              </a:tabLst>
            </a:pPr>
            <a:r>
              <a:rPr lang="el-GR" sz="2400" b="1">
                <a:latin typeface="Candara" pitchFamily="34" charset="0"/>
                <a:cs typeface="Times New Roman" pitchFamily="18" charset="0"/>
              </a:rPr>
              <a:t>Εύρεση καταλληλότερου χώρου</a:t>
            </a:r>
            <a:r>
              <a:rPr lang="el-GR" sz="2400">
                <a:latin typeface="Candara" pitchFamily="34" charset="0"/>
                <a:cs typeface="Times New Roman" pitchFamily="18" charset="0"/>
              </a:rPr>
              <a:t>.</a:t>
            </a:r>
            <a:r>
              <a:rPr lang="el-GR" sz="3600">
                <a:latin typeface="Candara" pitchFamily="34" charset="0"/>
              </a:rPr>
              <a:t> </a:t>
            </a:r>
          </a:p>
          <a:p>
            <a:pPr algn="just">
              <a:spcAft>
                <a:spcPts val="120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>
                <a:tab pos="457200" algn="l"/>
              </a:tabLst>
            </a:pPr>
            <a:endParaRPr lang="el-GR" sz="2200">
              <a:latin typeface="Candara" pitchFamily="34" charset="0"/>
            </a:endParaRP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74F57F-09F8-4786-9F9C-32441C6A74E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8038" y="260350"/>
            <a:ext cx="7977187" cy="1252538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6866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916113"/>
            <a:ext cx="8424863" cy="4752975"/>
          </a:xfrm>
        </p:spPr>
        <p:txBody>
          <a:bodyPr rtlCol="0">
            <a:normAutofit fontScale="475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Symbol" pitchFamily="18" charset="2"/>
              <a:buNone/>
              <a:defRPr/>
            </a:pPr>
            <a:r>
              <a:rPr lang="el-GR" sz="5100" b="1" dirty="0" smtClean="0">
                <a:solidFill>
                  <a:schemeClr val="accent1">
                    <a:lumMod val="50000"/>
                  </a:schemeClr>
                </a:solidFill>
              </a:rPr>
              <a:t>Κριτήρια υποβολής </a:t>
            </a:r>
            <a:r>
              <a:rPr lang="el-GR" sz="5100" b="1" dirty="0">
                <a:solidFill>
                  <a:schemeClr val="accent1">
                    <a:lumMod val="50000"/>
                  </a:schemeClr>
                </a:solidFill>
              </a:rPr>
              <a:t>πρότασης </a:t>
            </a:r>
            <a:r>
              <a:rPr lang="el-GR" sz="5100" b="1" dirty="0" smtClean="0">
                <a:solidFill>
                  <a:schemeClr val="accent1">
                    <a:lumMod val="50000"/>
                  </a:schemeClr>
                </a:solidFill>
              </a:rPr>
              <a:t>διμερούς συμφωνίας</a:t>
            </a:r>
            <a:endParaRPr lang="el-GR" sz="5100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l-GR" sz="4400" b="1" dirty="0" smtClean="0">
                <a:solidFill>
                  <a:schemeClr val="tx1"/>
                </a:solidFill>
              </a:rPr>
              <a:t>Το </a:t>
            </a:r>
            <a:r>
              <a:rPr lang="el-GR" sz="4400" b="1" dirty="0">
                <a:solidFill>
                  <a:schemeClr val="tx1"/>
                </a:solidFill>
              </a:rPr>
              <a:t>ίδρυμα να έχει αποκτήσει EUC (</a:t>
            </a:r>
            <a:r>
              <a:rPr lang="el-GR" sz="4400" b="1" dirty="0" smtClean="0">
                <a:solidFill>
                  <a:schemeClr val="tx1"/>
                </a:solidFill>
              </a:rPr>
              <a:t>Ευρωπαϊκός </a:t>
            </a:r>
            <a:r>
              <a:rPr lang="el-GR" sz="4400" b="1" dirty="0">
                <a:solidFill>
                  <a:schemeClr val="tx1"/>
                </a:solidFill>
              </a:rPr>
              <a:t>Χάρτης ERASMUS). 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endParaRPr lang="el-GR" sz="2900" b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l-GR" sz="4400" b="1" dirty="0" smtClean="0">
                <a:solidFill>
                  <a:schemeClr val="tx1"/>
                </a:solidFill>
              </a:rPr>
              <a:t>Το </a:t>
            </a:r>
            <a:r>
              <a:rPr lang="el-GR" sz="4400" b="1" dirty="0">
                <a:solidFill>
                  <a:schemeClr val="tx1"/>
                </a:solidFill>
              </a:rPr>
              <a:t>πρόγραμμα σπουδών του ιδρύματος να είναι συμβατό με το αντίστοιχο του ΑΠΘ, ώστε να είναι δυνατή η αναγνώριση των μαθημάτων των υποτρόφων ERASMUS</a:t>
            </a:r>
            <a:r>
              <a:rPr lang="el-GR" sz="44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l-GR" sz="44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l-GR" sz="4400" b="1" dirty="0">
                <a:solidFill>
                  <a:schemeClr val="tx1"/>
                </a:solidFill>
              </a:rPr>
              <a:t>Το ίδρυμα να εφαρμόζει το Σύστημα ECTS ή άλλο Σύστημα συσσώρευσης και μεταφοράς πιστωτικών μονάδων.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endParaRPr lang="el-GR" sz="2900" b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l-GR" sz="4400" b="1" dirty="0" smtClean="0">
                <a:solidFill>
                  <a:schemeClr val="tx1"/>
                </a:solidFill>
              </a:rPr>
              <a:t>Σε περίπτωση ανανέωσης ήδη υπάρχουσας συμφωνίας, </a:t>
            </a:r>
            <a:r>
              <a:rPr lang="el-GR" sz="4400" b="1" dirty="0">
                <a:solidFill>
                  <a:schemeClr val="tx1"/>
                </a:solidFill>
              </a:rPr>
              <a:t>απαιτείται η αξιολόγησή της τόσο </a:t>
            </a:r>
            <a:r>
              <a:rPr lang="el-GR" sz="4400" b="1" dirty="0" smtClean="0">
                <a:solidFill>
                  <a:schemeClr val="tx1"/>
                </a:solidFill>
              </a:rPr>
              <a:t>σε ποσοτικό (</a:t>
            </a:r>
            <a:r>
              <a:rPr lang="el-GR" sz="4400" b="1" dirty="0">
                <a:solidFill>
                  <a:schemeClr val="tx1"/>
                </a:solidFill>
              </a:rPr>
              <a:t>κινητικότητα φοιτητών και καθηγητών) </a:t>
            </a:r>
            <a:r>
              <a:rPr lang="el-GR" sz="4400" b="1" dirty="0" smtClean="0">
                <a:solidFill>
                  <a:schemeClr val="tx1"/>
                </a:solidFill>
              </a:rPr>
              <a:t>και ποιοτικό επίπεδο </a:t>
            </a:r>
            <a:r>
              <a:rPr lang="el-GR" sz="4400" b="1" dirty="0">
                <a:solidFill>
                  <a:schemeClr val="tx1"/>
                </a:solidFill>
              </a:rPr>
              <a:t>(προβλήματα αναγνώρισης κτλ). </a:t>
            </a:r>
            <a:endParaRPr lang="el-GR" sz="4400" b="1" dirty="0" smtClean="0">
              <a:solidFill>
                <a:schemeClr val="tx1"/>
              </a:solidFill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endParaRPr lang="el-GR" sz="2900" b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rgbClr val="31B6FD"/>
              </a:buClr>
              <a:defRPr/>
            </a:pPr>
            <a:r>
              <a:rPr lang="el-GR" sz="4400" b="1" dirty="0">
                <a:solidFill>
                  <a:schemeClr val="tx1"/>
                </a:solidFill>
              </a:rPr>
              <a:t>Η συμφωνία να είναι συμβατή με τη στρατηγική διεθνοποίησης του ΑΠΘ</a:t>
            </a:r>
            <a:r>
              <a:rPr lang="el-GR" sz="4400" b="1" dirty="0" smtClean="0">
                <a:solidFill>
                  <a:schemeClr val="tx1"/>
                </a:solidFill>
              </a:rPr>
              <a:t>.</a:t>
            </a:r>
            <a:endParaRPr lang="el-GR" sz="4400" b="1" dirty="0"/>
          </a:p>
        </p:txBody>
      </p:sp>
      <p:sp>
        <p:nvSpPr>
          <p:cNvPr id="3686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3876B-7441-432E-AE72-422CE9CCB8CD}" type="slidenum">
              <a:rPr lang="el-GR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978775" cy="1252538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914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23850" y="2133600"/>
            <a:ext cx="8569325" cy="4391025"/>
          </a:xfrm>
        </p:spPr>
        <p:txBody>
          <a:bodyPr rtlCol="0">
            <a:normAutofit fontScale="92500"/>
          </a:bodyPr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Symbol" pitchFamily="18" charset="2"/>
              <a:buNone/>
              <a:defRPr/>
            </a:pPr>
            <a:r>
              <a:rPr lang="el-GR" sz="26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el-GR" sz="2600" b="1" dirty="0" smtClean="0">
                <a:solidFill>
                  <a:schemeClr val="accent1">
                    <a:lumMod val="50000"/>
                  </a:schemeClr>
                </a:solidFill>
              </a:rPr>
              <a:t>Τα 2 Ιδρύματα υποχρεούνται για:</a:t>
            </a:r>
          </a:p>
          <a:p>
            <a:pPr marL="274320" indent="-27432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Την </a:t>
            </a:r>
            <a:r>
              <a:rPr lang="el-GR" b="1" dirty="0">
                <a:solidFill>
                  <a:schemeClr val="tx1"/>
                </a:solidFill>
              </a:rPr>
              <a:t>ανάρτηση των προγραμμάτων σπουδών τους στο διαδίκτυο. </a:t>
            </a:r>
          </a:p>
          <a:p>
            <a:pPr marL="274320" indent="-27432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Τη δήλωση του επιθυμητού επιπέδου γλωσσομάθειας φοιτητών και καθηγητών.</a:t>
            </a:r>
          </a:p>
          <a:p>
            <a:pPr marL="274320" indent="-27432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Την έγκαιρη αποστολή της βαθμολογίας των υποτρόφων στα Πανεπιστήμια προέλευσης (Transcript of Records</a:t>
            </a:r>
            <a:r>
              <a:rPr lang="el-GR" b="1" dirty="0" smtClean="0">
                <a:solidFill>
                  <a:schemeClr val="tx1"/>
                </a:solidFill>
              </a:rPr>
              <a:t>),  ΟΧΙ </a:t>
            </a:r>
            <a:r>
              <a:rPr lang="el-GR" b="1" dirty="0">
                <a:solidFill>
                  <a:schemeClr val="tx1"/>
                </a:solidFill>
              </a:rPr>
              <a:t>αργότερα των πέντε εβδομάδων από την αναχώρηση τους.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Την ενημέρωση των εταίρων για τον ενδεχόμενο τερματισμό της συνεργασίας τουλάχιστον ένα ακαδημαϊκό έτος νωρίτερα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891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6EF1B1-537D-49C3-A8BA-17086B67D243}" type="slidenum">
              <a:rPr lang="el-GR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844675"/>
            <a:ext cx="8640762" cy="482441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l-GR" sz="3500" b="1" dirty="0" smtClean="0"/>
              <a:t>Προτεραιότητες – Συστάσεις ΤΕΕΠ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l-GR" sz="1000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l-GR" sz="2600" b="1" dirty="0" smtClean="0">
                <a:solidFill>
                  <a:schemeClr val="tx1"/>
                </a:solidFill>
              </a:rPr>
              <a:t>1. Οργάνωση μαθημάτων στην αγγλική γλώσσα (επίπεδο Τμήματος, Σχολής, Α.Π.Θ.)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l-GR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l-GR" dirty="0"/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r>
              <a:rPr lang="el-GR" dirty="0" smtClean="0">
                <a:solidFill>
                  <a:schemeClr val="tx1"/>
                </a:solidFill>
              </a:rPr>
              <a:t>- Προσέλκυση μεγαλύτερου αριθμού εισερχόμενων φοιτητών/ριών</a:t>
            </a: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r>
              <a:rPr lang="el-GR" dirty="0" smtClean="0">
                <a:solidFill>
                  <a:schemeClr val="tx1"/>
                </a:solidFill>
              </a:rPr>
              <a:t>- Βελτίωση της διδακτικής διαδικασίας για τους εισερχόμενους φοιτητές</a:t>
            </a: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r>
              <a:rPr lang="el-GR" dirty="0" smtClean="0">
                <a:solidFill>
                  <a:schemeClr val="tx1"/>
                </a:solidFill>
              </a:rPr>
              <a:t>- Αύξηση του βαθμού ικανοποίησης των εισερχόμενων φοιτητών</a:t>
            </a: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r>
              <a:rPr lang="el-GR" dirty="0" smtClean="0">
                <a:solidFill>
                  <a:schemeClr val="tx1"/>
                </a:solidFill>
              </a:rPr>
              <a:t>- Εξοικονόμηση </a:t>
            </a:r>
            <a:r>
              <a:rPr lang="el-GR" dirty="0">
                <a:solidFill>
                  <a:schemeClr val="tx1"/>
                </a:solidFill>
              </a:rPr>
              <a:t>ενέργειας και χρόνου των μελών ΔΕΠ</a:t>
            </a: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r>
              <a:rPr lang="el-GR" dirty="0" smtClean="0">
                <a:solidFill>
                  <a:schemeClr val="tx1"/>
                </a:solidFill>
              </a:rPr>
              <a:t>- Καλύτερη εφαρμογή του προγράμματος</a:t>
            </a:r>
            <a:r>
              <a:rPr lang="en-US" dirty="0" smtClean="0">
                <a:solidFill>
                  <a:schemeClr val="tx1"/>
                </a:solidFill>
              </a:rPr>
              <a:t> ERASMUS</a:t>
            </a:r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96188" y="6381750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48C071-00B1-4C4A-B039-7DE522E9E567}" type="slidenum">
              <a:rPr lang="el-GR" sz="180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9425" y="203200"/>
            <a:ext cx="8229600" cy="1254125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   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   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744538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rved Right Arrow 5"/>
          <p:cNvSpPr/>
          <p:nvPr/>
        </p:nvSpPr>
        <p:spPr>
          <a:xfrm>
            <a:off x="3779838" y="3170238"/>
            <a:ext cx="720725" cy="792162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844675"/>
            <a:ext cx="8640762" cy="482441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l-GR" sz="3500" b="1" dirty="0" smtClean="0"/>
              <a:t>Προτεραιότητες – Συστάσεις ΤΕΕΠ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l-GR" sz="1000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l-GR" sz="2800" b="1" dirty="0">
                <a:solidFill>
                  <a:schemeClr val="tx1"/>
                </a:solidFill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</a:rPr>
              <a:t>. Αναγνώριση μαθημάτων  των εξερχόμενων φοιτητών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l-GR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l-GR" dirty="0"/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Symbol" pitchFamily="18" charset="2"/>
              <a:buNone/>
              <a:defRPr/>
            </a:pPr>
            <a:r>
              <a:rPr lang="el-GR" dirty="0">
                <a:solidFill>
                  <a:schemeClr val="tx1"/>
                </a:solidFill>
              </a:rPr>
              <a:t>- Καλύτερη εφαρμογή του προγράμματος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ERASMUS</a:t>
            </a:r>
            <a:r>
              <a:rPr lang="el-GR" dirty="0" smtClean="0">
                <a:solidFill>
                  <a:schemeClr val="tx1"/>
                </a:solidFill>
              </a:rPr>
              <a:t> (</a:t>
            </a:r>
            <a:r>
              <a:rPr lang="el-GR" b="1" dirty="0" smtClean="0">
                <a:solidFill>
                  <a:schemeClr val="tx1"/>
                </a:solidFill>
              </a:rPr>
              <a:t>μεταφορά περιόδου σπουδών</a:t>
            </a:r>
            <a:r>
              <a:rPr lang="el-GR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Symbol" pitchFamily="18" charset="2"/>
              <a:buNone/>
              <a:defRPr/>
            </a:pPr>
            <a:r>
              <a:rPr lang="el-GR" dirty="0" smtClean="0">
                <a:solidFill>
                  <a:schemeClr val="tx1"/>
                </a:solidFill>
              </a:rPr>
              <a:t>- Προσέλκυση μεγαλύτερου αριθμού εξερχόμενων φοιτητών/ριών</a:t>
            </a: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Symbol" pitchFamily="18" charset="2"/>
              <a:buNone/>
              <a:defRPr/>
            </a:pPr>
            <a:r>
              <a:rPr lang="el-GR" dirty="0" smtClean="0">
                <a:solidFill>
                  <a:schemeClr val="tx1"/>
                </a:solidFill>
              </a:rPr>
              <a:t>- Αύξηση του βαθμού ικανοποίησης των εξερχόμενων φοιτητών</a:t>
            </a: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Clr>
                <a:srgbClr val="31B6FD"/>
              </a:buClr>
              <a:buFont typeface="Symbol" pitchFamily="18" charset="2"/>
              <a:buNone/>
              <a:defRPr/>
            </a:pPr>
            <a:r>
              <a:rPr lang="el-GR" dirty="0">
                <a:solidFill>
                  <a:prstClr val="black"/>
                </a:solidFill>
              </a:rPr>
              <a:t>- Εξοικονόμηση ενέργειας και χρόνου των μελών ΔΕΠ</a:t>
            </a: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r>
              <a:rPr lang="el-GR" b="1" i="1" dirty="0" smtClean="0">
                <a:solidFill>
                  <a:schemeClr val="tx1"/>
                </a:solidFill>
              </a:rPr>
              <a:t>[Προσεκτικός έλεγχος κριτηρίων πριν τη σύναψη διμερούς συμφωνίας, εφαρμογή των υποχρεώσεων μετά τη σύναψη]</a:t>
            </a:r>
            <a:endParaRPr lang="el-GR" b="1" i="1" dirty="0">
              <a:solidFill>
                <a:schemeClr val="tx1"/>
              </a:solidFill>
            </a:endParaRPr>
          </a:p>
        </p:txBody>
      </p:sp>
      <p:sp>
        <p:nvSpPr>
          <p:cNvPr id="4198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96188" y="6381750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567D6D-851A-4215-945F-1F9D825BD774}" type="slidenum">
              <a:rPr lang="el-GR" sz="180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9425" y="203200"/>
            <a:ext cx="8229600" cy="1254125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   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   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744538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rved Right Arrow 5"/>
          <p:cNvSpPr/>
          <p:nvPr/>
        </p:nvSpPr>
        <p:spPr>
          <a:xfrm>
            <a:off x="3995738" y="2997200"/>
            <a:ext cx="576262" cy="647700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>
          <a:xfrm>
            <a:off x="179388" y="1844675"/>
            <a:ext cx="8640762" cy="4824413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el-GR" sz="3500" b="1" smtClean="0"/>
              <a:t>Προτεραιότητες – Συστάσεις ΤΕΕΠ</a:t>
            </a:r>
          </a:p>
          <a:p>
            <a:pPr marL="0" indent="0">
              <a:buFont typeface="Symbol" pitchFamily="18" charset="2"/>
              <a:buNone/>
            </a:pPr>
            <a:endParaRPr lang="el-GR" sz="1000" smtClean="0"/>
          </a:p>
          <a:p>
            <a:pPr marL="0" indent="0">
              <a:buFont typeface="Symbol" pitchFamily="18" charset="2"/>
              <a:buNone/>
            </a:pPr>
            <a:r>
              <a:rPr lang="el-GR" sz="2600" b="1" smtClean="0">
                <a:solidFill>
                  <a:schemeClr val="tx1"/>
                </a:solidFill>
              </a:rPr>
              <a:t>3. Έγκαιρη αποστολή βαθμολογίας των εισερχόμενων φοιτητών, </a:t>
            </a:r>
            <a:r>
              <a:rPr lang="el-GR" sz="2600" b="1" smtClean="0">
                <a:solidFill>
                  <a:srgbClr val="C00000"/>
                </a:solidFill>
              </a:rPr>
              <a:t>ΟΧΙ </a:t>
            </a:r>
            <a:r>
              <a:rPr lang="el-GR" sz="3000" b="1" smtClean="0">
                <a:solidFill>
                  <a:srgbClr val="C00000"/>
                </a:solidFill>
              </a:rPr>
              <a:t>&gt; 5</a:t>
            </a:r>
            <a:r>
              <a:rPr lang="el-GR" sz="2600" b="1" smtClean="0">
                <a:solidFill>
                  <a:srgbClr val="C00000"/>
                </a:solidFill>
              </a:rPr>
              <a:t> εβδομάδες μετά την αναχώρηση</a:t>
            </a:r>
          </a:p>
          <a:p>
            <a:pPr marL="0" indent="0">
              <a:buFont typeface="Symbol" pitchFamily="18" charset="2"/>
              <a:buNone/>
            </a:pPr>
            <a:endParaRPr lang="el-GR" smtClean="0"/>
          </a:p>
          <a:p>
            <a:pPr marL="0" indent="0">
              <a:buFont typeface="Symbol" pitchFamily="18" charset="2"/>
              <a:buNone/>
            </a:pPr>
            <a:endParaRPr lang="el-GR" smtClean="0"/>
          </a:p>
          <a:p>
            <a:pPr marL="0" indent="0">
              <a:spcBef>
                <a:spcPct val="0"/>
              </a:spcBef>
              <a:spcAft>
                <a:spcPts val="1200"/>
              </a:spcAft>
              <a:buFont typeface="Symbol" pitchFamily="18" charset="2"/>
              <a:buNone/>
            </a:pPr>
            <a:r>
              <a:rPr lang="el-GR" smtClean="0">
                <a:solidFill>
                  <a:schemeClr val="tx1"/>
                </a:solidFill>
              </a:rPr>
              <a:t>- Καλύτερη εφαρμογή του προγράμματος</a:t>
            </a:r>
            <a:r>
              <a:rPr lang="en-US" smtClean="0">
                <a:solidFill>
                  <a:schemeClr val="tx1"/>
                </a:solidFill>
              </a:rPr>
              <a:t> ERASMUS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 typeface="Symbol" pitchFamily="18" charset="2"/>
              <a:buNone/>
            </a:pPr>
            <a:r>
              <a:rPr lang="el-GR" smtClean="0">
                <a:solidFill>
                  <a:schemeClr val="tx1"/>
                </a:solidFill>
              </a:rPr>
              <a:t>- Διευκόλυνση των μαθησιακών αποτελεσμάτων των εισερχόμενων φοιτητών/ριών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Symbol" pitchFamily="18" charset="2"/>
              <a:buNone/>
            </a:pPr>
            <a:r>
              <a:rPr lang="el-GR" smtClean="0">
                <a:solidFill>
                  <a:schemeClr val="tx1"/>
                </a:solidFill>
              </a:rPr>
              <a:t>- Βελτιωμένη εικόνα των υπηρεσιών του Α.Π.Θ. στα Ιδρύματα με τα οποία συνεργαζόμαστε</a:t>
            </a:r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96188" y="6381750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BFBDE0-3423-4D39-86B1-3093513F000A}" type="slidenum">
              <a:rPr lang="el-GR" sz="180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9425" y="203200"/>
            <a:ext cx="8229600" cy="1254125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   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   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744538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rved Right Arrow 5"/>
          <p:cNvSpPr/>
          <p:nvPr/>
        </p:nvSpPr>
        <p:spPr>
          <a:xfrm>
            <a:off x="3492500" y="3500438"/>
            <a:ext cx="719138" cy="792162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844675"/>
            <a:ext cx="8640762" cy="4824413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l-GR" sz="3500" b="1" dirty="0" smtClean="0"/>
              <a:t>Προτεραιότητες – Συστάσεις ΤΕΕΠ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l-GR" sz="1000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l-GR" sz="2600" b="1" dirty="0" smtClean="0">
                <a:solidFill>
                  <a:schemeClr val="tx1"/>
                </a:solidFill>
              </a:rPr>
              <a:t>4. Προσεκτικός έλεγχος της συμφωνίας μάθησης κάθε εξερχόμενου φοιτητή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l-GR" dirty="0"/>
          </a:p>
          <a:p>
            <a:pPr marL="274320" indent="-274320" fontAlgn="auto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endParaRPr lang="el-GR" dirty="0" smtClean="0">
              <a:solidFill>
                <a:schemeClr val="tx1"/>
              </a:solidFill>
            </a:endParaRPr>
          </a:p>
          <a:p>
            <a:pPr marL="274320" indent="-274320" fontAlgn="auto">
              <a:spcBef>
                <a:spcPts val="0"/>
              </a:spcBef>
              <a:spcAft>
                <a:spcPts val="1500"/>
              </a:spcAft>
              <a:buFontTx/>
              <a:buChar char="-"/>
              <a:defRPr/>
            </a:pPr>
            <a:r>
              <a:rPr lang="el-GR" dirty="0" smtClean="0">
                <a:solidFill>
                  <a:schemeClr val="tx1"/>
                </a:solidFill>
              </a:rPr>
              <a:t>Αριθμός </a:t>
            </a:r>
            <a:r>
              <a:rPr lang="en-US" dirty="0" smtClean="0">
                <a:solidFill>
                  <a:schemeClr val="tx1"/>
                </a:solidFill>
              </a:rPr>
              <a:t>ECTS / 6</a:t>
            </a:r>
            <a:r>
              <a:rPr lang="el-GR" dirty="0" smtClean="0">
                <a:solidFill>
                  <a:schemeClr val="tx1"/>
                </a:solidFill>
              </a:rPr>
              <a:t>μηνο: 30 (28-32) , </a:t>
            </a:r>
            <a:r>
              <a:rPr lang="el-GR" b="1" dirty="0" smtClean="0">
                <a:solidFill>
                  <a:srgbClr val="C00000"/>
                </a:solidFill>
              </a:rPr>
              <a:t>ΑΡΑ: 5-6 </a:t>
            </a:r>
            <a:r>
              <a:rPr lang="en-US" b="1" dirty="0" smtClean="0">
                <a:solidFill>
                  <a:srgbClr val="C00000"/>
                </a:solidFill>
              </a:rPr>
              <a:t>ECTS </a:t>
            </a:r>
            <a:r>
              <a:rPr lang="el-GR" b="1" dirty="0" smtClean="0">
                <a:solidFill>
                  <a:srgbClr val="C00000"/>
                </a:solidFill>
              </a:rPr>
              <a:t>ανά μήνα</a:t>
            </a:r>
          </a:p>
          <a:p>
            <a:pPr marL="274320" indent="-274320" fontAlgn="auto">
              <a:spcBef>
                <a:spcPts val="0"/>
              </a:spcBef>
              <a:spcAft>
                <a:spcPts val="1500"/>
              </a:spcAft>
              <a:buFontTx/>
              <a:buChar char="-"/>
              <a:defRPr/>
            </a:pPr>
            <a:r>
              <a:rPr lang="el-GR" dirty="0" smtClean="0">
                <a:solidFill>
                  <a:schemeClr val="tx1"/>
                </a:solidFill>
              </a:rPr>
              <a:t>Έλεγχος μαθημάτων υπό αναγνώριση, συστάσεις προς την κατεύθυνση επιλογών στο Ίδρυμα Υποδοχής τα οποία θα αναγνωριστούν από το Α.Π.Θ.</a:t>
            </a:r>
          </a:p>
          <a:p>
            <a:pPr marL="274320" indent="-274320" fontAlgn="auto">
              <a:spcBef>
                <a:spcPts val="0"/>
              </a:spcBef>
              <a:spcAft>
                <a:spcPts val="1500"/>
              </a:spcAft>
              <a:buFontTx/>
              <a:buChar char="-"/>
              <a:defRPr/>
            </a:pPr>
            <a:r>
              <a:rPr lang="el-GR" dirty="0" smtClean="0">
                <a:solidFill>
                  <a:schemeClr val="tx1"/>
                </a:solidFill>
              </a:rPr>
              <a:t>Ό,τι δεν αναγνωρίζεται, οπωσδήποτε αναγράφεται στο Παράρτημα Διπλώματος</a:t>
            </a:r>
          </a:p>
          <a:p>
            <a:pPr marL="274320" indent="-274320" fontAlgn="auto">
              <a:spcBef>
                <a:spcPts val="0"/>
              </a:spcBef>
              <a:spcAft>
                <a:spcPts val="2400"/>
              </a:spcAft>
              <a:buFontTx/>
              <a:buChar char="-"/>
              <a:defRPr/>
            </a:pPr>
            <a:r>
              <a:rPr lang="el-GR" dirty="0" smtClean="0">
                <a:solidFill>
                  <a:schemeClr val="tx1"/>
                </a:solidFill>
              </a:rPr>
              <a:t>Ευελιξία ως προς τα δικά μας προγράμματα σπουδών (π.χ., μαθήματα επιλογής)</a:t>
            </a: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Symbol" pitchFamily="18" charset="2"/>
              <a:buNone/>
              <a:defRPr/>
            </a:pPr>
            <a:endParaRPr lang="el-GR" dirty="0" smtClean="0">
              <a:solidFill>
                <a:schemeClr val="tx1"/>
              </a:solidFill>
            </a:endParaRPr>
          </a:p>
        </p:txBody>
      </p:sp>
      <p:sp>
        <p:nvSpPr>
          <p:cNvPr id="4403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96188" y="6381750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1A26FE-1407-4FF5-BBC4-6510D51CDC28}" type="slidenum">
              <a:rPr lang="el-GR" sz="180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9425" y="203200"/>
            <a:ext cx="8229600" cy="1254125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   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   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744538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997200"/>
            <a:ext cx="7254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844675"/>
            <a:ext cx="8640762" cy="482441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l-GR" sz="3500" b="1" dirty="0" smtClean="0"/>
              <a:t>Προτεραιότητες – Συστάσεις ΤΕΕΠ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l-GR" sz="1000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l-GR" sz="2600" b="1" dirty="0">
                <a:solidFill>
                  <a:schemeClr val="tx1"/>
                </a:solidFill>
              </a:rPr>
              <a:t>5</a:t>
            </a:r>
            <a:r>
              <a:rPr lang="el-GR" sz="2600" b="1" dirty="0" smtClean="0">
                <a:solidFill>
                  <a:schemeClr val="tx1"/>
                </a:solidFill>
              </a:rPr>
              <a:t>. Μείωση του ποσοστού αλλαγών στο έντυπο της συμφωνίας μάθησης </a:t>
            </a:r>
            <a:r>
              <a:rPr lang="el-GR" sz="2600" b="1" dirty="0" smtClean="0">
                <a:solidFill>
                  <a:srgbClr val="C00000"/>
                </a:solidFill>
              </a:rPr>
              <a:t>(σήμερα 75%!)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l-GR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el-GR" dirty="0"/>
          </a:p>
          <a:p>
            <a:pPr marL="274320" indent="-274320" fontAlgn="auto">
              <a:spcBef>
                <a:spcPts val="0"/>
              </a:spcBef>
              <a:spcAft>
                <a:spcPts val="2400"/>
              </a:spcAft>
              <a:buFontTx/>
              <a:buChar char="-"/>
              <a:defRPr/>
            </a:pPr>
            <a:r>
              <a:rPr lang="el-GR" dirty="0" smtClean="0">
                <a:solidFill>
                  <a:schemeClr val="tx1"/>
                </a:solidFill>
              </a:rPr>
              <a:t>Καλύτερη </a:t>
            </a:r>
            <a:r>
              <a:rPr lang="el-GR" dirty="0">
                <a:solidFill>
                  <a:schemeClr val="tx1"/>
                </a:solidFill>
              </a:rPr>
              <a:t>εφαρμογή του προγράμματος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ERASMUS</a:t>
            </a:r>
            <a:endParaRPr lang="el-GR" dirty="0" smtClean="0">
              <a:solidFill>
                <a:schemeClr val="tx1"/>
              </a:solidFill>
            </a:endParaRPr>
          </a:p>
          <a:p>
            <a:pPr marL="274320" indent="-274320" fontAlgn="auto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l-GR" dirty="0" smtClean="0">
                <a:solidFill>
                  <a:schemeClr val="tx1"/>
                </a:solidFill>
              </a:rPr>
              <a:t>Μείωση της γραφειοκρατίας</a:t>
            </a:r>
            <a:endParaRPr lang="en-US" dirty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r>
              <a:rPr lang="el-GR" b="1" i="1" dirty="0" smtClean="0">
                <a:solidFill>
                  <a:schemeClr val="tx1"/>
                </a:solidFill>
              </a:rPr>
              <a:t>[Έγκαιρη ανάρτηση στην ιστοσελίδα των προγραμμάτων σπουδών όλων των συνεργαζόμενων Παν/μίων (?) και του δικού μας!   /</a:t>
            </a: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Symbol" pitchFamily="18" charset="2"/>
              <a:buNone/>
              <a:defRPr/>
            </a:pPr>
            <a:r>
              <a:rPr lang="el-GR" b="1" i="1" dirty="0" smtClean="0">
                <a:solidFill>
                  <a:schemeClr val="tx1"/>
                </a:solidFill>
              </a:rPr>
              <a:t>  Παρότρυνση </a:t>
            </a:r>
            <a:r>
              <a:rPr lang="el-GR" b="1" i="1" dirty="0">
                <a:solidFill>
                  <a:schemeClr val="tx1"/>
                </a:solidFill>
              </a:rPr>
              <a:t>εκ μέρους των συντονιστών </a:t>
            </a:r>
            <a:r>
              <a:rPr lang="en-US" b="1" i="1" dirty="0">
                <a:solidFill>
                  <a:schemeClr val="tx1"/>
                </a:solidFill>
              </a:rPr>
              <a:t>ECTS</a:t>
            </a:r>
            <a:r>
              <a:rPr lang="el-GR" b="1" i="1" dirty="0">
                <a:solidFill>
                  <a:schemeClr val="tx1"/>
                </a:solidFill>
              </a:rPr>
              <a:t> για περιορισμό των αλλαγών </a:t>
            </a:r>
            <a:r>
              <a:rPr lang="el-GR" b="1" i="1" dirty="0" smtClean="0">
                <a:solidFill>
                  <a:schemeClr val="tx1"/>
                </a:solidFill>
              </a:rPr>
              <a:t>μαθημάτων]</a:t>
            </a: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Symbol" pitchFamily="18" charset="2"/>
              <a:buNone/>
              <a:defRPr/>
            </a:pPr>
            <a:endParaRPr lang="el-GR" dirty="0" smtClean="0">
              <a:solidFill>
                <a:schemeClr val="tx1"/>
              </a:solidFill>
            </a:endParaRPr>
          </a:p>
        </p:txBody>
      </p:sp>
      <p:sp>
        <p:nvSpPr>
          <p:cNvPr id="4505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96188" y="6381750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3C9B79-1BC3-4AEF-B328-64140B847E44}" type="slidenum">
              <a:rPr lang="el-GR" sz="180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9425" y="203200"/>
            <a:ext cx="8229600" cy="1254125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   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   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744538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5863" y="2997200"/>
            <a:ext cx="7254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978775" cy="1252538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082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Content Placeholder 1"/>
          <p:cNvSpPr>
            <a:spLocks noGrp="1"/>
          </p:cNvSpPr>
          <p:nvPr>
            <p:ph idx="1"/>
          </p:nvPr>
        </p:nvSpPr>
        <p:spPr>
          <a:xfrm>
            <a:off x="250825" y="1916113"/>
            <a:ext cx="8642350" cy="4681537"/>
          </a:xfrm>
        </p:spPr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</p:txBody>
      </p:sp>
      <p:sp>
        <p:nvSpPr>
          <p:cNvPr id="4608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967689-1298-4A57-90D8-37B796A9A9B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44675"/>
            <a:ext cx="864235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3" y="188913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827088" y="300038"/>
            <a:ext cx="7345362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Διάγραμμα 6"/>
          <p:cNvGraphicFramePr/>
          <p:nvPr/>
        </p:nvGraphicFramePr>
        <p:xfrm>
          <a:off x="3563888" y="1988840"/>
          <a:ext cx="540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\\155.207.60.88\Prof$\niklio\Desktop\erasmus-plu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470257">
            <a:off x="252413" y="3398838"/>
            <a:ext cx="2817812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250825" y="2133600"/>
            <a:ext cx="2562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ndara" pitchFamily="34" charset="0"/>
              </a:rPr>
              <a:t>ERASMUS</a:t>
            </a:r>
            <a:r>
              <a:rPr lang="en-US" sz="3200" b="1" baseline="30000">
                <a:latin typeface="Candara" pitchFamily="34" charset="0"/>
              </a:rPr>
              <a:t>+</a:t>
            </a:r>
            <a:r>
              <a:rPr lang="en-US" sz="2400" b="1">
                <a:latin typeface="Candara" pitchFamily="34" charset="0"/>
              </a:rPr>
              <a:t> KA</a:t>
            </a:r>
            <a:r>
              <a:rPr lang="en-US" sz="2800" b="1">
                <a:latin typeface="Candara" pitchFamily="34" charset="0"/>
              </a:rPr>
              <a:t>1</a:t>
            </a:r>
          </a:p>
          <a:p>
            <a:r>
              <a:rPr lang="en-US" sz="2400" b="1">
                <a:solidFill>
                  <a:srgbClr val="C00000"/>
                </a:solidFill>
                <a:latin typeface="Candara" pitchFamily="34" charset="0"/>
              </a:rPr>
              <a:t>(</a:t>
            </a:r>
            <a:r>
              <a:rPr lang="el-GR" sz="2400" b="1">
                <a:solidFill>
                  <a:srgbClr val="C00000"/>
                </a:solidFill>
                <a:latin typeface="Candara" pitchFamily="34" charset="0"/>
              </a:rPr>
              <a:t>ΚΙΝΗΤΙΚΟΤΗΤΑ) </a:t>
            </a:r>
          </a:p>
        </p:txBody>
      </p:sp>
      <p:sp>
        <p:nvSpPr>
          <p:cNvPr id="163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D24B5F-95E4-4D81-B504-58E17D2BCACF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978775" cy="1252538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8130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Content Placeholder 1"/>
          <p:cNvSpPr>
            <a:spLocks noGrp="1"/>
          </p:cNvSpPr>
          <p:nvPr>
            <p:ph idx="1"/>
          </p:nvPr>
        </p:nvSpPr>
        <p:spPr>
          <a:xfrm>
            <a:off x="250825" y="1916113"/>
            <a:ext cx="8642350" cy="4681537"/>
          </a:xfrm>
        </p:spPr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</p:txBody>
      </p:sp>
      <p:sp>
        <p:nvSpPr>
          <p:cNvPr id="4813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1605D7-A9D4-47E3-A702-95CCE6ADC97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/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950" y="1989138"/>
            <a:ext cx="86582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978775" cy="1252538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0178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Content Placeholder 1"/>
          <p:cNvSpPr>
            <a:spLocks noGrp="1"/>
          </p:cNvSpPr>
          <p:nvPr>
            <p:ph idx="1"/>
          </p:nvPr>
        </p:nvSpPr>
        <p:spPr>
          <a:xfrm>
            <a:off x="250825" y="1916113"/>
            <a:ext cx="8642350" cy="4681537"/>
          </a:xfrm>
        </p:spPr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</p:txBody>
      </p:sp>
      <p:sp>
        <p:nvSpPr>
          <p:cNvPr id="5018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543D86-01A6-41AF-932D-FCAC521A498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3" y="1916113"/>
            <a:ext cx="869315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978775" cy="1252538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2226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Content Placeholder 1"/>
          <p:cNvSpPr>
            <a:spLocks noGrp="1"/>
          </p:cNvSpPr>
          <p:nvPr>
            <p:ph idx="1"/>
          </p:nvPr>
        </p:nvSpPr>
        <p:spPr>
          <a:xfrm>
            <a:off x="250825" y="1916113"/>
            <a:ext cx="8642350" cy="4681537"/>
          </a:xfrm>
        </p:spPr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</p:txBody>
      </p:sp>
      <p:sp>
        <p:nvSpPr>
          <p:cNvPr id="5222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6A77C7-65B6-4AB1-A4A1-2B400C7FE59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12925"/>
            <a:ext cx="8689975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978775" cy="1252538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4274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Content Placeholder 1"/>
          <p:cNvSpPr>
            <a:spLocks noGrp="1"/>
          </p:cNvSpPr>
          <p:nvPr>
            <p:ph idx="1"/>
          </p:nvPr>
        </p:nvSpPr>
        <p:spPr>
          <a:xfrm>
            <a:off x="250825" y="1916113"/>
            <a:ext cx="8642350" cy="4681537"/>
          </a:xfrm>
        </p:spPr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</p:txBody>
      </p:sp>
      <p:sp>
        <p:nvSpPr>
          <p:cNvPr id="5427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9EFC38-EDCD-4FC7-8CC0-E057806375F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l-GR"/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82788"/>
            <a:ext cx="8678863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E:\Υπεύθυνος Μηχανοργάνωσης\logos\Tr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4150" y="442913"/>
            <a:ext cx="360838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G:\Υπεύθυνος Μηχανοργάνωσης\logos\Τ.Ε.Ε.Π_logos\teep-logo-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0300" y="6143625"/>
            <a:ext cx="15113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2" descr="E:\Υπεύθυνος Μηχανοργάνωσης\_tasos\eurep\logos_banners\ΑΝΑΚΟΙΝΩΣΕΙΣ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1600" y="6203950"/>
            <a:ext cx="22320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 descr="E:\Υπεύθυνος Μηχανοργάνωσης\logos\AuTh_logos\auth_logo_s_tran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563" y="5972175"/>
            <a:ext cx="7921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6137275"/>
            <a:ext cx="6715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itle 3"/>
          <p:cNvSpPr>
            <a:spLocks noGrp="1"/>
          </p:cNvSpPr>
          <p:nvPr>
            <p:ph type="title"/>
          </p:nvPr>
        </p:nvSpPr>
        <p:spPr>
          <a:xfrm>
            <a:off x="625475" y="4149725"/>
            <a:ext cx="8229600" cy="1252538"/>
          </a:xfrm>
        </p:spPr>
        <p:txBody>
          <a:bodyPr/>
          <a:lstStyle/>
          <a:p>
            <a:r>
              <a:rPr lang="el-GR" smtClean="0"/>
              <a:t>ΕΥΧΑΡΙΣΤΩ!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154363"/>
            <a:ext cx="5991225" cy="1550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www.eurep.auth.gr</a:t>
            </a:r>
            <a:endParaRPr lang="el-G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</a:rPr>
              <a:t>ΕΥΧΑΡΙΣΤΩ!</a:t>
            </a:r>
            <a:endParaRPr lang="el-G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3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DC414C-8918-432F-B806-D9045AFCFAB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3" y="188913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827088" y="188913"/>
            <a:ext cx="7345362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0825" y="1700213"/>
            <a:ext cx="8497888" cy="489743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Symbol" pitchFamily="18" charset="2"/>
              <a:buNone/>
            </a:pPr>
            <a:r>
              <a:rPr lang="el-GR" sz="2600" b="1" smtClean="0"/>
              <a:t>Στόχοι του προγράμματος ΚΑ1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200" b="1" smtClean="0">
                <a:solidFill>
                  <a:schemeClr val="tx1"/>
                </a:solidFill>
              </a:rPr>
              <a:t>Ενίσχυση γνώσεων και δεξιοτήτων των νέων ανθρώπων </a:t>
            </a:r>
            <a:r>
              <a:rPr lang="el-GR" sz="2200" smtClean="0">
                <a:solidFill>
                  <a:schemeClr val="tx1"/>
                </a:solidFill>
              </a:rPr>
              <a:t>(αντικείμενο σπουδών, γ</a:t>
            </a:r>
            <a:r>
              <a:rPr lang="el-GR" sz="2200" smtClean="0">
                <a:solidFill>
                  <a:schemeClr val="tx1"/>
                </a:solidFill>
                <a:latin typeface="Arial" charset="0"/>
              </a:rPr>
              <a:t>λ</a:t>
            </a:r>
            <a:r>
              <a:rPr lang="el-GR" sz="2200" smtClean="0">
                <a:solidFill>
                  <a:schemeClr val="tx1"/>
                </a:solidFill>
              </a:rPr>
              <a:t>ωσσική επάρκεια)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200" b="1" smtClean="0">
                <a:solidFill>
                  <a:schemeClr val="tx1"/>
                </a:solidFill>
              </a:rPr>
              <a:t>Απόκτηση πολύτιμης εργασιακής εμπειρίας και σύνδεση με την αγορά εργασίας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200" b="1" smtClean="0">
                <a:solidFill>
                  <a:schemeClr val="tx1"/>
                </a:solidFill>
              </a:rPr>
              <a:t>Προσωπική ανάπτυξη </a:t>
            </a:r>
            <a:r>
              <a:rPr lang="el-GR" sz="2200" smtClean="0">
                <a:solidFill>
                  <a:schemeClr val="tx1"/>
                </a:solidFill>
              </a:rPr>
              <a:t>(αλληλεπίδραση με νέους ανθρώπους από όλο τον κόσμο, δεξιότητες ζωής)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200" b="1" smtClean="0">
                <a:solidFill>
                  <a:schemeClr val="tx1"/>
                </a:solidFill>
              </a:rPr>
              <a:t>Προαγωγή της συνεργασίας μεταξύ επιστημόνων και ανταλλαγή καλών πρακτικών </a:t>
            </a:r>
            <a:r>
              <a:rPr lang="el-GR" sz="2200" smtClean="0">
                <a:solidFill>
                  <a:schemeClr val="tx1"/>
                </a:solidFill>
              </a:rPr>
              <a:t>(διδασκαλία και διαχείριση)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200" b="1" smtClean="0">
                <a:solidFill>
                  <a:schemeClr val="tx1"/>
                </a:solidFill>
              </a:rPr>
              <a:t>Εκσυγχρονισμός προγραμμάτων σπουδών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b="1" smtClean="0">
                <a:solidFill>
                  <a:schemeClr val="tx1"/>
                </a:solidFill>
              </a:rPr>
              <a:t>Ενδυνάμωση της ιδιότητας του Ευρωπαίου πολίτη, πολίτη του κόσμου. 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AA1B2E-34B6-4BA4-B2FE-AECDF4BD59E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325" y="2060575"/>
            <a:ext cx="8904288" cy="453707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978775" cy="1252538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483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A7681B-EC21-495F-BF20-76F47404452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978775" cy="1252538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530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2060575"/>
            <a:ext cx="8785225" cy="4608513"/>
          </a:xfrm>
        </p:spPr>
      </p:pic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B40A52-D18C-4EB8-B93F-4F141808336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978775" cy="1252538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578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05038"/>
            <a:ext cx="85693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6E3C2E-EBAA-47B7-826A-49A4A5EBAE5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978775" cy="1252538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626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05038"/>
            <a:ext cx="85693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DE895F-C0B4-4132-B634-5AF38F7B633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978775" cy="107950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674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844675"/>
            <a:ext cx="8832850" cy="4824413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2400"/>
              </a:spcAft>
              <a:buFont typeface="Symbol" pitchFamily="18" charset="2"/>
              <a:buNone/>
              <a:defRPr/>
            </a:pPr>
            <a:r>
              <a:rPr lang="el-GR" sz="2600" b="1" dirty="0" smtClean="0"/>
              <a:t>Έκθεση </a:t>
            </a:r>
            <a:r>
              <a:rPr lang="el-GR" sz="2600" b="1" dirty="0"/>
              <a:t>Ελέγχου Συστημάτων </a:t>
            </a:r>
            <a:r>
              <a:rPr lang="el-GR" sz="2600" b="1" dirty="0" smtClean="0"/>
              <a:t>από </a:t>
            </a:r>
            <a:r>
              <a:rPr lang="el-GR" sz="2600" b="1" dirty="0"/>
              <a:t>την Εθνική Μονάδα (ΙΚΥ</a:t>
            </a:r>
            <a:r>
              <a:rPr lang="el-GR" sz="2600" b="1" dirty="0" smtClean="0"/>
              <a:t>), Απρ. 2015</a:t>
            </a:r>
            <a:endParaRPr lang="el-GR" sz="2600" dirty="0"/>
          </a:p>
          <a:p>
            <a:pPr marL="274320" indent="-274320" fontAlgn="auto">
              <a:lnSpc>
                <a:spcPts val="2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Το </a:t>
            </a:r>
            <a:r>
              <a:rPr lang="el-GR" b="1" dirty="0">
                <a:solidFill>
                  <a:schemeClr val="tx1"/>
                </a:solidFill>
              </a:rPr>
              <a:t>Ίδρυμα αποτελεί παράδειγμα καλής </a:t>
            </a:r>
            <a:r>
              <a:rPr lang="el-GR" b="1" dirty="0" smtClean="0">
                <a:solidFill>
                  <a:schemeClr val="tx1"/>
                </a:solidFill>
              </a:rPr>
              <a:t>πρακτικής.</a:t>
            </a:r>
            <a:endParaRPr lang="en-US" b="1" dirty="0">
              <a:solidFill>
                <a:schemeClr val="tx1"/>
              </a:solidFill>
            </a:endParaRPr>
          </a:p>
          <a:p>
            <a:pPr marL="274320" indent="-274320" fontAlgn="auto">
              <a:lnSpc>
                <a:spcPts val="2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Ο </a:t>
            </a:r>
            <a:r>
              <a:rPr lang="el-GR" b="1" dirty="0">
                <a:solidFill>
                  <a:schemeClr val="tx1"/>
                </a:solidFill>
              </a:rPr>
              <a:t>ρόλος του </a:t>
            </a:r>
            <a:r>
              <a:rPr lang="el-GR" b="1" dirty="0" smtClean="0">
                <a:solidFill>
                  <a:schemeClr val="tx1"/>
                </a:solidFill>
              </a:rPr>
              <a:t>ΤΕΕΠ </a:t>
            </a:r>
            <a:r>
              <a:rPr lang="el-GR" b="1" dirty="0">
                <a:solidFill>
                  <a:schemeClr val="tx1"/>
                </a:solidFill>
              </a:rPr>
              <a:t>ουσιαστικός με ευρύ πεδίο αρμοδιοτήτων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74320" indent="-274320" fontAlgn="auto">
              <a:lnSpc>
                <a:spcPts val="2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Οι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υπάλληλοι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του ΤΕΕΠ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επιδεικνύουν επαγγελματισμό υψηλού επιπέδου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74320" indent="-274320" fontAlgn="auto">
              <a:lnSpc>
                <a:spcPts val="2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Υψηλός βαθμός ικανοποίησης των μετακινούμενων (</a:t>
            </a:r>
            <a:r>
              <a:rPr lang="el-GR" b="1" dirty="0">
                <a:solidFill>
                  <a:schemeClr val="tx1"/>
                </a:solidFill>
              </a:rPr>
              <a:t>φοιτητές </a:t>
            </a:r>
            <a:r>
              <a:rPr lang="el-GR" b="1" dirty="0" smtClean="0">
                <a:solidFill>
                  <a:schemeClr val="tx1"/>
                </a:solidFill>
              </a:rPr>
              <a:t>εισερχόμενοι-εξερχόμενοι, καθηγητές, προσωπικό)</a:t>
            </a:r>
            <a:endParaRPr lang="el-GR" b="1" dirty="0">
              <a:solidFill>
                <a:schemeClr val="tx1"/>
              </a:solidFill>
            </a:endParaRPr>
          </a:p>
          <a:p>
            <a:pPr marL="274320" indent="-274320"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/>
                </a:solidFill>
              </a:rPr>
              <a:t>Αξιόλογος ο </a:t>
            </a:r>
            <a:r>
              <a:rPr lang="el-GR" b="1" dirty="0">
                <a:solidFill>
                  <a:schemeClr val="tx1"/>
                </a:solidFill>
              </a:rPr>
              <a:t>αριθμός των </a:t>
            </a:r>
            <a:r>
              <a:rPr lang="el-GR" b="1" dirty="0" smtClean="0">
                <a:solidFill>
                  <a:schemeClr val="tx1"/>
                </a:solidFill>
              </a:rPr>
              <a:t>εισερχόμενων φοιτητών.</a:t>
            </a:r>
            <a:endParaRPr lang="el-GR" dirty="0"/>
          </a:p>
        </p:txBody>
      </p:sp>
      <p:sp>
        <p:nvSpPr>
          <p:cNvPr id="2867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2FF265-30E2-4C6A-8B2C-28D16A9B3EF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7978775" cy="1252538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Τμήμα Ευρωπαϊκών </a:t>
            </a:r>
            <a:b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Εκπαιδευτικών Προγραμμάτων ΑΠΘ</a:t>
            </a:r>
            <a:endParaRPr lang="el-G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22" name="Picture 2" descr="http://upload.wikimedia.org/wikipedia/el/9/98/AUT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60350"/>
            <a:ext cx="746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825" y="1916113"/>
            <a:ext cx="8642350" cy="4681537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2400"/>
              </a:spcAft>
              <a:buClr>
                <a:srgbClr val="31B6FD"/>
              </a:buClr>
              <a:buFont typeface="Symbol" pitchFamily="18" charset="2"/>
              <a:buNone/>
              <a:defRPr/>
            </a:pPr>
            <a:r>
              <a:rPr lang="el-GR" sz="2600" b="1" dirty="0">
                <a:solidFill>
                  <a:srgbClr val="073E87"/>
                </a:solidFill>
              </a:rPr>
              <a:t>Έκθεση Ελέγχου Συστημάτων από την Εθνική Μονάδα (ΙΚΥ), Απρ. 2015</a:t>
            </a:r>
            <a:endParaRPr lang="el-GR" sz="2600" dirty="0">
              <a:solidFill>
                <a:srgbClr val="073E87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l-GR" b="1" u="sng" dirty="0" smtClean="0">
                <a:solidFill>
                  <a:schemeClr val="tx1"/>
                </a:solidFill>
              </a:rPr>
              <a:t>Καλή </a:t>
            </a:r>
            <a:r>
              <a:rPr lang="el-GR" b="1" u="sng" dirty="0">
                <a:solidFill>
                  <a:schemeClr val="tx1"/>
                </a:solidFill>
              </a:rPr>
              <a:t>πρακτική 1</a:t>
            </a:r>
            <a:r>
              <a:rPr lang="el-GR" b="1" dirty="0">
                <a:solidFill>
                  <a:schemeClr val="tx1"/>
                </a:solidFill>
              </a:rPr>
              <a:t>:  </a:t>
            </a:r>
            <a:r>
              <a:rPr lang="el-GR" b="1" dirty="0" smtClean="0">
                <a:solidFill>
                  <a:schemeClr val="tx1"/>
                </a:solidFill>
              </a:rPr>
              <a:t>Η </a:t>
            </a:r>
            <a:r>
              <a:rPr lang="el-GR" b="1" dirty="0">
                <a:solidFill>
                  <a:schemeClr val="tx1"/>
                </a:solidFill>
              </a:rPr>
              <a:t>διαδικασία υποβολής των αιτήσεων μέσω του εργαλείου Moebius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l-GR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l-GR" b="1" u="sng" dirty="0" smtClean="0">
                <a:solidFill>
                  <a:schemeClr val="tx1"/>
                </a:solidFill>
              </a:rPr>
              <a:t>Καλή </a:t>
            </a:r>
            <a:r>
              <a:rPr lang="el-GR" b="1" u="sng" dirty="0">
                <a:solidFill>
                  <a:schemeClr val="tx1"/>
                </a:solidFill>
              </a:rPr>
              <a:t>πρακτική 2</a:t>
            </a:r>
            <a:r>
              <a:rPr lang="el-GR" b="1" dirty="0">
                <a:solidFill>
                  <a:schemeClr val="tx1"/>
                </a:solidFill>
              </a:rPr>
              <a:t>: η προσπάθεια δημιουργίας γέφυρας μεταξύ των ηλεκτρονικών συστημάτων διαχείρισης του Προγράμματος (Μο</a:t>
            </a:r>
            <a:r>
              <a:rPr lang="en-US" b="1" dirty="0" err="1">
                <a:solidFill>
                  <a:schemeClr val="tx1"/>
                </a:solidFill>
              </a:rPr>
              <a:t>ebius</a:t>
            </a:r>
            <a:r>
              <a:rPr lang="el-GR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Rescom</a:t>
            </a:r>
            <a:r>
              <a:rPr lang="el-GR" b="1" dirty="0">
                <a:solidFill>
                  <a:schemeClr val="tx1"/>
                </a:solidFill>
              </a:rPr>
              <a:t> από το ΑΠΘ και </a:t>
            </a:r>
            <a:r>
              <a:rPr lang="en-US" b="1" dirty="0">
                <a:solidFill>
                  <a:schemeClr val="tx1"/>
                </a:solidFill>
              </a:rPr>
              <a:t>ANOVA </a:t>
            </a:r>
            <a:r>
              <a:rPr lang="el-GR" b="1" dirty="0">
                <a:solidFill>
                  <a:schemeClr val="tx1"/>
                </a:solidFill>
              </a:rPr>
              <a:t>από την Εθνική Μονάδα).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l-GR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072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667625" y="630872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483503-320E-4184-BF5B-9ADF7658E045}" type="slidenum">
              <a:rPr lang="el-GR" sz="140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2217</TotalTime>
  <Words>829</Words>
  <Application>Microsoft Office PowerPoint</Application>
  <PresentationFormat>On-screen Show (4:3)</PresentationFormat>
  <Paragraphs>173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Candara</vt:lpstr>
      <vt:lpstr>Arial</vt:lpstr>
      <vt:lpstr>Symbol</vt:lpstr>
      <vt:lpstr>Calibri</vt:lpstr>
      <vt:lpstr>Wingdings</vt:lpstr>
      <vt:lpstr>Times New Roman</vt:lpstr>
      <vt:lpstr>Waveform</vt:lpstr>
      <vt:lpstr>Waveform</vt:lpstr>
      <vt:lpstr>Waveform</vt:lpstr>
      <vt:lpstr>Waveform</vt:lpstr>
      <vt:lpstr>Waveform</vt:lpstr>
      <vt:lpstr>Waveform</vt:lpstr>
      <vt:lpstr>Waveform</vt:lpstr>
      <vt:lpstr>Πρόγραμμα Erasmus+ ΚΑ1       Σημεία Βελτίωσης    Ελευθερία Ν. Γωνίδα  Αναπλ. Καθηγήτρια Τμήματος Ψυχολογίας Αναπλ. Πρόεδρος  Επιτροπής ΤΕΕΠ </vt:lpstr>
      <vt:lpstr>Slide 2</vt:lpstr>
      <vt:lpstr>Slide 3</vt:lpstr>
      <vt:lpstr>Τμήμα Ευρωπαϊκών  Εκπαιδευτικών Προγραμμάτων ΑΠΘ</vt:lpstr>
      <vt:lpstr>Τμήμα Ευρωπαϊκών  Εκπαιδευτικών Προγραμμάτων ΑΠΘ</vt:lpstr>
      <vt:lpstr>Τμήμα Ευρωπαϊκών  Εκπαιδευτικών Προγραμμάτων ΑΠΘ</vt:lpstr>
      <vt:lpstr>Τμήμα Ευρωπαϊκών  Εκπαιδευτικών Προγραμμάτων ΑΠΘ</vt:lpstr>
      <vt:lpstr>Τμήμα Ευρωπαϊκών  Εκπαιδευτικών Προγραμμάτων ΑΠΘ</vt:lpstr>
      <vt:lpstr>Τμήμα Ευρωπαϊκών  Εκπαιδευτικών Προγραμμάτων ΑΠΘ</vt:lpstr>
      <vt:lpstr>Τμήμα Ευρωπαϊκών  Εκπαιδευτικών Προγραμμάτων ΑΠΘ</vt:lpstr>
      <vt:lpstr>Τμήμα Ευρωπαϊκών  Εκπαιδευτικών Προγραμμάτων ΑΠΘ</vt:lpstr>
      <vt:lpstr>Τμήμα Ευρωπαϊκών  Εκπαιδευτικών Προγραμμάτων ΑΠΘ</vt:lpstr>
      <vt:lpstr>Τμήμα Ευρωπαϊκών  Εκπαιδευτικών Προγραμμάτων ΑΠΘ</vt:lpstr>
      <vt:lpstr>    Τμήμα Ευρωπαϊκών      Εκπαιδευτικών Προγραμμάτων ΑΠΘ</vt:lpstr>
      <vt:lpstr>    Τμήμα Ευρωπαϊκών      Εκπαιδευτικών Προγραμμάτων ΑΠΘ</vt:lpstr>
      <vt:lpstr>    Τμήμα Ευρωπαϊκών      Εκπαιδευτικών Προγραμμάτων ΑΠΘ</vt:lpstr>
      <vt:lpstr>    Τμήμα Ευρωπαϊκών      Εκπαιδευτικών Προγραμμάτων ΑΠΘ</vt:lpstr>
      <vt:lpstr>    Τμήμα Ευρωπαϊκών      Εκπαιδευτικών Προγραμμάτων ΑΠΘ</vt:lpstr>
      <vt:lpstr>Τμήμα Ευρωπαϊκών  Εκπαιδευτικών Προγραμμάτων ΑΠΘ</vt:lpstr>
      <vt:lpstr>Τμήμα Ευρωπαϊκών  Εκπαιδευτικών Προγραμμάτων ΑΠΘ</vt:lpstr>
      <vt:lpstr>Τμήμα Ευρωπαϊκών  Εκπαιδευτικών Προγραμμάτων ΑΠΘ</vt:lpstr>
      <vt:lpstr>Τμήμα Ευρωπαϊκών  Εκπαιδευτικών Προγραμμάτων ΑΠΘ</vt:lpstr>
      <vt:lpstr>Τμήμα Ευρωπαϊκών  Εκπαιδευτικών Προγραμμάτων ΑΠΘ</vt:lpstr>
      <vt:lpstr>ΕΥΧΑΡΙΣΤΩ!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Aristotle University  of Thessaloniki</dc:title>
  <dc:creator>Maria Mylona</dc:creator>
  <cp:lastModifiedBy>.</cp:lastModifiedBy>
  <cp:revision>196</cp:revision>
  <dcterms:created xsi:type="dcterms:W3CDTF">2014-05-08T09:10:30Z</dcterms:created>
  <dcterms:modified xsi:type="dcterms:W3CDTF">2015-12-14T06:56:44Z</dcterms:modified>
</cp:coreProperties>
</file>