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8.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9.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0.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1.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2.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3.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17.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18.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04" r:id="rId4"/>
    <p:sldMasterId id="2147483852" r:id="rId5"/>
  </p:sldMasterIdLst>
  <p:notesMasterIdLst>
    <p:notesMasterId r:id="rId34"/>
  </p:notesMasterIdLst>
  <p:sldIdLst>
    <p:sldId id="256" r:id="rId6"/>
    <p:sldId id="355" r:id="rId7"/>
    <p:sldId id="281" r:id="rId8"/>
    <p:sldId id="306" r:id="rId9"/>
    <p:sldId id="308" r:id="rId10"/>
    <p:sldId id="353" r:id="rId11"/>
    <p:sldId id="354" r:id="rId12"/>
    <p:sldId id="339" r:id="rId13"/>
    <p:sldId id="340" r:id="rId14"/>
    <p:sldId id="292" r:id="rId15"/>
    <p:sldId id="341" r:id="rId16"/>
    <p:sldId id="307" r:id="rId17"/>
    <p:sldId id="342" r:id="rId18"/>
    <p:sldId id="352" r:id="rId19"/>
    <p:sldId id="343" r:id="rId20"/>
    <p:sldId id="315" r:id="rId21"/>
    <p:sldId id="311" r:id="rId22"/>
    <p:sldId id="316" r:id="rId23"/>
    <p:sldId id="345" r:id="rId24"/>
    <p:sldId id="348" r:id="rId25"/>
    <p:sldId id="349" r:id="rId26"/>
    <p:sldId id="350" r:id="rId27"/>
    <p:sldId id="346" r:id="rId28"/>
    <p:sldId id="347" r:id="rId29"/>
    <p:sldId id="258" r:id="rId30"/>
    <p:sldId id="338" r:id="rId31"/>
    <p:sldId id="351" r:id="rId32"/>
    <p:sldId id="356" r:id="rId33"/>
  </p:sldIdLst>
  <p:sldSz cx="9144000" cy="6858000" type="screen4x3"/>
  <p:notesSz cx="6735763" cy="9866313"/>
  <p:defaultTextStyle>
    <a:defPPr>
      <a:defRPr lang="el-GR"/>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00FF"/>
    <a:srgbClr val="FFFFCC"/>
    <a:srgbClr val="A8B690"/>
    <a:srgbClr val="AFCCA4"/>
    <a:srgbClr val="F6F5F0"/>
    <a:srgbClr val="256CA7"/>
    <a:srgbClr val="FCFCF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94483" autoAdjust="0"/>
  </p:normalViewPr>
  <p:slideViewPr>
    <p:cSldViewPr>
      <p:cViewPr varScale="1">
        <p:scale>
          <a:sx n="104" d="100"/>
          <a:sy n="104" d="100"/>
        </p:scale>
        <p:origin x="534" y="114"/>
      </p:cViewPr>
      <p:guideLst>
        <p:guide orient="horz" pos="2160"/>
        <p:guide pos="2880"/>
      </p:guideLst>
    </p:cSldViewPr>
  </p:slideViewPr>
  <p:notesTextViewPr>
    <p:cViewPr>
      <p:scale>
        <a:sx n="100" d="100"/>
        <a:sy n="100" d="100"/>
      </p:scale>
      <p:origin x="0" y="0"/>
    </p:cViewPr>
  </p:notesTextViewPr>
  <p:notesViewPr>
    <p:cSldViewPr>
      <p:cViewPr varScale="1">
        <p:scale>
          <a:sx n="81" d="100"/>
          <a:sy n="81" d="100"/>
        </p:scale>
        <p:origin x="4008"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presProps" Target="presProps.xml"/><Relationship Id="rId8" Type="http://schemas.openxmlformats.org/officeDocument/2006/relationships/slide" Target="slides/slide3.xml"/><Relationship Id="rId3"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5_3">
  <dgm:title val=""/>
  <dgm:desc val=""/>
  <dgm:catLst>
    <dgm:cat type="accent5" pri="11300"/>
  </dgm:catLst>
  <dgm:styleLbl name="node0">
    <dgm:fillClrLst meth="repeat">
      <a:schemeClr val="accent5">
        <a:shade val="80000"/>
      </a:schemeClr>
    </dgm:fillClrLst>
    <dgm:linClrLst meth="repeat">
      <a:schemeClr val="lt1"/>
    </dgm:linClrLst>
    <dgm:effectClrLst/>
    <dgm:txLinClrLst/>
    <dgm:txFillClrLst/>
    <dgm:txEffectClrLst/>
  </dgm:styleLbl>
  <dgm:styleLbl name="node1">
    <dgm:fillClrLst>
      <a:schemeClr val="accent5">
        <a:shade val="80000"/>
      </a:schemeClr>
      <a:schemeClr val="accent5">
        <a:tint val="70000"/>
      </a:schemeClr>
    </dgm:fillClrLst>
    <dgm:linClrLst meth="repeat">
      <a:schemeClr val="lt1"/>
    </dgm:linClrLst>
    <dgm:effectClrLst/>
    <dgm:txLinClrLst/>
    <dgm:txFillClrLst/>
    <dgm:txEffectClrLst/>
  </dgm:styleLbl>
  <dgm:styleLbl name="alignNode1">
    <dgm:fillClrLst>
      <a:schemeClr val="accent5">
        <a:shade val="80000"/>
      </a:schemeClr>
      <a:schemeClr val="accent5">
        <a:tint val="70000"/>
      </a:schemeClr>
    </dgm:fillClrLst>
    <dgm:linClrLst>
      <a:schemeClr val="accent5">
        <a:shade val="80000"/>
      </a:schemeClr>
      <a:schemeClr val="accent5">
        <a:tint val="70000"/>
      </a:schemeClr>
    </dgm:linClrLst>
    <dgm:effectClrLst/>
    <dgm:txLinClrLst/>
    <dgm:txFillClrLst/>
    <dgm:txEffectClrLst/>
  </dgm:styleLbl>
  <dgm:styleLbl name="lnNode1">
    <dgm:fillClrLst>
      <a:schemeClr val="accent5">
        <a:shade val="80000"/>
      </a:schemeClr>
      <a:schemeClr val="accent5">
        <a:tint val="7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tint val="70000"/>
        <a:alpha val="50000"/>
      </a:schemeClr>
    </dgm:fillClrLst>
    <dgm:linClrLst meth="repeat">
      <a:schemeClr val="lt1"/>
    </dgm:linClrLst>
    <dgm:effectClrLst/>
    <dgm:txLinClrLst/>
    <dgm:txFillClrLst/>
    <dgm:txEffectClrLst/>
  </dgm:styleLbl>
  <dgm:styleLbl name="node2">
    <dgm:fillClrLst>
      <a:schemeClr val="accent5">
        <a:tint val="99000"/>
      </a:schemeClr>
    </dgm:fillClrLst>
    <dgm:linClrLst meth="repeat">
      <a:schemeClr val="lt1"/>
    </dgm:linClrLst>
    <dgm:effectClrLst/>
    <dgm:txLinClrLst/>
    <dgm:txFillClrLst/>
    <dgm:txEffectClrLst/>
  </dgm:styleLbl>
  <dgm:styleLbl name="node3">
    <dgm:fillClrLst>
      <a:schemeClr val="accent5">
        <a:tint val="80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dgm:txEffectClrLst/>
  </dgm:styleLbl>
  <dgm:styleLbl name="f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b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sibTrans1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9000"/>
      </a:schemeClr>
    </dgm:fillClrLst>
    <dgm:linClrLst meth="repeat">
      <a:schemeClr val="lt1"/>
    </dgm:linClrLst>
    <dgm:effectClrLst/>
    <dgm:txLinClrLst/>
    <dgm:txFillClrLst/>
    <dgm:txEffectClrLst/>
  </dgm:styleLbl>
  <dgm:styleLbl name="asst3">
    <dgm:fillClrLst>
      <a:schemeClr val="accent5">
        <a:tint val="80000"/>
      </a:schemeClr>
    </dgm:fillClrLst>
    <dgm:linClrLst meth="repeat">
      <a:schemeClr val="lt1"/>
    </dgm:linClrLst>
    <dgm:effectClrLst/>
    <dgm:txLinClrLst/>
    <dgm:txFillClrLst/>
    <dgm:txEffectClrLst/>
  </dgm:styleLbl>
  <dgm:styleLbl name="asst4">
    <dgm:fillClrLst>
      <a:schemeClr val="accent5">
        <a:tint val="7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lt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9000"/>
      </a:schemeClr>
    </dgm:fillClrLst>
    <dgm:linClrLst meth="repeat">
      <a:schemeClr val="accent5">
        <a:tint val="99000"/>
      </a:schemeClr>
    </dgm:linClrLst>
    <dgm:effectClrLst/>
    <dgm:txLinClrLst/>
    <dgm:txFillClrLst meth="repeat">
      <a:schemeClr val="tx1"/>
    </dgm:txFillClrLst>
    <dgm:txEffectClrLst/>
  </dgm:styleLbl>
  <dgm:styleLbl name="parChTrans1D3">
    <dgm:fillClrLst meth="repeat">
      <a:schemeClr val="accent5">
        <a:tint val="80000"/>
      </a:schemeClr>
    </dgm:fillClrLst>
    <dgm:linClrLst meth="repeat">
      <a:schemeClr val="accent5">
        <a:tint val="80000"/>
      </a:schemeClr>
    </dgm:linClrLst>
    <dgm:effectClrLst/>
    <dgm:txLinClrLst/>
    <dgm:txFillClrLst meth="repeat">
      <a:schemeClr val="tx1"/>
    </dgm:txFillClrLst>
    <dgm:txEffectClrLst/>
  </dgm:styleLbl>
  <dgm:styleLbl name="parChTrans1D4">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76050CF-C6AE-4D3A-8864-5F209D50A6D3}" type="doc">
      <dgm:prSet loTypeId="urn:microsoft.com/office/officeart/2005/8/layout/hProcess9" loCatId="process" qsTypeId="urn:microsoft.com/office/officeart/2005/8/quickstyle/3d1" qsCatId="3D" csTypeId="urn:microsoft.com/office/officeart/2005/8/colors/colorful4" csCatId="colorful" phldr="1"/>
      <dgm:spPr/>
      <dgm:t>
        <a:bodyPr/>
        <a:lstStyle/>
        <a:p>
          <a:endParaRPr lang="el-GR"/>
        </a:p>
      </dgm:t>
    </dgm:pt>
    <dgm:pt modelId="{656BF89E-B182-48A6-A4A8-00DC99CFFE15}">
      <dgm:prSet phldrT="[Κείμενο]"/>
      <dgm:spPr/>
      <dgm:t>
        <a:bodyPr/>
        <a:lstStyle/>
        <a:p>
          <a:r>
            <a:rPr lang="el-GR" b="0"/>
            <a:t>Υποτροφίες οικονομικής ενίσχυσης επιμελών φοιτητών σε ευπαθείς κοινωνικές ομάδες</a:t>
          </a:r>
          <a:endParaRPr lang="el-GR" b="0" dirty="0"/>
        </a:p>
      </dgm:t>
    </dgm:pt>
    <dgm:pt modelId="{68FE7C79-06EE-4D5E-8CA2-736CCB04FD6E}" type="parTrans" cxnId="{4C6ED132-E13F-4A3A-A5ED-64EC89038360}">
      <dgm:prSet/>
      <dgm:spPr/>
      <dgm:t>
        <a:bodyPr/>
        <a:lstStyle/>
        <a:p>
          <a:endParaRPr lang="el-GR">
            <a:solidFill>
              <a:srgbClr val="002060"/>
            </a:solidFill>
          </a:endParaRPr>
        </a:p>
      </dgm:t>
    </dgm:pt>
    <dgm:pt modelId="{B146303B-41CB-48F1-9C0B-FBF8BF6727D3}" type="sibTrans" cxnId="{4C6ED132-E13F-4A3A-A5ED-64EC89038360}">
      <dgm:prSet/>
      <dgm:spPr/>
      <dgm:t>
        <a:bodyPr/>
        <a:lstStyle/>
        <a:p>
          <a:endParaRPr lang="el-GR">
            <a:solidFill>
              <a:srgbClr val="002060"/>
            </a:solidFill>
          </a:endParaRPr>
        </a:p>
      </dgm:t>
    </dgm:pt>
    <dgm:pt modelId="{996CAC26-AA8B-43CF-9A6A-B9F6F54803DB}">
      <dgm:prSet/>
      <dgm:spPr/>
      <dgm:t>
        <a:bodyPr/>
        <a:lstStyle/>
        <a:p>
          <a:r>
            <a:rPr lang="el-GR"/>
            <a:t>Βραβεία Αριστείας σε αριστεύσαντες πτυχιούχους τριτοβάθμιας εκπαίδευσης</a:t>
          </a:r>
          <a:endParaRPr lang="en-US" dirty="0"/>
        </a:p>
      </dgm:t>
    </dgm:pt>
    <dgm:pt modelId="{1864E8F7-3136-440E-A381-F76E88F20615}" type="parTrans" cxnId="{79DEC33B-BE95-4824-AF88-1595F5C63869}">
      <dgm:prSet/>
      <dgm:spPr/>
      <dgm:t>
        <a:bodyPr/>
        <a:lstStyle/>
        <a:p>
          <a:endParaRPr lang="en-US">
            <a:solidFill>
              <a:srgbClr val="002060"/>
            </a:solidFill>
          </a:endParaRPr>
        </a:p>
      </dgm:t>
    </dgm:pt>
    <dgm:pt modelId="{362DB612-9A71-4603-97E4-2071CCFDC68A}" type="sibTrans" cxnId="{79DEC33B-BE95-4824-AF88-1595F5C63869}">
      <dgm:prSet/>
      <dgm:spPr/>
      <dgm:t>
        <a:bodyPr/>
        <a:lstStyle/>
        <a:p>
          <a:endParaRPr lang="en-US">
            <a:solidFill>
              <a:srgbClr val="002060"/>
            </a:solidFill>
          </a:endParaRPr>
        </a:p>
      </dgm:t>
    </dgm:pt>
    <dgm:pt modelId="{1E5F54E3-F1DA-44A3-9B79-99B25791CAFC}">
      <dgm:prSet/>
      <dgm:spPr/>
      <dgm:t>
        <a:bodyPr/>
        <a:lstStyle/>
        <a:p>
          <a:r>
            <a:rPr lang="el-GR"/>
            <a:t>Υποτροφίες σε φοιτητές/ομάδες φοιτητών που διακρίνονται σε διεθνείς διαγωνισμούς</a:t>
          </a:r>
          <a:endParaRPr lang="en-US" dirty="0"/>
        </a:p>
      </dgm:t>
    </dgm:pt>
    <dgm:pt modelId="{D479AA9F-1CE1-4B71-B364-61524B94234A}" type="parTrans" cxnId="{BFBD9257-B91F-4DE2-B92D-68AC5040E4B2}">
      <dgm:prSet/>
      <dgm:spPr/>
      <dgm:t>
        <a:bodyPr/>
        <a:lstStyle/>
        <a:p>
          <a:endParaRPr lang="en-US">
            <a:solidFill>
              <a:srgbClr val="002060"/>
            </a:solidFill>
          </a:endParaRPr>
        </a:p>
      </dgm:t>
    </dgm:pt>
    <dgm:pt modelId="{812E25ED-5146-4918-B33E-C81AB48D7B00}" type="sibTrans" cxnId="{BFBD9257-B91F-4DE2-B92D-68AC5040E4B2}">
      <dgm:prSet/>
      <dgm:spPr/>
      <dgm:t>
        <a:bodyPr/>
        <a:lstStyle/>
        <a:p>
          <a:endParaRPr lang="en-US">
            <a:solidFill>
              <a:srgbClr val="002060"/>
            </a:solidFill>
          </a:endParaRPr>
        </a:p>
      </dgm:t>
    </dgm:pt>
    <dgm:pt modelId="{22A791A0-0603-43D6-B6CA-0F4F9CD59C1A}" type="pres">
      <dgm:prSet presAssocID="{F76050CF-C6AE-4D3A-8864-5F209D50A6D3}" presName="CompostProcess" presStyleCnt="0">
        <dgm:presLayoutVars>
          <dgm:dir/>
          <dgm:resizeHandles val="exact"/>
        </dgm:presLayoutVars>
      </dgm:prSet>
      <dgm:spPr/>
    </dgm:pt>
    <dgm:pt modelId="{706A7BE9-23F0-467F-BE8D-08E8A51450FF}" type="pres">
      <dgm:prSet presAssocID="{F76050CF-C6AE-4D3A-8864-5F209D50A6D3}" presName="arrow" presStyleLbl="bgShp" presStyleIdx="0" presStyleCnt="1" custLinFactNeighborX="49003" custLinFactNeighborY="14035"/>
      <dgm:spPr>
        <a:prstGeom prst="notchedRightArrow">
          <a:avLst/>
        </a:prstGeom>
      </dgm:spPr>
    </dgm:pt>
    <dgm:pt modelId="{9A23C247-6EFF-4822-A847-C31070E6A7C0}" type="pres">
      <dgm:prSet presAssocID="{F76050CF-C6AE-4D3A-8864-5F209D50A6D3}" presName="linearProcess" presStyleCnt="0"/>
      <dgm:spPr/>
    </dgm:pt>
    <dgm:pt modelId="{EF0657CF-9E37-4443-9A79-07A0C68B0725}" type="pres">
      <dgm:prSet presAssocID="{1E5F54E3-F1DA-44A3-9B79-99B25791CAFC}" presName="textNode" presStyleLbl="node1" presStyleIdx="0" presStyleCnt="3">
        <dgm:presLayoutVars>
          <dgm:bulletEnabled val="1"/>
        </dgm:presLayoutVars>
      </dgm:prSet>
      <dgm:spPr/>
    </dgm:pt>
    <dgm:pt modelId="{1A934E7C-5841-49F2-A30C-1FE54EA9818F}" type="pres">
      <dgm:prSet presAssocID="{812E25ED-5146-4918-B33E-C81AB48D7B00}" presName="sibTrans" presStyleCnt="0"/>
      <dgm:spPr/>
    </dgm:pt>
    <dgm:pt modelId="{F26FE199-0EBC-4C25-9F28-A9AE4A7A04B4}" type="pres">
      <dgm:prSet presAssocID="{656BF89E-B182-48A6-A4A8-00DC99CFFE15}" presName="textNode" presStyleLbl="node1" presStyleIdx="1" presStyleCnt="3">
        <dgm:presLayoutVars>
          <dgm:bulletEnabled val="1"/>
        </dgm:presLayoutVars>
      </dgm:prSet>
      <dgm:spPr/>
    </dgm:pt>
    <dgm:pt modelId="{AE689133-D4A0-4D71-A2F7-274EB1683300}" type="pres">
      <dgm:prSet presAssocID="{B146303B-41CB-48F1-9C0B-FBF8BF6727D3}" presName="sibTrans" presStyleCnt="0"/>
      <dgm:spPr/>
    </dgm:pt>
    <dgm:pt modelId="{2B2BE701-AC30-4B59-8FED-8DA2D5D66D92}" type="pres">
      <dgm:prSet presAssocID="{996CAC26-AA8B-43CF-9A6A-B9F6F54803DB}" presName="textNode" presStyleLbl="node1" presStyleIdx="2" presStyleCnt="3">
        <dgm:presLayoutVars>
          <dgm:bulletEnabled val="1"/>
        </dgm:presLayoutVars>
      </dgm:prSet>
      <dgm:spPr/>
    </dgm:pt>
  </dgm:ptLst>
  <dgm:cxnLst>
    <dgm:cxn modelId="{4C6ED132-E13F-4A3A-A5ED-64EC89038360}" srcId="{F76050CF-C6AE-4D3A-8864-5F209D50A6D3}" destId="{656BF89E-B182-48A6-A4A8-00DC99CFFE15}" srcOrd="1" destOrd="0" parTransId="{68FE7C79-06EE-4D5E-8CA2-736CCB04FD6E}" sibTransId="{B146303B-41CB-48F1-9C0B-FBF8BF6727D3}"/>
    <dgm:cxn modelId="{79DEC33B-BE95-4824-AF88-1595F5C63869}" srcId="{F76050CF-C6AE-4D3A-8864-5F209D50A6D3}" destId="{996CAC26-AA8B-43CF-9A6A-B9F6F54803DB}" srcOrd="2" destOrd="0" parTransId="{1864E8F7-3136-440E-A381-F76E88F20615}" sibTransId="{362DB612-9A71-4603-97E4-2071CCFDC68A}"/>
    <dgm:cxn modelId="{1B93AE66-3FD2-431B-AF42-63BD6A817085}" type="presOf" srcId="{F76050CF-C6AE-4D3A-8864-5F209D50A6D3}" destId="{22A791A0-0603-43D6-B6CA-0F4F9CD59C1A}" srcOrd="0" destOrd="0" presId="urn:microsoft.com/office/officeart/2005/8/layout/hProcess9"/>
    <dgm:cxn modelId="{BFBD9257-B91F-4DE2-B92D-68AC5040E4B2}" srcId="{F76050CF-C6AE-4D3A-8864-5F209D50A6D3}" destId="{1E5F54E3-F1DA-44A3-9B79-99B25791CAFC}" srcOrd="0" destOrd="0" parTransId="{D479AA9F-1CE1-4B71-B364-61524B94234A}" sibTransId="{812E25ED-5146-4918-B33E-C81AB48D7B00}"/>
    <dgm:cxn modelId="{FE396B7C-AC58-4EB7-A052-7480680B90BD}" type="presOf" srcId="{996CAC26-AA8B-43CF-9A6A-B9F6F54803DB}" destId="{2B2BE701-AC30-4B59-8FED-8DA2D5D66D92}" srcOrd="0" destOrd="0" presId="urn:microsoft.com/office/officeart/2005/8/layout/hProcess9"/>
    <dgm:cxn modelId="{48AEBDD6-8664-48B4-BBFC-15D3F8ED3AA0}" type="presOf" srcId="{656BF89E-B182-48A6-A4A8-00DC99CFFE15}" destId="{F26FE199-0EBC-4C25-9F28-A9AE4A7A04B4}" srcOrd="0" destOrd="0" presId="urn:microsoft.com/office/officeart/2005/8/layout/hProcess9"/>
    <dgm:cxn modelId="{EF6B79E7-F5D0-4ECE-9623-AE22EA81D1F3}" type="presOf" srcId="{1E5F54E3-F1DA-44A3-9B79-99B25791CAFC}" destId="{EF0657CF-9E37-4443-9A79-07A0C68B0725}" srcOrd="0" destOrd="0" presId="urn:microsoft.com/office/officeart/2005/8/layout/hProcess9"/>
    <dgm:cxn modelId="{CB1244E2-7515-4EC3-99A4-A90A0EAF0E1B}" type="presParOf" srcId="{22A791A0-0603-43D6-B6CA-0F4F9CD59C1A}" destId="{706A7BE9-23F0-467F-BE8D-08E8A51450FF}" srcOrd="0" destOrd="0" presId="urn:microsoft.com/office/officeart/2005/8/layout/hProcess9"/>
    <dgm:cxn modelId="{5AF1BF21-7085-48EE-B0DC-413436836F86}" type="presParOf" srcId="{22A791A0-0603-43D6-B6CA-0F4F9CD59C1A}" destId="{9A23C247-6EFF-4822-A847-C31070E6A7C0}" srcOrd="1" destOrd="0" presId="urn:microsoft.com/office/officeart/2005/8/layout/hProcess9"/>
    <dgm:cxn modelId="{8E4A6931-C375-44E6-BEDA-87EEEE0ED110}" type="presParOf" srcId="{9A23C247-6EFF-4822-A847-C31070E6A7C0}" destId="{EF0657CF-9E37-4443-9A79-07A0C68B0725}" srcOrd="0" destOrd="0" presId="urn:microsoft.com/office/officeart/2005/8/layout/hProcess9"/>
    <dgm:cxn modelId="{F3ECC40E-AC2E-4CDC-B88F-F7FA0EE012EF}" type="presParOf" srcId="{9A23C247-6EFF-4822-A847-C31070E6A7C0}" destId="{1A934E7C-5841-49F2-A30C-1FE54EA9818F}" srcOrd="1" destOrd="0" presId="urn:microsoft.com/office/officeart/2005/8/layout/hProcess9"/>
    <dgm:cxn modelId="{397483FE-E78D-4C2F-BCB5-9F240458E115}" type="presParOf" srcId="{9A23C247-6EFF-4822-A847-C31070E6A7C0}" destId="{F26FE199-0EBC-4C25-9F28-A9AE4A7A04B4}" srcOrd="2" destOrd="0" presId="urn:microsoft.com/office/officeart/2005/8/layout/hProcess9"/>
    <dgm:cxn modelId="{63627AC4-0C45-47B0-AC6E-66E0FAF2EF69}" type="presParOf" srcId="{9A23C247-6EFF-4822-A847-C31070E6A7C0}" destId="{AE689133-D4A0-4D71-A2F7-274EB1683300}" srcOrd="3" destOrd="0" presId="urn:microsoft.com/office/officeart/2005/8/layout/hProcess9"/>
    <dgm:cxn modelId="{42D9465B-0BAC-4500-A779-C62D2A4E13F6}" type="presParOf" srcId="{9A23C247-6EFF-4822-A847-C31070E6A7C0}" destId="{2B2BE701-AC30-4B59-8FED-8DA2D5D66D92}" srcOrd="4" destOrd="0" presId="urn:microsoft.com/office/officeart/2005/8/layout/hProcess9"/>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39C0BFCA-307C-4F55-AC35-2CC13411494B}" type="doc">
      <dgm:prSet loTypeId="urn:microsoft.com/office/officeart/2005/8/layout/process4" loCatId="list" qsTypeId="urn:microsoft.com/office/officeart/2005/8/quickstyle/simple1" qsCatId="simple" csTypeId="urn:microsoft.com/office/officeart/2005/8/colors/accent5_4" csCatId="accent5" phldr="1"/>
      <dgm:spPr/>
      <dgm:t>
        <a:bodyPr/>
        <a:lstStyle/>
        <a:p>
          <a:endParaRPr lang="el-GR"/>
        </a:p>
      </dgm:t>
    </dgm:pt>
    <dgm:pt modelId="{3A8A7402-3192-40FF-9713-B0F79222C409}">
      <dgm:prSet phldrT="[Κείμενο]" custT="1"/>
      <dgm:spPr/>
      <dgm:t>
        <a:bodyPr/>
        <a:lstStyle/>
        <a:p>
          <a:r>
            <a:rPr lang="el-GR" sz="2000" b="1"/>
            <a:t>Ιστορίας και Πολιτισμού</a:t>
          </a:r>
          <a:endParaRPr lang="en-US" sz="2000" b="1"/>
        </a:p>
        <a:p>
          <a:pPr>
            <a:buFont typeface="+mj-lt"/>
            <a:buAutoNum type="arabicPeriod"/>
          </a:pPr>
          <a:r>
            <a:rPr lang="el-GR" sz="2000" b="1"/>
            <a:t>Κοινωνικών και Πολιτικών Επιστημών</a:t>
          </a:r>
          <a:endParaRPr lang="en-US" sz="2000" b="1"/>
        </a:p>
        <a:p>
          <a:pPr>
            <a:buFont typeface="+mj-lt"/>
            <a:buAutoNum type="arabicPeriod"/>
          </a:pPr>
          <a:r>
            <a:rPr lang="el-GR" sz="2000" b="1"/>
            <a:t>Νομικών Επιστημών</a:t>
          </a:r>
          <a:endParaRPr lang="en-US" sz="2000" b="1"/>
        </a:p>
        <a:p>
          <a:pPr>
            <a:buFont typeface="+mj-lt"/>
            <a:buAutoNum type="arabicPeriod"/>
          </a:pPr>
          <a:r>
            <a:rPr lang="el-GR" sz="2000" b="1"/>
            <a:t>Οικονομικών Επιστημών</a:t>
          </a:r>
          <a:endParaRPr lang="el-GR" sz="2000" b="1" dirty="0"/>
        </a:p>
      </dgm:t>
    </dgm:pt>
    <dgm:pt modelId="{3A86531F-FFEC-4EFE-B007-8AE2C768F39E}" type="parTrans" cxnId="{DCF905A1-77FE-442E-B905-285BBC923F29}">
      <dgm:prSet/>
      <dgm:spPr/>
      <dgm:t>
        <a:bodyPr/>
        <a:lstStyle/>
        <a:p>
          <a:endParaRPr lang="el-GR" sz="1100">
            <a:solidFill>
              <a:schemeClr val="tx2"/>
            </a:solidFill>
          </a:endParaRPr>
        </a:p>
      </dgm:t>
    </dgm:pt>
    <dgm:pt modelId="{A4D85146-07D2-4717-994A-4AB0DE110A4D}" type="sibTrans" cxnId="{DCF905A1-77FE-442E-B905-285BBC923F29}">
      <dgm:prSet/>
      <dgm:spPr/>
      <dgm:t>
        <a:bodyPr/>
        <a:lstStyle/>
        <a:p>
          <a:endParaRPr lang="el-GR" sz="1100">
            <a:solidFill>
              <a:schemeClr val="tx2"/>
            </a:solidFill>
          </a:endParaRPr>
        </a:p>
      </dgm:t>
    </dgm:pt>
    <dgm:pt modelId="{A03AA5A9-CA74-4A50-AEA2-B82387ABDF9C}">
      <dgm:prSet phldrT="[Κείμενο]" custT="1"/>
      <dgm:spPr/>
      <dgm:t>
        <a:bodyPr/>
        <a:lstStyle/>
        <a:p>
          <a:pPr algn="just"/>
          <a:r>
            <a:rPr lang="el-GR" sz="1600" b="1"/>
            <a:t>Δικαιολογητικά: 1) Αίτηση, υποβολή στην ειδική ηλεκτρονική πλατφόρμα του Ε.Π.Ι. Φλωρεντίας και στο ΙΚΥ.</a:t>
          </a:r>
        </a:p>
        <a:p>
          <a:pPr algn="just"/>
          <a:r>
            <a:rPr lang="el-GR" sz="1600" b="1"/>
            <a:t>2) Βιογραφικό σημείωμα </a:t>
          </a:r>
        </a:p>
        <a:p>
          <a:pPr algn="just"/>
          <a:r>
            <a:rPr lang="el-GR" sz="1600" b="1"/>
            <a:t>3) Πτυχίο τριτοβάθμιας εκπαίδευσης </a:t>
          </a:r>
          <a:endParaRPr lang="en-US" sz="1600" b="1"/>
        </a:p>
        <a:p>
          <a:pPr algn="just">
            <a:buFont typeface="+mj-lt"/>
            <a:buAutoNum type="arabicPeriod"/>
          </a:pPr>
          <a:r>
            <a:rPr lang="el-GR" sz="1600" b="1"/>
            <a:t>4) Τίτλος μάστερ</a:t>
          </a:r>
        </a:p>
        <a:p>
          <a:pPr algn="just">
            <a:buFont typeface="+mj-lt"/>
            <a:buAutoNum type="arabicPeriod"/>
          </a:pPr>
          <a:r>
            <a:rPr lang="el-GR" sz="1600" b="1"/>
            <a:t>5) ΠΤΥΧΙΟ ΞΕΝΗΣ ΓΛΩΣΣΑΣ (ΠΡΟΑΙΡΕΤΙΚΑ)</a:t>
          </a:r>
          <a:endParaRPr lang="el-GR" sz="1600" b="1" dirty="0"/>
        </a:p>
      </dgm:t>
    </dgm:pt>
    <dgm:pt modelId="{3320C617-C22E-4F4E-8635-B07A504AEADD}" type="sibTrans" cxnId="{3AA23208-8D1D-4E6B-B43B-4B0FA621843B}">
      <dgm:prSet/>
      <dgm:spPr/>
      <dgm:t>
        <a:bodyPr/>
        <a:lstStyle/>
        <a:p>
          <a:endParaRPr lang="el-GR" sz="1100">
            <a:solidFill>
              <a:schemeClr val="tx2"/>
            </a:solidFill>
          </a:endParaRPr>
        </a:p>
      </dgm:t>
    </dgm:pt>
    <dgm:pt modelId="{0961019E-FFB2-4F00-8C7B-422109BF9B2B}" type="parTrans" cxnId="{3AA23208-8D1D-4E6B-B43B-4B0FA621843B}">
      <dgm:prSet/>
      <dgm:spPr/>
      <dgm:t>
        <a:bodyPr/>
        <a:lstStyle/>
        <a:p>
          <a:endParaRPr lang="el-GR" sz="1100">
            <a:solidFill>
              <a:schemeClr val="tx2"/>
            </a:solidFill>
          </a:endParaRPr>
        </a:p>
      </dgm:t>
    </dgm:pt>
    <dgm:pt modelId="{B50A7BEC-384A-49C5-8103-0097F6B5D9FB}" type="pres">
      <dgm:prSet presAssocID="{39C0BFCA-307C-4F55-AC35-2CC13411494B}" presName="Name0" presStyleCnt="0">
        <dgm:presLayoutVars>
          <dgm:dir/>
          <dgm:animLvl val="lvl"/>
          <dgm:resizeHandles val="exact"/>
        </dgm:presLayoutVars>
      </dgm:prSet>
      <dgm:spPr/>
    </dgm:pt>
    <dgm:pt modelId="{3D27D090-C327-4A04-A37E-63FB8F4C02A9}" type="pres">
      <dgm:prSet presAssocID="{3A8A7402-3192-40FF-9713-B0F79222C409}" presName="boxAndChildren" presStyleCnt="0"/>
      <dgm:spPr/>
    </dgm:pt>
    <dgm:pt modelId="{EA1E28B4-CD07-440D-8F67-B723D91F7E46}" type="pres">
      <dgm:prSet presAssocID="{3A8A7402-3192-40FF-9713-B0F79222C409}" presName="parentTextBox" presStyleLbl="node1" presStyleIdx="0" presStyleCnt="1"/>
      <dgm:spPr/>
    </dgm:pt>
    <dgm:pt modelId="{06D998CA-16B0-487F-B9EA-D233AB1BDFF2}" type="pres">
      <dgm:prSet presAssocID="{3A8A7402-3192-40FF-9713-B0F79222C409}" presName="entireBox" presStyleLbl="node1" presStyleIdx="0" presStyleCnt="1"/>
      <dgm:spPr/>
    </dgm:pt>
    <dgm:pt modelId="{618CC530-9A14-4BEF-9A9C-5C3068B0EF87}" type="pres">
      <dgm:prSet presAssocID="{3A8A7402-3192-40FF-9713-B0F79222C409}" presName="descendantBox" presStyleCnt="0"/>
      <dgm:spPr/>
    </dgm:pt>
    <dgm:pt modelId="{8CECFA7B-FBF9-4189-BEF8-1A0D754130E2}" type="pres">
      <dgm:prSet presAssocID="{A03AA5A9-CA74-4A50-AEA2-B82387ABDF9C}" presName="childTextBox" presStyleLbl="fgAccFollowNode1" presStyleIdx="0" presStyleCnt="1" custScaleY="123950" custLinFactNeighborX="463" custLinFactNeighborY="161">
        <dgm:presLayoutVars>
          <dgm:bulletEnabled val="1"/>
        </dgm:presLayoutVars>
      </dgm:prSet>
      <dgm:spPr/>
    </dgm:pt>
  </dgm:ptLst>
  <dgm:cxnLst>
    <dgm:cxn modelId="{3AA23208-8D1D-4E6B-B43B-4B0FA621843B}" srcId="{3A8A7402-3192-40FF-9713-B0F79222C409}" destId="{A03AA5A9-CA74-4A50-AEA2-B82387ABDF9C}" srcOrd="0" destOrd="0" parTransId="{0961019E-FFB2-4F00-8C7B-422109BF9B2B}" sibTransId="{3320C617-C22E-4F4E-8635-B07A504AEADD}"/>
    <dgm:cxn modelId="{28A19A0C-FB7A-4144-8317-DF7294A7AD54}" type="presOf" srcId="{3A8A7402-3192-40FF-9713-B0F79222C409}" destId="{EA1E28B4-CD07-440D-8F67-B723D91F7E46}" srcOrd="0" destOrd="0" presId="urn:microsoft.com/office/officeart/2005/8/layout/process4"/>
    <dgm:cxn modelId="{28AA1435-561B-451D-91AF-3D79CB1FA0BD}" type="presOf" srcId="{A03AA5A9-CA74-4A50-AEA2-B82387ABDF9C}" destId="{8CECFA7B-FBF9-4189-BEF8-1A0D754130E2}" srcOrd="0" destOrd="0" presId="urn:microsoft.com/office/officeart/2005/8/layout/process4"/>
    <dgm:cxn modelId="{F279CC38-EE7B-47D5-9F73-FBE6A76EE816}" type="presOf" srcId="{39C0BFCA-307C-4F55-AC35-2CC13411494B}" destId="{B50A7BEC-384A-49C5-8103-0097F6B5D9FB}" srcOrd="0" destOrd="0" presId="urn:microsoft.com/office/officeart/2005/8/layout/process4"/>
    <dgm:cxn modelId="{A63C4F9F-7E53-4E88-874D-87AF2C6B4D3C}" type="presOf" srcId="{3A8A7402-3192-40FF-9713-B0F79222C409}" destId="{06D998CA-16B0-487F-B9EA-D233AB1BDFF2}" srcOrd="1" destOrd="0" presId="urn:microsoft.com/office/officeart/2005/8/layout/process4"/>
    <dgm:cxn modelId="{DCF905A1-77FE-442E-B905-285BBC923F29}" srcId="{39C0BFCA-307C-4F55-AC35-2CC13411494B}" destId="{3A8A7402-3192-40FF-9713-B0F79222C409}" srcOrd="0" destOrd="0" parTransId="{3A86531F-FFEC-4EFE-B007-8AE2C768F39E}" sibTransId="{A4D85146-07D2-4717-994A-4AB0DE110A4D}"/>
    <dgm:cxn modelId="{2F84EBD7-004C-4F65-A566-D0F684C4C488}" type="presParOf" srcId="{B50A7BEC-384A-49C5-8103-0097F6B5D9FB}" destId="{3D27D090-C327-4A04-A37E-63FB8F4C02A9}" srcOrd="0" destOrd="0" presId="urn:microsoft.com/office/officeart/2005/8/layout/process4"/>
    <dgm:cxn modelId="{6994399C-BBBD-4B37-81C3-13474AA913FB}" type="presParOf" srcId="{3D27D090-C327-4A04-A37E-63FB8F4C02A9}" destId="{EA1E28B4-CD07-440D-8F67-B723D91F7E46}" srcOrd="0" destOrd="0" presId="urn:microsoft.com/office/officeart/2005/8/layout/process4"/>
    <dgm:cxn modelId="{AE639CC0-B06A-4169-BF45-C8FD2A63D6C6}" type="presParOf" srcId="{3D27D090-C327-4A04-A37E-63FB8F4C02A9}" destId="{06D998CA-16B0-487F-B9EA-D233AB1BDFF2}" srcOrd="1" destOrd="0" presId="urn:microsoft.com/office/officeart/2005/8/layout/process4"/>
    <dgm:cxn modelId="{9DA37D1F-A7E6-49CC-BA57-547E3DFF8C4C}" type="presParOf" srcId="{3D27D090-C327-4A04-A37E-63FB8F4C02A9}" destId="{618CC530-9A14-4BEF-9A9C-5C3068B0EF87}" srcOrd="2" destOrd="0" presId="urn:microsoft.com/office/officeart/2005/8/layout/process4"/>
    <dgm:cxn modelId="{CB96BD80-0B90-4CFB-A421-F4D7E60BC875}" type="presParOf" srcId="{618CC530-9A14-4BEF-9A9C-5C3068B0EF87}" destId="{8CECFA7B-FBF9-4189-BEF8-1A0D754130E2}" srcOrd="0" destOrd="0" presId="urn:microsoft.com/office/officeart/2005/8/layout/process4"/>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39C0BFCA-307C-4F55-AC35-2CC13411494B}" type="doc">
      <dgm:prSet loTypeId="urn:microsoft.com/office/officeart/2005/8/layout/process4" loCatId="list" qsTypeId="urn:microsoft.com/office/officeart/2005/8/quickstyle/simple1" qsCatId="simple" csTypeId="urn:microsoft.com/office/officeart/2005/8/colors/accent6_3" csCatId="accent6" phldr="1"/>
      <dgm:spPr/>
      <dgm:t>
        <a:bodyPr/>
        <a:lstStyle/>
        <a:p>
          <a:endParaRPr lang="el-GR"/>
        </a:p>
      </dgm:t>
    </dgm:pt>
    <dgm:pt modelId="{3A8A7402-3192-40FF-9713-B0F79222C409}">
      <dgm:prSet phldrT="[Κείμενο]" custT="1"/>
      <dgm:spPr/>
      <dgm:t>
        <a:bodyPr/>
        <a:lstStyle/>
        <a:p>
          <a:pPr algn="ctr"/>
          <a:r>
            <a:rPr lang="el-GR" sz="2000" b="1"/>
            <a:t>36 υποτροφίες για τ</a:t>
          </a:r>
          <a:r>
            <a:rPr lang="en-US" sz="2000" b="1"/>
            <a:t>o </a:t>
          </a:r>
          <a:r>
            <a:rPr lang="el-GR" sz="2000" b="1"/>
            <a:t>ακαδ. έτ</a:t>
          </a:r>
          <a:r>
            <a:rPr lang="en-US" sz="2000" b="1"/>
            <a:t>o</a:t>
          </a:r>
          <a:r>
            <a:rPr lang="el-GR" sz="2000" b="1"/>
            <a:t>ς 2024-2025, Προκήρυξη αρχές Ιουνίου</a:t>
          </a:r>
        </a:p>
        <a:p>
          <a:pPr algn="ctr"/>
          <a:r>
            <a:rPr lang="el-GR" sz="2000" b="1"/>
            <a:t>Επιλέξιμοι πτυχιούχοι του τρέχοντος ακαδ. έτους και των δύο προηγούμενων ετών</a:t>
          </a:r>
          <a:endParaRPr lang="el-GR" sz="2000" b="1" dirty="0"/>
        </a:p>
      </dgm:t>
    </dgm:pt>
    <dgm:pt modelId="{3A86531F-FFEC-4EFE-B007-8AE2C768F39E}" type="parTrans" cxnId="{DCF905A1-77FE-442E-B905-285BBC923F29}">
      <dgm:prSet/>
      <dgm:spPr/>
      <dgm:t>
        <a:bodyPr/>
        <a:lstStyle/>
        <a:p>
          <a:endParaRPr lang="el-GR" sz="2400">
            <a:solidFill>
              <a:srgbClr val="002060"/>
            </a:solidFill>
          </a:endParaRPr>
        </a:p>
      </dgm:t>
    </dgm:pt>
    <dgm:pt modelId="{A4D85146-07D2-4717-994A-4AB0DE110A4D}" type="sibTrans" cxnId="{DCF905A1-77FE-442E-B905-285BBC923F29}">
      <dgm:prSet/>
      <dgm:spPr/>
      <dgm:t>
        <a:bodyPr/>
        <a:lstStyle/>
        <a:p>
          <a:endParaRPr lang="el-GR" sz="2400">
            <a:solidFill>
              <a:srgbClr val="002060"/>
            </a:solidFill>
          </a:endParaRPr>
        </a:p>
      </dgm:t>
    </dgm:pt>
    <dgm:pt modelId="{A03AA5A9-CA74-4A50-AEA2-B82387ABDF9C}">
      <dgm:prSet phldrT="[Κείμενο]" custT="1"/>
      <dgm:spPr/>
      <dgm:t>
        <a:bodyPr/>
        <a:lstStyle/>
        <a:p>
          <a:r>
            <a:rPr lang="el-GR" sz="2400" b="1"/>
            <a:t>Μηνιαία υποτροφία 700,00€ + 700,00€ έξοδα εγκατάστασης + </a:t>
          </a:r>
          <a:r>
            <a:rPr lang="en-US" sz="2400" b="1"/>
            <a:t>110</a:t>
          </a:r>
          <a:r>
            <a:rPr lang="el-GR" sz="2400" b="1"/>
            <a:t>,00€ ιατροφαρμακευτική περίθαλψη</a:t>
          </a:r>
          <a:endParaRPr lang="el-GR" sz="2400" b="1" dirty="0"/>
        </a:p>
      </dgm:t>
    </dgm:pt>
    <dgm:pt modelId="{3320C617-C22E-4F4E-8635-B07A504AEADD}" type="sibTrans" cxnId="{3AA23208-8D1D-4E6B-B43B-4B0FA621843B}">
      <dgm:prSet/>
      <dgm:spPr/>
      <dgm:t>
        <a:bodyPr/>
        <a:lstStyle/>
        <a:p>
          <a:endParaRPr lang="el-GR" sz="2400">
            <a:solidFill>
              <a:srgbClr val="002060"/>
            </a:solidFill>
          </a:endParaRPr>
        </a:p>
      </dgm:t>
    </dgm:pt>
    <dgm:pt modelId="{0961019E-FFB2-4F00-8C7B-422109BF9B2B}" type="parTrans" cxnId="{3AA23208-8D1D-4E6B-B43B-4B0FA621843B}">
      <dgm:prSet/>
      <dgm:spPr/>
      <dgm:t>
        <a:bodyPr/>
        <a:lstStyle/>
        <a:p>
          <a:endParaRPr lang="el-GR" sz="2400">
            <a:solidFill>
              <a:srgbClr val="002060"/>
            </a:solidFill>
          </a:endParaRPr>
        </a:p>
      </dgm:t>
    </dgm:pt>
    <dgm:pt modelId="{B50A7BEC-384A-49C5-8103-0097F6B5D9FB}" type="pres">
      <dgm:prSet presAssocID="{39C0BFCA-307C-4F55-AC35-2CC13411494B}" presName="Name0" presStyleCnt="0">
        <dgm:presLayoutVars>
          <dgm:dir/>
          <dgm:animLvl val="lvl"/>
          <dgm:resizeHandles val="exact"/>
        </dgm:presLayoutVars>
      </dgm:prSet>
      <dgm:spPr/>
    </dgm:pt>
    <dgm:pt modelId="{3D27D090-C327-4A04-A37E-63FB8F4C02A9}" type="pres">
      <dgm:prSet presAssocID="{3A8A7402-3192-40FF-9713-B0F79222C409}" presName="boxAndChildren" presStyleCnt="0"/>
      <dgm:spPr/>
    </dgm:pt>
    <dgm:pt modelId="{EA1E28B4-CD07-440D-8F67-B723D91F7E46}" type="pres">
      <dgm:prSet presAssocID="{3A8A7402-3192-40FF-9713-B0F79222C409}" presName="parentTextBox" presStyleLbl="node1" presStyleIdx="0" presStyleCnt="1"/>
      <dgm:spPr/>
    </dgm:pt>
    <dgm:pt modelId="{06D998CA-16B0-487F-B9EA-D233AB1BDFF2}" type="pres">
      <dgm:prSet presAssocID="{3A8A7402-3192-40FF-9713-B0F79222C409}" presName="entireBox" presStyleLbl="node1" presStyleIdx="0" presStyleCnt="1"/>
      <dgm:spPr/>
    </dgm:pt>
    <dgm:pt modelId="{618CC530-9A14-4BEF-9A9C-5C3068B0EF87}" type="pres">
      <dgm:prSet presAssocID="{3A8A7402-3192-40FF-9713-B0F79222C409}" presName="descendantBox" presStyleCnt="0"/>
      <dgm:spPr/>
    </dgm:pt>
    <dgm:pt modelId="{8CECFA7B-FBF9-4189-BEF8-1A0D754130E2}" type="pres">
      <dgm:prSet presAssocID="{A03AA5A9-CA74-4A50-AEA2-B82387ABDF9C}" presName="childTextBox" presStyleLbl="fgAccFollowNode1" presStyleIdx="0" presStyleCnt="1">
        <dgm:presLayoutVars>
          <dgm:bulletEnabled val="1"/>
        </dgm:presLayoutVars>
      </dgm:prSet>
      <dgm:spPr/>
    </dgm:pt>
  </dgm:ptLst>
  <dgm:cxnLst>
    <dgm:cxn modelId="{3AA23208-8D1D-4E6B-B43B-4B0FA621843B}" srcId="{3A8A7402-3192-40FF-9713-B0F79222C409}" destId="{A03AA5A9-CA74-4A50-AEA2-B82387ABDF9C}" srcOrd="0" destOrd="0" parTransId="{0961019E-FFB2-4F00-8C7B-422109BF9B2B}" sibTransId="{3320C617-C22E-4F4E-8635-B07A504AEADD}"/>
    <dgm:cxn modelId="{D0DB9F13-F794-4EE6-8FED-CAD8F41BBC71}" type="presOf" srcId="{39C0BFCA-307C-4F55-AC35-2CC13411494B}" destId="{B50A7BEC-384A-49C5-8103-0097F6B5D9FB}" srcOrd="0" destOrd="0" presId="urn:microsoft.com/office/officeart/2005/8/layout/process4"/>
    <dgm:cxn modelId="{8BEFAA4E-78C8-4F71-8055-1428AA47FBCC}" type="presOf" srcId="{3A8A7402-3192-40FF-9713-B0F79222C409}" destId="{06D998CA-16B0-487F-B9EA-D233AB1BDFF2}" srcOrd="1" destOrd="0" presId="urn:microsoft.com/office/officeart/2005/8/layout/process4"/>
    <dgm:cxn modelId="{F7938B73-F281-4E06-AEE2-227BB8E8FABA}" type="presOf" srcId="{3A8A7402-3192-40FF-9713-B0F79222C409}" destId="{EA1E28B4-CD07-440D-8F67-B723D91F7E46}" srcOrd="0" destOrd="0" presId="urn:microsoft.com/office/officeart/2005/8/layout/process4"/>
    <dgm:cxn modelId="{DCF905A1-77FE-442E-B905-285BBC923F29}" srcId="{39C0BFCA-307C-4F55-AC35-2CC13411494B}" destId="{3A8A7402-3192-40FF-9713-B0F79222C409}" srcOrd="0" destOrd="0" parTransId="{3A86531F-FFEC-4EFE-B007-8AE2C768F39E}" sibTransId="{A4D85146-07D2-4717-994A-4AB0DE110A4D}"/>
    <dgm:cxn modelId="{28C040C8-CDB5-4800-A4DA-3BFF53E55032}" type="presOf" srcId="{A03AA5A9-CA74-4A50-AEA2-B82387ABDF9C}" destId="{8CECFA7B-FBF9-4189-BEF8-1A0D754130E2}" srcOrd="0" destOrd="0" presId="urn:microsoft.com/office/officeart/2005/8/layout/process4"/>
    <dgm:cxn modelId="{0BEB18C3-9BBF-4207-97D6-71069F390766}" type="presParOf" srcId="{B50A7BEC-384A-49C5-8103-0097F6B5D9FB}" destId="{3D27D090-C327-4A04-A37E-63FB8F4C02A9}" srcOrd="0" destOrd="0" presId="urn:microsoft.com/office/officeart/2005/8/layout/process4"/>
    <dgm:cxn modelId="{C385D41B-4A7B-4092-A8F4-1A7B82FA392C}" type="presParOf" srcId="{3D27D090-C327-4A04-A37E-63FB8F4C02A9}" destId="{EA1E28B4-CD07-440D-8F67-B723D91F7E46}" srcOrd="0" destOrd="0" presId="urn:microsoft.com/office/officeart/2005/8/layout/process4"/>
    <dgm:cxn modelId="{5AD0C84C-6311-41C4-BC84-CA99DC733399}" type="presParOf" srcId="{3D27D090-C327-4A04-A37E-63FB8F4C02A9}" destId="{06D998CA-16B0-487F-B9EA-D233AB1BDFF2}" srcOrd="1" destOrd="0" presId="urn:microsoft.com/office/officeart/2005/8/layout/process4"/>
    <dgm:cxn modelId="{15F340CB-E474-448E-B3B1-91FE4A731DEA}" type="presParOf" srcId="{3D27D090-C327-4A04-A37E-63FB8F4C02A9}" destId="{618CC530-9A14-4BEF-9A9C-5C3068B0EF87}" srcOrd="2" destOrd="0" presId="urn:microsoft.com/office/officeart/2005/8/layout/process4"/>
    <dgm:cxn modelId="{F0B9D62C-65D3-4D53-BCD2-E169BE703398}" type="presParOf" srcId="{618CC530-9A14-4BEF-9A9C-5C3068B0EF87}" destId="{8CECFA7B-FBF9-4189-BEF8-1A0D754130E2}" srcOrd="0" destOrd="0" presId="urn:microsoft.com/office/officeart/2005/8/layout/process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39C0BFCA-307C-4F55-AC35-2CC13411494B}" type="doc">
      <dgm:prSet loTypeId="urn:microsoft.com/office/officeart/2005/8/layout/process4" loCatId="list" qsTypeId="urn:microsoft.com/office/officeart/2005/8/quickstyle/simple1" qsCatId="simple" csTypeId="urn:microsoft.com/office/officeart/2005/8/colors/accent5_3" csCatId="accent5" phldr="1"/>
      <dgm:spPr/>
      <dgm:t>
        <a:bodyPr/>
        <a:lstStyle/>
        <a:p>
          <a:endParaRPr lang="el-GR"/>
        </a:p>
      </dgm:t>
    </dgm:pt>
    <dgm:pt modelId="{C0C35F1B-DE84-459E-BEE9-6034F59518FB}">
      <dgm:prSet custT="1"/>
      <dgm:spPr/>
      <dgm:t>
        <a:bodyPr/>
        <a:lstStyle/>
        <a:p>
          <a:pPr algn="l"/>
          <a:r>
            <a:rPr lang="el-GR" sz="1600" b="1"/>
            <a:t>Αντίγραφο του Πτυχίου Ελληνικού ΑΕΙ (Ίδρυμα Ανώτατης Εκπαίδευσης)</a:t>
          </a:r>
          <a:endParaRPr lang="en-US" sz="1600" b="1" dirty="0"/>
        </a:p>
      </dgm:t>
    </dgm:pt>
    <dgm:pt modelId="{879A7749-100F-43FF-A80B-45EB3C65619B}" type="parTrans" cxnId="{1A13D8CF-BE14-4C3E-BE00-DC72F6DFA631}">
      <dgm:prSet/>
      <dgm:spPr/>
      <dgm:t>
        <a:bodyPr/>
        <a:lstStyle/>
        <a:p>
          <a:endParaRPr lang="en-US" sz="1600" b="1"/>
        </a:p>
      </dgm:t>
    </dgm:pt>
    <dgm:pt modelId="{B39A74B2-7DA5-42A5-B9A2-2C8716FC80CE}" type="sibTrans" cxnId="{1A13D8CF-BE14-4C3E-BE00-DC72F6DFA631}">
      <dgm:prSet/>
      <dgm:spPr/>
      <dgm:t>
        <a:bodyPr/>
        <a:lstStyle/>
        <a:p>
          <a:endParaRPr lang="en-US" sz="1600" b="1"/>
        </a:p>
      </dgm:t>
    </dgm:pt>
    <dgm:pt modelId="{90F48001-A95B-497E-ADF2-DC79044169DA}">
      <dgm:prSet custT="1"/>
      <dgm:spPr/>
      <dgm:t>
        <a:bodyPr/>
        <a:lstStyle/>
        <a:p>
          <a:pPr algn="l"/>
          <a:r>
            <a:rPr lang="el-GR" sz="1600" b="1"/>
            <a:t>Βιογραφικό σημείωμα στην ελληνική γλώσσα βάσει του Ευρωπαϊκού προτύπου Europass.</a:t>
          </a:r>
          <a:endParaRPr lang="en-US" sz="1600" b="1" dirty="0"/>
        </a:p>
      </dgm:t>
    </dgm:pt>
    <dgm:pt modelId="{5EF2B173-978C-4437-9B66-4FC4C73A7B56}" type="parTrans" cxnId="{557EA4BC-8BCF-4798-A606-96D44FF30A8D}">
      <dgm:prSet/>
      <dgm:spPr/>
      <dgm:t>
        <a:bodyPr/>
        <a:lstStyle/>
        <a:p>
          <a:endParaRPr lang="en-US" sz="1600" b="1"/>
        </a:p>
      </dgm:t>
    </dgm:pt>
    <dgm:pt modelId="{0FB56517-7016-41A5-B434-23D75A9EF41D}" type="sibTrans" cxnId="{557EA4BC-8BCF-4798-A606-96D44FF30A8D}">
      <dgm:prSet/>
      <dgm:spPr/>
      <dgm:t>
        <a:bodyPr/>
        <a:lstStyle/>
        <a:p>
          <a:endParaRPr lang="en-US" sz="1600" b="1"/>
        </a:p>
      </dgm:t>
    </dgm:pt>
    <dgm:pt modelId="{281BA805-E6F2-4058-96BB-2ACDC9F750CC}">
      <dgm:prSet custT="1"/>
      <dgm:spPr/>
      <dgm:t>
        <a:bodyPr/>
        <a:lstStyle/>
        <a:p>
          <a:pPr algn="l"/>
          <a:r>
            <a:rPr lang="el-GR" sz="1600" b="1"/>
            <a:t>Αιτιολογημένη δήλωση ενδιαφέροντος υποχρεωτικά στην Γαλλική ή την Αγγλική  γλώσσα, ανάλογα με τη γλώσσα του μεταπτυχιακού προγράμματος.</a:t>
          </a:r>
          <a:endParaRPr lang="en-US" sz="1600" b="1" dirty="0"/>
        </a:p>
      </dgm:t>
    </dgm:pt>
    <dgm:pt modelId="{4AC22CF2-5160-40F3-9850-9DDD6AF2BBD7}" type="parTrans" cxnId="{E3033580-AAE8-410F-AD44-D89141B302A0}">
      <dgm:prSet/>
      <dgm:spPr/>
      <dgm:t>
        <a:bodyPr/>
        <a:lstStyle/>
        <a:p>
          <a:endParaRPr lang="en-US" sz="1600" b="1"/>
        </a:p>
      </dgm:t>
    </dgm:pt>
    <dgm:pt modelId="{2B11784F-60E5-432F-9208-4F931CE19950}" type="sibTrans" cxnId="{E3033580-AAE8-410F-AD44-D89141B302A0}">
      <dgm:prSet/>
      <dgm:spPr/>
      <dgm:t>
        <a:bodyPr/>
        <a:lstStyle/>
        <a:p>
          <a:endParaRPr lang="en-US" sz="1600" b="1"/>
        </a:p>
      </dgm:t>
    </dgm:pt>
    <dgm:pt modelId="{C4885891-57B3-4722-A8C8-B15B083A8028}">
      <dgm:prSet custT="1"/>
      <dgm:spPr/>
      <dgm:t>
        <a:bodyPr/>
        <a:lstStyle/>
        <a:p>
          <a:pPr algn="l"/>
          <a:r>
            <a:rPr lang="el-GR" sz="1600" b="1"/>
            <a:t>Βεβαίωση αποδοχής ή αίτηση υποψηφιότητας σε Πρόγραμμα Μεταπτυχιακών Σπουδών γαλλικού ιδρύματος ανώτατης εκπαίδευσης.</a:t>
          </a:r>
          <a:endParaRPr lang="el-GR" sz="1600" b="1" dirty="0"/>
        </a:p>
      </dgm:t>
    </dgm:pt>
    <dgm:pt modelId="{4F354A0F-76BD-43E4-81AC-A0F779C39A7E}" type="parTrans" cxnId="{A5BEB820-30F4-46B4-9992-01982653F964}">
      <dgm:prSet/>
      <dgm:spPr/>
      <dgm:t>
        <a:bodyPr/>
        <a:lstStyle/>
        <a:p>
          <a:endParaRPr lang="en-US" sz="1600" b="1"/>
        </a:p>
      </dgm:t>
    </dgm:pt>
    <dgm:pt modelId="{48BF8906-DADE-4302-A8FD-66E7D3DE26E6}" type="sibTrans" cxnId="{A5BEB820-30F4-46B4-9992-01982653F964}">
      <dgm:prSet/>
      <dgm:spPr/>
      <dgm:t>
        <a:bodyPr/>
        <a:lstStyle/>
        <a:p>
          <a:endParaRPr lang="en-US" sz="1600" b="1"/>
        </a:p>
      </dgm:t>
    </dgm:pt>
    <dgm:pt modelId="{B50A7BEC-384A-49C5-8103-0097F6B5D9FB}" type="pres">
      <dgm:prSet presAssocID="{39C0BFCA-307C-4F55-AC35-2CC13411494B}" presName="Name0" presStyleCnt="0">
        <dgm:presLayoutVars>
          <dgm:dir/>
          <dgm:animLvl val="lvl"/>
          <dgm:resizeHandles val="exact"/>
        </dgm:presLayoutVars>
      </dgm:prSet>
      <dgm:spPr/>
    </dgm:pt>
    <dgm:pt modelId="{DA908701-B307-405C-B289-AB05F87469EA}" type="pres">
      <dgm:prSet presAssocID="{C4885891-57B3-4722-A8C8-B15B083A8028}" presName="boxAndChildren" presStyleCnt="0"/>
      <dgm:spPr/>
    </dgm:pt>
    <dgm:pt modelId="{45FB53FD-A6B9-438B-9B43-6C449B62FE61}" type="pres">
      <dgm:prSet presAssocID="{C4885891-57B3-4722-A8C8-B15B083A8028}" presName="parentTextBox" presStyleLbl="node1" presStyleIdx="0" presStyleCnt="4"/>
      <dgm:spPr/>
    </dgm:pt>
    <dgm:pt modelId="{FC56E72B-952E-40AE-98ED-4960AF35BA85}" type="pres">
      <dgm:prSet presAssocID="{2B11784F-60E5-432F-9208-4F931CE19950}" presName="sp" presStyleCnt="0"/>
      <dgm:spPr/>
    </dgm:pt>
    <dgm:pt modelId="{7A42A39B-0E6A-4BB2-92A8-BA8C4E07D239}" type="pres">
      <dgm:prSet presAssocID="{281BA805-E6F2-4058-96BB-2ACDC9F750CC}" presName="arrowAndChildren" presStyleCnt="0"/>
      <dgm:spPr/>
    </dgm:pt>
    <dgm:pt modelId="{D1E5CAA9-8320-4CE5-96A3-FD47E4C6FB7B}" type="pres">
      <dgm:prSet presAssocID="{281BA805-E6F2-4058-96BB-2ACDC9F750CC}" presName="parentTextArrow" presStyleLbl="node1" presStyleIdx="1" presStyleCnt="4"/>
      <dgm:spPr/>
    </dgm:pt>
    <dgm:pt modelId="{91D26968-6060-4904-81DA-510E154B8899}" type="pres">
      <dgm:prSet presAssocID="{0FB56517-7016-41A5-B434-23D75A9EF41D}" presName="sp" presStyleCnt="0"/>
      <dgm:spPr/>
    </dgm:pt>
    <dgm:pt modelId="{A34DBD2E-A9EA-401D-8575-A37A4A7DC78E}" type="pres">
      <dgm:prSet presAssocID="{90F48001-A95B-497E-ADF2-DC79044169DA}" presName="arrowAndChildren" presStyleCnt="0"/>
      <dgm:spPr/>
    </dgm:pt>
    <dgm:pt modelId="{CEB69C6B-3016-4857-BAE3-1B8787316D30}" type="pres">
      <dgm:prSet presAssocID="{90F48001-A95B-497E-ADF2-DC79044169DA}" presName="parentTextArrow" presStyleLbl="node1" presStyleIdx="2" presStyleCnt="4"/>
      <dgm:spPr/>
    </dgm:pt>
    <dgm:pt modelId="{D33EDC3C-F5BE-472A-9901-170DBB6189EB}" type="pres">
      <dgm:prSet presAssocID="{B39A74B2-7DA5-42A5-B9A2-2C8716FC80CE}" presName="sp" presStyleCnt="0"/>
      <dgm:spPr/>
    </dgm:pt>
    <dgm:pt modelId="{373A947C-0E54-4D16-A21C-21B0D9E43B7F}" type="pres">
      <dgm:prSet presAssocID="{C0C35F1B-DE84-459E-BEE9-6034F59518FB}" presName="arrowAndChildren" presStyleCnt="0"/>
      <dgm:spPr/>
    </dgm:pt>
    <dgm:pt modelId="{48AFF01E-9AA4-4E49-B885-F29B6FC1ECC2}" type="pres">
      <dgm:prSet presAssocID="{C0C35F1B-DE84-459E-BEE9-6034F59518FB}" presName="parentTextArrow" presStyleLbl="node1" presStyleIdx="3" presStyleCnt="4"/>
      <dgm:spPr/>
    </dgm:pt>
  </dgm:ptLst>
  <dgm:cxnLst>
    <dgm:cxn modelId="{D0DB9F13-F794-4EE6-8FED-CAD8F41BBC71}" type="presOf" srcId="{39C0BFCA-307C-4F55-AC35-2CC13411494B}" destId="{B50A7BEC-384A-49C5-8103-0097F6B5D9FB}" srcOrd="0" destOrd="0" presId="urn:microsoft.com/office/officeart/2005/8/layout/process4"/>
    <dgm:cxn modelId="{81444215-DE1E-4A1F-9F0F-38A7C587A04E}" type="presOf" srcId="{281BA805-E6F2-4058-96BB-2ACDC9F750CC}" destId="{D1E5CAA9-8320-4CE5-96A3-FD47E4C6FB7B}" srcOrd="0" destOrd="0" presId="urn:microsoft.com/office/officeart/2005/8/layout/process4"/>
    <dgm:cxn modelId="{A5BEB820-30F4-46B4-9992-01982653F964}" srcId="{39C0BFCA-307C-4F55-AC35-2CC13411494B}" destId="{C4885891-57B3-4722-A8C8-B15B083A8028}" srcOrd="3" destOrd="0" parTransId="{4F354A0F-76BD-43E4-81AC-A0F779C39A7E}" sibTransId="{48BF8906-DADE-4302-A8FD-66E7D3DE26E6}"/>
    <dgm:cxn modelId="{E3033580-AAE8-410F-AD44-D89141B302A0}" srcId="{39C0BFCA-307C-4F55-AC35-2CC13411494B}" destId="{281BA805-E6F2-4058-96BB-2ACDC9F750CC}" srcOrd="2" destOrd="0" parTransId="{4AC22CF2-5160-40F3-9850-9DDD6AF2BBD7}" sibTransId="{2B11784F-60E5-432F-9208-4F931CE19950}"/>
    <dgm:cxn modelId="{C86646B8-2A6D-473E-83EC-437CC5457D4B}" type="presOf" srcId="{90F48001-A95B-497E-ADF2-DC79044169DA}" destId="{CEB69C6B-3016-4857-BAE3-1B8787316D30}" srcOrd="0" destOrd="0" presId="urn:microsoft.com/office/officeart/2005/8/layout/process4"/>
    <dgm:cxn modelId="{557EA4BC-8BCF-4798-A606-96D44FF30A8D}" srcId="{39C0BFCA-307C-4F55-AC35-2CC13411494B}" destId="{90F48001-A95B-497E-ADF2-DC79044169DA}" srcOrd="1" destOrd="0" parTransId="{5EF2B173-978C-4437-9B66-4FC4C73A7B56}" sibTransId="{0FB56517-7016-41A5-B434-23D75A9EF41D}"/>
    <dgm:cxn modelId="{6B6096C6-3E6C-4D2E-995D-48E4D019566A}" type="presOf" srcId="{C0C35F1B-DE84-459E-BEE9-6034F59518FB}" destId="{48AFF01E-9AA4-4E49-B885-F29B6FC1ECC2}" srcOrd="0" destOrd="0" presId="urn:microsoft.com/office/officeart/2005/8/layout/process4"/>
    <dgm:cxn modelId="{1A13D8CF-BE14-4C3E-BE00-DC72F6DFA631}" srcId="{39C0BFCA-307C-4F55-AC35-2CC13411494B}" destId="{C0C35F1B-DE84-459E-BEE9-6034F59518FB}" srcOrd="0" destOrd="0" parTransId="{879A7749-100F-43FF-A80B-45EB3C65619B}" sibTransId="{B39A74B2-7DA5-42A5-B9A2-2C8716FC80CE}"/>
    <dgm:cxn modelId="{2C0C47D9-8702-4B2E-AC36-FCEEA80CF140}" type="presOf" srcId="{C4885891-57B3-4722-A8C8-B15B083A8028}" destId="{45FB53FD-A6B9-438B-9B43-6C449B62FE61}" srcOrd="0" destOrd="0" presId="urn:microsoft.com/office/officeart/2005/8/layout/process4"/>
    <dgm:cxn modelId="{9DF58E41-03AE-4ACE-9AC8-1700C842087E}" type="presParOf" srcId="{B50A7BEC-384A-49C5-8103-0097F6B5D9FB}" destId="{DA908701-B307-405C-B289-AB05F87469EA}" srcOrd="0" destOrd="0" presId="urn:microsoft.com/office/officeart/2005/8/layout/process4"/>
    <dgm:cxn modelId="{DD952B13-0DF2-45E2-9689-BF18B4678A0E}" type="presParOf" srcId="{DA908701-B307-405C-B289-AB05F87469EA}" destId="{45FB53FD-A6B9-438B-9B43-6C449B62FE61}" srcOrd="0" destOrd="0" presId="urn:microsoft.com/office/officeart/2005/8/layout/process4"/>
    <dgm:cxn modelId="{1D369429-5A57-4B32-B34A-0A028F94B507}" type="presParOf" srcId="{B50A7BEC-384A-49C5-8103-0097F6B5D9FB}" destId="{FC56E72B-952E-40AE-98ED-4960AF35BA85}" srcOrd="1" destOrd="0" presId="urn:microsoft.com/office/officeart/2005/8/layout/process4"/>
    <dgm:cxn modelId="{4C2CFA79-A2E8-421B-B0DF-A8F08676E152}" type="presParOf" srcId="{B50A7BEC-384A-49C5-8103-0097F6B5D9FB}" destId="{7A42A39B-0E6A-4BB2-92A8-BA8C4E07D239}" srcOrd="2" destOrd="0" presId="urn:microsoft.com/office/officeart/2005/8/layout/process4"/>
    <dgm:cxn modelId="{12D396AB-BD85-4500-A226-B7542B46789F}" type="presParOf" srcId="{7A42A39B-0E6A-4BB2-92A8-BA8C4E07D239}" destId="{D1E5CAA9-8320-4CE5-96A3-FD47E4C6FB7B}" srcOrd="0" destOrd="0" presId="urn:microsoft.com/office/officeart/2005/8/layout/process4"/>
    <dgm:cxn modelId="{62BA427F-1BE5-4756-98F5-9CB34EBF2617}" type="presParOf" srcId="{B50A7BEC-384A-49C5-8103-0097F6B5D9FB}" destId="{91D26968-6060-4904-81DA-510E154B8899}" srcOrd="3" destOrd="0" presId="urn:microsoft.com/office/officeart/2005/8/layout/process4"/>
    <dgm:cxn modelId="{79281275-544C-457B-9ABE-81B768D550FE}" type="presParOf" srcId="{B50A7BEC-384A-49C5-8103-0097F6B5D9FB}" destId="{A34DBD2E-A9EA-401D-8575-A37A4A7DC78E}" srcOrd="4" destOrd="0" presId="urn:microsoft.com/office/officeart/2005/8/layout/process4"/>
    <dgm:cxn modelId="{FE93E480-4394-47B6-BFE2-ACAA887D9A6B}" type="presParOf" srcId="{A34DBD2E-A9EA-401D-8575-A37A4A7DC78E}" destId="{CEB69C6B-3016-4857-BAE3-1B8787316D30}" srcOrd="0" destOrd="0" presId="urn:microsoft.com/office/officeart/2005/8/layout/process4"/>
    <dgm:cxn modelId="{B398D042-FAC9-40AF-8C9C-7250BF6BEE96}" type="presParOf" srcId="{B50A7BEC-384A-49C5-8103-0097F6B5D9FB}" destId="{D33EDC3C-F5BE-472A-9901-170DBB6189EB}" srcOrd="5" destOrd="0" presId="urn:microsoft.com/office/officeart/2005/8/layout/process4"/>
    <dgm:cxn modelId="{9FF29AAD-C5C6-43EC-AA2A-3976D80CF0BE}" type="presParOf" srcId="{B50A7BEC-384A-49C5-8103-0097F6B5D9FB}" destId="{373A947C-0E54-4D16-A21C-21B0D9E43B7F}" srcOrd="6" destOrd="0" presId="urn:microsoft.com/office/officeart/2005/8/layout/process4"/>
    <dgm:cxn modelId="{BF64BE7C-D59E-47E1-B20B-D2C85415F63D}" type="presParOf" srcId="{373A947C-0E54-4D16-A21C-21B0D9E43B7F}" destId="{48AFF01E-9AA4-4E49-B885-F29B6FC1ECC2}" srcOrd="0" destOrd="0" presId="urn:microsoft.com/office/officeart/2005/8/layout/process4"/>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4743081D-A4A0-4B23-8293-DDAC207190AE}"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n-US"/>
        </a:p>
      </dgm:t>
    </dgm:pt>
    <dgm:pt modelId="{91803766-8181-4F0E-8324-933EE6F7AEC7}">
      <dgm:prSet phldrT="[Κείμενο]" custT="1"/>
      <dgm:spPr/>
      <dgm:t>
        <a:bodyPr/>
        <a:lstStyle/>
        <a:p>
          <a:r>
            <a:rPr lang="el-GR" sz="1800" dirty="0"/>
            <a:t>Συνεργασία επιστημονικών ομάδων των 2 χωρών</a:t>
          </a:r>
          <a:endParaRPr lang="en-US" sz="1800" dirty="0"/>
        </a:p>
      </dgm:t>
    </dgm:pt>
    <dgm:pt modelId="{752E115B-287F-4816-AAB3-FAA605EC4A69}" type="parTrans" cxnId="{4A231ACE-88C1-4F4D-A934-8027C75F25B7}">
      <dgm:prSet/>
      <dgm:spPr/>
      <dgm:t>
        <a:bodyPr/>
        <a:lstStyle/>
        <a:p>
          <a:endParaRPr lang="en-US"/>
        </a:p>
      </dgm:t>
    </dgm:pt>
    <dgm:pt modelId="{5FEDC78E-426D-4CE8-959A-FE7F5C55FF05}" type="sibTrans" cxnId="{4A231ACE-88C1-4F4D-A934-8027C75F25B7}">
      <dgm:prSet/>
      <dgm:spPr/>
      <dgm:t>
        <a:bodyPr/>
        <a:lstStyle/>
        <a:p>
          <a:endParaRPr lang="en-US"/>
        </a:p>
      </dgm:t>
    </dgm:pt>
    <dgm:pt modelId="{9A5F6D7F-4FB1-4F0F-8A0D-8F998804730B}">
      <dgm:prSet phldrT="[Κείμενο]" custT="1"/>
      <dgm:spPr/>
      <dgm:t>
        <a:bodyPr/>
        <a:lstStyle/>
        <a:p>
          <a:r>
            <a:rPr lang="el-GR" sz="1800" dirty="0"/>
            <a:t>Επικεφαλής ομάδας  Μέλος ΔΕΠ</a:t>
          </a:r>
          <a:endParaRPr lang="en-US" sz="1800" dirty="0"/>
        </a:p>
      </dgm:t>
    </dgm:pt>
    <dgm:pt modelId="{F573F536-6B08-47FC-905B-D99BF3E0808D}" type="parTrans" cxnId="{D571F1B2-BBF0-4F63-A90C-B8FD797DB50A}">
      <dgm:prSet/>
      <dgm:spPr/>
      <dgm:t>
        <a:bodyPr/>
        <a:lstStyle/>
        <a:p>
          <a:endParaRPr lang="en-US"/>
        </a:p>
      </dgm:t>
    </dgm:pt>
    <dgm:pt modelId="{149D9F96-FB2B-4AEA-BA30-69403B4ABFC1}" type="sibTrans" cxnId="{D571F1B2-BBF0-4F63-A90C-B8FD797DB50A}">
      <dgm:prSet/>
      <dgm:spPr/>
      <dgm:t>
        <a:bodyPr/>
        <a:lstStyle/>
        <a:p>
          <a:endParaRPr lang="en-US"/>
        </a:p>
      </dgm:t>
    </dgm:pt>
    <dgm:pt modelId="{0B673D87-A50C-48C9-AAB4-D0900871F1F9}">
      <dgm:prSet phldrT="[Κείμενο]" custT="1"/>
      <dgm:spPr/>
      <dgm:t>
        <a:bodyPr/>
        <a:lstStyle/>
        <a:p>
          <a:r>
            <a:rPr lang="el-GR" sz="1800" dirty="0"/>
            <a:t>Σε οποιονδήποτε επιστημονικό τομέα</a:t>
          </a:r>
          <a:endParaRPr lang="en-US" sz="1800" dirty="0"/>
        </a:p>
      </dgm:t>
    </dgm:pt>
    <dgm:pt modelId="{DB7FA646-346B-4236-BC97-DC048CD61CCD}" type="parTrans" cxnId="{B15023BA-1D28-47A3-90FC-C27685CE2CC7}">
      <dgm:prSet/>
      <dgm:spPr/>
      <dgm:t>
        <a:bodyPr/>
        <a:lstStyle/>
        <a:p>
          <a:endParaRPr lang="en-US"/>
        </a:p>
      </dgm:t>
    </dgm:pt>
    <dgm:pt modelId="{40C9D2AA-932F-46D4-925F-98A39A7EB4FD}" type="sibTrans" cxnId="{B15023BA-1D28-47A3-90FC-C27685CE2CC7}">
      <dgm:prSet/>
      <dgm:spPr/>
      <dgm:t>
        <a:bodyPr/>
        <a:lstStyle/>
        <a:p>
          <a:endParaRPr lang="en-US"/>
        </a:p>
      </dgm:t>
    </dgm:pt>
    <dgm:pt modelId="{7CE8C67B-81A4-492E-88AF-5FC4F09E7782}">
      <dgm:prSet phldrT="[Κείμενο]" custT="1"/>
      <dgm:spPr/>
      <dgm:t>
        <a:bodyPr/>
        <a:lstStyle/>
        <a:p>
          <a:r>
            <a:rPr lang="el-GR" sz="1800" dirty="0"/>
            <a:t>Συνεργασία με ανταλλαγή κινητικοτήτων</a:t>
          </a:r>
          <a:endParaRPr lang="en-US" sz="1800" dirty="0"/>
        </a:p>
      </dgm:t>
    </dgm:pt>
    <dgm:pt modelId="{18B53A5B-8018-4A0D-9939-E93620273C4D}" type="parTrans" cxnId="{AB9003A7-404A-4EE1-9DBF-9D75D4BE34E8}">
      <dgm:prSet/>
      <dgm:spPr/>
      <dgm:t>
        <a:bodyPr/>
        <a:lstStyle/>
        <a:p>
          <a:endParaRPr lang="en-US"/>
        </a:p>
      </dgm:t>
    </dgm:pt>
    <dgm:pt modelId="{3F17DAB3-D591-47BF-AD99-D932F9C47FC9}" type="sibTrans" cxnId="{AB9003A7-404A-4EE1-9DBF-9D75D4BE34E8}">
      <dgm:prSet/>
      <dgm:spPr/>
      <dgm:t>
        <a:bodyPr/>
        <a:lstStyle/>
        <a:p>
          <a:endParaRPr lang="en-US"/>
        </a:p>
      </dgm:t>
    </dgm:pt>
    <dgm:pt modelId="{34123446-45EE-43C5-B41A-BEC258C9D3D6}">
      <dgm:prSet phldrT="[Κείμενο]" custT="1"/>
      <dgm:spPr/>
      <dgm:t>
        <a:bodyPr/>
        <a:lstStyle/>
        <a:p>
          <a:r>
            <a:rPr lang="el-GR" sz="1800" dirty="0"/>
            <a:t>Διάρκεια 2 έτη</a:t>
          </a:r>
        </a:p>
        <a:p>
          <a:r>
            <a:rPr lang="el-GR" sz="1800" dirty="0"/>
            <a:t>Χρηματοδότηση 10.000€</a:t>
          </a:r>
          <a:endParaRPr lang="en-US" sz="1800" dirty="0"/>
        </a:p>
      </dgm:t>
    </dgm:pt>
    <dgm:pt modelId="{D250FC10-609A-49C0-8659-7A7C6AD82B99}" type="parTrans" cxnId="{CE508A05-54F4-4D52-821E-73D6A201BA21}">
      <dgm:prSet/>
      <dgm:spPr/>
      <dgm:t>
        <a:bodyPr/>
        <a:lstStyle/>
        <a:p>
          <a:endParaRPr lang="en-US"/>
        </a:p>
      </dgm:t>
    </dgm:pt>
    <dgm:pt modelId="{DDE6AAB9-67E0-4A41-AA6C-9029894073F3}" type="sibTrans" cxnId="{CE508A05-54F4-4D52-821E-73D6A201BA21}">
      <dgm:prSet/>
      <dgm:spPr/>
      <dgm:t>
        <a:bodyPr/>
        <a:lstStyle/>
        <a:p>
          <a:endParaRPr lang="en-US"/>
        </a:p>
      </dgm:t>
    </dgm:pt>
    <dgm:pt modelId="{4AE1F788-AE25-4885-9130-2053F11A98D8}" type="pres">
      <dgm:prSet presAssocID="{4743081D-A4A0-4B23-8293-DDAC207190AE}" presName="diagram" presStyleCnt="0">
        <dgm:presLayoutVars>
          <dgm:dir/>
          <dgm:resizeHandles val="exact"/>
        </dgm:presLayoutVars>
      </dgm:prSet>
      <dgm:spPr/>
    </dgm:pt>
    <dgm:pt modelId="{00569E73-D119-4777-A25A-D5B0A450D560}" type="pres">
      <dgm:prSet presAssocID="{91803766-8181-4F0E-8324-933EE6F7AEC7}" presName="node" presStyleLbl="node1" presStyleIdx="0" presStyleCnt="5">
        <dgm:presLayoutVars>
          <dgm:bulletEnabled val="1"/>
        </dgm:presLayoutVars>
      </dgm:prSet>
      <dgm:spPr/>
    </dgm:pt>
    <dgm:pt modelId="{8B38330C-E08B-4714-8F8C-004600A83243}" type="pres">
      <dgm:prSet presAssocID="{5FEDC78E-426D-4CE8-959A-FE7F5C55FF05}" presName="sibTrans" presStyleCnt="0"/>
      <dgm:spPr/>
    </dgm:pt>
    <dgm:pt modelId="{5D00A350-0039-4A92-9BC7-D63D91E13F22}" type="pres">
      <dgm:prSet presAssocID="{9A5F6D7F-4FB1-4F0F-8A0D-8F998804730B}" presName="node" presStyleLbl="node1" presStyleIdx="1" presStyleCnt="5">
        <dgm:presLayoutVars>
          <dgm:bulletEnabled val="1"/>
        </dgm:presLayoutVars>
      </dgm:prSet>
      <dgm:spPr/>
    </dgm:pt>
    <dgm:pt modelId="{270D9EB1-FD86-412A-A63B-4D907F69F457}" type="pres">
      <dgm:prSet presAssocID="{149D9F96-FB2B-4AEA-BA30-69403B4ABFC1}" presName="sibTrans" presStyleCnt="0"/>
      <dgm:spPr/>
    </dgm:pt>
    <dgm:pt modelId="{4B1747F0-005C-4D29-BA66-B40C2D46327D}" type="pres">
      <dgm:prSet presAssocID="{0B673D87-A50C-48C9-AAB4-D0900871F1F9}" presName="node" presStyleLbl="node1" presStyleIdx="2" presStyleCnt="5">
        <dgm:presLayoutVars>
          <dgm:bulletEnabled val="1"/>
        </dgm:presLayoutVars>
      </dgm:prSet>
      <dgm:spPr/>
    </dgm:pt>
    <dgm:pt modelId="{7D573363-E0D5-41B2-A325-0B278F6A741A}" type="pres">
      <dgm:prSet presAssocID="{40C9D2AA-932F-46D4-925F-98A39A7EB4FD}" presName="sibTrans" presStyleCnt="0"/>
      <dgm:spPr/>
    </dgm:pt>
    <dgm:pt modelId="{C08F86A8-6226-4F98-9BDD-BAF6F5F9039C}" type="pres">
      <dgm:prSet presAssocID="{7CE8C67B-81A4-492E-88AF-5FC4F09E7782}" presName="node" presStyleLbl="node1" presStyleIdx="3" presStyleCnt="5">
        <dgm:presLayoutVars>
          <dgm:bulletEnabled val="1"/>
        </dgm:presLayoutVars>
      </dgm:prSet>
      <dgm:spPr/>
    </dgm:pt>
    <dgm:pt modelId="{543BC1D9-BF41-4A94-A259-6E42D3607CE6}" type="pres">
      <dgm:prSet presAssocID="{3F17DAB3-D591-47BF-AD99-D932F9C47FC9}" presName="sibTrans" presStyleCnt="0"/>
      <dgm:spPr/>
    </dgm:pt>
    <dgm:pt modelId="{0A3BD9D4-BD3E-4988-A8F0-9EA3F1558E0F}" type="pres">
      <dgm:prSet presAssocID="{34123446-45EE-43C5-B41A-BEC258C9D3D6}" presName="node" presStyleLbl="node1" presStyleIdx="4" presStyleCnt="5">
        <dgm:presLayoutVars>
          <dgm:bulletEnabled val="1"/>
        </dgm:presLayoutVars>
      </dgm:prSet>
      <dgm:spPr/>
    </dgm:pt>
  </dgm:ptLst>
  <dgm:cxnLst>
    <dgm:cxn modelId="{142B6401-95ED-432B-8081-6A088DC6A889}" type="presOf" srcId="{4743081D-A4A0-4B23-8293-DDAC207190AE}" destId="{4AE1F788-AE25-4885-9130-2053F11A98D8}" srcOrd="0" destOrd="0" presId="urn:microsoft.com/office/officeart/2005/8/layout/default"/>
    <dgm:cxn modelId="{CE508A05-54F4-4D52-821E-73D6A201BA21}" srcId="{4743081D-A4A0-4B23-8293-DDAC207190AE}" destId="{34123446-45EE-43C5-B41A-BEC258C9D3D6}" srcOrd="4" destOrd="0" parTransId="{D250FC10-609A-49C0-8659-7A7C6AD82B99}" sibTransId="{DDE6AAB9-67E0-4A41-AA6C-9029894073F3}"/>
    <dgm:cxn modelId="{30889411-B421-41F6-97FA-E5A3A6DF6D28}" type="presOf" srcId="{91803766-8181-4F0E-8324-933EE6F7AEC7}" destId="{00569E73-D119-4777-A25A-D5B0A450D560}" srcOrd="0" destOrd="0" presId="urn:microsoft.com/office/officeart/2005/8/layout/default"/>
    <dgm:cxn modelId="{2F94C839-9543-4044-AE49-97AC9700912D}" type="presOf" srcId="{34123446-45EE-43C5-B41A-BEC258C9D3D6}" destId="{0A3BD9D4-BD3E-4988-A8F0-9EA3F1558E0F}" srcOrd="0" destOrd="0" presId="urn:microsoft.com/office/officeart/2005/8/layout/default"/>
    <dgm:cxn modelId="{E462157C-CADA-41E7-8D5F-3FD31BBA2DA5}" type="presOf" srcId="{0B673D87-A50C-48C9-AAB4-D0900871F1F9}" destId="{4B1747F0-005C-4D29-BA66-B40C2D46327D}" srcOrd="0" destOrd="0" presId="urn:microsoft.com/office/officeart/2005/8/layout/default"/>
    <dgm:cxn modelId="{AB9003A7-404A-4EE1-9DBF-9D75D4BE34E8}" srcId="{4743081D-A4A0-4B23-8293-DDAC207190AE}" destId="{7CE8C67B-81A4-492E-88AF-5FC4F09E7782}" srcOrd="3" destOrd="0" parTransId="{18B53A5B-8018-4A0D-9939-E93620273C4D}" sibTransId="{3F17DAB3-D591-47BF-AD99-D932F9C47FC9}"/>
    <dgm:cxn modelId="{D571F1B2-BBF0-4F63-A90C-B8FD797DB50A}" srcId="{4743081D-A4A0-4B23-8293-DDAC207190AE}" destId="{9A5F6D7F-4FB1-4F0F-8A0D-8F998804730B}" srcOrd="1" destOrd="0" parTransId="{F573F536-6B08-47FC-905B-D99BF3E0808D}" sibTransId="{149D9F96-FB2B-4AEA-BA30-69403B4ABFC1}"/>
    <dgm:cxn modelId="{4F7A0BBA-A095-4756-9EEA-157B652EE3F7}" type="presOf" srcId="{7CE8C67B-81A4-492E-88AF-5FC4F09E7782}" destId="{C08F86A8-6226-4F98-9BDD-BAF6F5F9039C}" srcOrd="0" destOrd="0" presId="urn:microsoft.com/office/officeart/2005/8/layout/default"/>
    <dgm:cxn modelId="{B15023BA-1D28-47A3-90FC-C27685CE2CC7}" srcId="{4743081D-A4A0-4B23-8293-DDAC207190AE}" destId="{0B673D87-A50C-48C9-AAB4-D0900871F1F9}" srcOrd="2" destOrd="0" parTransId="{DB7FA646-346B-4236-BC97-DC048CD61CCD}" sibTransId="{40C9D2AA-932F-46D4-925F-98A39A7EB4FD}"/>
    <dgm:cxn modelId="{4A231ACE-88C1-4F4D-A934-8027C75F25B7}" srcId="{4743081D-A4A0-4B23-8293-DDAC207190AE}" destId="{91803766-8181-4F0E-8324-933EE6F7AEC7}" srcOrd="0" destOrd="0" parTransId="{752E115B-287F-4816-AAB3-FAA605EC4A69}" sibTransId="{5FEDC78E-426D-4CE8-959A-FE7F5C55FF05}"/>
    <dgm:cxn modelId="{C974DAD0-5BF9-4E30-BBA3-6F7A126F7514}" type="presOf" srcId="{9A5F6D7F-4FB1-4F0F-8A0D-8F998804730B}" destId="{5D00A350-0039-4A92-9BC7-D63D91E13F22}" srcOrd="0" destOrd="0" presId="urn:microsoft.com/office/officeart/2005/8/layout/default"/>
    <dgm:cxn modelId="{28706007-A498-47C6-A575-6E9624EF79C9}" type="presParOf" srcId="{4AE1F788-AE25-4885-9130-2053F11A98D8}" destId="{00569E73-D119-4777-A25A-D5B0A450D560}" srcOrd="0" destOrd="0" presId="urn:microsoft.com/office/officeart/2005/8/layout/default"/>
    <dgm:cxn modelId="{3578FDF3-D1C2-4855-860C-79E5030B8AA9}" type="presParOf" srcId="{4AE1F788-AE25-4885-9130-2053F11A98D8}" destId="{8B38330C-E08B-4714-8F8C-004600A83243}" srcOrd="1" destOrd="0" presId="urn:microsoft.com/office/officeart/2005/8/layout/default"/>
    <dgm:cxn modelId="{919D308E-629A-4CB5-BBEE-4BACD8A5B8BE}" type="presParOf" srcId="{4AE1F788-AE25-4885-9130-2053F11A98D8}" destId="{5D00A350-0039-4A92-9BC7-D63D91E13F22}" srcOrd="2" destOrd="0" presId="urn:microsoft.com/office/officeart/2005/8/layout/default"/>
    <dgm:cxn modelId="{EACF524F-708C-475A-8FD7-AB0A5866A112}" type="presParOf" srcId="{4AE1F788-AE25-4885-9130-2053F11A98D8}" destId="{270D9EB1-FD86-412A-A63B-4D907F69F457}" srcOrd="3" destOrd="0" presId="urn:microsoft.com/office/officeart/2005/8/layout/default"/>
    <dgm:cxn modelId="{2B478004-7A18-467E-873E-18912EF09737}" type="presParOf" srcId="{4AE1F788-AE25-4885-9130-2053F11A98D8}" destId="{4B1747F0-005C-4D29-BA66-B40C2D46327D}" srcOrd="4" destOrd="0" presId="urn:microsoft.com/office/officeart/2005/8/layout/default"/>
    <dgm:cxn modelId="{87C61BF8-6764-406A-B707-87CE74991772}" type="presParOf" srcId="{4AE1F788-AE25-4885-9130-2053F11A98D8}" destId="{7D573363-E0D5-41B2-A325-0B278F6A741A}" srcOrd="5" destOrd="0" presId="urn:microsoft.com/office/officeart/2005/8/layout/default"/>
    <dgm:cxn modelId="{D7CD55E4-6CAD-4B1F-A5A0-81C4C2CB1042}" type="presParOf" srcId="{4AE1F788-AE25-4885-9130-2053F11A98D8}" destId="{C08F86A8-6226-4F98-9BDD-BAF6F5F9039C}" srcOrd="6" destOrd="0" presId="urn:microsoft.com/office/officeart/2005/8/layout/default"/>
    <dgm:cxn modelId="{D8B950B3-07CC-49D1-8F65-6A99AE130CF4}" type="presParOf" srcId="{4AE1F788-AE25-4885-9130-2053F11A98D8}" destId="{543BC1D9-BF41-4A94-A259-6E42D3607CE6}" srcOrd="7" destOrd="0" presId="urn:microsoft.com/office/officeart/2005/8/layout/default"/>
    <dgm:cxn modelId="{C784FF97-BB67-4A2A-8E5C-84EB1362C5EC}" type="presParOf" srcId="{4AE1F788-AE25-4885-9130-2053F11A98D8}" destId="{0A3BD9D4-BD3E-4988-A8F0-9EA3F1558E0F}" srcOrd="8" destOrd="0" presId="urn:microsoft.com/office/officeart/2005/8/layout/defaul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4743081D-A4A0-4B23-8293-DDAC207190AE}"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91803766-8181-4F0E-8324-933EE6F7AEC7}">
      <dgm:prSet phldrT="[Κείμενο]" custT="1"/>
      <dgm:spPr/>
      <dgm:t>
        <a:bodyPr/>
        <a:lstStyle/>
        <a:p>
          <a:r>
            <a:rPr lang="el-GR" sz="1800" dirty="0"/>
            <a:t>Αξιολόγηση από Έλληνες και Γάλλους </a:t>
          </a:r>
          <a:r>
            <a:rPr lang="el-GR" sz="1800" dirty="0" err="1"/>
            <a:t>αξιολογητές</a:t>
          </a:r>
          <a:endParaRPr lang="en-US" sz="1800" dirty="0"/>
        </a:p>
      </dgm:t>
    </dgm:pt>
    <dgm:pt modelId="{752E115B-287F-4816-AAB3-FAA605EC4A69}" type="parTrans" cxnId="{4A231ACE-88C1-4F4D-A934-8027C75F25B7}">
      <dgm:prSet/>
      <dgm:spPr/>
      <dgm:t>
        <a:bodyPr/>
        <a:lstStyle/>
        <a:p>
          <a:endParaRPr lang="en-US" sz="1800"/>
        </a:p>
      </dgm:t>
    </dgm:pt>
    <dgm:pt modelId="{5FEDC78E-426D-4CE8-959A-FE7F5C55FF05}" type="sibTrans" cxnId="{4A231ACE-88C1-4F4D-A934-8027C75F25B7}">
      <dgm:prSet/>
      <dgm:spPr/>
      <dgm:t>
        <a:bodyPr/>
        <a:lstStyle/>
        <a:p>
          <a:endParaRPr lang="en-US" sz="1800"/>
        </a:p>
      </dgm:t>
    </dgm:pt>
    <dgm:pt modelId="{9A5F6D7F-4FB1-4F0F-8A0D-8F998804730B}">
      <dgm:prSet phldrT="[Κείμενο]" custT="1"/>
      <dgm:spPr/>
      <dgm:t>
        <a:bodyPr/>
        <a:lstStyle/>
        <a:p>
          <a:r>
            <a:rPr lang="el-GR" sz="1800" dirty="0"/>
            <a:t>Για τον α’ κύκλο υπεβλήθησαν 51 αιτήσεις</a:t>
          </a:r>
          <a:endParaRPr lang="en-US" sz="1800" dirty="0"/>
        </a:p>
      </dgm:t>
    </dgm:pt>
    <dgm:pt modelId="{F573F536-6B08-47FC-905B-D99BF3E0808D}" type="parTrans" cxnId="{D571F1B2-BBF0-4F63-A90C-B8FD797DB50A}">
      <dgm:prSet/>
      <dgm:spPr/>
      <dgm:t>
        <a:bodyPr/>
        <a:lstStyle/>
        <a:p>
          <a:endParaRPr lang="en-US" sz="1800"/>
        </a:p>
      </dgm:t>
    </dgm:pt>
    <dgm:pt modelId="{149D9F96-FB2B-4AEA-BA30-69403B4ABFC1}" type="sibTrans" cxnId="{D571F1B2-BBF0-4F63-A90C-B8FD797DB50A}">
      <dgm:prSet/>
      <dgm:spPr/>
      <dgm:t>
        <a:bodyPr/>
        <a:lstStyle/>
        <a:p>
          <a:endParaRPr lang="en-US" sz="1800"/>
        </a:p>
      </dgm:t>
    </dgm:pt>
    <dgm:pt modelId="{0B673D87-A50C-48C9-AAB4-D0900871F1F9}">
      <dgm:prSet phldrT="[Κείμενο]" custT="1"/>
      <dgm:spPr/>
      <dgm:t>
        <a:bodyPr/>
        <a:lstStyle/>
        <a:p>
          <a:r>
            <a:rPr lang="el-GR" sz="1800" dirty="0"/>
            <a:t>Επιλέχθηκαν 10 σχέδια για τα έτη 2024-2025</a:t>
          </a:r>
          <a:endParaRPr lang="en-US" sz="1800" dirty="0"/>
        </a:p>
      </dgm:t>
    </dgm:pt>
    <dgm:pt modelId="{DB7FA646-346B-4236-BC97-DC048CD61CCD}" type="parTrans" cxnId="{B15023BA-1D28-47A3-90FC-C27685CE2CC7}">
      <dgm:prSet/>
      <dgm:spPr/>
      <dgm:t>
        <a:bodyPr/>
        <a:lstStyle/>
        <a:p>
          <a:endParaRPr lang="en-US" sz="1800"/>
        </a:p>
      </dgm:t>
    </dgm:pt>
    <dgm:pt modelId="{40C9D2AA-932F-46D4-925F-98A39A7EB4FD}" type="sibTrans" cxnId="{B15023BA-1D28-47A3-90FC-C27685CE2CC7}">
      <dgm:prSet/>
      <dgm:spPr/>
      <dgm:t>
        <a:bodyPr/>
        <a:lstStyle/>
        <a:p>
          <a:endParaRPr lang="en-US" sz="1800"/>
        </a:p>
      </dgm:t>
    </dgm:pt>
    <dgm:pt modelId="{7CE8C67B-81A4-492E-88AF-5FC4F09E7782}">
      <dgm:prSet phldrT="[Κείμενο]" custT="1"/>
      <dgm:spPr/>
      <dgm:t>
        <a:bodyPr/>
        <a:lstStyle/>
        <a:p>
          <a:r>
            <a:rPr lang="el-GR" sz="1800" dirty="0"/>
            <a:t>Επόμενη προκήρυξη εντός του 2025</a:t>
          </a:r>
          <a:endParaRPr lang="en-US" sz="1800" dirty="0"/>
        </a:p>
      </dgm:t>
    </dgm:pt>
    <dgm:pt modelId="{18B53A5B-8018-4A0D-9939-E93620273C4D}" type="parTrans" cxnId="{AB9003A7-404A-4EE1-9DBF-9D75D4BE34E8}">
      <dgm:prSet/>
      <dgm:spPr/>
      <dgm:t>
        <a:bodyPr/>
        <a:lstStyle/>
        <a:p>
          <a:endParaRPr lang="en-US" sz="1800"/>
        </a:p>
      </dgm:t>
    </dgm:pt>
    <dgm:pt modelId="{3F17DAB3-D591-47BF-AD99-D932F9C47FC9}" type="sibTrans" cxnId="{AB9003A7-404A-4EE1-9DBF-9D75D4BE34E8}">
      <dgm:prSet/>
      <dgm:spPr/>
      <dgm:t>
        <a:bodyPr/>
        <a:lstStyle/>
        <a:p>
          <a:endParaRPr lang="en-US" sz="1800"/>
        </a:p>
      </dgm:t>
    </dgm:pt>
    <dgm:pt modelId="{4AE1F788-AE25-4885-9130-2053F11A98D8}" type="pres">
      <dgm:prSet presAssocID="{4743081D-A4A0-4B23-8293-DDAC207190AE}" presName="diagram" presStyleCnt="0">
        <dgm:presLayoutVars>
          <dgm:dir/>
          <dgm:resizeHandles val="exact"/>
        </dgm:presLayoutVars>
      </dgm:prSet>
      <dgm:spPr/>
    </dgm:pt>
    <dgm:pt modelId="{00569E73-D119-4777-A25A-D5B0A450D560}" type="pres">
      <dgm:prSet presAssocID="{91803766-8181-4F0E-8324-933EE6F7AEC7}" presName="node" presStyleLbl="node1" presStyleIdx="0" presStyleCnt="4">
        <dgm:presLayoutVars>
          <dgm:bulletEnabled val="1"/>
        </dgm:presLayoutVars>
      </dgm:prSet>
      <dgm:spPr/>
    </dgm:pt>
    <dgm:pt modelId="{8B38330C-E08B-4714-8F8C-004600A83243}" type="pres">
      <dgm:prSet presAssocID="{5FEDC78E-426D-4CE8-959A-FE7F5C55FF05}" presName="sibTrans" presStyleCnt="0"/>
      <dgm:spPr/>
    </dgm:pt>
    <dgm:pt modelId="{5D00A350-0039-4A92-9BC7-D63D91E13F22}" type="pres">
      <dgm:prSet presAssocID="{9A5F6D7F-4FB1-4F0F-8A0D-8F998804730B}" presName="node" presStyleLbl="node1" presStyleIdx="1" presStyleCnt="4">
        <dgm:presLayoutVars>
          <dgm:bulletEnabled val="1"/>
        </dgm:presLayoutVars>
      </dgm:prSet>
      <dgm:spPr/>
    </dgm:pt>
    <dgm:pt modelId="{270D9EB1-FD86-412A-A63B-4D907F69F457}" type="pres">
      <dgm:prSet presAssocID="{149D9F96-FB2B-4AEA-BA30-69403B4ABFC1}" presName="sibTrans" presStyleCnt="0"/>
      <dgm:spPr/>
    </dgm:pt>
    <dgm:pt modelId="{4B1747F0-005C-4D29-BA66-B40C2D46327D}" type="pres">
      <dgm:prSet presAssocID="{0B673D87-A50C-48C9-AAB4-D0900871F1F9}" presName="node" presStyleLbl="node1" presStyleIdx="2" presStyleCnt="4">
        <dgm:presLayoutVars>
          <dgm:bulletEnabled val="1"/>
        </dgm:presLayoutVars>
      </dgm:prSet>
      <dgm:spPr/>
    </dgm:pt>
    <dgm:pt modelId="{7D573363-E0D5-41B2-A325-0B278F6A741A}" type="pres">
      <dgm:prSet presAssocID="{40C9D2AA-932F-46D4-925F-98A39A7EB4FD}" presName="sibTrans" presStyleCnt="0"/>
      <dgm:spPr/>
    </dgm:pt>
    <dgm:pt modelId="{C08F86A8-6226-4F98-9BDD-BAF6F5F9039C}" type="pres">
      <dgm:prSet presAssocID="{7CE8C67B-81A4-492E-88AF-5FC4F09E7782}" presName="node" presStyleLbl="node1" presStyleIdx="3" presStyleCnt="4">
        <dgm:presLayoutVars>
          <dgm:bulletEnabled val="1"/>
        </dgm:presLayoutVars>
      </dgm:prSet>
      <dgm:spPr/>
    </dgm:pt>
  </dgm:ptLst>
  <dgm:cxnLst>
    <dgm:cxn modelId="{142B6401-95ED-432B-8081-6A088DC6A889}" type="presOf" srcId="{4743081D-A4A0-4B23-8293-DDAC207190AE}" destId="{4AE1F788-AE25-4885-9130-2053F11A98D8}" srcOrd="0" destOrd="0" presId="urn:microsoft.com/office/officeart/2005/8/layout/default"/>
    <dgm:cxn modelId="{30889411-B421-41F6-97FA-E5A3A6DF6D28}" type="presOf" srcId="{91803766-8181-4F0E-8324-933EE6F7AEC7}" destId="{00569E73-D119-4777-A25A-D5B0A450D560}" srcOrd="0" destOrd="0" presId="urn:microsoft.com/office/officeart/2005/8/layout/default"/>
    <dgm:cxn modelId="{E462157C-CADA-41E7-8D5F-3FD31BBA2DA5}" type="presOf" srcId="{0B673D87-A50C-48C9-AAB4-D0900871F1F9}" destId="{4B1747F0-005C-4D29-BA66-B40C2D46327D}" srcOrd="0" destOrd="0" presId="urn:microsoft.com/office/officeart/2005/8/layout/default"/>
    <dgm:cxn modelId="{AB9003A7-404A-4EE1-9DBF-9D75D4BE34E8}" srcId="{4743081D-A4A0-4B23-8293-DDAC207190AE}" destId="{7CE8C67B-81A4-492E-88AF-5FC4F09E7782}" srcOrd="3" destOrd="0" parTransId="{18B53A5B-8018-4A0D-9939-E93620273C4D}" sibTransId="{3F17DAB3-D591-47BF-AD99-D932F9C47FC9}"/>
    <dgm:cxn modelId="{D571F1B2-BBF0-4F63-A90C-B8FD797DB50A}" srcId="{4743081D-A4A0-4B23-8293-DDAC207190AE}" destId="{9A5F6D7F-4FB1-4F0F-8A0D-8F998804730B}" srcOrd="1" destOrd="0" parTransId="{F573F536-6B08-47FC-905B-D99BF3E0808D}" sibTransId="{149D9F96-FB2B-4AEA-BA30-69403B4ABFC1}"/>
    <dgm:cxn modelId="{4F7A0BBA-A095-4756-9EEA-157B652EE3F7}" type="presOf" srcId="{7CE8C67B-81A4-492E-88AF-5FC4F09E7782}" destId="{C08F86A8-6226-4F98-9BDD-BAF6F5F9039C}" srcOrd="0" destOrd="0" presId="urn:microsoft.com/office/officeart/2005/8/layout/default"/>
    <dgm:cxn modelId="{B15023BA-1D28-47A3-90FC-C27685CE2CC7}" srcId="{4743081D-A4A0-4B23-8293-DDAC207190AE}" destId="{0B673D87-A50C-48C9-AAB4-D0900871F1F9}" srcOrd="2" destOrd="0" parTransId="{DB7FA646-346B-4236-BC97-DC048CD61CCD}" sibTransId="{40C9D2AA-932F-46D4-925F-98A39A7EB4FD}"/>
    <dgm:cxn modelId="{4A231ACE-88C1-4F4D-A934-8027C75F25B7}" srcId="{4743081D-A4A0-4B23-8293-DDAC207190AE}" destId="{91803766-8181-4F0E-8324-933EE6F7AEC7}" srcOrd="0" destOrd="0" parTransId="{752E115B-287F-4816-AAB3-FAA605EC4A69}" sibTransId="{5FEDC78E-426D-4CE8-959A-FE7F5C55FF05}"/>
    <dgm:cxn modelId="{C974DAD0-5BF9-4E30-BBA3-6F7A126F7514}" type="presOf" srcId="{9A5F6D7F-4FB1-4F0F-8A0D-8F998804730B}" destId="{5D00A350-0039-4A92-9BC7-D63D91E13F22}" srcOrd="0" destOrd="0" presId="urn:microsoft.com/office/officeart/2005/8/layout/default"/>
    <dgm:cxn modelId="{28706007-A498-47C6-A575-6E9624EF79C9}" type="presParOf" srcId="{4AE1F788-AE25-4885-9130-2053F11A98D8}" destId="{00569E73-D119-4777-A25A-D5B0A450D560}" srcOrd="0" destOrd="0" presId="urn:microsoft.com/office/officeart/2005/8/layout/default"/>
    <dgm:cxn modelId="{3578FDF3-D1C2-4855-860C-79E5030B8AA9}" type="presParOf" srcId="{4AE1F788-AE25-4885-9130-2053F11A98D8}" destId="{8B38330C-E08B-4714-8F8C-004600A83243}" srcOrd="1" destOrd="0" presId="urn:microsoft.com/office/officeart/2005/8/layout/default"/>
    <dgm:cxn modelId="{919D308E-629A-4CB5-BBEE-4BACD8A5B8BE}" type="presParOf" srcId="{4AE1F788-AE25-4885-9130-2053F11A98D8}" destId="{5D00A350-0039-4A92-9BC7-D63D91E13F22}" srcOrd="2" destOrd="0" presId="urn:microsoft.com/office/officeart/2005/8/layout/default"/>
    <dgm:cxn modelId="{EACF524F-708C-475A-8FD7-AB0A5866A112}" type="presParOf" srcId="{4AE1F788-AE25-4885-9130-2053F11A98D8}" destId="{270D9EB1-FD86-412A-A63B-4D907F69F457}" srcOrd="3" destOrd="0" presId="urn:microsoft.com/office/officeart/2005/8/layout/default"/>
    <dgm:cxn modelId="{2B478004-7A18-467E-873E-18912EF09737}" type="presParOf" srcId="{4AE1F788-AE25-4885-9130-2053F11A98D8}" destId="{4B1747F0-005C-4D29-BA66-B40C2D46327D}" srcOrd="4" destOrd="0" presId="urn:microsoft.com/office/officeart/2005/8/layout/default"/>
    <dgm:cxn modelId="{87C61BF8-6764-406A-B707-87CE74991772}" type="presParOf" srcId="{4AE1F788-AE25-4885-9130-2053F11A98D8}" destId="{7D573363-E0D5-41B2-A325-0B278F6A741A}" srcOrd="5" destOrd="0" presId="urn:microsoft.com/office/officeart/2005/8/layout/default"/>
    <dgm:cxn modelId="{D7CD55E4-6CAD-4B1F-A5A0-81C4C2CB1042}" type="presParOf" srcId="{4AE1F788-AE25-4885-9130-2053F11A98D8}" destId="{C08F86A8-6226-4F98-9BDD-BAF6F5F9039C}" srcOrd="6" destOrd="0" presId="urn:microsoft.com/office/officeart/2005/8/layout/default"/>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39C0BFCA-307C-4F55-AC35-2CC13411494B}" type="doc">
      <dgm:prSet loTypeId="urn:microsoft.com/office/officeart/2005/8/layout/process4" loCatId="list" qsTypeId="urn:microsoft.com/office/officeart/2005/8/quickstyle/simple1" qsCatId="simple" csTypeId="urn:microsoft.com/office/officeart/2005/8/colors/colorful4" csCatId="colorful" phldr="1"/>
      <dgm:spPr/>
      <dgm:t>
        <a:bodyPr/>
        <a:lstStyle/>
        <a:p>
          <a:endParaRPr lang="el-GR"/>
        </a:p>
      </dgm:t>
    </dgm:pt>
    <dgm:pt modelId="{3A8A7402-3192-40FF-9713-B0F79222C409}">
      <dgm:prSet phldrT="[Κείμενο]" custT="1"/>
      <dgm:spPr/>
      <dgm:t>
        <a:bodyPr/>
        <a:lstStyle/>
        <a:p>
          <a:pPr algn="ctr"/>
          <a:endParaRPr lang="el-GR" sz="1600" b="1" dirty="0"/>
        </a:p>
        <a:p>
          <a:pPr algn="ctr"/>
          <a:endParaRPr lang="el-GR" sz="1600" b="1" dirty="0"/>
        </a:p>
        <a:p>
          <a:pPr algn="ctr"/>
          <a:r>
            <a:rPr lang="el-GR" sz="1600" b="1" dirty="0"/>
            <a:t>Πρόγραμμα για Έλληνες Υποψήφιους Διδάκτορες</a:t>
          </a:r>
          <a:r>
            <a:rPr lang="el-GR" sz="1600" dirty="0"/>
            <a:t>, </a:t>
          </a:r>
          <a:r>
            <a:rPr lang="el-GR" sz="1600" b="1" dirty="0"/>
            <a:t>διάρκειας 6 μηνών </a:t>
          </a:r>
          <a:r>
            <a:rPr lang="el-GR" sz="1600" dirty="0"/>
            <a:t>: </a:t>
          </a:r>
        </a:p>
        <a:p>
          <a:pPr algn="ctr"/>
          <a:r>
            <a:rPr lang="el-GR" sz="1800" b="1" dirty="0"/>
            <a:t>2</a:t>
          </a:r>
          <a:r>
            <a:rPr lang="en-US" sz="1800" b="1" dirty="0"/>
            <a:t>.</a:t>
          </a:r>
          <a:r>
            <a:rPr lang="el-GR" sz="1800" b="1" dirty="0"/>
            <a:t>800,00€ μηνιαία υποτροφία</a:t>
          </a:r>
        </a:p>
        <a:p>
          <a:pPr algn="ctr"/>
          <a:r>
            <a:rPr lang="el-GR" sz="1800" b="1" dirty="0"/>
            <a:t> 500,00€ έξοδα εγκατάστασης</a:t>
          </a:r>
        </a:p>
        <a:p>
          <a:pPr algn="ctr"/>
          <a:r>
            <a:rPr lang="el-GR" sz="1800" b="1" dirty="0"/>
            <a:t> 1</a:t>
          </a:r>
          <a:r>
            <a:rPr lang="en-US" sz="1800" b="1" dirty="0"/>
            <a:t>.</a:t>
          </a:r>
          <a:r>
            <a:rPr lang="el-GR" sz="1800" b="1" dirty="0"/>
            <a:t>800,00€ απαιτούμενα αναλώσιμα έρευνας</a:t>
          </a:r>
        </a:p>
        <a:p>
          <a:pPr algn="ctr"/>
          <a:r>
            <a:rPr lang="el-GR" sz="1800" b="1" dirty="0"/>
            <a:t>2</a:t>
          </a:r>
          <a:r>
            <a:rPr lang="en-US" sz="1800" b="1" dirty="0"/>
            <a:t>.</a:t>
          </a:r>
          <a:r>
            <a:rPr lang="el-GR" sz="1800" b="1" dirty="0"/>
            <a:t>000,00€ ευρώ εισιτήριο με επιστροφή</a:t>
          </a:r>
        </a:p>
        <a:p>
          <a:pPr algn="ctr"/>
          <a:r>
            <a:rPr lang="el-GR" sz="1600" b="1" dirty="0"/>
            <a:t>    </a:t>
          </a:r>
          <a:endParaRPr lang="en-US" sz="1600" u="sng" dirty="0"/>
        </a:p>
        <a:p>
          <a:pPr algn="l"/>
          <a:endParaRPr lang="en-US" sz="1600" dirty="0"/>
        </a:p>
      </dgm:t>
    </dgm:pt>
    <dgm:pt modelId="{3A86531F-FFEC-4EFE-B007-8AE2C768F39E}" type="parTrans" cxnId="{DCF905A1-77FE-442E-B905-285BBC923F29}">
      <dgm:prSet/>
      <dgm:spPr/>
      <dgm:t>
        <a:bodyPr/>
        <a:lstStyle/>
        <a:p>
          <a:endParaRPr lang="el-GR" sz="1600"/>
        </a:p>
      </dgm:t>
    </dgm:pt>
    <dgm:pt modelId="{A4D85146-07D2-4717-994A-4AB0DE110A4D}" type="sibTrans" cxnId="{DCF905A1-77FE-442E-B905-285BBC923F29}">
      <dgm:prSet/>
      <dgm:spPr/>
      <dgm:t>
        <a:bodyPr/>
        <a:lstStyle/>
        <a:p>
          <a:endParaRPr lang="el-GR" sz="1600"/>
        </a:p>
      </dgm:t>
    </dgm:pt>
    <dgm:pt modelId="{A03AA5A9-CA74-4A50-AEA2-B82387ABDF9C}">
      <dgm:prSet phldrT="[Κείμενο]" custT="1"/>
      <dgm:spPr/>
      <dgm:t>
        <a:bodyPr/>
        <a:lstStyle/>
        <a:p>
          <a:r>
            <a:rPr lang="el-GR" sz="1600" b="1" kern="1200" dirty="0"/>
            <a:t>Πρόγραμμα για Αμερικανούς  Υποψήφιους Διδάκτορες</a:t>
          </a:r>
          <a:r>
            <a:rPr lang="el-GR" sz="1600" kern="1200" dirty="0"/>
            <a:t>, </a:t>
          </a:r>
          <a:r>
            <a:rPr lang="el-GR" sz="1600" b="1" kern="1200" dirty="0"/>
            <a:t>διάρκειας 6 μηνών</a:t>
          </a:r>
          <a:r>
            <a:rPr lang="el-GR" sz="1600" kern="1200" dirty="0"/>
            <a:t>: </a:t>
          </a:r>
        </a:p>
        <a:p>
          <a:r>
            <a:rPr lang="el-GR" sz="1600" kern="1200" dirty="0"/>
            <a:t> 1</a:t>
          </a:r>
          <a:r>
            <a:rPr lang="en-US" sz="1600" kern="1200" dirty="0"/>
            <a:t>.</a:t>
          </a:r>
          <a:r>
            <a:rPr lang="el-GR" sz="1600" kern="1200" dirty="0"/>
            <a:t>650</a:t>
          </a:r>
          <a:r>
            <a:rPr lang="en-US" sz="1600" kern="1200" dirty="0"/>
            <a:t>,00</a:t>
          </a:r>
          <a:r>
            <a:rPr lang="el-GR" sz="1600" kern="1200" dirty="0"/>
            <a:t>€ το μήνα τροφεία</a:t>
          </a:r>
        </a:p>
        <a:p>
          <a:r>
            <a:rPr lang="el-GR" sz="1600" kern="1200" dirty="0"/>
            <a:t> 1</a:t>
          </a:r>
          <a:r>
            <a:rPr lang="en-US" sz="1600" kern="1200" dirty="0"/>
            <a:t>.1</a:t>
          </a:r>
          <a:r>
            <a:rPr lang="el-GR" sz="1600" kern="1200" dirty="0"/>
            <a:t>00</a:t>
          </a:r>
          <a:r>
            <a:rPr lang="en-US" sz="1600" kern="1200" dirty="0"/>
            <a:t>,</a:t>
          </a:r>
          <a:r>
            <a:rPr lang="el-GR" sz="1600" kern="1200" dirty="0"/>
            <a:t>0</a:t>
          </a:r>
          <a:r>
            <a:rPr lang="en-US" sz="1600" kern="1200" dirty="0"/>
            <a:t>0</a:t>
          </a:r>
          <a:r>
            <a:rPr lang="el-GR" sz="1600" kern="1200" dirty="0"/>
            <a:t>€ ευρώ έξοδα εγκατάστασης</a:t>
          </a:r>
        </a:p>
        <a:p>
          <a:r>
            <a:rPr lang="el-GR" sz="1600" kern="1200" dirty="0"/>
            <a:t> 1.000,00€ απαιτούμενα αναλώσιμα έρευνας</a:t>
          </a:r>
        </a:p>
        <a:p>
          <a:r>
            <a:rPr lang="el-GR" sz="1600" kern="1200" dirty="0"/>
            <a:t>1.800,00€ ευρώ εισιτήριο με επιστροφή </a:t>
          </a:r>
        </a:p>
      </dgm:t>
    </dgm:pt>
    <dgm:pt modelId="{3320C617-C22E-4F4E-8635-B07A504AEADD}" type="sibTrans" cxnId="{3AA23208-8D1D-4E6B-B43B-4B0FA621843B}">
      <dgm:prSet/>
      <dgm:spPr/>
      <dgm:t>
        <a:bodyPr/>
        <a:lstStyle/>
        <a:p>
          <a:endParaRPr lang="el-GR" sz="1600"/>
        </a:p>
      </dgm:t>
    </dgm:pt>
    <dgm:pt modelId="{0961019E-FFB2-4F00-8C7B-422109BF9B2B}" type="parTrans" cxnId="{3AA23208-8D1D-4E6B-B43B-4B0FA621843B}">
      <dgm:prSet/>
      <dgm:spPr/>
      <dgm:t>
        <a:bodyPr/>
        <a:lstStyle/>
        <a:p>
          <a:endParaRPr lang="el-GR" sz="1600"/>
        </a:p>
      </dgm:t>
    </dgm:pt>
    <dgm:pt modelId="{B50A7BEC-384A-49C5-8103-0097F6B5D9FB}" type="pres">
      <dgm:prSet presAssocID="{39C0BFCA-307C-4F55-AC35-2CC13411494B}" presName="Name0" presStyleCnt="0">
        <dgm:presLayoutVars>
          <dgm:dir/>
          <dgm:animLvl val="lvl"/>
          <dgm:resizeHandles val="exact"/>
        </dgm:presLayoutVars>
      </dgm:prSet>
      <dgm:spPr/>
    </dgm:pt>
    <dgm:pt modelId="{3D27D090-C327-4A04-A37E-63FB8F4C02A9}" type="pres">
      <dgm:prSet presAssocID="{3A8A7402-3192-40FF-9713-B0F79222C409}" presName="boxAndChildren" presStyleCnt="0"/>
      <dgm:spPr/>
    </dgm:pt>
    <dgm:pt modelId="{EA1E28B4-CD07-440D-8F67-B723D91F7E46}" type="pres">
      <dgm:prSet presAssocID="{3A8A7402-3192-40FF-9713-B0F79222C409}" presName="parentTextBox" presStyleLbl="node1" presStyleIdx="0" presStyleCnt="1"/>
      <dgm:spPr/>
    </dgm:pt>
    <dgm:pt modelId="{06D998CA-16B0-487F-B9EA-D233AB1BDFF2}" type="pres">
      <dgm:prSet presAssocID="{3A8A7402-3192-40FF-9713-B0F79222C409}" presName="entireBox" presStyleLbl="node1" presStyleIdx="0" presStyleCnt="1" custLinFactNeighborY="-1160"/>
      <dgm:spPr/>
    </dgm:pt>
    <dgm:pt modelId="{618CC530-9A14-4BEF-9A9C-5C3068B0EF87}" type="pres">
      <dgm:prSet presAssocID="{3A8A7402-3192-40FF-9713-B0F79222C409}" presName="descendantBox" presStyleCnt="0"/>
      <dgm:spPr/>
    </dgm:pt>
    <dgm:pt modelId="{8CECFA7B-FBF9-4189-BEF8-1A0D754130E2}" type="pres">
      <dgm:prSet presAssocID="{A03AA5A9-CA74-4A50-AEA2-B82387ABDF9C}" presName="childTextBox" presStyleLbl="fgAccFollowNode1" presStyleIdx="0" presStyleCnt="1" custScaleY="73498" custLinFactNeighborX="-377" custLinFactNeighborY="39">
        <dgm:presLayoutVars>
          <dgm:bulletEnabled val="1"/>
        </dgm:presLayoutVars>
      </dgm:prSet>
      <dgm:spPr/>
    </dgm:pt>
  </dgm:ptLst>
  <dgm:cxnLst>
    <dgm:cxn modelId="{3AA23208-8D1D-4E6B-B43B-4B0FA621843B}" srcId="{3A8A7402-3192-40FF-9713-B0F79222C409}" destId="{A03AA5A9-CA74-4A50-AEA2-B82387ABDF9C}" srcOrd="0" destOrd="0" parTransId="{0961019E-FFB2-4F00-8C7B-422109BF9B2B}" sibTransId="{3320C617-C22E-4F4E-8635-B07A504AEADD}"/>
    <dgm:cxn modelId="{D0DB9F13-F794-4EE6-8FED-CAD8F41BBC71}" type="presOf" srcId="{39C0BFCA-307C-4F55-AC35-2CC13411494B}" destId="{B50A7BEC-384A-49C5-8103-0097F6B5D9FB}" srcOrd="0" destOrd="0" presId="urn:microsoft.com/office/officeart/2005/8/layout/process4"/>
    <dgm:cxn modelId="{8BEFAA4E-78C8-4F71-8055-1428AA47FBCC}" type="presOf" srcId="{3A8A7402-3192-40FF-9713-B0F79222C409}" destId="{06D998CA-16B0-487F-B9EA-D233AB1BDFF2}" srcOrd="1" destOrd="0" presId="urn:microsoft.com/office/officeart/2005/8/layout/process4"/>
    <dgm:cxn modelId="{F7938B73-F281-4E06-AEE2-227BB8E8FABA}" type="presOf" srcId="{3A8A7402-3192-40FF-9713-B0F79222C409}" destId="{EA1E28B4-CD07-440D-8F67-B723D91F7E46}" srcOrd="0" destOrd="0" presId="urn:microsoft.com/office/officeart/2005/8/layout/process4"/>
    <dgm:cxn modelId="{DCF905A1-77FE-442E-B905-285BBC923F29}" srcId="{39C0BFCA-307C-4F55-AC35-2CC13411494B}" destId="{3A8A7402-3192-40FF-9713-B0F79222C409}" srcOrd="0" destOrd="0" parTransId="{3A86531F-FFEC-4EFE-B007-8AE2C768F39E}" sibTransId="{A4D85146-07D2-4717-994A-4AB0DE110A4D}"/>
    <dgm:cxn modelId="{28C040C8-CDB5-4800-A4DA-3BFF53E55032}" type="presOf" srcId="{A03AA5A9-CA74-4A50-AEA2-B82387ABDF9C}" destId="{8CECFA7B-FBF9-4189-BEF8-1A0D754130E2}" srcOrd="0" destOrd="0" presId="urn:microsoft.com/office/officeart/2005/8/layout/process4"/>
    <dgm:cxn modelId="{0BEB18C3-9BBF-4207-97D6-71069F390766}" type="presParOf" srcId="{B50A7BEC-384A-49C5-8103-0097F6B5D9FB}" destId="{3D27D090-C327-4A04-A37E-63FB8F4C02A9}" srcOrd="0" destOrd="0" presId="urn:microsoft.com/office/officeart/2005/8/layout/process4"/>
    <dgm:cxn modelId="{C385D41B-4A7B-4092-A8F4-1A7B82FA392C}" type="presParOf" srcId="{3D27D090-C327-4A04-A37E-63FB8F4C02A9}" destId="{EA1E28B4-CD07-440D-8F67-B723D91F7E46}" srcOrd="0" destOrd="0" presId="urn:microsoft.com/office/officeart/2005/8/layout/process4"/>
    <dgm:cxn modelId="{5AD0C84C-6311-41C4-BC84-CA99DC733399}" type="presParOf" srcId="{3D27D090-C327-4A04-A37E-63FB8F4C02A9}" destId="{06D998CA-16B0-487F-B9EA-D233AB1BDFF2}" srcOrd="1" destOrd="0" presId="urn:microsoft.com/office/officeart/2005/8/layout/process4"/>
    <dgm:cxn modelId="{15F340CB-E474-448E-B3B1-91FE4A731DEA}" type="presParOf" srcId="{3D27D090-C327-4A04-A37E-63FB8F4C02A9}" destId="{618CC530-9A14-4BEF-9A9C-5C3068B0EF87}" srcOrd="2" destOrd="0" presId="urn:microsoft.com/office/officeart/2005/8/layout/process4"/>
    <dgm:cxn modelId="{F0B9D62C-65D3-4D53-BCD2-E169BE703398}" type="presParOf" srcId="{618CC530-9A14-4BEF-9A9C-5C3068B0EF87}" destId="{8CECFA7B-FBF9-4189-BEF8-1A0D754130E2}" srcOrd="0" destOrd="0" presId="urn:microsoft.com/office/officeart/2005/8/layout/process4"/>
  </dgm:cxnLst>
  <dgm:bg>
    <a:solidFill>
      <a:schemeClr val="accent3">
        <a:lumMod val="60000"/>
        <a:lumOff val="40000"/>
      </a:schemeClr>
    </a:solidFill>
  </dgm:bg>
  <dgm:whole/>
  <dgm:extLst>
    <a:ext uri="http://schemas.microsoft.com/office/drawing/2008/diagram">
      <dsp:dataModelExt xmlns:dsp="http://schemas.microsoft.com/office/drawing/2008/diagram" relId="rId8"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B08EB44D-E683-49B7-9F3B-1EA214ADDA7D}" type="doc">
      <dgm:prSet loTypeId="urn:microsoft.com/office/officeart/2005/8/layout/bProcess3" loCatId="process" qsTypeId="urn:microsoft.com/office/officeart/2005/8/quickstyle/3d3" qsCatId="3D" csTypeId="urn:microsoft.com/office/officeart/2005/8/colors/accent6_4" csCatId="accent6" phldr="1"/>
      <dgm:spPr/>
      <dgm:t>
        <a:bodyPr/>
        <a:lstStyle/>
        <a:p>
          <a:endParaRPr lang="en-US"/>
        </a:p>
      </dgm:t>
    </dgm:pt>
    <dgm:pt modelId="{92EE74E3-B8DA-425C-A4D9-079A1B026FDF}">
      <dgm:prSet phldrT="[Κείμενο]" custT="1"/>
      <dgm:spPr/>
      <dgm:t>
        <a:bodyPr/>
        <a:lstStyle/>
        <a:p>
          <a:r>
            <a:rPr lang="el-GR" sz="1600" b="1">
              <a:solidFill>
                <a:schemeClr val="tx1"/>
              </a:solidFill>
            </a:rPr>
            <a:t>Βαθμός πτυχίου άνω του 6,5</a:t>
          </a:r>
          <a:endParaRPr lang="en-US" sz="1600" b="1" dirty="0">
            <a:solidFill>
              <a:schemeClr val="tx1"/>
            </a:solidFill>
          </a:endParaRPr>
        </a:p>
      </dgm:t>
    </dgm:pt>
    <dgm:pt modelId="{8BE97BC4-E182-4214-BDAD-9D8CBBC7DF83}" type="parTrans" cxnId="{78D3F5B9-4D8D-4067-995A-67BDD0B2BD4A}">
      <dgm:prSet/>
      <dgm:spPr/>
      <dgm:t>
        <a:bodyPr/>
        <a:lstStyle/>
        <a:p>
          <a:endParaRPr lang="en-US" sz="1600" b="1">
            <a:solidFill>
              <a:schemeClr val="tx1"/>
            </a:solidFill>
          </a:endParaRPr>
        </a:p>
      </dgm:t>
    </dgm:pt>
    <dgm:pt modelId="{929768DF-ABD7-4229-8174-7BCD3FAB592A}" type="sibTrans" cxnId="{78D3F5B9-4D8D-4067-995A-67BDD0B2BD4A}">
      <dgm:prSet custT="1"/>
      <dgm:spPr/>
      <dgm:t>
        <a:bodyPr/>
        <a:lstStyle/>
        <a:p>
          <a:endParaRPr lang="en-US" sz="1600" b="1">
            <a:solidFill>
              <a:schemeClr val="tx1"/>
            </a:solidFill>
          </a:endParaRPr>
        </a:p>
      </dgm:t>
    </dgm:pt>
    <dgm:pt modelId="{70604455-CDC3-4CD7-A497-D623343DE917}">
      <dgm:prSet phldrT="[Κείμενο]" custT="1"/>
      <dgm:spPr/>
      <dgm:t>
        <a:bodyPr/>
        <a:lstStyle/>
        <a:p>
          <a:r>
            <a:rPr lang="el-GR" sz="1600" b="1">
              <a:solidFill>
                <a:schemeClr val="tx1"/>
              </a:solidFill>
            </a:rPr>
            <a:t>1 έτος &gt;Έναρξη διδακτορικής διατριβής&lt;4 έτη</a:t>
          </a:r>
          <a:endParaRPr lang="en-US" sz="1600" b="1" dirty="0">
            <a:solidFill>
              <a:schemeClr val="tx1"/>
            </a:solidFill>
          </a:endParaRPr>
        </a:p>
      </dgm:t>
    </dgm:pt>
    <dgm:pt modelId="{F2AE5DBC-69A4-4D30-BAB4-129AE8812829}" type="parTrans" cxnId="{D872EA78-40FD-40CC-B6ED-A23F13963641}">
      <dgm:prSet/>
      <dgm:spPr/>
      <dgm:t>
        <a:bodyPr/>
        <a:lstStyle/>
        <a:p>
          <a:endParaRPr lang="en-US" sz="1600" b="1">
            <a:solidFill>
              <a:schemeClr val="tx1"/>
            </a:solidFill>
          </a:endParaRPr>
        </a:p>
      </dgm:t>
    </dgm:pt>
    <dgm:pt modelId="{95CF938E-4395-4A51-AF62-D7AE2BF040BC}" type="sibTrans" cxnId="{D872EA78-40FD-40CC-B6ED-A23F13963641}">
      <dgm:prSet custT="1"/>
      <dgm:spPr/>
      <dgm:t>
        <a:bodyPr/>
        <a:lstStyle/>
        <a:p>
          <a:endParaRPr lang="en-US" sz="1600" b="1">
            <a:solidFill>
              <a:schemeClr val="tx1"/>
            </a:solidFill>
          </a:endParaRPr>
        </a:p>
      </dgm:t>
    </dgm:pt>
    <dgm:pt modelId="{8479B32C-ED94-4F77-A5A4-B901715018B4}">
      <dgm:prSet phldrT="[Κείμενο]" custT="1"/>
      <dgm:spPr/>
      <dgm:t>
        <a:bodyPr/>
        <a:lstStyle/>
        <a:p>
          <a:r>
            <a:rPr lang="el-GR" sz="1600" b="1">
              <a:solidFill>
                <a:schemeClr val="tx1"/>
              </a:solidFill>
            </a:rPr>
            <a:t>Αποδοχή από το ίδρυμα υποδοχής στις ΗΠΑ</a:t>
          </a:r>
          <a:endParaRPr lang="en-US" sz="1600" b="1" dirty="0">
            <a:solidFill>
              <a:schemeClr val="tx1"/>
            </a:solidFill>
          </a:endParaRPr>
        </a:p>
      </dgm:t>
    </dgm:pt>
    <dgm:pt modelId="{FDFE110F-EA9D-47DD-8D18-254318B904F8}" type="parTrans" cxnId="{377A6401-B241-48E7-9E2F-DEBB7890D81E}">
      <dgm:prSet/>
      <dgm:spPr/>
      <dgm:t>
        <a:bodyPr/>
        <a:lstStyle/>
        <a:p>
          <a:endParaRPr lang="en-US" sz="1600" b="1">
            <a:solidFill>
              <a:schemeClr val="tx1"/>
            </a:solidFill>
          </a:endParaRPr>
        </a:p>
      </dgm:t>
    </dgm:pt>
    <dgm:pt modelId="{0852D803-3044-4C7B-8DCB-50803C76B186}" type="sibTrans" cxnId="{377A6401-B241-48E7-9E2F-DEBB7890D81E}">
      <dgm:prSet custT="1"/>
      <dgm:spPr/>
      <dgm:t>
        <a:bodyPr/>
        <a:lstStyle/>
        <a:p>
          <a:endParaRPr lang="en-US" sz="1600" b="1">
            <a:solidFill>
              <a:schemeClr val="tx1"/>
            </a:solidFill>
          </a:endParaRPr>
        </a:p>
      </dgm:t>
    </dgm:pt>
    <dgm:pt modelId="{2881350C-DEC9-4C5A-94E6-C48BBF61DFBE}">
      <dgm:prSet phldrT="[Κείμενο]" custT="1"/>
      <dgm:spPr/>
      <dgm:t>
        <a:bodyPr/>
        <a:lstStyle/>
        <a:p>
          <a:r>
            <a:rPr lang="el-GR" sz="1600" b="1">
              <a:solidFill>
                <a:schemeClr val="tx1"/>
              </a:solidFill>
            </a:rPr>
            <a:t>Πολύ καλή γνώση της αγγλικής, ΠΡΟΣΟΧΗ ΣΤΗ ΣΥΝΕΝΤΕΥΞΗ</a:t>
          </a:r>
          <a:endParaRPr lang="en-US" sz="1600" b="1" dirty="0">
            <a:solidFill>
              <a:schemeClr val="tx1"/>
            </a:solidFill>
          </a:endParaRPr>
        </a:p>
      </dgm:t>
    </dgm:pt>
    <dgm:pt modelId="{FF7059D8-0BAF-496F-85FE-C7BDC6ACB519}" type="parTrans" cxnId="{FC3671D4-230B-463D-A6FF-D565B6DD3680}">
      <dgm:prSet/>
      <dgm:spPr/>
      <dgm:t>
        <a:bodyPr/>
        <a:lstStyle/>
        <a:p>
          <a:endParaRPr lang="en-US" sz="1600" b="1">
            <a:solidFill>
              <a:schemeClr val="tx1"/>
            </a:solidFill>
          </a:endParaRPr>
        </a:p>
      </dgm:t>
    </dgm:pt>
    <dgm:pt modelId="{DF699CB4-1B39-4AB8-B8F5-0347DA20435E}" type="sibTrans" cxnId="{FC3671D4-230B-463D-A6FF-D565B6DD3680}">
      <dgm:prSet custT="1"/>
      <dgm:spPr/>
      <dgm:t>
        <a:bodyPr/>
        <a:lstStyle/>
        <a:p>
          <a:endParaRPr lang="en-US" sz="1600" b="1">
            <a:solidFill>
              <a:schemeClr val="tx1"/>
            </a:solidFill>
          </a:endParaRPr>
        </a:p>
      </dgm:t>
    </dgm:pt>
    <dgm:pt modelId="{8CA73854-E064-4460-AA07-FBBC070D64B0}">
      <dgm:prSet phldrT="[Κείμενο]" custT="1"/>
      <dgm:spPr/>
      <dgm:t>
        <a:bodyPr/>
        <a:lstStyle/>
        <a:p>
          <a:r>
            <a:rPr lang="el-GR" sz="1600" b="1">
              <a:solidFill>
                <a:schemeClr val="tx1"/>
              </a:solidFill>
            </a:rPr>
            <a:t>Δεν είναι εγγεγραμμένοι σε άλλο πρόγραμμα υποτροφιών και έχουν ολοκληρώσει τις υποχρεώσεις τους από παλαιότερες υποτροφίες</a:t>
          </a:r>
          <a:endParaRPr lang="en-US" sz="1600" b="1" dirty="0">
            <a:solidFill>
              <a:schemeClr val="tx1"/>
            </a:solidFill>
          </a:endParaRPr>
        </a:p>
      </dgm:t>
    </dgm:pt>
    <dgm:pt modelId="{610ADD6A-46BA-4DBB-98C2-0686A968F2B4}" type="parTrans" cxnId="{5C2F1814-7F71-4550-AA9E-6C2A0A5F595B}">
      <dgm:prSet/>
      <dgm:spPr/>
      <dgm:t>
        <a:bodyPr/>
        <a:lstStyle/>
        <a:p>
          <a:endParaRPr lang="en-US" sz="1600" b="1">
            <a:solidFill>
              <a:schemeClr val="tx1"/>
            </a:solidFill>
          </a:endParaRPr>
        </a:p>
      </dgm:t>
    </dgm:pt>
    <dgm:pt modelId="{73B8E1B0-0543-4DC6-9D9A-B439D2C6B8A5}" type="sibTrans" cxnId="{5C2F1814-7F71-4550-AA9E-6C2A0A5F595B}">
      <dgm:prSet/>
      <dgm:spPr/>
      <dgm:t>
        <a:bodyPr/>
        <a:lstStyle/>
        <a:p>
          <a:endParaRPr lang="en-US" sz="1600" b="1">
            <a:solidFill>
              <a:schemeClr val="tx1"/>
            </a:solidFill>
          </a:endParaRPr>
        </a:p>
      </dgm:t>
    </dgm:pt>
    <dgm:pt modelId="{3D342F5B-6D39-45D3-A5BA-2FF19A32A066}" type="pres">
      <dgm:prSet presAssocID="{B08EB44D-E683-49B7-9F3B-1EA214ADDA7D}" presName="Name0" presStyleCnt="0">
        <dgm:presLayoutVars>
          <dgm:dir/>
          <dgm:resizeHandles val="exact"/>
        </dgm:presLayoutVars>
      </dgm:prSet>
      <dgm:spPr/>
    </dgm:pt>
    <dgm:pt modelId="{E9C398C8-C69A-4152-BC54-145A94F90A7A}" type="pres">
      <dgm:prSet presAssocID="{92EE74E3-B8DA-425C-A4D9-079A1B026FDF}" presName="node" presStyleLbl="node1" presStyleIdx="0" presStyleCnt="5">
        <dgm:presLayoutVars>
          <dgm:bulletEnabled val="1"/>
        </dgm:presLayoutVars>
      </dgm:prSet>
      <dgm:spPr/>
    </dgm:pt>
    <dgm:pt modelId="{B29B8B8E-42AD-4E44-A8EC-C33C25936344}" type="pres">
      <dgm:prSet presAssocID="{929768DF-ABD7-4229-8174-7BCD3FAB592A}" presName="sibTrans" presStyleLbl="sibTrans1D1" presStyleIdx="0" presStyleCnt="4"/>
      <dgm:spPr/>
    </dgm:pt>
    <dgm:pt modelId="{FC52C11D-33E6-46EB-94E8-BB08E013214B}" type="pres">
      <dgm:prSet presAssocID="{929768DF-ABD7-4229-8174-7BCD3FAB592A}" presName="connectorText" presStyleLbl="sibTrans1D1" presStyleIdx="0" presStyleCnt="4"/>
      <dgm:spPr/>
    </dgm:pt>
    <dgm:pt modelId="{B95F63EB-8040-4473-84B2-F99AB10B7FD0}" type="pres">
      <dgm:prSet presAssocID="{70604455-CDC3-4CD7-A497-D623343DE917}" presName="node" presStyleLbl="node1" presStyleIdx="1" presStyleCnt="5">
        <dgm:presLayoutVars>
          <dgm:bulletEnabled val="1"/>
        </dgm:presLayoutVars>
      </dgm:prSet>
      <dgm:spPr/>
    </dgm:pt>
    <dgm:pt modelId="{9EFFDA7A-E1AE-4DB0-B2D1-D8F610F783A8}" type="pres">
      <dgm:prSet presAssocID="{95CF938E-4395-4A51-AF62-D7AE2BF040BC}" presName="sibTrans" presStyleLbl="sibTrans1D1" presStyleIdx="1" presStyleCnt="4"/>
      <dgm:spPr/>
    </dgm:pt>
    <dgm:pt modelId="{59313995-F112-4B35-95D2-FE485BB0B568}" type="pres">
      <dgm:prSet presAssocID="{95CF938E-4395-4A51-AF62-D7AE2BF040BC}" presName="connectorText" presStyleLbl="sibTrans1D1" presStyleIdx="1" presStyleCnt="4"/>
      <dgm:spPr/>
    </dgm:pt>
    <dgm:pt modelId="{CD485CAA-B074-4B98-8A90-1943772DC82A}" type="pres">
      <dgm:prSet presAssocID="{8479B32C-ED94-4F77-A5A4-B901715018B4}" presName="node" presStyleLbl="node1" presStyleIdx="2" presStyleCnt="5">
        <dgm:presLayoutVars>
          <dgm:bulletEnabled val="1"/>
        </dgm:presLayoutVars>
      </dgm:prSet>
      <dgm:spPr/>
    </dgm:pt>
    <dgm:pt modelId="{B87C2395-513D-4BE2-8230-93B6C2A33D6B}" type="pres">
      <dgm:prSet presAssocID="{0852D803-3044-4C7B-8DCB-50803C76B186}" presName="sibTrans" presStyleLbl="sibTrans1D1" presStyleIdx="2" presStyleCnt="4"/>
      <dgm:spPr/>
    </dgm:pt>
    <dgm:pt modelId="{D051ECB9-E7EA-44C4-882A-16713C7F3BF5}" type="pres">
      <dgm:prSet presAssocID="{0852D803-3044-4C7B-8DCB-50803C76B186}" presName="connectorText" presStyleLbl="sibTrans1D1" presStyleIdx="2" presStyleCnt="4"/>
      <dgm:spPr/>
    </dgm:pt>
    <dgm:pt modelId="{29E2136C-20DD-4181-A56C-EC65741BD95F}" type="pres">
      <dgm:prSet presAssocID="{2881350C-DEC9-4C5A-94E6-C48BBF61DFBE}" presName="node" presStyleLbl="node1" presStyleIdx="3" presStyleCnt="5">
        <dgm:presLayoutVars>
          <dgm:bulletEnabled val="1"/>
        </dgm:presLayoutVars>
      </dgm:prSet>
      <dgm:spPr/>
    </dgm:pt>
    <dgm:pt modelId="{95943021-2C5A-43C9-A49D-4116AFD42345}" type="pres">
      <dgm:prSet presAssocID="{DF699CB4-1B39-4AB8-B8F5-0347DA20435E}" presName="sibTrans" presStyleLbl="sibTrans1D1" presStyleIdx="3" presStyleCnt="4"/>
      <dgm:spPr/>
    </dgm:pt>
    <dgm:pt modelId="{9A44F619-0B3C-45EC-BC47-CEC73EDC18EE}" type="pres">
      <dgm:prSet presAssocID="{DF699CB4-1B39-4AB8-B8F5-0347DA20435E}" presName="connectorText" presStyleLbl="sibTrans1D1" presStyleIdx="3" presStyleCnt="4"/>
      <dgm:spPr/>
    </dgm:pt>
    <dgm:pt modelId="{F6096E3D-A50D-4CE8-BC12-181B1658D246}" type="pres">
      <dgm:prSet presAssocID="{8CA73854-E064-4460-AA07-FBBC070D64B0}" presName="node" presStyleLbl="node1" presStyleIdx="4" presStyleCnt="5" custScaleX="128667">
        <dgm:presLayoutVars>
          <dgm:bulletEnabled val="1"/>
        </dgm:presLayoutVars>
      </dgm:prSet>
      <dgm:spPr/>
    </dgm:pt>
  </dgm:ptLst>
  <dgm:cxnLst>
    <dgm:cxn modelId="{377A6401-B241-48E7-9E2F-DEBB7890D81E}" srcId="{B08EB44D-E683-49B7-9F3B-1EA214ADDA7D}" destId="{8479B32C-ED94-4F77-A5A4-B901715018B4}" srcOrd="2" destOrd="0" parTransId="{FDFE110F-EA9D-47DD-8D18-254318B904F8}" sibTransId="{0852D803-3044-4C7B-8DCB-50803C76B186}"/>
    <dgm:cxn modelId="{F3C15713-1D41-4595-86E9-FDB5790EBD07}" type="presOf" srcId="{B08EB44D-E683-49B7-9F3B-1EA214ADDA7D}" destId="{3D342F5B-6D39-45D3-A5BA-2FF19A32A066}" srcOrd="0" destOrd="0" presId="urn:microsoft.com/office/officeart/2005/8/layout/bProcess3"/>
    <dgm:cxn modelId="{5C2F1814-7F71-4550-AA9E-6C2A0A5F595B}" srcId="{B08EB44D-E683-49B7-9F3B-1EA214ADDA7D}" destId="{8CA73854-E064-4460-AA07-FBBC070D64B0}" srcOrd="4" destOrd="0" parTransId="{610ADD6A-46BA-4DBB-98C2-0686A968F2B4}" sibTransId="{73B8E1B0-0543-4DC6-9D9A-B439D2C6B8A5}"/>
    <dgm:cxn modelId="{EF7AD728-2373-439C-93E9-B8F7B2EF2255}" type="presOf" srcId="{70604455-CDC3-4CD7-A497-D623343DE917}" destId="{B95F63EB-8040-4473-84B2-F99AB10B7FD0}" srcOrd="0" destOrd="0" presId="urn:microsoft.com/office/officeart/2005/8/layout/bProcess3"/>
    <dgm:cxn modelId="{A32C3B37-772C-4395-9CAF-4B959B54E449}" type="presOf" srcId="{0852D803-3044-4C7B-8DCB-50803C76B186}" destId="{B87C2395-513D-4BE2-8230-93B6C2A33D6B}" srcOrd="0" destOrd="0" presId="urn:microsoft.com/office/officeart/2005/8/layout/bProcess3"/>
    <dgm:cxn modelId="{BB90DE70-2808-485B-ADCF-B881C1A10DA7}" type="presOf" srcId="{8479B32C-ED94-4F77-A5A4-B901715018B4}" destId="{CD485CAA-B074-4B98-8A90-1943772DC82A}" srcOrd="0" destOrd="0" presId="urn:microsoft.com/office/officeart/2005/8/layout/bProcess3"/>
    <dgm:cxn modelId="{6BC95751-3F22-4739-A9D0-836BB48AC23B}" type="presOf" srcId="{0852D803-3044-4C7B-8DCB-50803C76B186}" destId="{D051ECB9-E7EA-44C4-882A-16713C7F3BF5}" srcOrd="1" destOrd="0" presId="urn:microsoft.com/office/officeart/2005/8/layout/bProcess3"/>
    <dgm:cxn modelId="{D872EA78-40FD-40CC-B6ED-A23F13963641}" srcId="{B08EB44D-E683-49B7-9F3B-1EA214ADDA7D}" destId="{70604455-CDC3-4CD7-A497-D623343DE917}" srcOrd="1" destOrd="0" parTransId="{F2AE5DBC-69A4-4D30-BAB4-129AE8812829}" sibTransId="{95CF938E-4395-4A51-AF62-D7AE2BF040BC}"/>
    <dgm:cxn modelId="{B977387C-5CEE-4400-BF79-D60E000BA807}" type="presOf" srcId="{92EE74E3-B8DA-425C-A4D9-079A1B026FDF}" destId="{E9C398C8-C69A-4152-BC54-145A94F90A7A}" srcOrd="0" destOrd="0" presId="urn:microsoft.com/office/officeart/2005/8/layout/bProcess3"/>
    <dgm:cxn modelId="{97AAAC8F-80B8-4DBE-9E63-B68F28BEE9E9}" type="presOf" srcId="{2881350C-DEC9-4C5A-94E6-C48BBF61DFBE}" destId="{29E2136C-20DD-4181-A56C-EC65741BD95F}" srcOrd="0" destOrd="0" presId="urn:microsoft.com/office/officeart/2005/8/layout/bProcess3"/>
    <dgm:cxn modelId="{7FF7929D-3BAE-454A-93F8-61759E9ABDB3}" type="presOf" srcId="{95CF938E-4395-4A51-AF62-D7AE2BF040BC}" destId="{59313995-F112-4B35-95D2-FE485BB0B568}" srcOrd="1" destOrd="0" presId="urn:microsoft.com/office/officeart/2005/8/layout/bProcess3"/>
    <dgm:cxn modelId="{B38737B4-E883-4D6C-BB40-0A95FA90675A}" type="presOf" srcId="{929768DF-ABD7-4229-8174-7BCD3FAB592A}" destId="{B29B8B8E-42AD-4E44-A8EC-C33C25936344}" srcOrd="0" destOrd="0" presId="urn:microsoft.com/office/officeart/2005/8/layout/bProcess3"/>
    <dgm:cxn modelId="{65EFBEB8-71CF-4CF0-9617-DF7CD06BE24C}" type="presOf" srcId="{8CA73854-E064-4460-AA07-FBBC070D64B0}" destId="{F6096E3D-A50D-4CE8-BC12-181B1658D246}" srcOrd="0" destOrd="0" presId="urn:microsoft.com/office/officeart/2005/8/layout/bProcess3"/>
    <dgm:cxn modelId="{78D3F5B9-4D8D-4067-995A-67BDD0B2BD4A}" srcId="{B08EB44D-E683-49B7-9F3B-1EA214ADDA7D}" destId="{92EE74E3-B8DA-425C-A4D9-079A1B026FDF}" srcOrd="0" destOrd="0" parTransId="{8BE97BC4-E182-4214-BDAD-9D8CBBC7DF83}" sibTransId="{929768DF-ABD7-4229-8174-7BCD3FAB592A}"/>
    <dgm:cxn modelId="{D6AFECC7-31E0-470E-A5C3-71191E3D0308}" type="presOf" srcId="{929768DF-ABD7-4229-8174-7BCD3FAB592A}" destId="{FC52C11D-33E6-46EB-94E8-BB08E013214B}" srcOrd="1" destOrd="0" presId="urn:microsoft.com/office/officeart/2005/8/layout/bProcess3"/>
    <dgm:cxn modelId="{0B3C0BCC-482C-4770-B561-05FC5FB2DFFD}" type="presOf" srcId="{95CF938E-4395-4A51-AF62-D7AE2BF040BC}" destId="{9EFFDA7A-E1AE-4DB0-B2D1-D8F610F783A8}" srcOrd="0" destOrd="0" presId="urn:microsoft.com/office/officeart/2005/8/layout/bProcess3"/>
    <dgm:cxn modelId="{9E500BCF-4012-4DDD-A18E-963566C4584A}" type="presOf" srcId="{DF699CB4-1B39-4AB8-B8F5-0347DA20435E}" destId="{9A44F619-0B3C-45EC-BC47-CEC73EDC18EE}" srcOrd="1" destOrd="0" presId="urn:microsoft.com/office/officeart/2005/8/layout/bProcess3"/>
    <dgm:cxn modelId="{FC3671D4-230B-463D-A6FF-D565B6DD3680}" srcId="{B08EB44D-E683-49B7-9F3B-1EA214ADDA7D}" destId="{2881350C-DEC9-4C5A-94E6-C48BBF61DFBE}" srcOrd="3" destOrd="0" parTransId="{FF7059D8-0BAF-496F-85FE-C7BDC6ACB519}" sibTransId="{DF699CB4-1B39-4AB8-B8F5-0347DA20435E}"/>
    <dgm:cxn modelId="{C952DEF1-8D00-48E0-89FA-2481D43ADAC8}" type="presOf" srcId="{DF699CB4-1B39-4AB8-B8F5-0347DA20435E}" destId="{95943021-2C5A-43C9-A49D-4116AFD42345}" srcOrd="0" destOrd="0" presId="urn:microsoft.com/office/officeart/2005/8/layout/bProcess3"/>
    <dgm:cxn modelId="{C75D06C7-6B88-4D3D-9B60-7275E51F9DFD}" type="presParOf" srcId="{3D342F5B-6D39-45D3-A5BA-2FF19A32A066}" destId="{E9C398C8-C69A-4152-BC54-145A94F90A7A}" srcOrd="0" destOrd="0" presId="urn:microsoft.com/office/officeart/2005/8/layout/bProcess3"/>
    <dgm:cxn modelId="{1F6BAB21-7679-4970-9DBB-1C029482B716}" type="presParOf" srcId="{3D342F5B-6D39-45D3-A5BA-2FF19A32A066}" destId="{B29B8B8E-42AD-4E44-A8EC-C33C25936344}" srcOrd="1" destOrd="0" presId="urn:microsoft.com/office/officeart/2005/8/layout/bProcess3"/>
    <dgm:cxn modelId="{CEAF706A-89E0-4E05-B3B6-145DC6804756}" type="presParOf" srcId="{B29B8B8E-42AD-4E44-A8EC-C33C25936344}" destId="{FC52C11D-33E6-46EB-94E8-BB08E013214B}" srcOrd="0" destOrd="0" presId="urn:microsoft.com/office/officeart/2005/8/layout/bProcess3"/>
    <dgm:cxn modelId="{6B62896D-FA87-4E42-BBDA-06A6E8A05DB3}" type="presParOf" srcId="{3D342F5B-6D39-45D3-A5BA-2FF19A32A066}" destId="{B95F63EB-8040-4473-84B2-F99AB10B7FD0}" srcOrd="2" destOrd="0" presId="urn:microsoft.com/office/officeart/2005/8/layout/bProcess3"/>
    <dgm:cxn modelId="{D19113D0-DFC5-484A-A848-2DFFF3CCAA3D}" type="presParOf" srcId="{3D342F5B-6D39-45D3-A5BA-2FF19A32A066}" destId="{9EFFDA7A-E1AE-4DB0-B2D1-D8F610F783A8}" srcOrd="3" destOrd="0" presId="urn:microsoft.com/office/officeart/2005/8/layout/bProcess3"/>
    <dgm:cxn modelId="{386F57F2-5A60-4A7C-9C92-28C4EC3B0B99}" type="presParOf" srcId="{9EFFDA7A-E1AE-4DB0-B2D1-D8F610F783A8}" destId="{59313995-F112-4B35-95D2-FE485BB0B568}" srcOrd="0" destOrd="0" presId="urn:microsoft.com/office/officeart/2005/8/layout/bProcess3"/>
    <dgm:cxn modelId="{F95BCB60-6A99-48BB-935D-F8B0F2B8367B}" type="presParOf" srcId="{3D342F5B-6D39-45D3-A5BA-2FF19A32A066}" destId="{CD485CAA-B074-4B98-8A90-1943772DC82A}" srcOrd="4" destOrd="0" presId="urn:microsoft.com/office/officeart/2005/8/layout/bProcess3"/>
    <dgm:cxn modelId="{64478D92-04F9-471E-B80A-523F8F36DBE6}" type="presParOf" srcId="{3D342F5B-6D39-45D3-A5BA-2FF19A32A066}" destId="{B87C2395-513D-4BE2-8230-93B6C2A33D6B}" srcOrd="5" destOrd="0" presId="urn:microsoft.com/office/officeart/2005/8/layout/bProcess3"/>
    <dgm:cxn modelId="{A7EAFE7B-5725-43EF-86AA-1A41EDF965A1}" type="presParOf" srcId="{B87C2395-513D-4BE2-8230-93B6C2A33D6B}" destId="{D051ECB9-E7EA-44C4-882A-16713C7F3BF5}" srcOrd="0" destOrd="0" presId="urn:microsoft.com/office/officeart/2005/8/layout/bProcess3"/>
    <dgm:cxn modelId="{58A44093-0CF5-4274-9A12-37C7C78D8AEB}" type="presParOf" srcId="{3D342F5B-6D39-45D3-A5BA-2FF19A32A066}" destId="{29E2136C-20DD-4181-A56C-EC65741BD95F}" srcOrd="6" destOrd="0" presId="urn:microsoft.com/office/officeart/2005/8/layout/bProcess3"/>
    <dgm:cxn modelId="{B5CF3B5C-A8FF-478B-B468-86B8465A7CBB}" type="presParOf" srcId="{3D342F5B-6D39-45D3-A5BA-2FF19A32A066}" destId="{95943021-2C5A-43C9-A49D-4116AFD42345}" srcOrd="7" destOrd="0" presId="urn:microsoft.com/office/officeart/2005/8/layout/bProcess3"/>
    <dgm:cxn modelId="{19FA5A9E-352D-425B-AEF9-8EF7FAA71DCC}" type="presParOf" srcId="{95943021-2C5A-43C9-A49D-4116AFD42345}" destId="{9A44F619-0B3C-45EC-BC47-CEC73EDC18EE}" srcOrd="0" destOrd="0" presId="urn:microsoft.com/office/officeart/2005/8/layout/bProcess3"/>
    <dgm:cxn modelId="{9C6EA670-7014-44C1-8CEC-D34F8A6B8057}" type="presParOf" srcId="{3D342F5B-6D39-45D3-A5BA-2FF19A32A066}" destId="{F6096E3D-A50D-4CE8-BC12-181B1658D246}" srcOrd="8" destOrd="0" presId="urn:microsoft.com/office/officeart/2005/8/layout/bProcess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B08EB44D-E683-49B7-9F3B-1EA214ADDA7D}" type="doc">
      <dgm:prSet loTypeId="urn:microsoft.com/office/officeart/2005/8/layout/bProcess3" loCatId="process" qsTypeId="urn:microsoft.com/office/officeart/2005/8/quickstyle/3d3" qsCatId="3D" csTypeId="urn:microsoft.com/office/officeart/2005/8/colors/colorful5" csCatId="colorful" phldr="1"/>
      <dgm:spPr/>
      <dgm:t>
        <a:bodyPr/>
        <a:lstStyle/>
        <a:p>
          <a:endParaRPr lang="en-US"/>
        </a:p>
      </dgm:t>
    </dgm:pt>
    <dgm:pt modelId="{8CA73854-E064-4460-AA07-FBBC070D64B0}">
      <dgm:prSet phldrT="[Κείμενο]" custT="1"/>
      <dgm:spPr/>
      <dgm:t>
        <a:bodyPr/>
        <a:lstStyle/>
        <a:p>
          <a:r>
            <a:rPr lang="el-GR" sz="1800"/>
            <a:t>Οι προκηρύξεις για το ακαδ. έτος 2024-2025 αναμένονται τον Απρίλιο του 2024</a:t>
          </a:r>
          <a:r>
            <a:rPr lang="en-US" sz="1800"/>
            <a:t>.</a:t>
          </a:r>
        </a:p>
        <a:p>
          <a:r>
            <a:rPr lang="en-US" sz="1800"/>
            <a:t>O</a:t>
          </a:r>
          <a:r>
            <a:rPr lang="el-GR" sz="1800"/>
            <a:t> αριθμός των θέσεων καθορίζεται από το Διοικητικό Συμβούλιο του ΙΚΥ βάσει των οικονομικών διαθεσίμων</a:t>
          </a:r>
          <a:endParaRPr lang="en-US" sz="1800" b="1" dirty="0"/>
        </a:p>
      </dgm:t>
    </dgm:pt>
    <dgm:pt modelId="{73B8E1B0-0543-4DC6-9D9A-B439D2C6B8A5}" type="sibTrans" cxnId="{5C2F1814-7F71-4550-AA9E-6C2A0A5F595B}">
      <dgm:prSet/>
      <dgm:spPr/>
      <dgm:t>
        <a:bodyPr/>
        <a:lstStyle/>
        <a:p>
          <a:endParaRPr lang="en-US" sz="1600" b="1">
            <a:solidFill>
              <a:srgbClr val="002060"/>
            </a:solidFill>
          </a:endParaRPr>
        </a:p>
      </dgm:t>
    </dgm:pt>
    <dgm:pt modelId="{610ADD6A-46BA-4DBB-98C2-0686A968F2B4}" type="parTrans" cxnId="{5C2F1814-7F71-4550-AA9E-6C2A0A5F595B}">
      <dgm:prSet/>
      <dgm:spPr/>
      <dgm:t>
        <a:bodyPr/>
        <a:lstStyle/>
        <a:p>
          <a:endParaRPr lang="en-US" sz="1600" b="1">
            <a:solidFill>
              <a:srgbClr val="002060"/>
            </a:solidFill>
          </a:endParaRPr>
        </a:p>
      </dgm:t>
    </dgm:pt>
    <dgm:pt modelId="{3D342F5B-6D39-45D3-A5BA-2FF19A32A066}" type="pres">
      <dgm:prSet presAssocID="{B08EB44D-E683-49B7-9F3B-1EA214ADDA7D}" presName="Name0" presStyleCnt="0">
        <dgm:presLayoutVars>
          <dgm:dir/>
          <dgm:resizeHandles val="exact"/>
        </dgm:presLayoutVars>
      </dgm:prSet>
      <dgm:spPr/>
    </dgm:pt>
    <dgm:pt modelId="{F6096E3D-A50D-4CE8-BC12-181B1658D246}" type="pres">
      <dgm:prSet presAssocID="{8CA73854-E064-4460-AA07-FBBC070D64B0}" presName="node" presStyleLbl="node1" presStyleIdx="0" presStyleCnt="1" custScaleX="128667">
        <dgm:presLayoutVars>
          <dgm:bulletEnabled val="1"/>
        </dgm:presLayoutVars>
      </dgm:prSet>
      <dgm:spPr/>
    </dgm:pt>
  </dgm:ptLst>
  <dgm:cxnLst>
    <dgm:cxn modelId="{F3C15713-1D41-4595-86E9-FDB5790EBD07}" type="presOf" srcId="{B08EB44D-E683-49B7-9F3B-1EA214ADDA7D}" destId="{3D342F5B-6D39-45D3-A5BA-2FF19A32A066}" srcOrd="0" destOrd="0" presId="urn:microsoft.com/office/officeart/2005/8/layout/bProcess3"/>
    <dgm:cxn modelId="{5C2F1814-7F71-4550-AA9E-6C2A0A5F595B}" srcId="{B08EB44D-E683-49B7-9F3B-1EA214ADDA7D}" destId="{8CA73854-E064-4460-AA07-FBBC070D64B0}" srcOrd="0" destOrd="0" parTransId="{610ADD6A-46BA-4DBB-98C2-0686A968F2B4}" sibTransId="{73B8E1B0-0543-4DC6-9D9A-B439D2C6B8A5}"/>
    <dgm:cxn modelId="{65EFBEB8-71CF-4CF0-9617-DF7CD06BE24C}" type="presOf" srcId="{8CA73854-E064-4460-AA07-FBBC070D64B0}" destId="{F6096E3D-A50D-4CE8-BC12-181B1658D246}" srcOrd="0" destOrd="0" presId="urn:microsoft.com/office/officeart/2005/8/layout/bProcess3"/>
    <dgm:cxn modelId="{9C6EA670-7014-44C1-8CEC-D34F8A6B8057}" type="presParOf" srcId="{3D342F5B-6D39-45D3-A5BA-2FF19A32A066}" destId="{F6096E3D-A50D-4CE8-BC12-181B1658D246}" srcOrd="0" destOrd="0" presId="urn:microsoft.com/office/officeart/2005/8/layout/bProcess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9C0BFCA-307C-4F55-AC35-2CC13411494B}" type="doc">
      <dgm:prSet loTypeId="urn:microsoft.com/office/officeart/2005/8/layout/vList6" loCatId="list" qsTypeId="urn:microsoft.com/office/officeart/2005/8/quickstyle/simple1" qsCatId="simple" csTypeId="urn:microsoft.com/office/officeart/2005/8/colors/colorful5" csCatId="colorful" phldr="1"/>
      <dgm:spPr/>
      <dgm:t>
        <a:bodyPr/>
        <a:lstStyle/>
        <a:p>
          <a:endParaRPr lang="el-GR"/>
        </a:p>
      </dgm:t>
    </dgm:pt>
    <dgm:pt modelId="{5C922663-B227-44DA-8876-3D5667F806CB}">
      <dgm:prSet phldrT="[Κείμενο]" custT="1"/>
      <dgm:spPr/>
      <dgm:t>
        <a:bodyPr/>
        <a:lstStyle/>
        <a:p>
          <a:r>
            <a:rPr lang="el-GR" sz="1800" b="1" u="sng"/>
            <a:t>Για το 2023:</a:t>
          </a:r>
        </a:p>
        <a:p>
          <a:r>
            <a:rPr lang="el-GR" sz="1800"/>
            <a:t>9 ομάδες </a:t>
          </a:r>
        </a:p>
        <a:p>
          <a:r>
            <a:rPr lang="el-GR" sz="1800"/>
            <a:t>60 δικαιούχοι φοιτητές/τριες</a:t>
          </a:r>
        </a:p>
        <a:p>
          <a:r>
            <a:rPr lang="el-GR" sz="1800"/>
            <a:t>Δαπάνη: 30.</a:t>
          </a:r>
          <a:r>
            <a:rPr lang="en-US" sz="1800"/>
            <a:t>5</a:t>
          </a:r>
          <a:r>
            <a:rPr lang="el-GR" sz="1800"/>
            <a:t>00</a:t>
          </a:r>
          <a:endParaRPr lang="el-GR" sz="1800" dirty="0"/>
        </a:p>
      </dgm:t>
    </dgm:pt>
    <dgm:pt modelId="{A1A0367C-7E42-4F18-A2BC-A7059BF55B00}" type="parTrans" cxnId="{EA29147B-F398-4A73-BCF9-28B7E990D056}">
      <dgm:prSet/>
      <dgm:spPr/>
      <dgm:t>
        <a:bodyPr/>
        <a:lstStyle/>
        <a:p>
          <a:endParaRPr lang="el-GR" sz="1800"/>
        </a:p>
      </dgm:t>
    </dgm:pt>
    <dgm:pt modelId="{6430377B-0E2A-4164-BCF9-EF843B2FED2C}" type="sibTrans" cxnId="{EA29147B-F398-4A73-BCF9-28B7E990D056}">
      <dgm:prSet/>
      <dgm:spPr/>
      <dgm:t>
        <a:bodyPr/>
        <a:lstStyle/>
        <a:p>
          <a:endParaRPr lang="el-GR" sz="1800"/>
        </a:p>
      </dgm:t>
    </dgm:pt>
    <dgm:pt modelId="{A81CF376-C30C-4089-ABCE-39C9B5D7D5DF}">
      <dgm:prSet custT="1"/>
      <dgm:spPr/>
      <dgm:t>
        <a:bodyPr lIns="0" tIns="0" rIns="0" bIns="0"/>
        <a:lstStyle/>
        <a:p>
          <a:r>
            <a:rPr lang="el-GR" sz="1800" dirty="0"/>
            <a:t>Υποβολή αίτησης από τα τμήματα των ΑΕΙ από 1/9 έως 15/10 για την οικονομική ενίσχυση ομάδων φοιτητών τους για τη συμμετοχή σε διεθνείς διαγωνισμούς</a:t>
          </a:r>
        </a:p>
      </dgm:t>
    </dgm:pt>
    <dgm:pt modelId="{4617688C-7D68-4C41-ABD2-6C179CF7E395}" type="parTrans" cxnId="{5486C1B4-FF03-44C2-A3FB-1546C0A6A233}">
      <dgm:prSet/>
      <dgm:spPr/>
      <dgm:t>
        <a:bodyPr/>
        <a:lstStyle/>
        <a:p>
          <a:endParaRPr lang="el-GR" sz="1800"/>
        </a:p>
      </dgm:t>
    </dgm:pt>
    <dgm:pt modelId="{25280F89-1DBC-4D44-B47F-F8B75F1C7D12}" type="sibTrans" cxnId="{5486C1B4-FF03-44C2-A3FB-1546C0A6A233}">
      <dgm:prSet/>
      <dgm:spPr/>
      <dgm:t>
        <a:bodyPr/>
        <a:lstStyle/>
        <a:p>
          <a:endParaRPr lang="el-GR" sz="1800"/>
        </a:p>
      </dgm:t>
    </dgm:pt>
    <dgm:pt modelId="{A5135658-CF21-4093-9855-3D4A18F5108A}">
      <dgm:prSet custT="1"/>
      <dgm:spPr/>
      <dgm:t>
        <a:bodyPr lIns="0" tIns="0" rIns="0" bIns="0"/>
        <a:lstStyle/>
        <a:p>
          <a:r>
            <a:rPr lang="el-GR" sz="1800" dirty="0"/>
            <a:t>Χορήγηση 500€ ανά φοιτητή</a:t>
          </a:r>
        </a:p>
      </dgm:t>
    </dgm:pt>
    <dgm:pt modelId="{804180F6-D0CD-42FF-BF58-AF76788939AC}" type="parTrans" cxnId="{BC62625E-0FE1-4E2C-9773-6F02179BAB09}">
      <dgm:prSet/>
      <dgm:spPr/>
      <dgm:t>
        <a:bodyPr/>
        <a:lstStyle/>
        <a:p>
          <a:endParaRPr lang="en-US"/>
        </a:p>
      </dgm:t>
    </dgm:pt>
    <dgm:pt modelId="{F2DE5608-FDBE-4A4A-A738-228F7AF5B08A}" type="sibTrans" cxnId="{BC62625E-0FE1-4E2C-9773-6F02179BAB09}">
      <dgm:prSet/>
      <dgm:spPr/>
      <dgm:t>
        <a:bodyPr/>
        <a:lstStyle/>
        <a:p>
          <a:endParaRPr lang="en-US"/>
        </a:p>
      </dgm:t>
    </dgm:pt>
    <dgm:pt modelId="{02191EDD-9645-4C35-9A9A-5585DD37599E}">
      <dgm:prSet custT="1"/>
      <dgm:spPr/>
      <dgm:t>
        <a:bodyPr lIns="0" tIns="0" rIns="0" bIns="0"/>
        <a:lstStyle/>
        <a:p>
          <a:endParaRPr lang="el-GR" sz="1800" dirty="0"/>
        </a:p>
      </dgm:t>
    </dgm:pt>
    <dgm:pt modelId="{6BAD2563-4BA7-4638-B0FC-6E3A6B51BBBF}" type="parTrans" cxnId="{79EC6E6A-7F44-4733-8E1A-109C0AB30A0A}">
      <dgm:prSet/>
      <dgm:spPr/>
      <dgm:t>
        <a:bodyPr/>
        <a:lstStyle/>
        <a:p>
          <a:endParaRPr lang="en-US"/>
        </a:p>
      </dgm:t>
    </dgm:pt>
    <dgm:pt modelId="{45D959A7-D059-4907-B703-48B7D6959BFA}" type="sibTrans" cxnId="{79EC6E6A-7F44-4733-8E1A-109C0AB30A0A}">
      <dgm:prSet/>
      <dgm:spPr/>
      <dgm:t>
        <a:bodyPr/>
        <a:lstStyle/>
        <a:p>
          <a:endParaRPr lang="en-US"/>
        </a:p>
      </dgm:t>
    </dgm:pt>
    <dgm:pt modelId="{5245CDB9-D9C6-4DCC-8066-3D6F17FF1D50}">
      <dgm:prSet custT="1"/>
      <dgm:spPr/>
      <dgm:t>
        <a:bodyPr lIns="0" tIns="0" rIns="0" bIns="0"/>
        <a:lstStyle/>
        <a:p>
          <a:r>
            <a:rPr lang="el-GR" sz="1800" dirty="0"/>
            <a:t>Επιπρόσθετο χρηματικό βραβείο 500€/φοιτητή για πρόκριση στον τελικό γύρο</a:t>
          </a:r>
        </a:p>
      </dgm:t>
    </dgm:pt>
    <dgm:pt modelId="{8E92A91C-099E-486B-A329-C2476F010691}" type="parTrans" cxnId="{80F3CE1B-2260-4C1B-B84D-D879633D36B3}">
      <dgm:prSet/>
      <dgm:spPr/>
      <dgm:t>
        <a:bodyPr/>
        <a:lstStyle/>
        <a:p>
          <a:endParaRPr lang="en-US"/>
        </a:p>
      </dgm:t>
    </dgm:pt>
    <dgm:pt modelId="{465634CD-FEFC-4F00-8996-88832D02CAEC}" type="sibTrans" cxnId="{80F3CE1B-2260-4C1B-B84D-D879633D36B3}">
      <dgm:prSet/>
      <dgm:spPr/>
      <dgm:t>
        <a:bodyPr/>
        <a:lstStyle/>
        <a:p>
          <a:endParaRPr lang="en-US"/>
        </a:p>
      </dgm:t>
    </dgm:pt>
    <dgm:pt modelId="{7994B525-AD17-45FD-9DC2-7E77EF148640}">
      <dgm:prSet custT="1"/>
      <dgm:spPr/>
      <dgm:t>
        <a:bodyPr lIns="0" tIns="0" rIns="0" bIns="0"/>
        <a:lstStyle/>
        <a:p>
          <a:endParaRPr lang="el-GR" sz="1800" dirty="0"/>
        </a:p>
      </dgm:t>
    </dgm:pt>
    <dgm:pt modelId="{4FE562AE-6503-435C-9120-A78D805BFBD9}" type="parTrans" cxnId="{730DCD58-24C0-47F7-9D1E-E92BF690C124}">
      <dgm:prSet/>
      <dgm:spPr/>
      <dgm:t>
        <a:bodyPr/>
        <a:lstStyle/>
        <a:p>
          <a:endParaRPr lang="en-US"/>
        </a:p>
      </dgm:t>
    </dgm:pt>
    <dgm:pt modelId="{9A74116A-46BA-4767-AE3C-4519D3D523BE}" type="sibTrans" cxnId="{730DCD58-24C0-47F7-9D1E-E92BF690C124}">
      <dgm:prSet/>
      <dgm:spPr/>
      <dgm:t>
        <a:bodyPr/>
        <a:lstStyle/>
        <a:p>
          <a:endParaRPr lang="en-US"/>
        </a:p>
      </dgm:t>
    </dgm:pt>
    <dgm:pt modelId="{EA8F0928-32E7-4CA4-A77B-3E1B3CDC6284}">
      <dgm:prSet custT="1"/>
      <dgm:spPr/>
      <dgm:t>
        <a:bodyPr lIns="0" tIns="0" rIns="0" bIns="0"/>
        <a:lstStyle/>
        <a:p>
          <a:endParaRPr lang="el-GR" sz="1800" dirty="0"/>
        </a:p>
      </dgm:t>
    </dgm:pt>
    <dgm:pt modelId="{4C8611C8-EBAD-4A3B-A6D2-D93403646935}" type="parTrans" cxnId="{B4FE9E6D-4E77-497F-8CC4-6A80B589B60B}">
      <dgm:prSet/>
      <dgm:spPr/>
      <dgm:t>
        <a:bodyPr/>
        <a:lstStyle/>
        <a:p>
          <a:endParaRPr lang="en-US"/>
        </a:p>
      </dgm:t>
    </dgm:pt>
    <dgm:pt modelId="{1C8BBEEA-6873-44F7-B231-307FCA04FF87}" type="sibTrans" cxnId="{B4FE9E6D-4E77-497F-8CC4-6A80B589B60B}">
      <dgm:prSet/>
      <dgm:spPr/>
      <dgm:t>
        <a:bodyPr/>
        <a:lstStyle/>
        <a:p>
          <a:endParaRPr lang="en-US"/>
        </a:p>
      </dgm:t>
    </dgm:pt>
    <dgm:pt modelId="{26472DAD-D90C-4E5A-8299-A29840992DCC}" type="pres">
      <dgm:prSet presAssocID="{39C0BFCA-307C-4F55-AC35-2CC13411494B}" presName="Name0" presStyleCnt="0">
        <dgm:presLayoutVars>
          <dgm:dir/>
          <dgm:animLvl val="lvl"/>
          <dgm:resizeHandles/>
        </dgm:presLayoutVars>
      </dgm:prSet>
      <dgm:spPr/>
    </dgm:pt>
    <dgm:pt modelId="{1FBF34D6-C9D9-42BD-910C-357FFDFB13E4}" type="pres">
      <dgm:prSet presAssocID="{5C922663-B227-44DA-8876-3D5667F806CB}" presName="linNode" presStyleCnt="0"/>
      <dgm:spPr/>
    </dgm:pt>
    <dgm:pt modelId="{B3DAF494-09CD-4AE8-AEA7-30E6CC9E92D7}" type="pres">
      <dgm:prSet presAssocID="{5C922663-B227-44DA-8876-3D5667F806CB}" presName="parentShp" presStyleLbl="node1" presStyleIdx="0" presStyleCnt="1" custScaleX="75356" custScaleY="60059" custLinFactNeighborX="-2" custLinFactNeighborY="-732">
        <dgm:presLayoutVars>
          <dgm:bulletEnabled val="1"/>
        </dgm:presLayoutVars>
      </dgm:prSet>
      <dgm:spPr/>
    </dgm:pt>
    <dgm:pt modelId="{5E758EEE-6A01-4754-B1D2-83204E599002}" type="pres">
      <dgm:prSet presAssocID="{5C922663-B227-44DA-8876-3D5667F806CB}" presName="childShp" presStyleLbl="bgAccFollowNode1" presStyleIdx="0" presStyleCnt="1" custScaleX="133548" custScaleY="100294" custLinFactNeighborX="278">
        <dgm:presLayoutVars>
          <dgm:bulletEnabled val="1"/>
        </dgm:presLayoutVars>
      </dgm:prSet>
      <dgm:spPr/>
    </dgm:pt>
  </dgm:ptLst>
  <dgm:cxnLst>
    <dgm:cxn modelId="{80F3CE1B-2260-4C1B-B84D-D879633D36B3}" srcId="{5C922663-B227-44DA-8876-3D5667F806CB}" destId="{5245CDB9-D9C6-4DCC-8066-3D6F17FF1D50}" srcOrd="4" destOrd="0" parTransId="{8E92A91C-099E-486B-A329-C2476F010691}" sibTransId="{465634CD-FEFC-4F00-8996-88832D02CAEC}"/>
    <dgm:cxn modelId="{59885D35-9D3B-4D88-B545-BF0FCAC5C579}" type="presOf" srcId="{39C0BFCA-307C-4F55-AC35-2CC13411494B}" destId="{26472DAD-D90C-4E5A-8299-A29840992DCC}" srcOrd="0" destOrd="0" presId="urn:microsoft.com/office/officeart/2005/8/layout/vList6"/>
    <dgm:cxn modelId="{C881F537-1103-41CA-A370-1A9D42985ABD}" type="presOf" srcId="{5C922663-B227-44DA-8876-3D5667F806CB}" destId="{B3DAF494-09CD-4AE8-AEA7-30E6CC9E92D7}" srcOrd="0" destOrd="0" presId="urn:microsoft.com/office/officeart/2005/8/layout/vList6"/>
    <dgm:cxn modelId="{BC62625E-0FE1-4E2C-9773-6F02179BAB09}" srcId="{5C922663-B227-44DA-8876-3D5667F806CB}" destId="{A5135658-CF21-4093-9855-3D4A18F5108A}" srcOrd="2" destOrd="0" parTransId="{804180F6-D0CD-42FF-BF58-AF76788939AC}" sibTransId="{F2DE5608-FDBE-4A4A-A738-228F7AF5B08A}"/>
    <dgm:cxn modelId="{79EC6E6A-7F44-4733-8E1A-109C0AB30A0A}" srcId="{5C922663-B227-44DA-8876-3D5667F806CB}" destId="{02191EDD-9645-4C35-9A9A-5585DD37599E}" srcOrd="1" destOrd="0" parTransId="{6BAD2563-4BA7-4638-B0FC-6E3A6B51BBBF}" sibTransId="{45D959A7-D059-4907-B703-48B7D6959BFA}"/>
    <dgm:cxn modelId="{B4FE9E6D-4E77-497F-8CC4-6A80B589B60B}" srcId="{5C922663-B227-44DA-8876-3D5667F806CB}" destId="{EA8F0928-32E7-4CA4-A77B-3E1B3CDC6284}" srcOrd="3" destOrd="0" parTransId="{4C8611C8-EBAD-4A3B-A6D2-D93403646935}" sibTransId="{1C8BBEEA-6873-44F7-B231-307FCA04FF87}"/>
    <dgm:cxn modelId="{730DCD58-24C0-47F7-9D1E-E92BF690C124}" srcId="{5C922663-B227-44DA-8876-3D5667F806CB}" destId="{7994B525-AD17-45FD-9DC2-7E77EF148640}" srcOrd="5" destOrd="0" parTransId="{4FE562AE-6503-435C-9120-A78D805BFBD9}" sibTransId="{9A74116A-46BA-4767-AE3C-4519D3D523BE}"/>
    <dgm:cxn modelId="{EA29147B-F398-4A73-BCF9-28B7E990D056}" srcId="{39C0BFCA-307C-4F55-AC35-2CC13411494B}" destId="{5C922663-B227-44DA-8876-3D5667F806CB}" srcOrd="0" destOrd="0" parTransId="{A1A0367C-7E42-4F18-A2BC-A7059BF55B00}" sibTransId="{6430377B-0E2A-4164-BCF9-EF843B2FED2C}"/>
    <dgm:cxn modelId="{E552558C-BC30-4192-8914-D28612C67B2E}" type="presOf" srcId="{7994B525-AD17-45FD-9DC2-7E77EF148640}" destId="{5E758EEE-6A01-4754-B1D2-83204E599002}" srcOrd="0" destOrd="5" presId="urn:microsoft.com/office/officeart/2005/8/layout/vList6"/>
    <dgm:cxn modelId="{2FB6AD9C-2F2B-4C1D-B6B4-BFAD736761F1}" type="presOf" srcId="{5245CDB9-D9C6-4DCC-8066-3D6F17FF1D50}" destId="{5E758EEE-6A01-4754-B1D2-83204E599002}" srcOrd="0" destOrd="4" presId="urn:microsoft.com/office/officeart/2005/8/layout/vList6"/>
    <dgm:cxn modelId="{A99F7EA7-4B00-4397-B66E-F3222ADEF5C8}" type="presOf" srcId="{A5135658-CF21-4093-9855-3D4A18F5108A}" destId="{5E758EEE-6A01-4754-B1D2-83204E599002}" srcOrd="0" destOrd="2" presId="urn:microsoft.com/office/officeart/2005/8/layout/vList6"/>
    <dgm:cxn modelId="{5486C1B4-FF03-44C2-A3FB-1546C0A6A233}" srcId="{5C922663-B227-44DA-8876-3D5667F806CB}" destId="{A81CF376-C30C-4089-ABCE-39C9B5D7D5DF}" srcOrd="0" destOrd="0" parTransId="{4617688C-7D68-4C41-ABD2-6C179CF7E395}" sibTransId="{25280F89-1DBC-4D44-B47F-F8B75F1C7D12}"/>
    <dgm:cxn modelId="{F94CE8B8-9BAE-4A2A-B571-D2EB3773F336}" type="presOf" srcId="{02191EDD-9645-4C35-9A9A-5585DD37599E}" destId="{5E758EEE-6A01-4754-B1D2-83204E599002}" srcOrd="0" destOrd="1" presId="urn:microsoft.com/office/officeart/2005/8/layout/vList6"/>
    <dgm:cxn modelId="{D1218BC4-C608-45CA-B19E-1BE469B44B30}" type="presOf" srcId="{A81CF376-C30C-4089-ABCE-39C9B5D7D5DF}" destId="{5E758EEE-6A01-4754-B1D2-83204E599002}" srcOrd="0" destOrd="0" presId="urn:microsoft.com/office/officeart/2005/8/layout/vList6"/>
    <dgm:cxn modelId="{B99C69F0-03D6-45FB-AAE8-CF1D85E838B0}" type="presOf" srcId="{EA8F0928-32E7-4CA4-A77B-3E1B3CDC6284}" destId="{5E758EEE-6A01-4754-B1D2-83204E599002}" srcOrd="0" destOrd="3" presId="urn:microsoft.com/office/officeart/2005/8/layout/vList6"/>
    <dgm:cxn modelId="{15A2E872-35F0-4A5E-B070-75E08EDB691B}" type="presParOf" srcId="{26472DAD-D90C-4E5A-8299-A29840992DCC}" destId="{1FBF34D6-C9D9-42BD-910C-357FFDFB13E4}" srcOrd="0" destOrd="0" presId="urn:microsoft.com/office/officeart/2005/8/layout/vList6"/>
    <dgm:cxn modelId="{A2DBB74B-8D89-4EA5-B3B8-E7890B001C8F}" type="presParOf" srcId="{1FBF34D6-C9D9-42BD-910C-357FFDFB13E4}" destId="{B3DAF494-09CD-4AE8-AEA7-30E6CC9E92D7}" srcOrd="0" destOrd="0" presId="urn:microsoft.com/office/officeart/2005/8/layout/vList6"/>
    <dgm:cxn modelId="{6D41E78F-21D0-475B-A437-3352373C29E0}" type="presParOf" srcId="{1FBF34D6-C9D9-42BD-910C-357FFDFB13E4}" destId="{5E758EEE-6A01-4754-B1D2-83204E599002}" srcOrd="1" destOrd="0" presId="urn:microsoft.com/office/officeart/2005/8/layout/vList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9C0BFCA-307C-4F55-AC35-2CC13411494B}" type="doc">
      <dgm:prSet loTypeId="urn:microsoft.com/office/officeart/2005/8/layout/vList6" loCatId="list" qsTypeId="urn:microsoft.com/office/officeart/2005/8/quickstyle/simple1" qsCatId="simple" csTypeId="urn:microsoft.com/office/officeart/2005/8/colors/colorful5" csCatId="colorful" phldr="1"/>
      <dgm:spPr/>
      <dgm:t>
        <a:bodyPr/>
        <a:lstStyle/>
        <a:p>
          <a:endParaRPr lang="el-GR"/>
        </a:p>
      </dgm:t>
    </dgm:pt>
    <dgm:pt modelId="{5C922663-B227-44DA-8876-3D5667F806CB}">
      <dgm:prSet phldrT="[Κείμενο]" custT="1"/>
      <dgm:spPr/>
      <dgm:t>
        <a:bodyPr/>
        <a:lstStyle/>
        <a:p>
          <a:pPr marL="0" lvl="0" algn="ctr" defTabSz="622300">
            <a:lnSpc>
              <a:spcPct val="90000"/>
            </a:lnSpc>
            <a:spcBef>
              <a:spcPct val="0"/>
            </a:spcBef>
            <a:spcAft>
              <a:spcPct val="35000"/>
            </a:spcAft>
            <a:buNone/>
          </a:pPr>
          <a:r>
            <a:rPr lang="el-GR" sz="1400" b="1" u="sng" kern="1200"/>
            <a:t>Για το 2021:</a:t>
          </a:r>
        </a:p>
        <a:p>
          <a:pPr marL="0" lvl="0" algn="ctr" defTabSz="622300">
            <a:lnSpc>
              <a:spcPct val="90000"/>
            </a:lnSpc>
            <a:spcBef>
              <a:spcPct val="0"/>
            </a:spcBef>
            <a:spcAft>
              <a:spcPct val="35000"/>
            </a:spcAft>
            <a:buNone/>
          </a:pPr>
          <a:r>
            <a:rPr lang="el-GR" sz="1400" kern="1200">
              <a:latin typeface="Trebuchet MS" panose="020B0603020202020204"/>
              <a:ea typeface="+mn-ea"/>
              <a:cs typeface="+mn-cs"/>
            </a:rPr>
            <a:t>17 ομάδες</a:t>
          </a:r>
        </a:p>
        <a:p>
          <a:pPr marL="0" lvl="0" algn="ctr" defTabSz="622300">
            <a:lnSpc>
              <a:spcPct val="90000"/>
            </a:lnSpc>
            <a:spcBef>
              <a:spcPct val="0"/>
            </a:spcBef>
            <a:spcAft>
              <a:spcPct val="35000"/>
            </a:spcAft>
            <a:buNone/>
          </a:pPr>
          <a:r>
            <a:rPr lang="el-GR" sz="1400" kern="1200"/>
            <a:t>89 δικαιούχοι φοιτητές/τριες</a:t>
          </a:r>
        </a:p>
        <a:p>
          <a:pPr marL="0" lvl="0" algn="ctr" defTabSz="622300">
            <a:lnSpc>
              <a:spcPct val="90000"/>
            </a:lnSpc>
            <a:spcBef>
              <a:spcPct val="0"/>
            </a:spcBef>
            <a:spcAft>
              <a:spcPct val="35000"/>
            </a:spcAft>
            <a:buNone/>
          </a:pPr>
          <a:r>
            <a:rPr lang="el-GR" sz="1400" kern="1200"/>
            <a:t>Δαπάνη: 44.500€</a:t>
          </a:r>
        </a:p>
        <a:p>
          <a:pPr marL="0" lvl="0" algn="ctr" defTabSz="622300">
            <a:lnSpc>
              <a:spcPct val="90000"/>
            </a:lnSpc>
            <a:spcBef>
              <a:spcPct val="0"/>
            </a:spcBef>
            <a:spcAft>
              <a:spcPct val="35000"/>
            </a:spcAft>
            <a:buNone/>
          </a:pPr>
          <a:r>
            <a:rPr lang="el-GR" sz="1400" b="1" u="sng" kern="1200"/>
            <a:t>Για το 2022:</a:t>
          </a:r>
        </a:p>
        <a:p>
          <a:pPr marL="0" lvl="0" algn="ctr" defTabSz="622300">
            <a:lnSpc>
              <a:spcPct val="90000"/>
            </a:lnSpc>
            <a:spcBef>
              <a:spcPct val="0"/>
            </a:spcBef>
            <a:spcAft>
              <a:spcPct val="35000"/>
            </a:spcAft>
            <a:buNone/>
          </a:pPr>
          <a:r>
            <a:rPr lang="el-GR" sz="1400" kern="1200">
              <a:latin typeface="Trebuchet MS" panose="020B0603020202020204"/>
              <a:ea typeface="+mn-ea"/>
              <a:cs typeface="+mn-cs"/>
            </a:rPr>
            <a:t>11 ομάδες</a:t>
          </a:r>
        </a:p>
        <a:p>
          <a:pPr marL="0" lvl="0" algn="ctr" defTabSz="622300">
            <a:lnSpc>
              <a:spcPct val="90000"/>
            </a:lnSpc>
            <a:spcBef>
              <a:spcPct val="0"/>
            </a:spcBef>
            <a:spcAft>
              <a:spcPct val="35000"/>
            </a:spcAft>
            <a:buNone/>
          </a:pPr>
          <a:r>
            <a:rPr lang="el-GR" sz="1400" kern="1200"/>
            <a:t>46 δικαιούχοι φοιτητές/τριες</a:t>
          </a:r>
        </a:p>
        <a:p>
          <a:pPr marL="0" lvl="0" algn="ctr" defTabSz="622300">
            <a:lnSpc>
              <a:spcPct val="90000"/>
            </a:lnSpc>
            <a:spcBef>
              <a:spcPct val="0"/>
            </a:spcBef>
            <a:spcAft>
              <a:spcPct val="35000"/>
            </a:spcAft>
            <a:buNone/>
          </a:pPr>
          <a:r>
            <a:rPr lang="el-GR" sz="1400" kern="1200"/>
            <a:t>Δαπάνη: 23.000</a:t>
          </a:r>
          <a:endParaRPr lang="el-GR" sz="1400" kern="1200" dirty="0"/>
        </a:p>
      </dgm:t>
    </dgm:pt>
    <dgm:pt modelId="{A1A0367C-7E42-4F18-A2BC-A7059BF55B00}" type="parTrans" cxnId="{EA29147B-F398-4A73-BCF9-28B7E990D056}">
      <dgm:prSet/>
      <dgm:spPr/>
      <dgm:t>
        <a:bodyPr/>
        <a:lstStyle/>
        <a:p>
          <a:endParaRPr lang="el-GR" sz="1800"/>
        </a:p>
      </dgm:t>
    </dgm:pt>
    <dgm:pt modelId="{6430377B-0E2A-4164-BCF9-EF843B2FED2C}" type="sibTrans" cxnId="{EA29147B-F398-4A73-BCF9-28B7E990D056}">
      <dgm:prSet/>
      <dgm:spPr/>
      <dgm:t>
        <a:bodyPr/>
        <a:lstStyle/>
        <a:p>
          <a:endParaRPr lang="el-GR" sz="1800"/>
        </a:p>
      </dgm:t>
    </dgm:pt>
    <dgm:pt modelId="{A81CF376-C30C-4089-ABCE-39C9B5D7D5DF}">
      <dgm:prSet custT="1"/>
      <dgm:spPr/>
      <dgm:t>
        <a:bodyPr lIns="0" tIns="0" rIns="0" bIns="0"/>
        <a:lstStyle/>
        <a:p>
          <a:r>
            <a:rPr lang="el-GR" sz="1800" dirty="0"/>
            <a:t>Απονομή βραβείου σε φοιτητές που διακρίθηκαν σε διεθνή διαγωνισμό</a:t>
          </a:r>
        </a:p>
      </dgm:t>
    </dgm:pt>
    <dgm:pt modelId="{4617688C-7D68-4C41-ABD2-6C179CF7E395}" type="parTrans" cxnId="{5486C1B4-FF03-44C2-A3FB-1546C0A6A233}">
      <dgm:prSet/>
      <dgm:spPr/>
      <dgm:t>
        <a:bodyPr/>
        <a:lstStyle/>
        <a:p>
          <a:endParaRPr lang="el-GR" sz="1800"/>
        </a:p>
      </dgm:t>
    </dgm:pt>
    <dgm:pt modelId="{25280F89-1DBC-4D44-B47F-F8B75F1C7D12}" type="sibTrans" cxnId="{5486C1B4-FF03-44C2-A3FB-1546C0A6A233}">
      <dgm:prSet/>
      <dgm:spPr/>
      <dgm:t>
        <a:bodyPr/>
        <a:lstStyle/>
        <a:p>
          <a:endParaRPr lang="el-GR" sz="1800"/>
        </a:p>
      </dgm:t>
    </dgm:pt>
    <dgm:pt modelId="{A5135658-CF21-4093-9855-3D4A18F5108A}">
      <dgm:prSet custT="1"/>
      <dgm:spPr/>
      <dgm:t>
        <a:bodyPr lIns="0" tIns="0" rIns="0" bIns="0"/>
        <a:lstStyle/>
        <a:p>
          <a:r>
            <a:rPr lang="el-GR" sz="1800" dirty="0"/>
            <a:t>Χορήγηση 500€ ανά φοιτητή</a:t>
          </a:r>
        </a:p>
      </dgm:t>
    </dgm:pt>
    <dgm:pt modelId="{804180F6-D0CD-42FF-BF58-AF76788939AC}" type="parTrans" cxnId="{BC62625E-0FE1-4E2C-9773-6F02179BAB09}">
      <dgm:prSet/>
      <dgm:spPr/>
      <dgm:t>
        <a:bodyPr/>
        <a:lstStyle/>
        <a:p>
          <a:endParaRPr lang="en-US"/>
        </a:p>
      </dgm:t>
    </dgm:pt>
    <dgm:pt modelId="{F2DE5608-FDBE-4A4A-A738-228F7AF5B08A}" type="sibTrans" cxnId="{BC62625E-0FE1-4E2C-9773-6F02179BAB09}">
      <dgm:prSet/>
      <dgm:spPr/>
      <dgm:t>
        <a:bodyPr/>
        <a:lstStyle/>
        <a:p>
          <a:endParaRPr lang="en-US"/>
        </a:p>
      </dgm:t>
    </dgm:pt>
    <dgm:pt modelId="{02191EDD-9645-4C35-9A9A-5585DD37599E}">
      <dgm:prSet custT="1"/>
      <dgm:spPr/>
      <dgm:t>
        <a:bodyPr lIns="0" tIns="0" rIns="0" bIns="0"/>
        <a:lstStyle/>
        <a:p>
          <a:endParaRPr lang="el-GR" sz="1800" dirty="0"/>
        </a:p>
      </dgm:t>
    </dgm:pt>
    <dgm:pt modelId="{6BAD2563-4BA7-4638-B0FC-6E3A6B51BBBF}" type="parTrans" cxnId="{79EC6E6A-7F44-4733-8E1A-109C0AB30A0A}">
      <dgm:prSet/>
      <dgm:spPr/>
      <dgm:t>
        <a:bodyPr/>
        <a:lstStyle/>
        <a:p>
          <a:endParaRPr lang="en-US"/>
        </a:p>
      </dgm:t>
    </dgm:pt>
    <dgm:pt modelId="{45D959A7-D059-4907-B703-48B7D6959BFA}" type="sibTrans" cxnId="{79EC6E6A-7F44-4733-8E1A-109C0AB30A0A}">
      <dgm:prSet/>
      <dgm:spPr/>
      <dgm:t>
        <a:bodyPr/>
        <a:lstStyle/>
        <a:p>
          <a:endParaRPr lang="en-US"/>
        </a:p>
      </dgm:t>
    </dgm:pt>
    <dgm:pt modelId="{5245CDB9-D9C6-4DCC-8066-3D6F17FF1D50}">
      <dgm:prSet custT="1"/>
      <dgm:spPr/>
      <dgm:t>
        <a:bodyPr lIns="0" tIns="0" rIns="0" bIns="0"/>
        <a:lstStyle/>
        <a:p>
          <a:r>
            <a:rPr lang="el-GR" sz="1800" dirty="0"/>
            <a:t>Υποβολή αίτησης εντός ενός μηνός από τη διάκριση</a:t>
          </a:r>
        </a:p>
      </dgm:t>
    </dgm:pt>
    <dgm:pt modelId="{8E92A91C-099E-486B-A329-C2476F010691}" type="parTrans" cxnId="{80F3CE1B-2260-4C1B-B84D-D879633D36B3}">
      <dgm:prSet/>
      <dgm:spPr/>
      <dgm:t>
        <a:bodyPr/>
        <a:lstStyle/>
        <a:p>
          <a:endParaRPr lang="en-US"/>
        </a:p>
      </dgm:t>
    </dgm:pt>
    <dgm:pt modelId="{465634CD-FEFC-4F00-8996-88832D02CAEC}" type="sibTrans" cxnId="{80F3CE1B-2260-4C1B-B84D-D879633D36B3}">
      <dgm:prSet/>
      <dgm:spPr/>
      <dgm:t>
        <a:bodyPr/>
        <a:lstStyle/>
        <a:p>
          <a:endParaRPr lang="en-US"/>
        </a:p>
      </dgm:t>
    </dgm:pt>
    <dgm:pt modelId="{7994B525-AD17-45FD-9DC2-7E77EF148640}">
      <dgm:prSet custT="1"/>
      <dgm:spPr/>
      <dgm:t>
        <a:bodyPr lIns="0" tIns="0" rIns="0" bIns="0"/>
        <a:lstStyle/>
        <a:p>
          <a:endParaRPr lang="el-GR" sz="1800" dirty="0"/>
        </a:p>
      </dgm:t>
    </dgm:pt>
    <dgm:pt modelId="{4FE562AE-6503-435C-9120-A78D805BFBD9}" type="parTrans" cxnId="{730DCD58-24C0-47F7-9D1E-E92BF690C124}">
      <dgm:prSet/>
      <dgm:spPr/>
      <dgm:t>
        <a:bodyPr/>
        <a:lstStyle/>
        <a:p>
          <a:endParaRPr lang="en-US"/>
        </a:p>
      </dgm:t>
    </dgm:pt>
    <dgm:pt modelId="{9A74116A-46BA-4767-AE3C-4519D3D523BE}" type="sibTrans" cxnId="{730DCD58-24C0-47F7-9D1E-E92BF690C124}">
      <dgm:prSet/>
      <dgm:spPr/>
      <dgm:t>
        <a:bodyPr/>
        <a:lstStyle/>
        <a:p>
          <a:endParaRPr lang="en-US"/>
        </a:p>
      </dgm:t>
    </dgm:pt>
    <dgm:pt modelId="{EA8F0928-32E7-4CA4-A77B-3E1B3CDC6284}">
      <dgm:prSet custT="1"/>
      <dgm:spPr/>
      <dgm:t>
        <a:bodyPr lIns="0" tIns="0" rIns="0" bIns="0"/>
        <a:lstStyle/>
        <a:p>
          <a:endParaRPr lang="el-GR" sz="1800" dirty="0"/>
        </a:p>
      </dgm:t>
    </dgm:pt>
    <dgm:pt modelId="{4C8611C8-EBAD-4A3B-A6D2-D93403646935}" type="parTrans" cxnId="{B4FE9E6D-4E77-497F-8CC4-6A80B589B60B}">
      <dgm:prSet/>
      <dgm:spPr/>
      <dgm:t>
        <a:bodyPr/>
        <a:lstStyle/>
        <a:p>
          <a:endParaRPr lang="en-US"/>
        </a:p>
      </dgm:t>
    </dgm:pt>
    <dgm:pt modelId="{1C8BBEEA-6873-44F7-B231-307FCA04FF87}" type="sibTrans" cxnId="{B4FE9E6D-4E77-497F-8CC4-6A80B589B60B}">
      <dgm:prSet/>
      <dgm:spPr/>
      <dgm:t>
        <a:bodyPr/>
        <a:lstStyle/>
        <a:p>
          <a:endParaRPr lang="en-US"/>
        </a:p>
      </dgm:t>
    </dgm:pt>
    <dgm:pt modelId="{C0C66E1C-6C3D-4CAF-9E16-1FB714808C7F}">
      <dgm:prSet custT="1"/>
      <dgm:spPr/>
      <dgm:t>
        <a:bodyPr lIns="0" tIns="0" rIns="0" bIns="0"/>
        <a:lstStyle/>
        <a:p>
          <a:r>
            <a:rPr lang="el-GR" sz="1800" dirty="0"/>
            <a:t>Δικαιούχοι οι φοιτητές που δεν έχουν λάβει οικονομική ενίσχυση από το ΙΚΥ για τη συμμετοχή τους στον διαγωνισμό</a:t>
          </a:r>
        </a:p>
      </dgm:t>
    </dgm:pt>
    <dgm:pt modelId="{BD598005-FDE9-417C-B044-29125C7DF954}" type="parTrans" cxnId="{840B79D3-2E71-475D-9D7C-6C8CDAD8A39C}">
      <dgm:prSet/>
      <dgm:spPr/>
      <dgm:t>
        <a:bodyPr/>
        <a:lstStyle/>
        <a:p>
          <a:endParaRPr lang="en-US"/>
        </a:p>
      </dgm:t>
    </dgm:pt>
    <dgm:pt modelId="{DEC598D0-1735-43D8-AC0D-F541173B8011}" type="sibTrans" cxnId="{840B79D3-2E71-475D-9D7C-6C8CDAD8A39C}">
      <dgm:prSet/>
      <dgm:spPr/>
      <dgm:t>
        <a:bodyPr/>
        <a:lstStyle/>
        <a:p>
          <a:endParaRPr lang="en-US"/>
        </a:p>
      </dgm:t>
    </dgm:pt>
    <dgm:pt modelId="{78996F53-DC70-4E6E-B479-2FECA9A463D6}">
      <dgm:prSet custT="1"/>
      <dgm:spPr/>
      <dgm:t>
        <a:bodyPr lIns="0" tIns="0" rIns="0" bIns="0"/>
        <a:lstStyle/>
        <a:p>
          <a:endParaRPr lang="el-GR" sz="1800" dirty="0"/>
        </a:p>
      </dgm:t>
    </dgm:pt>
    <dgm:pt modelId="{3F5154DF-C296-4849-80AD-D7314DF3CE0B}" type="parTrans" cxnId="{730C3381-C649-4348-AAC4-FD42D1E37554}">
      <dgm:prSet/>
      <dgm:spPr/>
      <dgm:t>
        <a:bodyPr/>
        <a:lstStyle/>
        <a:p>
          <a:endParaRPr lang="en-US"/>
        </a:p>
      </dgm:t>
    </dgm:pt>
    <dgm:pt modelId="{689EA036-1CBA-4F15-A704-CBFE20937D08}" type="sibTrans" cxnId="{730C3381-C649-4348-AAC4-FD42D1E37554}">
      <dgm:prSet/>
      <dgm:spPr/>
      <dgm:t>
        <a:bodyPr/>
        <a:lstStyle/>
        <a:p>
          <a:endParaRPr lang="en-US"/>
        </a:p>
      </dgm:t>
    </dgm:pt>
    <dgm:pt modelId="{26472DAD-D90C-4E5A-8299-A29840992DCC}" type="pres">
      <dgm:prSet presAssocID="{39C0BFCA-307C-4F55-AC35-2CC13411494B}" presName="Name0" presStyleCnt="0">
        <dgm:presLayoutVars>
          <dgm:dir/>
          <dgm:animLvl val="lvl"/>
          <dgm:resizeHandles/>
        </dgm:presLayoutVars>
      </dgm:prSet>
      <dgm:spPr/>
    </dgm:pt>
    <dgm:pt modelId="{1FBF34D6-C9D9-42BD-910C-357FFDFB13E4}" type="pres">
      <dgm:prSet presAssocID="{5C922663-B227-44DA-8876-3D5667F806CB}" presName="linNode" presStyleCnt="0"/>
      <dgm:spPr/>
    </dgm:pt>
    <dgm:pt modelId="{B3DAF494-09CD-4AE8-AEA7-30E6CC9E92D7}" type="pres">
      <dgm:prSet presAssocID="{5C922663-B227-44DA-8876-3D5667F806CB}" presName="parentShp" presStyleLbl="node1" presStyleIdx="0" presStyleCnt="1" custScaleX="75356" custScaleY="94892" custLinFactNeighborX="869" custLinFactNeighborY="-23458">
        <dgm:presLayoutVars>
          <dgm:bulletEnabled val="1"/>
        </dgm:presLayoutVars>
      </dgm:prSet>
      <dgm:spPr/>
    </dgm:pt>
    <dgm:pt modelId="{5E758EEE-6A01-4754-B1D2-83204E599002}" type="pres">
      <dgm:prSet presAssocID="{5C922663-B227-44DA-8876-3D5667F806CB}" presName="childShp" presStyleLbl="bgAccFollowNode1" presStyleIdx="0" presStyleCnt="1" custScaleX="133548" custScaleY="100294" custLinFactNeighborX="278">
        <dgm:presLayoutVars>
          <dgm:bulletEnabled val="1"/>
        </dgm:presLayoutVars>
      </dgm:prSet>
      <dgm:spPr/>
    </dgm:pt>
  </dgm:ptLst>
  <dgm:cxnLst>
    <dgm:cxn modelId="{7465110A-2550-4FCB-85D1-BF0492DC4D94}" type="presOf" srcId="{C0C66E1C-6C3D-4CAF-9E16-1FB714808C7F}" destId="{5E758EEE-6A01-4754-B1D2-83204E599002}" srcOrd="0" destOrd="6" presId="urn:microsoft.com/office/officeart/2005/8/layout/vList6"/>
    <dgm:cxn modelId="{80F3CE1B-2260-4C1B-B84D-D879633D36B3}" srcId="{5C922663-B227-44DA-8876-3D5667F806CB}" destId="{5245CDB9-D9C6-4DCC-8066-3D6F17FF1D50}" srcOrd="4" destOrd="0" parTransId="{8E92A91C-099E-486B-A329-C2476F010691}" sibTransId="{465634CD-FEFC-4F00-8996-88832D02CAEC}"/>
    <dgm:cxn modelId="{59885D35-9D3B-4D88-B545-BF0FCAC5C579}" type="presOf" srcId="{39C0BFCA-307C-4F55-AC35-2CC13411494B}" destId="{26472DAD-D90C-4E5A-8299-A29840992DCC}" srcOrd="0" destOrd="0" presId="urn:microsoft.com/office/officeart/2005/8/layout/vList6"/>
    <dgm:cxn modelId="{C881F537-1103-41CA-A370-1A9D42985ABD}" type="presOf" srcId="{5C922663-B227-44DA-8876-3D5667F806CB}" destId="{B3DAF494-09CD-4AE8-AEA7-30E6CC9E92D7}" srcOrd="0" destOrd="0" presId="urn:microsoft.com/office/officeart/2005/8/layout/vList6"/>
    <dgm:cxn modelId="{BC62625E-0FE1-4E2C-9773-6F02179BAB09}" srcId="{5C922663-B227-44DA-8876-3D5667F806CB}" destId="{A5135658-CF21-4093-9855-3D4A18F5108A}" srcOrd="2" destOrd="0" parTransId="{804180F6-D0CD-42FF-BF58-AF76788939AC}" sibTransId="{F2DE5608-FDBE-4A4A-A738-228F7AF5B08A}"/>
    <dgm:cxn modelId="{79EC6E6A-7F44-4733-8E1A-109C0AB30A0A}" srcId="{5C922663-B227-44DA-8876-3D5667F806CB}" destId="{02191EDD-9645-4C35-9A9A-5585DD37599E}" srcOrd="1" destOrd="0" parTransId="{6BAD2563-4BA7-4638-B0FC-6E3A6B51BBBF}" sibTransId="{45D959A7-D059-4907-B703-48B7D6959BFA}"/>
    <dgm:cxn modelId="{B4FE9E6D-4E77-497F-8CC4-6A80B589B60B}" srcId="{5C922663-B227-44DA-8876-3D5667F806CB}" destId="{EA8F0928-32E7-4CA4-A77B-3E1B3CDC6284}" srcOrd="3" destOrd="0" parTransId="{4C8611C8-EBAD-4A3B-A6D2-D93403646935}" sibTransId="{1C8BBEEA-6873-44F7-B231-307FCA04FF87}"/>
    <dgm:cxn modelId="{730DCD58-24C0-47F7-9D1E-E92BF690C124}" srcId="{5C922663-B227-44DA-8876-3D5667F806CB}" destId="{7994B525-AD17-45FD-9DC2-7E77EF148640}" srcOrd="7" destOrd="0" parTransId="{4FE562AE-6503-435C-9120-A78D805BFBD9}" sibTransId="{9A74116A-46BA-4767-AE3C-4519D3D523BE}"/>
    <dgm:cxn modelId="{EA29147B-F398-4A73-BCF9-28B7E990D056}" srcId="{39C0BFCA-307C-4F55-AC35-2CC13411494B}" destId="{5C922663-B227-44DA-8876-3D5667F806CB}" srcOrd="0" destOrd="0" parTransId="{A1A0367C-7E42-4F18-A2BC-A7059BF55B00}" sibTransId="{6430377B-0E2A-4164-BCF9-EF843B2FED2C}"/>
    <dgm:cxn modelId="{730C3381-C649-4348-AAC4-FD42D1E37554}" srcId="{5C922663-B227-44DA-8876-3D5667F806CB}" destId="{78996F53-DC70-4E6E-B479-2FECA9A463D6}" srcOrd="5" destOrd="0" parTransId="{3F5154DF-C296-4849-80AD-D7314DF3CE0B}" sibTransId="{689EA036-1CBA-4F15-A704-CBFE20937D08}"/>
    <dgm:cxn modelId="{E552558C-BC30-4192-8914-D28612C67B2E}" type="presOf" srcId="{7994B525-AD17-45FD-9DC2-7E77EF148640}" destId="{5E758EEE-6A01-4754-B1D2-83204E599002}" srcOrd="0" destOrd="7" presId="urn:microsoft.com/office/officeart/2005/8/layout/vList6"/>
    <dgm:cxn modelId="{2FB6AD9C-2F2B-4C1D-B6B4-BFAD736761F1}" type="presOf" srcId="{5245CDB9-D9C6-4DCC-8066-3D6F17FF1D50}" destId="{5E758EEE-6A01-4754-B1D2-83204E599002}" srcOrd="0" destOrd="4" presId="urn:microsoft.com/office/officeart/2005/8/layout/vList6"/>
    <dgm:cxn modelId="{A99F7EA7-4B00-4397-B66E-F3222ADEF5C8}" type="presOf" srcId="{A5135658-CF21-4093-9855-3D4A18F5108A}" destId="{5E758EEE-6A01-4754-B1D2-83204E599002}" srcOrd="0" destOrd="2" presId="urn:microsoft.com/office/officeart/2005/8/layout/vList6"/>
    <dgm:cxn modelId="{19DFBEA8-97C3-475C-B114-D8011077E41C}" type="presOf" srcId="{78996F53-DC70-4E6E-B479-2FECA9A463D6}" destId="{5E758EEE-6A01-4754-B1D2-83204E599002}" srcOrd="0" destOrd="5" presId="urn:microsoft.com/office/officeart/2005/8/layout/vList6"/>
    <dgm:cxn modelId="{5486C1B4-FF03-44C2-A3FB-1546C0A6A233}" srcId="{5C922663-B227-44DA-8876-3D5667F806CB}" destId="{A81CF376-C30C-4089-ABCE-39C9B5D7D5DF}" srcOrd="0" destOrd="0" parTransId="{4617688C-7D68-4C41-ABD2-6C179CF7E395}" sibTransId="{25280F89-1DBC-4D44-B47F-F8B75F1C7D12}"/>
    <dgm:cxn modelId="{F94CE8B8-9BAE-4A2A-B571-D2EB3773F336}" type="presOf" srcId="{02191EDD-9645-4C35-9A9A-5585DD37599E}" destId="{5E758EEE-6A01-4754-B1D2-83204E599002}" srcOrd="0" destOrd="1" presId="urn:microsoft.com/office/officeart/2005/8/layout/vList6"/>
    <dgm:cxn modelId="{D1218BC4-C608-45CA-B19E-1BE469B44B30}" type="presOf" srcId="{A81CF376-C30C-4089-ABCE-39C9B5D7D5DF}" destId="{5E758EEE-6A01-4754-B1D2-83204E599002}" srcOrd="0" destOrd="0" presId="urn:microsoft.com/office/officeart/2005/8/layout/vList6"/>
    <dgm:cxn modelId="{840B79D3-2E71-475D-9D7C-6C8CDAD8A39C}" srcId="{5C922663-B227-44DA-8876-3D5667F806CB}" destId="{C0C66E1C-6C3D-4CAF-9E16-1FB714808C7F}" srcOrd="6" destOrd="0" parTransId="{BD598005-FDE9-417C-B044-29125C7DF954}" sibTransId="{DEC598D0-1735-43D8-AC0D-F541173B8011}"/>
    <dgm:cxn modelId="{B99C69F0-03D6-45FB-AAE8-CF1D85E838B0}" type="presOf" srcId="{EA8F0928-32E7-4CA4-A77B-3E1B3CDC6284}" destId="{5E758EEE-6A01-4754-B1D2-83204E599002}" srcOrd="0" destOrd="3" presId="urn:microsoft.com/office/officeart/2005/8/layout/vList6"/>
    <dgm:cxn modelId="{15A2E872-35F0-4A5E-B070-75E08EDB691B}" type="presParOf" srcId="{26472DAD-D90C-4E5A-8299-A29840992DCC}" destId="{1FBF34D6-C9D9-42BD-910C-357FFDFB13E4}" srcOrd="0" destOrd="0" presId="urn:microsoft.com/office/officeart/2005/8/layout/vList6"/>
    <dgm:cxn modelId="{A2DBB74B-8D89-4EA5-B3B8-E7890B001C8F}" type="presParOf" srcId="{1FBF34D6-C9D9-42BD-910C-357FFDFB13E4}" destId="{B3DAF494-09CD-4AE8-AEA7-30E6CC9E92D7}" srcOrd="0" destOrd="0" presId="urn:microsoft.com/office/officeart/2005/8/layout/vList6"/>
    <dgm:cxn modelId="{6D41E78F-21D0-475B-A437-3352373C29E0}" type="presParOf" srcId="{1FBF34D6-C9D9-42BD-910C-357FFDFB13E4}" destId="{5E758EEE-6A01-4754-B1D2-83204E599002}" srcOrd="1" destOrd="0" presId="urn:microsoft.com/office/officeart/2005/8/layout/vList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9C0BFCA-307C-4F55-AC35-2CC13411494B}" type="doc">
      <dgm:prSet loTypeId="urn:microsoft.com/office/officeart/2005/8/layout/vList6" loCatId="list" qsTypeId="urn:microsoft.com/office/officeart/2005/8/quickstyle/simple1" qsCatId="simple" csTypeId="urn:microsoft.com/office/officeart/2005/8/colors/colorful5" csCatId="colorful" phldr="1"/>
      <dgm:spPr/>
      <dgm:t>
        <a:bodyPr/>
        <a:lstStyle/>
        <a:p>
          <a:endParaRPr lang="el-GR"/>
        </a:p>
      </dgm:t>
    </dgm:pt>
    <dgm:pt modelId="{5C922663-B227-44DA-8876-3D5667F806CB}">
      <dgm:prSet phldrT="[Κείμενο]" custT="1"/>
      <dgm:spPr/>
      <dgm:t>
        <a:bodyPr/>
        <a:lstStyle/>
        <a:p>
          <a:pPr marL="0" lvl="0" algn="ctr" defTabSz="622300">
            <a:lnSpc>
              <a:spcPct val="90000"/>
            </a:lnSpc>
            <a:spcBef>
              <a:spcPct val="0"/>
            </a:spcBef>
            <a:spcAft>
              <a:spcPct val="35000"/>
            </a:spcAft>
            <a:buNone/>
          </a:pPr>
          <a:r>
            <a:rPr lang="el-GR" sz="1800" b="1" u="sng" kern="1200" dirty="0"/>
            <a:t>Προκήρυξη 2 υποτροφιών ανά έτος  στους τομείς:</a:t>
          </a:r>
        </a:p>
        <a:p>
          <a:pPr marL="0" lvl="0" algn="ctr" defTabSz="622300">
            <a:lnSpc>
              <a:spcPct val="90000"/>
            </a:lnSpc>
            <a:spcBef>
              <a:spcPct val="0"/>
            </a:spcBef>
            <a:spcAft>
              <a:spcPct val="35000"/>
            </a:spcAft>
            <a:buNone/>
          </a:pPr>
          <a:endParaRPr lang="el-GR" sz="1400" kern="1200" dirty="0"/>
        </a:p>
      </dgm:t>
    </dgm:pt>
    <dgm:pt modelId="{A1A0367C-7E42-4F18-A2BC-A7059BF55B00}" type="parTrans" cxnId="{EA29147B-F398-4A73-BCF9-28B7E990D056}">
      <dgm:prSet/>
      <dgm:spPr/>
      <dgm:t>
        <a:bodyPr/>
        <a:lstStyle/>
        <a:p>
          <a:endParaRPr lang="el-GR" sz="1800"/>
        </a:p>
      </dgm:t>
    </dgm:pt>
    <dgm:pt modelId="{6430377B-0E2A-4164-BCF9-EF843B2FED2C}" type="sibTrans" cxnId="{EA29147B-F398-4A73-BCF9-28B7E990D056}">
      <dgm:prSet/>
      <dgm:spPr/>
      <dgm:t>
        <a:bodyPr/>
        <a:lstStyle/>
        <a:p>
          <a:endParaRPr lang="el-GR" sz="1800"/>
        </a:p>
      </dgm:t>
    </dgm:pt>
    <dgm:pt modelId="{A81CF376-C30C-4089-ABCE-39C9B5D7D5DF}">
      <dgm:prSet custT="1"/>
      <dgm:spPr/>
      <dgm:t>
        <a:bodyPr lIns="0" tIns="0" rIns="0" bIns="0"/>
        <a:lstStyle/>
        <a:p>
          <a:r>
            <a:rPr lang="el-GR" sz="1800" dirty="0"/>
            <a:t>1. </a:t>
          </a:r>
          <a:r>
            <a:rPr lang="el-GR" sz="1800" i="1" dirty="0">
              <a:solidFill>
                <a:srgbClr val="0070C0"/>
              </a:solidFill>
            </a:rPr>
            <a:t>Παροχή υπηρεσιών ύδρευσης και αποχέτευσης</a:t>
          </a:r>
        </a:p>
      </dgm:t>
    </dgm:pt>
    <dgm:pt modelId="{4617688C-7D68-4C41-ABD2-6C179CF7E395}" type="parTrans" cxnId="{5486C1B4-FF03-44C2-A3FB-1546C0A6A233}">
      <dgm:prSet/>
      <dgm:spPr/>
      <dgm:t>
        <a:bodyPr/>
        <a:lstStyle/>
        <a:p>
          <a:endParaRPr lang="el-GR" sz="1800"/>
        </a:p>
      </dgm:t>
    </dgm:pt>
    <dgm:pt modelId="{25280F89-1DBC-4D44-B47F-F8B75F1C7D12}" type="sibTrans" cxnId="{5486C1B4-FF03-44C2-A3FB-1546C0A6A233}">
      <dgm:prSet/>
      <dgm:spPr/>
      <dgm:t>
        <a:bodyPr/>
        <a:lstStyle/>
        <a:p>
          <a:endParaRPr lang="el-GR" sz="1800"/>
        </a:p>
      </dgm:t>
    </dgm:pt>
    <dgm:pt modelId="{7994B525-AD17-45FD-9DC2-7E77EF148640}">
      <dgm:prSet custT="1"/>
      <dgm:spPr/>
      <dgm:t>
        <a:bodyPr lIns="0" tIns="0" rIns="0" bIns="0"/>
        <a:lstStyle/>
        <a:p>
          <a:endParaRPr lang="el-GR" sz="1800" dirty="0"/>
        </a:p>
      </dgm:t>
    </dgm:pt>
    <dgm:pt modelId="{4FE562AE-6503-435C-9120-A78D805BFBD9}" type="parTrans" cxnId="{730DCD58-24C0-47F7-9D1E-E92BF690C124}">
      <dgm:prSet/>
      <dgm:spPr/>
      <dgm:t>
        <a:bodyPr/>
        <a:lstStyle/>
        <a:p>
          <a:endParaRPr lang="en-US"/>
        </a:p>
      </dgm:t>
    </dgm:pt>
    <dgm:pt modelId="{9A74116A-46BA-4767-AE3C-4519D3D523BE}" type="sibTrans" cxnId="{730DCD58-24C0-47F7-9D1E-E92BF690C124}">
      <dgm:prSet/>
      <dgm:spPr/>
      <dgm:t>
        <a:bodyPr/>
        <a:lstStyle/>
        <a:p>
          <a:endParaRPr lang="en-US"/>
        </a:p>
      </dgm:t>
    </dgm:pt>
    <dgm:pt modelId="{BD1E44A2-D430-4ACB-9F00-D21E377938DB}">
      <dgm:prSet custT="1"/>
      <dgm:spPr/>
      <dgm:t>
        <a:bodyPr/>
        <a:lstStyle/>
        <a:p>
          <a:r>
            <a:rPr lang="el-GR" sz="1800" i="1" dirty="0">
              <a:solidFill>
                <a:srgbClr val="7030A0"/>
              </a:solidFill>
            </a:rPr>
            <a:t>2. Μελέτη, κατασκευή, εγκατάσταση, λειτουργία, εκμετάλλευση, διαχείριση, συντήρηση, επέκταση και ανανέωση συστημάτων ύδρευσης και αποχέτευσης</a:t>
          </a:r>
          <a:endParaRPr lang="en-US" sz="1800" i="1" dirty="0">
            <a:solidFill>
              <a:srgbClr val="7030A0"/>
            </a:solidFill>
          </a:endParaRPr>
        </a:p>
      </dgm:t>
    </dgm:pt>
    <dgm:pt modelId="{C7EEE07D-19B5-4090-8849-87654EC8AE01}" type="parTrans" cxnId="{8A4C5369-DFA5-4B79-AA5C-D32729DF73B3}">
      <dgm:prSet/>
      <dgm:spPr/>
      <dgm:t>
        <a:bodyPr/>
        <a:lstStyle/>
        <a:p>
          <a:endParaRPr lang="en-US"/>
        </a:p>
      </dgm:t>
    </dgm:pt>
    <dgm:pt modelId="{00A80F12-2C9C-4410-B539-AD2EF359214A}" type="sibTrans" cxnId="{8A4C5369-DFA5-4B79-AA5C-D32729DF73B3}">
      <dgm:prSet/>
      <dgm:spPr/>
      <dgm:t>
        <a:bodyPr/>
        <a:lstStyle/>
        <a:p>
          <a:endParaRPr lang="en-US"/>
        </a:p>
      </dgm:t>
    </dgm:pt>
    <dgm:pt modelId="{47B14359-0579-4B10-A765-997C82B015DD}">
      <dgm:prSet custT="1"/>
      <dgm:spPr/>
      <dgm:t>
        <a:bodyPr/>
        <a:lstStyle/>
        <a:p>
          <a:r>
            <a:rPr lang="el-GR" sz="1800" i="1" dirty="0">
              <a:solidFill>
                <a:schemeClr val="accent2">
                  <a:lumMod val="50000"/>
                </a:schemeClr>
              </a:solidFill>
            </a:rPr>
            <a:t>3. Άντληση, αφαλάτωση, επεξεργασία, αποθήκευση, μεταφορά και διανομή πάσης φύσεως υδάτων</a:t>
          </a:r>
          <a:endParaRPr lang="en-US" sz="1800" i="1" dirty="0">
            <a:solidFill>
              <a:schemeClr val="accent2">
                <a:lumMod val="50000"/>
              </a:schemeClr>
            </a:solidFill>
          </a:endParaRPr>
        </a:p>
      </dgm:t>
    </dgm:pt>
    <dgm:pt modelId="{1F87B625-FD20-4A26-8814-B59DA17BBC7D}" type="parTrans" cxnId="{B2234121-EB35-4A92-8533-CC46646835B9}">
      <dgm:prSet/>
      <dgm:spPr/>
      <dgm:t>
        <a:bodyPr/>
        <a:lstStyle/>
        <a:p>
          <a:endParaRPr lang="en-US"/>
        </a:p>
      </dgm:t>
    </dgm:pt>
    <dgm:pt modelId="{25E8A4F8-47A0-44BF-8AB9-858A4100A454}" type="sibTrans" cxnId="{B2234121-EB35-4A92-8533-CC46646835B9}">
      <dgm:prSet/>
      <dgm:spPr/>
      <dgm:t>
        <a:bodyPr/>
        <a:lstStyle/>
        <a:p>
          <a:endParaRPr lang="en-US"/>
        </a:p>
      </dgm:t>
    </dgm:pt>
    <dgm:pt modelId="{FC3F2C14-AEC7-495E-819B-5A088C9339E8}">
      <dgm:prSet custT="1"/>
      <dgm:spPr/>
      <dgm:t>
        <a:bodyPr/>
        <a:lstStyle/>
        <a:p>
          <a:r>
            <a:rPr lang="el-GR" sz="1800" i="1" dirty="0">
              <a:solidFill>
                <a:schemeClr val="accent5">
                  <a:lumMod val="50000"/>
                </a:schemeClr>
              </a:solidFill>
            </a:rPr>
            <a:t>4. Έργα και διαδικασίες συλλογής, μεταφοράς, αποθήκευσης, επεξεργασίας καθώς και διαχείριση και διάθεση των προϊόντων της επεξεργασίας των λυμάτων</a:t>
          </a:r>
          <a:endParaRPr lang="en-US" sz="1800" i="1" dirty="0">
            <a:solidFill>
              <a:schemeClr val="accent5">
                <a:lumMod val="50000"/>
              </a:schemeClr>
            </a:solidFill>
          </a:endParaRPr>
        </a:p>
      </dgm:t>
    </dgm:pt>
    <dgm:pt modelId="{80531E9F-0F17-4603-B130-D8E371262976}" type="parTrans" cxnId="{DD986EF5-B4B3-439B-B8F2-A38C48EB1013}">
      <dgm:prSet/>
      <dgm:spPr/>
      <dgm:t>
        <a:bodyPr/>
        <a:lstStyle/>
        <a:p>
          <a:endParaRPr lang="en-US"/>
        </a:p>
      </dgm:t>
    </dgm:pt>
    <dgm:pt modelId="{3ADC31B0-43D4-4164-8137-C96A159D6173}" type="sibTrans" cxnId="{DD986EF5-B4B3-439B-B8F2-A38C48EB1013}">
      <dgm:prSet/>
      <dgm:spPr/>
      <dgm:t>
        <a:bodyPr/>
        <a:lstStyle/>
        <a:p>
          <a:endParaRPr lang="en-US"/>
        </a:p>
      </dgm:t>
    </dgm:pt>
    <dgm:pt modelId="{26472DAD-D90C-4E5A-8299-A29840992DCC}" type="pres">
      <dgm:prSet presAssocID="{39C0BFCA-307C-4F55-AC35-2CC13411494B}" presName="Name0" presStyleCnt="0">
        <dgm:presLayoutVars>
          <dgm:dir/>
          <dgm:animLvl val="lvl"/>
          <dgm:resizeHandles/>
        </dgm:presLayoutVars>
      </dgm:prSet>
      <dgm:spPr/>
    </dgm:pt>
    <dgm:pt modelId="{1FBF34D6-C9D9-42BD-910C-357FFDFB13E4}" type="pres">
      <dgm:prSet presAssocID="{5C922663-B227-44DA-8876-3D5667F806CB}" presName="linNode" presStyleCnt="0"/>
      <dgm:spPr/>
    </dgm:pt>
    <dgm:pt modelId="{B3DAF494-09CD-4AE8-AEA7-30E6CC9E92D7}" type="pres">
      <dgm:prSet presAssocID="{5C922663-B227-44DA-8876-3D5667F806CB}" presName="parentShp" presStyleLbl="node1" presStyleIdx="0" presStyleCnt="1" custScaleX="75356" custScaleY="94892" custLinFactNeighborX="869" custLinFactNeighborY="-23458">
        <dgm:presLayoutVars>
          <dgm:bulletEnabled val="1"/>
        </dgm:presLayoutVars>
      </dgm:prSet>
      <dgm:spPr/>
    </dgm:pt>
    <dgm:pt modelId="{5E758EEE-6A01-4754-B1D2-83204E599002}" type="pres">
      <dgm:prSet presAssocID="{5C922663-B227-44DA-8876-3D5667F806CB}" presName="childShp" presStyleLbl="bgAccFollowNode1" presStyleIdx="0" presStyleCnt="1" custScaleX="133548" custScaleY="100294" custLinFactNeighborX="278">
        <dgm:presLayoutVars>
          <dgm:bulletEnabled val="1"/>
        </dgm:presLayoutVars>
      </dgm:prSet>
      <dgm:spPr/>
    </dgm:pt>
  </dgm:ptLst>
  <dgm:cxnLst>
    <dgm:cxn modelId="{B2234121-EB35-4A92-8533-CC46646835B9}" srcId="{5C922663-B227-44DA-8876-3D5667F806CB}" destId="{47B14359-0579-4B10-A765-997C82B015DD}" srcOrd="2" destOrd="0" parTransId="{1F87B625-FD20-4A26-8814-B59DA17BBC7D}" sibTransId="{25E8A4F8-47A0-44BF-8AB9-858A4100A454}"/>
    <dgm:cxn modelId="{59885D35-9D3B-4D88-B545-BF0FCAC5C579}" type="presOf" srcId="{39C0BFCA-307C-4F55-AC35-2CC13411494B}" destId="{26472DAD-D90C-4E5A-8299-A29840992DCC}" srcOrd="0" destOrd="0" presId="urn:microsoft.com/office/officeart/2005/8/layout/vList6"/>
    <dgm:cxn modelId="{C881F537-1103-41CA-A370-1A9D42985ABD}" type="presOf" srcId="{5C922663-B227-44DA-8876-3D5667F806CB}" destId="{B3DAF494-09CD-4AE8-AEA7-30E6CC9E92D7}" srcOrd="0" destOrd="0" presId="urn:microsoft.com/office/officeart/2005/8/layout/vList6"/>
    <dgm:cxn modelId="{8A4C5369-DFA5-4B79-AA5C-D32729DF73B3}" srcId="{5C922663-B227-44DA-8876-3D5667F806CB}" destId="{BD1E44A2-D430-4ACB-9F00-D21E377938DB}" srcOrd="1" destOrd="0" parTransId="{C7EEE07D-19B5-4090-8849-87654EC8AE01}" sibTransId="{00A80F12-2C9C-4410-B539-AD2EF359214A}"/>
    <dgm:cxn modelId="{730DCD58-24C0-47F7-9D1E-E92BF690C124}" srcId="{5C922663-B227-44DA-8876-3D5667F806CB}" destId="{7994B525-AD17-45FD-9DC2-7E77EF148640}" srcOrd="4" destOrd="0" parTransId="{4FE562AE-6503-435C-9120-A78D805BFBD9}" sibTransId="{9A74116A-46BA-4767-AE3C-4519D3D523BE}"/>
    <dgm:cxn modelId="{EA29147B-F398-4A73-BCF9-28B7E990D056}" srcId="{39C0BFCA-307C-4F55-AC35-2CC13411494B}" destId="{5C922663-B227-44DA-8876-3D5667F806CB}" srcOrd="0" destOrd="0" parTransId="{A1A0367C-7E42-4F18-A2BC-A7059BF55B00}" sibTransId="{6430377B-0E2A-4164-BCF9-EF843B2FED2C}"/>
    <dgm:cxn modelId="{E552558C-BC30-4192-8914-D28612C67B2E}" type="presOf" srcId="{7994B525-AD17-45FD-9DC2-7E77EF148640}" destId="{5E758EEE-6A01-4754-B1D2-83204E599002}" srcOrd="0" destOrd="4" presId="urn:microsoft.com/office/officeart/2005/8/layout/vList6"/>
    <dgm:cxn modelId="{AA02F0A1-950A-422F-BD8A-3F51B0B44C64}" type="presOf" srcId="{BD1E44A2-D430-4ACB-9F00-D21E377938DB}" destId="{5E758EEE-6A01-4754-B1D2-83204E599002}" srcOrd="0" destOrd="1" presId="urn:microsoft.com/office/officeart/2005/8/layout/vList6"/>
    <dgm:cxn modelId="{860AB9A2-19E2-4F66-9A91-595955F0C80B}" type="presOf" srcId="{47B14359-0579-4B10-A765-997C82B015DD}" destId="{5E758EEE-6A01-4754-B1D2-83204E599002}" srcOrd="0" destOrd="2" presId="urn:microsoft.com/office/officeart/2005/8/layout/vList6"/>
    <dgm:cxn modelId="{5486C1B4-FF03-44C2-A3FB-1546C0A6A233}" srcId="{5C922663-B227-44DA-8876-3D5667F806CB}" destId="{A81CF376-C30C-4089-ABCE-39C9B5D7D5DF}" srcOrd="0" destOrd="0" parTransId="{4617688C-7D68-4C41-ABD2-6C179CF7E395}" sibTransId="{25280F89-1DBC-4D44-B47F-F8B75F1C7D12}"/>
    <dgm:cxn modelId="{DFA8ADB7-BFB8-4119-B7CA-3F87583E1110}" type="presOf" srcId="{FC3F2C14-AEC7-495E-819B-5A088C9339E8}" destId="{5E758EEE-6A01-4754-B1D2-83204E599002}" srcOrd="0" destOrd="3" presId="urn:microsoft.com/office/officeart/2005/8/layout/vList6"/>
    <dgm:cxn modelId="{D1218BC4-C608-45CA-B19E-1BE469B44B30}" type="presOf" srcId="{A81CF376-C30C-4089-ABCE-39C9B5D7D5DF}" destId="{5E758EEE-6A01-4754-B1D2-83204E599002}" srcOrd="0" destOrd="0" presId="urn:microsoft.com/office/officeart/2005/8/layout/vList6"/>
    <dgm:cxn modelId="{DD986EF5-B4B3-439B-B8F2-A38C48EB1013}" srcId="{5C922663-B227-44DA-8876-3D5667F806CB}" destId="{FC3F2C14-AEC7-495E-819B-5A088C9339E8}" srcOrd="3" destOrd="0" parTransId="{80531E9F-0F17-4603-B130-D8E371262976}" sibTransId="{3ADC31B0-43D4-4164-8137-C96A159D6173}"/>
    <dgm:cxn modelId="{15A2E872-35F0-4A5E-B070-75E08EDB691B}" type="presParOf" srcId="{26472DAD-D90C-4E5A-8299-A29840992DCC}" destId="{1FBF34D6-C9D9-42BD-910C-357FFDFB13E4}" srcOrd="0" destOrd="0" presId="urn:microsoft.com/office/officeart/2005/8/layout/vList6"/>
    <dgm:cxn modelId="{A2DBB74B-8D89-4EA5-B3B8-E7890B001C8F}" type="presParOf" srcId="{1FBF34D6-C9D9-42BD-910C-357FFDFB13E4}" destId="{B3DAF494-09CD-4AE8-AEA7-30E6CC9E92D7}" srcOrd="0" destOrd="0" presId="urn:microsoft.com/office/officeart/2005/8/layout/vList6"/>
    <dgm:cxn modelId="{6D41E78F-21D0-475B-A437-3352373C29E0}" type="presParOf" srcId="{1FBF34D6-C9D9-42BD-910C-357FFDFB13E4}" destId="{5E758EEE-6A01-4754-B1D2-83204E599002}" srcOrd="1" destOrd="0" presId="urn:microsoft.com/office/officeart/2005/8/layout/vList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297854B-1398-49B1-8AC5-5C2A5ECD7540}" type="doc">
      <dgm:prSet loTypeId="urn:microsoft.com/office/officeart/2005/8/layout/hierarchy3" loCatId="list" qsTypeId="urn:microsoft.com/office/officeart/2005/8/quickstyle/simple1" qsCatId="simple" csTypeId="urn:microsoft.com/office/officeart/2005/8/colors/accent5_4" csCatId="accent5" phldr="1"/>
      <dgm:spPr/>
      <dgm:t>
        <a:bodyPr/>
        <a:lstStyle/>
        <a:p>
          <a:endParaRPr lang="en-US"/>
        </a:p>
      </dgm:t>
    </dgm:pt>
    <dgm:pt modelId="{F1A28DF8-761D-40C4-86A1-16F9B9C67312}">
      <dgm:prSet phldrT="[Κείμενο]" custT="1"/>
      <dgm:spPr/>
      <dgm:t>
        <a:bodyPr/>
        <a:lstStyle/>
        <a:p>
          <a:r>
            <a:rPr lang="el-GR" sz="1600" dirty="0"/>
            <a:t>Έγγραφα προς αξιολόγηση</a:t>
          </a:r>
          <a:endParaRPr lang="en-US" sz="1600" dirty="0"/>
        </a:p>
      </dgm:t>
    </dgm:pt>
    <dgm:pt modelId="{99AB1724-32F1-457E-9B06-9F2B8636FF6F}" type="parTrans" cxnId="{6FA135DE-963C-4978-88C3-1CD93D9EB60E}">
      <dgm:prSet/>
      <dgm:spPr/>
      <dgm:t>
        <a:bodyPr/>
        <a:lstStyle/>
        <a:p>
          <a:endParaRPr lang="en-US" sz="1600"/>
        </a:p>
      </dgm:t>
    </dgm:pt>
    <dgm:pt modelId="{DBA6E7F1-EFAF-412D-963D-BC0A9541C8E8}" type="sibTrans" cxnId="{6FA135DE-963C-4978-88C3-1CD93D9EB60E}">
      <dgm:prSet/>
      <dgm:spPr/>
      <dgm:t>
        <a:bodyPr/>
        <a:lstStyle/>
        <a:p>
          <a:endParaRPr lang="en-US" sz="1600"/>
        </a:p>
      </dgm:t>
    </dgm:pt>
    <dgm:pt modelId="{5D63E4FA-C605-4BB7-AE14-8656773CEA95}">
      <dgm:prSet phldrT="[Κείμενο]" custT="1"/>
      <dgm:spPr/>
      <dgm:t>
        <a:bodyPr/>
        <a:lstStyle/>
        <a:p>
          <a:r>
            <a:rPr lang="el-GR" sz="1600" dirty="0"/>
            <a:t>Βιογραφικό </a:t>
          </a:r>
          <a:endParaRPr lang="en-US" sz="1600" dirty="0"/>
        </a:p>
      </dgm:t>
    </dgm:pt>
    <dgm:pt modelId="{D0F0CDC6-1073-47D5-8DA1-32B179832618}" type="parTrans" cxnId="{1BDEBA36-2C35-43DA-ABEC-CB16020466B8}">
      <dgm:prSet/>
      <dgm:spPr/>
      <dgm:t>
        <a:bodyPr/>
        <a:lstStyle/>
        <a:p>
          <a:endParaRPr lang="en-US" sz="1600"/>
        </a:p>
      </dgm:t>
    </dgm:pt>
    <dgm:pt modelId="{4389B77A-7D94-4742-8421-52B3E28C9354}" type="sibTrans" cxnId="{1BDEBA36-2C35-43DA-ABEC-CB16020466B8}">
      <dgm:prSet/>
      <dgm:spPr/>
      <dgm:t>
        <a:bodyPr/>
        <a:lstStyle/>
        <a:p>
          <a:endParaRPr lang="en-US" sz="1600"/>
        </a:p>
      </dgm:t>
    </dgm:pt>
    <dgm:pt modelId="{05451DDD-DE1B-4CF5-AD62-C38CAE918708}">
      <dgm:prSet phldrT="[Κείμενο]" custT="1"/>
      <dgm:spPr/>
      <dgm:t>
        <a:bodyPr/>
        <a:lstStyle/>
        <a:p>
          <a:r>
            <a:rPr lang="el-GR" sz="1600" dirty="0"/>
            <a:t>Πρόταση διδακτορικής διατριβής</a:t>
          </a:r>
          <a:endParaRPr lang="en-US" sz="1600" dirty="0"/>
        </a:p>
      </dgm:t>
    </dgm:pt>
    <dgm:pt modelId="{AE377D5E-394F-4509-A703-1FEED3EC4536}" type="parTrans" cxnId="{0C5C66D8-E51B-4560-BA2B-555AB83A741F}">
      <dgm:prSet/>
      <dgm:spPr/>
      <dgm:t>
        <a:bodyPr/>
        <a:lstStyle/>
        <a:p>
          <a:endParaRPr lang="en-US" sz="1600"/>
        </a:p>
      </dgm:t>
    </dgm:pt>
    <dgm:pt modelId="{DFA3232E-C2A9-4C23-9AEE-B2FF2AE5424B}" type="sibTrans" cxnId="{0C5C66D8-E51B-4560-BA2B-555AB83A741F}">
      <dgm:prSet/>
      <dgm:spPr/>
      <dgm:t>
        <a:bodyPr/>
        <a:lstStyle/>
        <a:p>
          <a:endParaRPr lang="en-US" sz="1600"/>
        </a:p>
      </dgm:t>
    </dgm:pt>
    <dgm:pt modelId="{773BEE2D-4802-44C8-8674-7C1A516AC2D5}">
      <dgm:prSet phldrT="[Κείμενο]" custT="1"/>
      <dgm:spPr/>
      <dgm:t>
        <a:bodyPr/>
        <a:lstStyle/>
        <a:p>
          <a:r>
            <a:rPr lang="el-GR" sz="1600" dirty="0">
              <a:solidFill>
                <a:schemeClr val="tx1"/>
              </a:solidFill>
            </a:rPr>
            <a:t>Στοιχεία της υποτροφίας</a:t>
          </a:r>
          <a:endParaRPr lang="en-US" sz="1600" dirty="0">
            <a:solidFill>
              <a:schemeClr val="tx1"/>
            </a:solidFill>
          </a:endParaRPr>
        </a:p>
      </dgm:t>
    </dgm:pt>
    <dgm:pt modelId="{5B453E74-9CAC-461B-9A1F-035FBE79CC12}" type="parTrans" cxnId="{222D429B-B676-40D3-B05D-2BA5BFCCEB15}">
      <dgm:prSet/>
      <dgm:spPr/>
      <dgm:t>
        <a:bodyPr/>
        <a:lstStyle/>
        <a:p>
          <a:endParaRPr lang="en-US" sz="1600"/>
        </a:p>
      </dgm:t>
    </dgm:pt>
    <dgm:pt modelId="{880600EC-F2D2-4F3D-B75C-A92A47873E79}" type="sibTrans" cxnId="{222D429B-B676-40D3-B05D-2BA5BFCCEB15}">
      <dgm:prSet/>
      <dgm:spPr/>
      <dgm:t>
        <a:bodyPr/>
        <a:lstStyle/>
        <a:p>
          <a:endParaRPr lang="en-US" sz="1600"/>
        </a:p>
      </dgm:t>
    </dgm:pt>
    <dgm:pt modelId="{B350E240-502A-4D0D-9C97-08D8B0BD4797}">
      <dgm:prSet phldrT="[Κείμενο]" custT="1"/>
      <dgm:spPr/>
      <dgm:t>
        <a:bodyPr/>
        <a:lstStyle/>
        <a:p>
          <a:r>
            <a:rPr lang="el-GR" sz="1600" dirty="0"/>
            <a:t>Μηνιαίο Ποσό υποτροφίας 1.000€</a:t>
          </a:r>
          <a:endParaRPr lang="en-US" sz="1600" dirty="0"/>
        </a:p>
      </dgm:t>
    </dgm:pt>
    <dgm:pt modelId="{650A5DFF-F5C3-46B6-8EE7-C849BD620327}" type="parTrans" cxnId="{4FC7FBCA-B47E-4260-B2B8-12B5153C3C81}">
      <dgm:prSet/>
      <dgm:spPr/>
      <dgm:t>
        <a:bodyPr/>
        <a:lstStyle/>
        <a:p>
          <a:endParaRPr lang="en-US" sz="1600"/>
        </a:p>
      </dgm:t>
    </dgm:pt>
    <dgm:pt modelId="{D4B74F7E-992D-4A3D-8955-092F3FF9FA06}" type="sibTrans" cxnId="{4FC7FBCA-B47E-4260-B2B8-12B5153C3C81}">
      <dgm:prSet/>
      <dgm:spPr/>
      <dgm:t>
        <a:bodyPr/>
        <a:lstStyle/>
        <a:p>
          <a:endParaRPr lang="en-US" sz="1600"/>
        </a:p>
      </dgm:t>
    </dgm:pt>
    <dgm:pt modelId="{225A4C30-34CF-41A3-979D-5C5F5526AFC6}">
      <dgm:prSet phldrT="[Κείμενο]" custT="1"/>
      <dgm:spPr/>
      <dgm:t>
        <a:bodyPr/>
        <a:lstStyle/>
        <a:p>
          <a:r>
            <a:rPr lang="el-GR" sz="1600" dirty="0"/>
            <a:t>Διάρκεια υποτροφίας έως 4 έτη</a:t>
          </a:r>
          <a:endParaRPr lang="en-US" sz="1600" dirty="0"/>
        </a:p>
      </dgm:t>
    </dgm:pt>
    <dgm:pt modelId="{14AABBF1-D60B-4378-9352-B61E1B8E0FDF}" type="parTrans" cxnId="{4B5F4D40-876A-430E-B18C-FE9DADD76711}">
      <dgm:prSet/>
      <dgm:spPr/>
      <dgm:t>
        <a:bodyPr/>
        <a:lstStyle/>
        <a:p>
          <a:endParaRPr lang="en-US" sz="1600"/>
        </a:p>
      </dgm:t>
    </dgm:pt>
    <dgm:pt modelId="{1D26E902-1095-42A8-8F4D-2AF7EB25E181}" type="sibTrans" cxnId="{4B5F4D40-876A-430E-B18C-FE9DADD76711}">
      <dgm:prSet/>
      <dgm:spPr/>
      <dgm:t>
        <a:bodyPr/>
        <a:lstStyle/>
        <a:p>
          <a:endParaRPr lang="en-US" sz="1600"/>
        </a:p>
      </dgm:t>
    </dgm:pt>
    <dgm:pt modelId="{7D1C387D-A4CC-4B7A-8D80-724E56447559}">
      <dgm:prSet custT="1"/>
      <dgm:spPr/>
      <dgm:t>
        <a:bodyPr/>
        <a:lstStyle/>
        <a:p>
          <a:r>
            <a:rPr lang="el-GR" sz="1800" dirty="0"/>
            <a:t>Βεβαίωση Τριμελούς Επιτροπής</a:t>
          </a:r>
          <a:endParaRPr lang="en-US" sz="1800" dirty="0"/>
        </a:p>
      </dgm:t>
    </dgm:pt>
    <dgm:pt modelId="{D68D9BF4-CDDD-41C3-9989-5D618FF58CDB}" type="parTrans" cxnId="{A774FCBB-E6F7-4249-AC83-BD75E2630B85}">
      <dgm:prSet/>
      <dgm:spPr/>
      <dgm:t>
        <a:bodyPr/>
        <a:lstStyle/>
        <a:p>
          <a:endParaRPr lang="en-US"/>
        </a:p>
      </dgm:t>
    </dgm:pt>
    <dgm:pt modelId="{D5F44F92-8B96-4147-A3AD-D18B4257270D}" type="sibTrans" cxnId="{A774FCBB-E6F7-4249-AC83-BD75E2630B85}">
      <dgm:prSet/>
      <dgm:spPr/>
      <dgm:t>
        <a:bodyPr/>
        <a:lstStyle/>
        <a:p>
          <a:endParaRPr lang="en-US"/>
        </a:p>
      </dgm:t>
    </dgm:pt>
    <dgm:pt modelId="{0187BB26-9516-48E7-A663-1DF90CCC8609}" type="pres">
      <dgm:prSet presAssocID="{E297854B-1398-49B1-8AC5-5C2A5ECD7540}" presName="diagram" presStyleCnt="0">
        <dgm:presLayoutVars>
          <dgm:chPref val="1"/>
          <dgm:dir/>
          <dgm:animOne val="branch"/>
          <dgm:animLvl val="lvl"/>
          <dgm:resizeHandles/>
        </dgm:presLayoutVars>
      </dgm:prSet>
      <dgm:spPr/>
    </dgm:pt>
    <dgm:pt modelId="{670FDCEF-F39A-4D86-B1DB-96C0621D9142}" type="pres">
      <dgm:prSet presAssocID="{F1A28DF8-761D-40C4-86A1-16F9B9C67312}" presName="root" presStyleCnt="0"/>
      <dgm:spPr/>
    </dgm:pt>
    <dgm:pt modelId="{FAFE2A65-ED3E-44CA-A4AD-122D7F901BE7}" type="pres">
      <dgm:prSet presAssocID="{F1A28DF8-761D-40C4-86A1-16F9B9C67312}" presName="rootComposite" presStyleCnt="0"/>
      <dgm:spPr/>
    </dgm:pt>
    <dgm:pt modelId="{46C039C4-C47F-4597-9E49-36AD66B0A703}" type="pres">
      <dgm:prSet presAssocID="{F1A28DF8-761D-40C4-86A1-16F9B9C67312}" presName="rootText" presStyleLbl="node1" presStyleIdx="0" presStyleCnt="2"/>
      <dgm:spPr/>
    </dgm:pt>
    <dgm:pt modelId="{8F957A1F-4EA5-4F4A-B6BF-93DFBE06A84A}" type="pres">
      <dgm:prSet presAssocID="{F1A28DF8-761D-40C4-86A1-16F9B9C67312}" presName="rootConnector" presStyleLbl="node1" presStyleIdx="0" presStyleCnt="2"/>
      <dgm:spPr/>
    </dgm:pt>
    <dgm:pt modelId="{BC02FDB8-F694-4C33-8954-140C8E25087B}" type="pres">
      <dgm:prSet presAssocID="{F1A28DF8-761D-40C4-86A1-16F9B9C67312}" presName="childShape" presStyleCnt="0"/>
      <dgm:spPr/>
    </dgm:pt>
    <dgm:pt modelId="{CD43DB00-13A0-462C-B947-DFD1B549443F}" type="pres">
      <dgm:prSet presAssocID="{D0F0CDC6-1073-47D5-8DA1-32B179832618}" presName="Name13" presStyleLbl="parChTrans1D2" presStyleIdx="0" presStyleCnt="5"/>
      <dgm:spPr/>
    </dgm:pt>
    <dgm:pt modelId="{35E9F264-4CF0-4E23-B1DD-FBEFCDCCEA1E}" type="pres">
      <dgm:prSet presAssocID="{5D63E4FA-C605-4BB7-AE14-8656773CEA95}" presName="childText" presStyleLbl="bgAcc1" presStyleIdx="0" presStyleCnt="5">
        <dgm:presLayoutVars>
          <dgm:bulletEnabled val="1"/>
        </dgm:presLayoutVars>
      </dgm:prSet>
      <dgm:spPr/>
    </dgm:pt>
    <dgm:pt modelId="{B3FFB738-550E-4EE1-82F8-9FC3353EFD0F}" type="pres">
      <dgm:prSet presAssocID="{AE377D5E-394F-4509-A703-1FEED3EC4536}" presName="Name13" presStyleLbl="parChTrans1D2" presStyleIdx="1" presStyleCnt="5"/>
      <dgm:spPr/>
    </dgm:pt>
    <dgm:pt modelId="{84FEF08A-A69D-4FFE-8C83-8295F00313A2}" type="pres">
      <dgm:prSet presAssocID="{05451DDD-DE1B-4CF5-AD62-C38CAE918708}" presName="childText" presStyleLbl="bgAcc1" presStyleIdx="1" presStyleCnt="5" custLinFactNeighborX="-1955" custLinFactNeighborY="-5607">
        <dgm:presLayoutVars>
          <dgm:bulletEnabled val="1"/>
        </dgm:presLayoutVars>
      </dgm:prSet>
      <dgm:spPr/>
    </dgm:pt>
    <dgm:pt modelId="{C8D2C4F7-F19A-400B-9F46-170276C03956}" type="pres">
      <dgm:prSet presAssocID="{D68D9BF4-CDDD-41C3-9989-5D618FF58CDB}" presName="Name13" presStyleLbl="parChTrans1D2" presStyleIdx="2" presStyleCnt="5"/>
      <dgm:spPr/>
    </dgm:pt>
    <dgm:pt modelId="{0ACBF4F1-D625-4787-B016-B5797C2911CF}" type="pres">
      <dgm:prSet presAssocID="{7D1C387D-A4CC-4B7A-8D80-724E56447559}" presName="childText" presStyleLbl="bgAcc1" presStyleIdx="2" presStyleCnt="5">
        <dgm:presLayoutVars>
          <dgm:bulletEnabled val="1"/>
        </dgm:presLayoutVars>
      </dgm:prSet>
      <dgm:spPr/>
    </dgm:pt>
    <dgm:pt modelId="{E5A62C59-B96D-4D59-BFC1-50B51E498F30}" type="pres">
      <dgm:prSet presAssocID="{773BEE2D-4802-44C8-8674-7C1A516AC2D5}" presName="root" presStyleCnt="0"/>
      <dgm:spPr/>
    </dgm:pt>
    <dgm:pt modelId="{A26F1CD4-C033-4100-8C0F-11EA8AF92F68}" type="pres">
      <dgm:prSet presAssocID="{773BEE2D-4802-44C8-8674-7C1A516AC2D5}" presName="rootComposite" presStyleCnt="0"/>
      <dgm:spPr/>
    </dgm:pt>
    <dgm:pt modelId="{616FACBA-DD36-4BBB-8281-BEF5DE7DB2D1}" type="pres">
      <dgm:prSet presAssocID="{773BEE2D-4802-44C8-8674-7C1A516AC2D5}" presName="rootText" presStyleLbl="node1" presStyleIdx="1" presStyleCnt="2"/>
      <dgm:spPr/>
    </dgm:pt>
    <dgm:pt modelId="{A5CAF8ED-3C2E-4C6D-87F9-5F05B23C7FFD}" type="pres">
      <dgm:prSet presAssocID="{773BEE2D-4802-44C8-8674-7C1A516AC2D5}" presName="rootConnector" presStyleLbl="node1" presStyleIdx="1" presStyleCnt="2"/>
      <dgm:spPr/>
    </dgm:pt>
    <dgm:pt modelId="{DE994F3D-60D5-4DF4-AC68-FB92088D6E54}" type="pres">
      <dgm:prSet presAssocID="{773BEE2D-4802-44C8-8674-7C1A516AC2D5}" presName="childShape" presStyleCnt="0"/>
      <dgm:spPr/>
    </dgm:pt>
    <dgm:pt modelId="{C25F2BED-A415-4605-8813-AC22260224D1}" type="pres">
      <dgm:prSet presAssocID="{650A5DFF-F5C3-46B6-8EE7-C849BD620327}" presName="Name13" presStyleLbl="parChTrans1D2" presStyleIdx="3" presStyleCnt="5"/>
      <dgm:spPr/>
    </dgm:pt>
    <dgm:pt modelId="{D28337F9-4975-46F2-8AAA-AB71FBF46289}" type="pres">
      <dgm:prSet presAssocID="{B350E240-502A-4D0D-9C97-08D8B0BD4797}" presName="childText" presStyleLbl="bgAcc1" presStyleIdx="3" presStyleCnt="5">
        <dgm:presLayoutVars>
          <dgm:bulletEnabled val="1"/>
        </dgm:presLayoutVars>
      </dgm:prSet>
      <dgm:spPr/>
    </dgm:pt>
    <dgm:pt modelId="{8B991036-50D7-40C7-BC71-A9A852185255}" type="pres">
      <dgm:prSet presAssocID="{14AABBF1-D60B-4378-9352-B61E1B8E0FDF}" presName="Name13" presStyleLbl="parChTrans1D2" presStyleIdx="4" presStyleCnt="5"/>
      <dgm:spPr/>
    </dgm:pt>
    <dgm:pt modelId="{B506F847-0003-4C70-9261-250BD7944189}" type="pres">
      <dgm:prSet presAssocID="{225A4C30-34CF-41A3-979D-5C5F5526AFC6}" presName="childText" presStyleLbl="bgAcc1" presStyleIdx="4" presStyleCnt="5">
        <dgm:presLayoutVars>
          <dgm:bulletEnabled val="1"/>
        </dgm:presLayoutVars>
      </dgm:prSet>
      <dgm:spPr/>
    </dgm:pt>
  </dgm:ptLst>
  <dgm:cxnLst>
    <dgm:cxn modelId="{A947E70F-FC97-44A1-AB15-0CFCF7A7D6F2}" type="presOf" srcId="{773BEE2D-4802-44C8-8674-7C1A516AC2D5}" destId="{A5CAF8ED-3C2E-4C6D-87F9-5F05B23C7FFD}" srcOrd="1" destOrd="0" presId="urn:microsoft.com/office/officeart/2005/8/layout/hierarchy3"/>
    <dgm:cxn modelId="{EA44D022-F4A8-466E-975D-50EDA7CEF840}" type="presOf" srcId="{7D1C387D-A4CC-4B7A-8D80-724E56447559}" destId="{0ACBF4F1-D625-4787-B016-B5797C2911CF}" srcOrd="0" destOrd="0" presId="urn:microsoft.com/office/officeart/2005/8/layout/hierarchy3"/>
    <dgm:cxn modelId="{C12A3031-1C90-4A98-BACB-18C18D39DD2D}" type="presOf" srcId="{AE377D5E-394F-4509-A703-1FEED3EC4536}" destId="{B3FFB738-550E-4EE1-82F8-9FC3353EFD0F}" srcOrd="0" destOrd="0" presId="urn:microsoft.com/office/officeart/2005/8/layout/hierarchy3"/>
    <dgm:cxn modelId="{72779A31-1140-4D4D-AB39-63F9880678FD}" type="presOf" srcId="{F1A28DF8-761D-40C4-86A1-16F9B9C67312}" destId="{46C039C4-C47F-4597-9E49-36AD66B0A703}" srcOrd="0" destOrd="0" presId="urn:microsoft.com/office/officeart/2005/8/layout/hierarchy3"/>
    <dgm:cxn modelId="{1BDEBA36-2C35-43DA-ABEC-CB16020466B8}" srcId="{F1A28DF8-761D-40C4-86A1-16F9B9C67312}" destId="{5D63E4FA-C605-4BB7-AE14-8656773CEA95}" srcOrd="0" destOrd="0" parTransId="{D0F0CDC6-1073-47D5-8DA1-32B179832618}" sibTransId="{4389B77A-7D94-4742-8421-52B3E28C9354}"/>
    <dgm:cxn modelId="{4F69AF37-8607-41FF-8FFC-F95F39D45B0B}" type="presOf" srcId="{14AABBF1-D60B-4378-9352-B61E1B8E0FDF}" destId="{8B991036-50D7-40C7-BC71-A9A852185255}" srcOrd="0" destOrd="0" presId="urn:microsoft.com/office/officeart/2005/8/layout/hierarchy3"/>
    <dgm:cxn modelId="{2F86AC38-C982-46BF-9A96-5D93CFABEA07}" type="presOf" srcId="{B350E240-502A-4D0D-9C97-08D8B0BD4797}" destId="{D28337F9-4975-46F2-8AAA-AB71FBF46289}" srcOrd="0" destOrd="0" presId="urn:microsoft.com/office/officeart/2005/8/layout/hierarchy3"/>
    <dgm:cxn modelId="{4B5F4D40-876A-430E-B18C-FE9DADD76711}" srcId="{773BEE2D-4802-44C8-8674-7C1A516AC2D5}" destId="{225A4C30-34CF-41A3-979D-5C5F5526AFC6}" srcOrd="1" destOrd="0" parTransId="{14AABBF1-D60B-4378-9352-B61E1B8E0FDF}" sibTransId="{1D26E902-1095-42A8-8F4D-2AF7EB25E181}"/>
    <dgm:cxn modelId="{6A5FEF4D-2661-45DE-B0A8-697FA44F1D2D}" type="presOf" srcId="{5D63E4FA-C605-4BB7-AE14-8656773CEA95}" destId="{35E9F264-4CF0-4E23-B1DD-FBEFCDCCEA1E}" srcOrd="0" destOrd="0" presId="urn:microsoft.com/office/officeart/2005/8/layout/hierarchy3"/>
    <dgm:cxn modelId="{9E949150-77BA-40AB-9604-E6F2EA115493}" type="presOf" srcId="{773BEE2D-4802-44C8-8674-7C1A516AC2D5}" destId="{616FACBA-DD36-4BBB-8281-BEF5DE7DB2D1}" srcOrd="0" destOrd="0" presId="urn:microsoft.com/office/officeart/2005/8/layout/hierarchy3"/>
    <dgm:cxn modelId="{0E782287-A03F-425A-AC3C-667A0EF42BA0}" type="presOf" srcId="{F1A28DF8-761D-40C4-86A1-16F9B9C67312}" destId="{8F957A1F-4EA5-4F4A-B6BF-93DFBE06A84A}" srcOrd="1" destOrd="0" presId="urn:microsoft.com/office/officeart/2005/8/layout/hierarchy3"/>
    <dgm:cxn modelId="{054A6290-7168-4BB0-AD18-17EEAEE7F17C}" type="presOf" srcId="{225A4C30-34CF-41A3-979D-5C5F5526AFC6}" destId="{B506F847-0003-4C70-9261-250BD7944189}" srcOrd="0" destOrd="0" presId="urn:microsoft.com/office/officeart/2005/8/layout/hierarchy3"/>
    <dgm:cxn modelId="{222D429B-B676-40D3-B05D-2BA5BFCCEB15}" srcId="{E297854B-1398-49B1-8AC5-5C2A5ECD7540}" destId="{773BEE2D-4802-44C8-8674-7C1A516AC2D5}" srcOrd="1" destOrd="0" parTransId="{5B453E74-9CAC-461B-9A1F-035FBE79CC12}" sibTransId="{880600EC-F2D2-4F3D-B75C-A92A47873E79}"/>
    <dgm:cxn modelId="{33D432A0-E2F4-41F5-96B2-5C9C70CAF523}" type="presOf" srcId="{D68D9BF4-CDDD-41C3-9989-5D618FF58CDB}" destId="{C8D2C4F7-F19A-400B-9F46-170276C03956}" srcOrd="0" destOrd="0" presId="urn:microsoft.com/office/officeart/2005/8/layout/hierarchy3"/>
    <dgm:cxn modelId="{A774FCBB-E6F7-4249-AC83-BD75E2630B85}" srcId="{F1A28DF8-761D-40C4-86A1-16F9B9C67312}" destId="{7D1C387D-A4CC-4B7A-8D80-724E56447559}" srcOrd="2" destOrd="0" parTransId="{D68D9BF4-CDDD-41C3-9989-5D618FF58CDB}" sibTransId="{D5F44F92-8B96-4147-A3AD-D18B4257270D}"/>
    <dgm:cxn modelId="{00F045BC-66C4-4E7E-9DA5-C271961A4DA0}" type="presOf" srcId="{E297854B-1398-49B1-8AC5-5C2A5ECD7540}" destId="{0187BB26-9516-48E7-A663-1DF90CCC8609}" srcOrd="0" destOrd="0" presId="urn:microsoft.com/office/officeart/2005/8/layout/hierarchy3"/>
    <dgm:cxn modelId="{4FC7FBCA-B47E-4260-B2B8-12B5153C3C81}" srcId="{773BEE2D-4802-44C8-8674-7C1A516AC2D5}" destId="{B350E240-502A-4D0D-9C97-08D8B0BD4797}" srcOrd="0" destOrd="0" parTransId="{650A5DFF-F5C3-46B6-8EE7-C849BD620327}" sibTransId="{D4B74F7E-992D-4A3D-8955-092F3FF9FA06}"/>
    <dgm:cxn modelId="{BC3986D3-ACA9-47E2-B591-23B88349B6B3}" type="presOf" srcId="{650A5DFF-F5C3-46B6-8EE7-C849BD620327}" destId="{C25F2BED-A415-4605-8813-AC22260224D1}" srcOrd="0" destOrd="0" presId="urn:microsoft.com/office/officeart/2005/8/layout/hierarchy3"/>
    <dgm:cxn modelId="{ED90D9D5-887C-4713-B00A-45C667F5BCB2}" type="presOf" srcId="{D0F0CDC6-1073-47D5-8DA1-32B179832618}" destId="{CD43DB00-13A0-462C-B947-DFD1B549443F}" srcOrd="0" destOrd="0" presId="urn:microsoft.com/office/officeart/2005/8/layout/hierarchy3"/>
    <dgm:cxn modelId="{0C5C66D8-E51B-4560-BA2B-555AB83A741F}" srcId="{F1A28DF8-761D-40C4-86A1-16F9B9C67312}" destId="{05451DDD-DE1B-4CF5-AD62-C38CAE918708}" srcOrd="1" destOrd="0" parTransId="{AE377D5E-394F-4509-A703-1FEED3EC4536}" sibTransId="{DFA3232E-C2A9-4C23-9AEE-B2FF2AE5424B}"/>
    <dgm:cxn modelId="{6FA135DE-963C-4978-88C3-1CD93D9EB60E}" srcId="{E297854B-1398-49B1-8AC5-5C2A5ECD7540}" destId="{F1A28DF8-761D-40C4-86A1-16F9B9C67312}" srcOrd="0" destOrd="0" parTransId="{99AB1724-32F1-457E-9B06-9F2B8636FF6F}" sibTransId="{DBA6E7F1-EFAF-412D-963D-BC0A9541C8E8}"/>
    <dgm:cxn modelId="{7C43A8F6-A487-41A5-9785-724D280B7195}" type="presOf" srcId="{05451DDD-DE1B-4CF5-AD62-C38CAE918708}" destId="{84FEF08A-A69D-4FFE-8C83-8295F00313A2}" srcOrd="0" destOrd="0" presId="urn:microsoft.com/office/officeart/2005/8/layout/hierarchy3"/>
    <dgm:cxn modelId="{C9C936F2-3108-40E9-8277-E19BFD6DB150}" type="presParOf" srcId="{0187BB26-9516-48E7-A663-1DF90CCC8609}" destId="{670FDCEF-F39A-4D86-B1DB-96C0621D9142}" srcOrd="0" destOrd="0" presId="urn:microsoft.com/office/officeart/2005/8/layout/hierarchy3"/>
    <dgm:cxn modelId="{C2340F0E-FC3A-4EE4-913B-B54433039745}" type="presParOf" srcId="{670FDCEF-F39A-4D86-B1DB-96C0621D9142}" destId="{FAFE2A65-ED3E-44CA-A4AD-122D7F901BE7}" srcOrd="0" destOrd="0" presId="urn:microsoft.com/office/officeart/2005/8/layout/hierarchy3"/>
    <dgm:cxn modelId="{2CD1B112-57F7-4BCE-9AA1-38807820B75E}" type="presParOf" srcId="{FAFE2A65-ED3E-44CA-A4AD-122D7F901BE7}" destId="{46C039C4-C47F-4597-9E49-36AD66B0A703}" srcOrd="0" destOrd="0" presId="urn:microsoft.com/office/officeart/2005/8/layout/hierarchy3"/>
    <dgm:cxn modelId="{CEF848B6-9D27-46BF-93C3-248C511B6709}" type="presParOf" srcId="{FAFE2A65-ED3E-44CA-A4AD-122D7F901BE7}" destId="{8F957A1F-4EA5-4F4A-B6BF-93DFBE06A84A}" srcOrd="1" destOrd="0" presId="urn:microsoft.com/office/officeart/2005/8/layout/hierarchy3"/>
    <dgm:cxn modelId="{0EC38364-1E5F-4E43-AA6E-53D024050A7F}" type="presParOf" srcId="{670FDCEF-F39A-4D86-B1DB-96C0621D9142}" destId="{BC02FDB8-F694-4C33-8954-140C8E25087B}" srcOrd="1" destOrd="0" presId="urn:microsoft.com/office/officeart/2005/8/layout/hierarchy3"/>
    <dgm:cxn modelId="{E533F28F-75EE-4AD0-858A-4BD699B893D0}" type="presParOf" srcId="{BC02FDB8-F694-4C33-8954-140C8E25087B}" destId="{CD43DB00-13A0-462C-B947-DFD1B549443F}" srcOrd="0" destOrd="0" presId="urn:microsoft.com/office/officeart/2005/8/layout/hierarchy3"/>
    <dgm:cxn modelId="{7934EF9A-EEB9-4F36-A9C7-0804CF40C747}" type="presParOf" srcId="{BC02FDB8-F694-4C33-8954-140C8E25087B}" destId="{35E9F264-4CF0-4E23-B1DD-FBEFCDCCEA1E}" srcOrd="1" destOrd="0" presId="urn:microsoft.com/office/officeart/2005/8/layout/hierarchy3"/>
    <dgm:cxn modelId="{9B8D4CB7-E2E1-4F3A-AE3F-ED9ED9B5EC52}" type="presParOf" srcId="{BC02FDB8-F694-4C33-8954-140C8E25087B}" destId="{B3FFB738-550E-4EE1-82F8-9FC3353EFD0F}" srcOrd="2" destOrd="0" presId="urn:microsoft.com/office/officeart/2005/8/layout/hierarchy3"/>
    <dgm:cxn modelId="{B176CF01-C6CB-4466-AA82-1A9933178BD5}" type="presParOf" srcId="{BC02FDB8-F694-4C33-8954-140C8E25087B}" destId="{84FEF08A-A69D-4FFE-8C83-8295F00313A2}" srcOrd="3" destOrd="0" presId="urn:microsoft.com/office/officeart/2005/8/layout/hierarchy3"/>
    <dgm:cxn modelId="{CC7E7366-7D1E-4C7E-9FBF-47A5F14C0E79}" type="presParOf" srcId="{BC02FDB8-F694-4C33-8954-140C8E25087B}" destId="{C8D2C4F7-F19A-400B-9F46-170276C03956}" srcOrd="4" destOrd="0" presId="urn:microsoft.com/office/officeart/2005/8/layout/hierarchy3"/>
    <dgm:cxn modelId="{2DE8273B-E5CA-4A2D-ABCE-04EC7CFAD3B3}" type="presParOf" srcId="{BC02FDB8-F694-4C33-8954-140C8E25087B}" destId="{0ACBF4F1-D625-4787-B016-B5797C2911CF}" srcOrd="5" destOrd="0" presId="urn:microsoft.com/office/officeart/2005/8/layout/hierarchy3"/>
    <dgm:cxn modelId="{8F706424-EDFE-4075-A522-98D8958AD2C3}" type="presParOf" srcId="{0187BB26-9516-48E7-A663-1DF90CCC8609}" destId="{E5A62C59-B96D-4D59-BFC1-50B51E498F30}" srcOrd="1" destOrd="0" presId="urn:microsoft.com/office/officeart/2005/8/layout/hierarchy3"/>
    <dgm:cxn modelId="{12244410-0BAE-4174-91A0-6D502E400E10}" type="presParOf" srcId="{E5A62C59-B96D-4D59-BFC1-50B51E498F30}" destId="{A26F1CD4-C033-4100-8C0F-11EA8AF92F68}" srcOrd="0" destOrd="0" presId="urn:microsoft.com/office/officeart/2005/8/layout/hierarchy3"/>
    <dgm:cxn modelId="{73EF3D47-0CF8-4E6C-9D64-0ADCB57D9E73}" type="presParOf" srcId="{A26F1CD4-C033-4100-8C0F-11EA8AF92F68}" destId="{616FACBA-DD36-4BBB-8281-BEF5DE7DB2D1}" srcOrd="0" destOrd="0" presId="urn:microsoft.com/office/officeart/2005/8/layout/hierarchy3"/>
    <dgm:cxn modelId="{A77F57EE-DBA8-4B24-90B6-A8D0FBBC42BD}" type="presParOf" srcId="{A26F1CD4-C033-4100-8C0F-11EA8AF92F68}" destId="{A5CAF8ED-3C2E-4C6D-87F9-5F05B23C7FFD}" srcOrd="1" destOrd="0" presId="urn:microsoft.com/office/officeart/2005/8/layout/hierarchy3"/>
    <dgm:cxn modelId="{43227EEA-4662-4742-AC4C-0D0674D3DD7C}" type="presParOf" srcId="{E5A62C59-B96D-4D59-BFC1-50B51E498F30}" destId="{DE994F3D-60D5-4DF4-AC68-FB92088D6E54}" srcOrd="1" destOrd="0" presId="urn:microsoft.com/office/officeart/2005/8/layout/hierarchy3"/>
    <dgm:cxn modelId="{05518B43-F124-477F-8D51-CCA9E373E93B}" type="presParOf" srcId="{DE994F3D-60D5-4DF4-AC68-FB92088D6E54}" destId="{C25F2BED-A415-4605-8813-AC22260224D1}" srcOrd="0" destOrd="0" presId="urn:microsoft.com/office/officeart/2005/8/layout/hierarchy3"/>
    <dgm:cxn modelId="{9043EAAA-4375-4EA2-99CD-7A2902194595}" type="presParOf" srcId="{DE994F3D-60D5-4DF4-AC68-FB92088D6E54}" destId="{D28337F9-4975-46F2-8AAA-AB71FBF46289}" srcOrd="1" destOrd="0" presId="urn:microsoft.com/office/officeart/2005/8/layout/hierarchy3"/>
    <dgm:cxn modelId="{5451FD0D-65F2-49DE-9E8B-660B685ABFCA}" type="presParOf" srcId="{DE994F3D-60D5-4DF4-AC68-FB92088D6E54}" destId="{8B991036-50D7-40C7-BC71-A9A852185255}" srcOrd="2" destOrd="0" presId="urn:microsoft.com/office/officeart/2005/8/layout/hierarchy3"/>
    <dgm:cxn modelId="{A308E732-8786-4C8F-9B94-329D1627C52E}" type="presParOf" srcId="{DE994F3D-60D5-4DF4-AC68-FB92088D6E54}" destId="{B506F847-0003-4C70-9261-250BD7944189}" srcOrd="3" destOrd="0" presId="urn:microsoft.com/office/officeart/2005/8/layout/hierarchy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76050CF-C6AE-4D3A-8864-5F209D50A6D3}" type="doc">
      <dgm:prSet loTypeId="urn:microsoft.com/office/officeart/2005/8/layout/hProcess9" loCatId="process" qsTypeId="urn:microsoft.com/office/officeart/2005/8/quickstyle/3d1" qsCatId="3D" csTypeId="urn:microsoft.com/office/officeart/2005/8/colors/accent5_5" csCatId="accent5" phldr="1"/>
      <dgm:spPr/>
      <dgm:t>
        <a:bodyPr/>
        <a:lstStyle/>
        <a:p>
          <a:endParaRPr lang="el-GR"/>
        </a:p>
      </dgm:t>
    </dgm:pt>
    <dgm:pt modelId="{29E39DB7-7356-4E0E-924A-F7500EF41A87}">
      <dgm:prSet phldrT="[Κείμενο]"/>
      <dgm:spPr/>
      <dgm:t>
        <a:bodyPr/>
        <a:lstStyle/>
        <a:p>
          <a:r>
            <a:rPr lang="el-GR" b="0"/>
            <a:t>Υποτροφίες διδακτορικών σπουδών</a:t>
          </a:r>
          <a:endParaRPr lang="el-GR" b="0" dirty="0"/>
        </a:p>
      </dgm:t>
    </dgm:pt>
    <dgm:pt modelId="{32C796BF-0F95-43B5-AB30-DA70CD70D17A}" type="parTrans" cxnId="{9C6C60BF-DAC0-4D68-82B9-95779E9D0F04}">
      <dgm:prSet/>
      <dgm:spPr/>
      <dgm:t>
        <a:bodyPr/>
        <a:lstStyle/>
        <a:p>
          <a:endParaRPr lang="el-GR">
            <a:solidFill>
              <a:srgbClr val="002060"/>
            </a:solidFill>
          </a:endParaRPr>
        </a:p>
      </dgm:t>
    </dgm:pt>
    <dgm:pt modelId="{5CE46A3C-493D-4FB1-BAD2-9460572E3F0F}" type="sibTrans" cxnId="{9C6C60BF-DAC0-4D68-82B9-95779E9D0F04}">
      <dgm:prSet/>
      <dgm:spPr/>
      <dgm:t>
        <a:bodyPr/>
        <a:lstStyle/>
        <a:p>
          <a:endParaRPr lang="el-GR">
            <a:solidFill>
              <a:srgbClr val="002060"/>
            </a:solidFill>
          </a:endParaRPr>
        </a:p>
      </dgm:t>
    </dgm:pt>
    <dgm:pt modelId="{656BF89E-B182-48A6-A4A8-00DC99CFFE15}">
      <dgm:prSet phldrT="[Κείμενο]"/>
      <dgm:spPr/>
      <dgm:t>
        <a:bodyPr/>
        <a:lstStyle/>
        <a:p>
          <a:r>
            <a:rPr lang="el-GR" b="0"/>
            <a:t>Υποτροφίες εσωτερικής κινητικότητας (‘’εσωτερικό </a:t>
          </a:r>
          <a:r>
            <a:rPr lang="en-US" b="0"/>
            <a:t>Erasmus’’) </a:t>
          </a:r>
          <a:r>
            <a:rPr lang="el-GR" b="0"/>
            <a:t>για υποψήφιους διδάκτορες</a:t>
          </a:r>
          <a:endParaRPr lang="el-GR" b="0" dirty="0"/>
        </a:p>
      </dgm:t>
    </dgm:pt>
    <dgm:pt modelId="{68FE7C79-06EE-4D5E-8CA2-736CCB04FD6E}" type="parTrans" cxnId="{4C6ED132-E13F-4A3A-A5ED-64EC89038360}">
      <dgm:prSet/>
      <dgm:spPr/>
      <dgm:t>
        <a:bodyPr/>
        <a:lstStyle/>
        <a:p>
          <a:endParaRPr lang="el-GR">
            <a:solidFill>
              <a:srgbClr val="002060"/>
            </a:solidFill>
          </a:endParaRPr>
        </a:p>
      </dgm:t>
    </dgm:pt>
    <dgm:pt modelId="{B146303B-41CB-48F1-9C0B-FBF8BF6727D3}" type="sibTrans" cxnId="{4C6ED132-E13F-4A3A-A5ED-64EC89038360}">
      <dgm:prSet/>
      <dgm:spPr/>
      <dgm:t>
        <a:bodyPr/>
        <a:lstStyle/>
        <a:p>
          <a:endParaRPr lang="el-GR">
            <a:solidFill>
              <a:srgbClr val="002060"/>
            </a:solidFill>
          </a:endParaRPr>
        </a:p>
      </dgm:t>
    </dgm:pt>
    <dgm:pt modelId="{1E5F54E3-F1DA-44A3-9B79-99B25791CAFC}">
      <dgm:prSet/>
      <dgm:spPr/>
      <dgm:t>
        <a:bodyPr/>
        <a:lstStyle/>
        <a:p>
          <a:r>
            <a:rPr lang="el-GR"/>
            <a:t>Υποτροφίες για μεταπτυχιακές σπουδές</a:t>
          </a:r>
          <a:endParaRPr lang="en-US" dirty="0"/>
        </a:p>
      </dgm:t>
    </dgm:pt>
    <dgm:pt modelId="{D479AA9F-1CE1-4B71-B364-61524B94234A}" type="parTrans" cxnId="{BFBD9257-B91F-4DE2-B92D-68AC5040E4B2}">
      <dgm:prSet/>
      <dgm:spPr/>
      <dgm:t>
        <a:bodyPr/>
        <a:lstStyle/>
        <a:p>
          <a:endParaRPr lang="en-US">
            <a:solidFill>
              <a:srgbClr val="002060"/>
            </a:solidFill>
          </a:endParaRPr>
        </a:p>
      </dgm:t>
    </dgm:pt>
    <dgm:pt modelId="{812E25ED-5146-4918-B33E-C81AB48D7B00}" type="sibTrans" cxnId="{BFBD9257-B91F-4DE2-B92D-68AC5040E4B2}">
      <dgm:prSet/>
      <dgm:spPr/>
      <dgm:t>
        <a:bodyPr/>
        <a:lstStyle/>
        <a:p>
          <a:endParaRPr lang="en-US">
            <a:solidFill>
              <a:srgbClr val="002060"/>
            </a:solidFill>
          </a:endParaRPr>
        </a:p>
      </dgm:t>
    </dgm:pt>
    <dgm:pt modelId="{22A791A0-0603-43D6-B6CA-0F4F9CD59C1A}" type="pres">
      <dgm:prSet presAssocID="{F76050CF-C6AE-4D3A-8864-5F209D50A6D3}" presName="CompostProcess" presStyleCnt="0">
        <dgm:presLayoutVars>
          <dgm:dir/>
          <dgm:resizeHandles val="exact"/>
        </dgm:presLayoutVars>
      </dgm:prSet>
      <dgm:spPr/>
    </dgm:pt>
    <dgm:pt modelId="{706A7BE9-23F0-467F-BE8D-08E8A51450FF}" type="pres">
      <dgm:prSet presAssocID="{F76050CF-C6AE-4D3A-8864-5F209D50A6D3}" presName="arrow" presStyleLbl="bgShp" presStyleIdx="0" presStyleCnt="1" custLinFactNeighborX="49003" custLinFactNeighborY="14035"/>
      <dgm:spPr>
        <a:prstGeom prst="notchedRightArrow">
          <a:avLst/>
        </a:prstGeom>
      </dgm:spPr>
    </dgm:pt>
    <dgm:pt modelId="{9A23C247-6EFF-4822-A847-C31070E6A7C0}" type="pres">
      <dgm:prSet presAssocID="{F76050CF-C6AE-4D3A-8864-5F209D50A6D3}" presName="linearProcess" presStyleCnt="0"/>
      <dgm:spPr/>
    </dgm:pt>
    <dgm:pt modelId="{09761445-5BF5-428E-8496-B4FB72918672}" type="pres">
      <dgm:prSet presAssocID="{29E39DB7-7356-4E0E-924A-F7500EF41A87}" presName="textNode" presStyleLbl="node1" presStyleIdx="0" presStyleCnt="3">
        <dgm:presLayoutVars>
          <dgm:bulletEnabled val="1"/>
        </dgm:presLayoutVars>
      </dgm:prSet>
      <dgm:spPr/>
    </dgm:pt>
    <dgm:pt modelId="{AFC4AC72-E994-4599-AB78-E4BF58112F74}" type="pres">
      <dgm:prSet presAssocID="{5CE46A3C-493D-4FB1-BAD2-9460572E3F0F}" presName="sibTrans" presStyleCnt="0"/>
      <dgm:spPr/>
    </dgm:pt>
    <dgm:pt modelId="{EF0657CF-9E37-4443-9A79-07A0C68B0725}" type="pres">
      <dgm:prSet presAssocID="{1E5F54E3-F1DA-44A3-9B79-99B25791CAFC}" presName="textNode" presStyleLbl="node1" presStyleIdx="1" presStyleCnt="3">
        <dgm:presLayoutVars>
          <dgm:bulletEnabled val="1"/>
        </dgm:presLayoutVars>
      </dgm:prSet>
      <dgm:spPr/>
    </dgm:pt>
    <dgm:pt modelId="{1A934E7C-5841-49F2-A30C-1FE54EA9818F}" type="pres">
      <dgm:prSet presAssocID="{812E25ED-5146-4918-B33E-C81AB48D7B00}" presName="sibTrans" presStyleCnt="0"/>
      <dgm:spPr/>
    </dgm:pt>
    <dgm:pt modelId="{F26FE199-0EBC-4C25-9F28-A9AE4A7A04B4}" type="pres">
      <dgm:prSet presAssocID="{656BF89E-B182-48A6-A4A8-00DC99CFFE15}" presName="textNode" presStyleLbl="node1" presStyleIdx="2" presStyleCnt="3">
        <dgm:presLayoutVars>
          <dgm:bulletEnabled val="1"/>
        </dgm:presLayoutVars>
      </dgm:prSet>
      <dgm:spPr/>
    </dgm:pt>
  </dgm:ptLst>
  <dgm:cxnLst>
    <dgm:cxn modelId="{4C6ED132-E13F-4A3A-A5ED-64EC89038360}" srcId="{F76050CF-C6AE-4D3A-8864-5F209D50A6D3}" destId="{656BF89E-B182-48A6-A4A8-00DC99CFFE15}" srcOrd="2" destOrd="0" parTransId="{68FE7C79-06EE-4D5E-8CA2-736CCB04FD6E}" sibTransId="{B146303B-41CB-48F1-9C0B-FBF8BF6727D3}"/>
    <dgm:cxn modelId="{1B93AE66-3FD2-431B-AF42-63BD6A817085}" type="presOf" srcId="{F76050CF-C6AE-4D3A-8864-5F209D50A6D3}" destId="{22A791A0-0603-43D6-B6CA-0F4F9CD59C1A}" srcOrd="0" destOrd="0" presId="urn:microsoft.com/office/officeart/2005/8/layout/hProcess9"/>
    <dgm:cxn modelId="{BFBD9257-B91F-4DE2-B92D-68AC5040E4B2}" srcId="{F76050CF-C6AE-4D3A-8864-5F209D50A6D3}" destId="{1E5F54E3-F1DA-44A3-9B79-99B25791CAFC}" srcOrd="1" destOrd="0" parTransId="{D479AA9F-1CE1-4B71-B364-61524B94234A}" sibTransId="{812E25ED-5146-4918-B33E-C81AB48D7B00}"/>
    <dgm:cxn modelId="{CB569C8F-B208-4D01-9D3B-6512C00A772B}" type="presOf" srcId="{29E39DB7-7356-4E0E-924A-F7500EF41A87}" destId="{09761445-5BF5-428E-8496-B4FB72918672}" srcOrd="0" destOrd="0" presId="urn:microsoft.com/office/officeart/2005/8/layout/hProcess9"/>
    <dgm:cxn modelId="{9C6C60BF-DAC0-4D68-82B9-95779E9D0F04}" srcId="{F76050CF-C6AE-4D3A-8864-5F209D50A6D3}" destId="{29E39DB7-7356-4E0E-924A-F7500EF41A87}" srcOrd="0" destOrd="0" parTransId="{32C796BF-0F95-43B5-AB30-DA70CD70D17A}" sibTransId="{5CE46A3C-493D-4FB1-BAD2-9460572E3F0F}"/>
    <dgm:cxn modelId="{48AEBDD6-8664-48B4-BBFC-15D3F8ED3AA0}" type="presOf" srcId="{656BF89E-B182-48A6-A4A8-00DC99CFFE15}" destId="{F26FE199-0EBC-4C25-9F28-A9AE4A7A04B4}" srcOrd="0" destOrd="0" presId="urn:microsoft.com/office/officeart/2005/8/layout/hProcess9"/>
    <dgm:cxn modelId="{EF6B79E7-F5D0-4ECE-9623-AE22EA81D1F3}" type="presOf" srcId="{1E5F54E3-F1DA-44A3-9B79-99B25791CAFC}" destId="{EF0657CF-9E37-4443-9A79-07A0C68B0725}" srcOrd="0" destOrd="0" presId="urn:microsoft.com/office/officeart/2005/8/layout/hProcess9"/>
    <dgm:cxn modelId="{CB1244E2-7515-4EC3-99A4-A90A0EAF0E1B}" type="presParOf" srcId="{22A791A0-0603-43D6-B6CA-0F4F9CD59C1A}" destId="{706A7BE9-23F0-467F-BE8D-08E8A51450FF}" srcOrd="0" destOrd="0" presId="urn:microsoft.com/office/officeart/2005/8/layout/hProcess9"/>
    <dgm:cxn modelId="{5AF1BF21-7085-48EE-B0DC-413436836F86}" type="presParOf" srcId="{22A791A0-0603-43D6-B6CA-0F4F9CD59C1A}" destId="{9A23C247-6EFF-4822-A847-C31070E6A7C0}" srcOrd="1" destOrd="0" presId="urn:microsoft.com/office/officeart/2005/8/layout/hProcess9"/>
    <dgm:cxn modelId="{65CD0416-6C5A-42BD-83D0-8AABBBD58A17}" type="presParOf" srcId="{9A23C247-6EFF-4822-A847-C31070E6A7C0}" destId="{09761445-5BF5-428E-8496-B4FB72918672}" srcOrd="0" destOrd="0" presId="urn:microsoft.com/office/officeart/2005/8/layout/hProcess9"/>
    <dgm:cxn modelId="{DDBACF8A-B3C2-4BC4-BCF0-8D8A3C06AAFB}" type="presParOf" srcId="{9A23C247-6EFF-4822-A847-C31070E6A7C0}" destId="{AFC4AC72-E994-4599-AB78-E4BF58112F74}" srcOrd="1" destOrd="0" presId="urn:microsoft.com/office/officeart/2005/8/layout/hProcess9"/>
    <dgm:cxn modelId="{8E4A6931-C375-44E6-BEDA-87EEEE0ED110}" type="presParOf" srcId="{9A23C247-6EFF-4822-A847-C31070E6A7C0}" destId="{EF0657CF-9E37-4443-9A79-07A0C68B0725}" srcOrd="2" destOrd="0" presId="urn:microsoft.com/office/officeart/2005/8/layout/hProcess9"/>
    <dgm:cxn modelId="{F3ECC40E-AC2E-4CDC-B88F-F7FA0EE012EF}" type="presParOf" srcId="{9A23C247-6EFF-4822-A847-C31070E6A7C0}" destId="{1A934E7C-5841-49F2-A30C-1FE54EA9818F}" srcOrd="3" destOrd="0" presId="urn:microsoft.com/office/officeart/2005/8/layout/hProcess9"/>
    <dgm:cxn modelId="{397483FE-E78D-4C2F-BCB5-9F240458E115}" type="presParOf" srcId="{9A23C247-6EFF-4822-A847-C31070E6A7C0}" destId="{F26FE199-0EBC-4C25-9F28-A9AE4A7A04B4}" srcOrd="4" destOrd="0" presId="urn:microsoft.com/office/officeart/2005/8/layout/hProcess9"/>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76050CF-C6AE-4D3A-8864-5F209D50A6D3}" type="doc">
      <dgm:prSet loTypeId="urn:microsoft.com/office/officeart/2005/8/layout/hProcess9" loCatId="process" qsTypeId="urn:microsoft.com/office/officeart/2005/8/quickstyle/3d1" qsCatId="3D" csTypeId="urn:microsoft.com/office/officeart/2005/8/colors/colorful4" csCatId="colorful" phldr="1"/>
      <dgm:spPr/>
      <dgm:t>
        <a:bodyPr/>
        <a:lstStyle/>
        <a:p>
          <a:endParaRPr lang="el-GR"/>
        </a:p>
      </dgm:t>
    </dgm:pt>
    <dgm:pt modelId="{0E323F1B-F12F-4DDA-8750-AF47308972EB}">
      <dgm:prSet phldrT="[Κείμενο]"/>
      <dgm:spPr/>
      <dgm:t>
        <a:bodyPr/>
        <a:lstStyle/>
        <a:p>
          <a:pPr algn="ctr"/>
          <a:r>
            <a:rPr lang="el-GR" b="0"/>
            <a:t>Υποτροφίες ελληνογαλλικής συνεργασίας για σπουδές </a:t>
          </a:r>
          <a:r>
            <a:rPr lang="en-US" b="0"/>
            <a:t>MASTER </a:t>
          </a:r>
          <a:r>
            <a:rPr lang="el-GR" b="0"/>
            <a:t>στη Γαλλία</a:t>
          </a:r>
          <a:endParaRPr lang="el-GR" b="0" dirty="0"/>
        </a:p>
      </dgm:t>
    </dgm:pt>
    <dgm:pt modelId="{9A48FF12-7D28-445E-BE3B-9F21671A1D3B}" type="parTrans" cxnId="{64BBD5F7-9B2E-4E81-8282-B22636ED3D4E}">
      <dgm:prSet/>
      <dgm:spPr/>
      <dgm:t>
        <a:bodyPr/>
        <a:lstStyle/>
        <a:p>
          <a:endParaRPr lang="el-GR">
            <a:solidFill>
              <a:srgbClr val="002060"/>
            </a:solidFill>
          </a:endParaRPr>
        </a:p>
      </dgm:t>
    </dgm:pt>
    <dgm:pt modelId="{A267E206-9E2E-4CC1-96F6-5FAE77D4FE6A}" type="sibTrans" cxnId="{64BBD5F7-9B2E-4E81-8282-B22636ED3D4E}">
      <dgm:prSet/>
      <dgm:spPr/>
      <dgm:t>
        <a:bodyPr/>
        <a:lstStyle/>
        <a:p>
          <a:endParaRPr lang="el-GR">
            <a:solidFill>
              <a:srgbClr val="002060"/>
            </a:solidFill>
          </a:endParaRPr>
        </a:p>
      </dgm:t>
    </dgm:pt>
    <dgm:pt modelId="{29E39DB7-7356-4E0E-924A-F7500EF41A87}">
      <dgm:prSet phldrT="[Κείμενο]"/>
      <dgm:spPr/>
      <dgm:t>
        <a:bodyPr/>
        <a:lstStyle/>
        <a:p>
          <a:r>
            <a:rPr lang="el-GR" b="0"/>
            <a:t>Υποτροφίες διδακτορικών σπουδών</a:t>
          </a:r>
          <a:r>
            <a:rPr lang="en-US" b="0"/>
            <a:t> </a:t>
          </a:r>
          <a:r>
            <a:rPr lang="el-GR" b="0"/>
            <a:t>του ΕΠΙΦ (Ερευνητικό Πανεπιστημιακό Ινστιτούτο Φλωρεντίας)</a:t>
          </a:r>
          <a:endParaRPr lang="el-GR" b="0" dirty="0"/>
        </a:p>
      </dgm:t>
    </dgm:pt>
    <dgm:pt modelId="{32C796BF-0F95-43B5-AB30-DA70CD70D17A}" type="parTrans" cxnId="{9C6C60BF-DAC0-4D68-82B9-95779E9D0F04}">
      <dgm:prSet/>
      <dgm:spPr/>
      <dgm:t>
        <a:bodyPr/>
        <a:lstStyle/>
        <a:p>
          <a:endParaRPr lang="el-GR">
            <a:solidFill>
              <a:srgbClr val="002060"/>
            </a:solidFill>
          </a:endParaRPr>
        </a:p>
      </dgm:t>
    </dgm:pt>
    <dgm:pt modelId="{5CE46A3C-493D-4FB1-BAD2-9460572E3F0F}" type="sibTrans" cxnId="{9C6C60BF-DAC0-4D68-82B9-95779E9D0F04}">
      <dgm:prSet/>
      <dgm:spPr/>
      <dgm:t>
        <a:bodyPr/>
        <a:lstStyle/>
        <a:p>
          <a:endParaRPr lang="el-GR">
            <a:solidFill>
              <a:srgbClr val="002060"/>
            </a:solidFill>
          </a:endParaRPr>
        </a:p>
      </dgm:t>
    </dgm:pt>
    <dgm:pt modelId="{996CAC26-AA8B-43CF-9A6A-B9F6F54803DB}">
      <dgm:prSet/>
      <dgm:spPr/>
      <dgm:t>
        <a:bodyPr/>
        <a:lstStyle/>
        <a:p>
          <a:r>
            <a:rPr lang="el-GR"/>
            <a:t>Υποτροφίες βραχείας κινητικότητας στο Ηνωμένο Βασίλειο</a:t>
          </a:r>
          <a:endParaRPr lang="en-US" dirty="0"/>
        </a:p>
      </dgm:t>
    </dgm:pt>
    <dgm:pt modelId="{1864E8F7-3136-440E-A381-F76E88F20615}" type="parTrans" cxnId="{79DEC33B-BE95-4824-AF88-1595F5C63869}">
      <dgm:prSet/>
      <dgm:spPr/>
      <dgm:t>
        <a:bodyPr/>
        <a:lstStyle/>
        <a:p>
          <a:endParaRPr lang="en-US">
            <a:solidFill>
              <a:srgbClr val="002060"/>
            </a:solidFill>
          </a:endParaRPr>
        </a:p>
      </dgm:t>
    </dgm:pt>
    <dgm:pt modelId="{362DB612-9A71-4603-97E4-2071CCFDC68A}" type="sibTrans" cxnId="{79DEC33B-BE95-4824-AF88-1595F5C63869}">
      <dgm:prSet/>
      <dgm:spPr/>
      <dgm:t>
        <a:bodyPr/>
        <a:lstStyle/>
        <a:p>
          <a:endParaRPr lang="en-US">
            <a:solidFill>
              <a:srgbClr val="002060"/>
            </a:solidFill>
          </a:endParaRPr>
        </a:p>
      </dgm:t>
    </dgm:pt>
    <dgm:pt modelId="{22A791A0-0603-43D6-B6CA-0F4F9CD59C1A}" type="pres">
      <dgm:prSet presAssocID="{F76050CF-C6AE-4D3A-8864-5F209D50A6D3}" presName="CompostProcess" presStyleCnt="0">
        <dgm:presLayoutVars>
          <dgm:dir/>
          <dgm:resizeHandles val="exact"/>
        </dgm:presLayoutVars>
      </dgm:prSet>
      <dgm:spPr/>
    </dgm:pt>
    <dgm:pt modelId="{706A7BE9-23F0-467F-BE8D-08E8A51450FF}" type="pres">
      <dgm:prSet presAssocID="{F76050CF-C6AE-4D3A-8864-5F209D50A6D3}" presName="arrow" presStyleLbl="bgShp" presStyleIdx="0" presStyleCnt="1" custLinFactNeighborX="49003" custLinFactNeighborY="14035"/>
      <dgm:spPr>
        <a:prstGeom prst="notchedRightArrow">
          <a:avLst/>
        </a:prstGeom>
      </dgm:spPr>
    </dgm:pt>
    <dgm:pt modelId="{9A23C247-6EFF-4822-A847-C31070E6A7C0}" type="pres">
      <dgm:prSet presAssocID="{F76050CF-C6AE-4D3A-8864-5F209D50A6D3}" presName="linearProcess" presStyleCnt="0"/>
      <dgm:spPr/>
    </dgm:pt>
    <dgm:pt modelId="{B9F3E7CB-0CB3-4A1F-8315-D0076E9CDF34}" type="pres">
      <dgm:prSet presAssocID="{0E323F1B-F12F-4DDA-8750-AF47308972EB}" presName="textNode" presStyleLbl="node1" presStyleIdx="0" presStyleCnt="3">
        <dgm:presLayoutVars>
          <dgm:bulletEnabled val="1"/>
        </dgm:presLayoutVars>
      </dgm:prSet>
      <dgm:spPr/>
    </dgm:pt>
    <dgm:pt modelId="{F4BC0304-AFFE-4A72-9694-562B4BAAEF1C}" type="pres">
      <dgm:prSet presAssocID="{A267E206-9E2E-4CC1-96F6-5FAE77D4FE6A}" presName="sibTrans" presStyleCnt="0"/>
      <dgm:spPr/>
    </dgm:pt>
    <dgm:pt modelId="{09761445-5BF5-428E-8496-B4FB72918672}" type="pres">
      <dgm:prSet presAssocID="{29E39DB7-7356-4E0E-924A-F7500EF41A87}" presName="textNode" presStyleLbl="node1" presStyleIdx="1" presStyleCnt="3">
        <dgm:presLayoutVars>
          <dgm:bulletEnabled val="1"/>
        </dgm:presLayoutVars>
      </dgm:prSet>
      <dgm:spPr/>
    </dgm:pt>
    <dgm:pt modelId="{AFC4AC72-E994-4599-AB78-E4BF58112F74}" type="pres">
      <dgm:prSet presAssocID="{5CE46A3C-493D-4FB1-BAD2-9460572E3F0F}" presName="sibTrans" presStyleCnt="0"/>
      <dgm:spPr/>
    </dgm:pt>
    <dgm:pt modelId="{2B2BE701-AC30-4B59-8FED-8DA2D5D66D92}" type="pres">
      <dgm:prSet presAssocID="{996CAC26-AA8B-43CF-9A6A-B9F6F54803DB}" presName="textNode" presStyleLbl="node1" presStyleIdx="2" presStyleCnt="3">
        <dgm:presLayoutVars>
          <dgm:bulletEnabled val="1"/>
        </dgm:presLayoutVars>
      </dgm:prSet>
      <dgm:spPr/>
    </dgm:pt>
  </dgm:ptLst>
  <dgm:cxnLst>
    <dgm:cxn modelId="{79DEC33B-BE95-4824-AF88-1595F5C63869}" srcId="{F76050CF-C6AE-4D3A-8864-5F209D50A6D3}" destId="{996CAC26-AA8B-43CF-9A6A-B9F6F54803DB}" srcOrd="2" destOrd="0" parTransId="{1864E8F7-3136-440E-A381-F76E88F20615}" sibTransId="{362DB612-9A71-4603-97E4-2071CCFDC68A}"/>
    <dgm:cxn modelId="{1B93AE66-3FD2-431B-AF42-63BD6A817085}" type="presOf" srcId="{F76050CF-C6AE-4D3A-8864-5F209D50A6D3}" destId="{22A791A0-0603-43D6-B6CA-0F4F9CD59C1A}" srcOrd="0" destOrd="0" presId="urn:microsoft.com/office/officeart/2005/8/layout/hProcess9"/>
    <dgm:cxn modelId="{FE396B7C-AC58-4EB7-A052-7480680B90BD}" type="presOf" srcId="{996CAC26-AA8B-43CF-9A6A-B9F6F54803DB}" destId="{2B2BE701-AC30-4B59-8FED-8DA2D5D66D92}" srcOrd="0" destOrd="0" presId="urn:microsoft.com/office/officeart/2005/8/layout/hProcess9"/>
    <dgm:cxn modelId="{CB569C8F-B208-4D01-9D3B-6512C00A772B}" type="presOf" srcId="{29E39DB7-7356-4E0E-924A-F7500EF41A87}" destId="{09761445-5BF5-428E-8496-B4FB72918672}" srcOrd="0" destOrd="0" presId="urn:microsoft.com/office/officeart/2005/8/layout/hProcess9"/>
    <dgm:cxn modelId="{67946FA0-FA5C-4B30-BA8E-CF7B57ECD0E2}" type="presOf" srcId="{0E323F1B-F12F-4DDA-8750-AF47308972EB}" destId="{B9F3E7CB-0CB3-4A1F-8315-D0076E9CDF34}" srcOrd="0" destOrd="0" presId="urn:microsoft.com/office/officeart/2005/8/layout/hProcess9"/>
    <dgm:cxn modelId="{9C6C60BF-DAC0-4D68-82B9-95779E9D0F04}" srcId="{F76050CF-C6AE-4D3A-8864-5F209D50A6D3}" destId="{29E39DB7-7356-4E0E-924A-F7500EF41A87}" srcOrd="1" destOrd="0" parTransId="{32C796BF-0F95-43B5-AB30-DA70CD70D17A}" sibTransId="{5CE46A3C-493D-4FB1-BAD2-9460572E3F0F}"/>
    <dgm:cxn modelId="{64BBD5F7-9B2E-4E81-8282-B22636ED3D4E}" srcId="{F76050CF-C6AE-4D3A-8864-5F209D50A6D3}" destId="{0E323F1B-F12F-4DDA-8750-AF47308972EB}" srcOrd="0" destOrd="0" parTransId="{9A48FF12-7D28-445E-BE3B-9F21671A1D3B}" sibTransId="{A267E206-9E2E-4CC1-96F6-5FAE77D4FE6A}"/>
    <dgm:cxn modelId="{CB1244E2-7515-4EC3-99A4-A90A0EAF0E1B}" type="presParOf" srcId="{22A791A0-0603-43D6-B6CA-0F4F9CD59C1A}" destId="{706A7BE9-23F0-467F-BE8D-08E8A51450FF}" srcOrd="0" destOrd="0" presId="urn:microsoft.com/office/officeart/2005/8/layout/hProcess9"/>
    <dgm:cxn modelId="{5AF1BF21-7085-48EE-B0DC-413436836F86}" type="presParOf" srcId="{22A791A0-0603-43D6-B6CA-0F4F9CD59C1A}" destId="{9A23C247-6EFF-4822-A847-C31070E6A7C0}" srcOrd="1" destOrd="0" presId="urn:microsoft.com/office/officeart/2005/8/layout/hProcess9"/>
    <dgm:cxn modelId="{9132F509-F3D3-4062-BF43-5F7F8F16FA57}" type="presParOf" srcId="{9A23C247-6EFF-4822-A847-C31070E6A7C0}" destId="{B9F3E7CB-0CB3-4A1F-8315-D0076E9CDF34}" srcOrd="0" destOrd="0" presId="urn:microsoft.com/office/officeart/2005/8/layout/hProcess9"/>
    <dgm:cxn modelId="{427E4BF1-53CE-4E97-A91A-C2856C45505C}" type="presParOf" srcId="{9A23C247-6EFF-4822-A847-C31070E6A7C0}" destId="{F4BC0304-AFFE-4A72-9694-562B4BAAEF1C}" srcOrd="1" destOrd="0" presId="urn:microsoft.com/office/officeart/2005/8/layout/hProcess9"/>
    <dgm:cxn modelId="{65CD0416-6C5A-42BD-83D0-8AABBBD58A17}" type="presParOf" srcId="{9A23C247-6EFF-4822-A847-C31070E6A7C0}" destId="{09761445-5BF5-428E-8496-B4FB72918672}" srcOrd="2" destOrd="0" presId="urn:microsoft.com/office/officeart/2005/8/layout/hProcess9"/>
    <dgm:cxn modelId="{DDBACF8A-B3C2-4BC4-BCF0-8D8A3C06AAFB}" type="presParOf" srcId="{9A23C247-6EFF-4822-A847-C31070E6A7C0}" destId="{AFC4AC72-E994-4599-AB78-E4BF58112F74}" srcOrd="3" destOrd="0" presId="urn:microsoft.com/office/officeart/2005/8/layout/hProcess9"/>
    <dgm:cxn modelId="{42D9465B-0BAC-4500-A779-C62D2A4E13F6}" type="presParOf" srcId="{9A23C247-6EFF-4822-A847-C31070E6A7C0}" destId="{2B2BE701-AC30-4B59-8FED-8DA2D5D66D92}" srcOrd="4" destOrd="0" presId="urn:microsoft.com/office/officeart/2005/8/layout/hProcess9"/>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9C0BFCA-307C-4F55-AC35-2CC13411494B}" type="doc">
      <dgm:prSet loTypeId="urn:microsoft.com/office/officeart/2005/8/layout/process4" loCatId="list" qsTypeId="urn:microsoft.com/office/officeart/2005/8/quickstyle/simple1" qsCatId="simple" csTypeId="urn:microsoft.com/office/officeart/2005/8/colors/accent6_5" csCatId="accent6" phldr="1"/>
      <dgm:spPr/>
      <dgm:t>
        <a:bodyPr/>
        <a:lstStyle/>
        <a:p>
          <a:endParaRPr lang="el-GR"/>
        </a:p>
      </dgm:t>
    </dgm:pt>
    <dgm:pt modelId="{3A8A7402-3192-40FF-9713-B0F79222C409}">
      <dgm:prSet phldrT="[Κείμενο]" custT="1"/>
      <dgm:spPr/>
      <dgm:t>
        <a:bodyPr/>
        <a:lstStyle/>
        <a:p>
          <a:r>
            <a:rPr lang="el-GR" sz="1800" b="1" baseline="0"/>
            <a:t>Υποτροφίες Μαχ</a:t>
          </a:r>
          <a:r>
            <a:rPr lang="en-US" sz="1800" b="1" baseline="0"/>
            <a:t> Weber </a:t>
          </a:r>
          <a:r>
            <a:rPr lang="el-GR" sz="1800" b="1" baseline="0"/>
            <a:t>μεταδιδακτορικής έρευνας: 1 θέση/έτος, μηνιαία υποτροφία: 1.815,00€+ 700,00€ έξοδα εγκατάστασης </a:t>
          </a:r>
          <a:endParaRPr lang="el-GR" sz="1800" b="1" dirty="0"/>
        </a:p>
      </dgm:t>
    </dgm:pt>
    <dgm:pt modelId="{3A86531F-FFEC-4EFE-B007-8AE2C768F39E}" type="parTrans" cxnId="{DCF905A1-77FE-442E-B905-285BBC923F29}">
      <dgm:prSet/>
      <dgm:spPr/>
      <dgm:t>
        <a:bodyPr/>
        <a:lstStyle/>
        <a:p>
          <a:endParaRPr lang="el-GR" sz="1800">
            <a:solidFill>
              <a:schemeClr val="tx2"/>
            </a:solidFill>
          </a:endParaRPr>
        </a:p>
      </dgm:t>
    </dgm:pt>
    <dgm:pt modelId="{A4D85146-07D2-4717-994A-4AB0DE110A4D}" type="sibTrans" cxnId="{DCF905A1-77FE-442E-B905-285BBC923F29}">
      <dgm:prSet/>
      <dgm:spPr/>
      <dgm:t>
        <a:bodyPr/>
        <a:lstStyle/>
        <a:p>
          <a:endParaRPr lang="el-GR" sz="1800">
            <a:solidFill>
              <a:schemeClr val="tx2"/>
            </a:solidFill>
          </a:endParaRPr>
        </a:p>
      </dgm:t>
    </dgm:pt>
    <dgm:pt modelId="{A03AA5A9-CA74-4A50-AEA2-B82387ABDF9C}">
      <dgm:prSet phldrT="[Κείμενο]" custT="1"/>
      <dgm:spPr/>
      <dgm:t>
        <a:bodyPr/>
        <a:lstStyle/>
        <a:p>
          <a:pPr algn="just"/>
          <a:r>
            <a:rPr lang="el-GR" sz="1800" b="1" dirty="0"/>
            <a:t>Υποτροφίες διδακτορικής έρευνας: 7 θέσεις/έτος, </a:t>
          </a:r>
          <a:r>
            <a:rPr lang="el-GR" sz="1800" b="1" baseline="0" dirty="0"/>
            <a:t>μηνιαία υποτροφία: 1.505,00€ + 700,00€ έξοδα εγκατάστασης + 500,00€ ιατροφαρμακευτική περίθαλψη</a:t>
          </a:r>
        </a:p>
        <a:p>
          <a:pPr algn="just"/>
          <a:r>
            <a:rPr lang="el-GR" sz="1800" b="1" dirty="0"/>
            <a:t>Προθεσμία υποβολής αιτήσεων: 31/1/2024 στην ηλεκτρονική πλατφόρμα του ΕΠΙΦ και έως 10/2/2024 στο ΙΚ</a:t>
          </a:r>
          <a:r>
            <a:rPr lang="en-US" sz="1800" b="1" dirty="0"/>
            <a:t>Y</a:t>
          </a:r>
          <a:r>
            <a:rPr lang="el-GR" sz="1800" b="1" dirty="0"/>
            <a:t>, </a:t>
          </a:r>
          <a:r>
            <a:rPr lang="el-GR" sz="1800" b="1" u="sng" dirty="0">
              <a:solidFill>
                <a:srgbClr val="FF0000"/>
              </a:solidFill>
            </a:rPr>
            <a:t>ΑΝΑΜΕΝΕΤΑΙ ΑΜΕΣΑ Η ΠΡΟΚΗΡΥΞΗ ΚΑΙ ΣΤΗΝ ΙΣΤΟΣΕΛΙΔΑ ΙΚΥ</a:t>
          </a:r>
          <a:endParaRPr lang="en-US" sz="1800" b="1" u="sng" dirty="0">
            <a:solidFill>
              <a:srgbClr val="FF0000"/>
            </a:solidFill>
          </a:endParaRPr>
        </a:p>
        <a:p>
          <a:pPr algn="l"/>
          <a:r>
            <a:rPr lang="en-US" sz="1800" b="1" dirty="0"/>
            <a:t> </a:t>
          </a:r>
          <a:endParaRPr lang="el-GR" sz="1800" b="1" dirty="0"/>
        </a:p>
      </dgm:t>
    </dgm:pt>
    <dgm:pt modelId="{3320C617-C22E-4F4E-8635-B07A504AEADD}" type="sibTrans" cxnId="{3AA23208-8D1D-4E6B-B43B-4B0FA621843B}">
      <dgm:prSet/>
      <dgm:spPr/>
      <dgm:t>
        <a:bodyPr/>
        <a:lstStyle/>
        <a:p>
          <a:endParaRPr lang="el-GR" sz="1800">
            <a:solidFill>
              <a:schemeClr val="tx2"/>
            </a:solidFill>
          </a:endParaRPr>
        </a:p>
      </dgm:t>
    </dgm:pt>
    <dgm:pt modelId="{0961019E-FFB2-4F00-8C7B-422109BF9B2B}" type="parTrans" cxnId="{3AA23208-8D1D-4E6B-B43B-4B0FA621843B}">
      <dgm:prSet/>
      <dgm:spPr/>
      <dgm:t>
        <a:bodyPr/>
        <a:lstStyle/>
        <a:p>
          <a:endParaRPr lang="el-GR" sz="1800">
            <a:solidFill>
              <a:schemeClr val="tx2"/>
            </a:solidFill>
          </a:endParaRPr>
        </a:p>
      </dgm:t>
    </dgm:pt>
    <dgm:pt modelId="{B50A7BEC-384A-49C5-8103-0097F6B5D9FB}" type="pres">
      <dgm:prSet presAssocID="{39C0BFCA-307C-4F55-AC35-2CC13411494B}" presName="Name0" presStyleCnt="0">
        <dgm:presLayoutVars>
          <dgm:dir/>
          <dgm:animLvl val="lvl"/>
          <dgm:resizeHandles val="exact"/>
        </dgm:presLayoutVars>
      </dgm:prSet>
      <dgm:spPr/>
    </dgm:pt>
    <dgm:pt modelId="{3D27D090-C327-4A04-A37E-63FB8F4C02A9}" type="pres">
      <dgm:prSet presAssocID="{3A8A7402-3192-40FF-9713-B0F79222C409}" presName="boxAndChildren" presStyleCnt="0"/>
      <dgm:spPr/>
    </dgm:pt>
    <dgm:pt modelId="{EA1E28B4-CD07-440D-8F67-B723D91F7E46}" type="pres">
      <dgm:prSet presAssocID="{3A8A7402-3192-40FF-9713-B0F79222C409}" presName="parentTextBox" presStyleLbl="node1" presStyleIdx="0" presStyleCnt="1"/>
      <dgm:spPr/>
    </dgm:pt>
    <dgm:pt modelId="{06D998CA-16B0-487F-B9EA-D233AB1BDFF2}" type="pres">
      <dgm:prSet presAssocID="{3A8A7402-3192-40FF-9713-B0F79222C409}" presName="entireBox" presStyleLbl="node1" presStyleIdx="0" presStyleCnt="1" custLinFactNeighborX="2617" custLinFactNeighborY="247"/>
      <dgm:spPr/>
    </dgm:pt>
    <dgm:pt modelId="{618CC530-9A14-4BEF-9A9C-5C3068B0EF87}" type="pres">
      <dgm:prSet presAssocID="{3A8A7402-3192-40FF-9713-B0F79222C409}" presName="descendantBox" presStyleCnt="0"/>
      <dgm:spPr/>
    </dgm:pt>
    <dgm:pt modelId="{8CECFA7B-FBF9-4189-BEF8-1A0D754130E2}" type="pres">
      <dgm:prSet presAssocID="{A03AA5A9-CA74-4A50-AEA2-B82387ABDF9C}" presName="childTextBox" presStyleLbl="fgAccFollowNode1" presStyleIdx="0" presStyleCnt="1" custScaleY="167313">
        <dgm:presLayoutVars>
          <dgm:bulletEnabled val="1"/>
        </dgm:presLayoutVars>
      </dgm:prSet>
      <dgm:spPr/>
    </dgm:pt>
  </dgm:ptLst>
  <dgm:cxnLst>
    <dgm:cxn modelId="{3AA23208-8D1D-4E6B-B43B-4B0FA621843B}" srcId="{3A8A7402-3192-40FF-9713-B0F79222C409}" destId="{A03AA5A9-CA74-4A50-AEA2-B82387ABDF9C}" srcOrd="0" destOrd="0" parTransId="{0961019E-FFB2-4F00-8C7B-422109BF9B2B}" sibTransId="{3320C617-C22E-4F4E-8635-B07A504AEADD}"/>
    <dgm:cxn modelId="{28A19A0C-FB7A-4144-8317-DF7294A7AD54}" type="presOf" srcId="{3A8A7402-3192-40FF-9713-B0F79222C409}" destId="{EA1E28B4-CD07-440D-8F67-B723D91F7E46}" srcOrd="0" destOrd="0" presId="urn:microsoft.com/office/officeart/2005/8/layout/process4"/>
    <dgm:cxn modelId="{28AA1435-561B-451D-91AF-3D79CB1FA0BD}" type="presOf" srcId="{A03AA5A9-CA74-4A50-AEA2-B82387ABDF9C}" destId="{8CECFA7B-FBF9-4189-BEF8-1A0D754130E2}" srcOrd="0" destOrd="0" presId="urn:microsoft.com/office/officeart/2005/8/layout/process4"/>
    <dgm:cxn modelId="{F279CC38-EE7B-47D5-9F73-FBE6A76EE816}" type="presOf" srcId="{39C0BFCA-307C-4F55-AC35-2CC13411494B}" destId="{B50A7BEC-384A-49C5-8103-0097F6B5D9FB}" srcOrd="0" destOrd="0" presId="urn:microsoft.com/office/officeart/2005/8/layout/process4"/>
    <dgm:cxn modelId="{A63C4F9F-7E53-4E88-874D-87AF2C6B4D3C}" type="presOf" srcId="{3A8A7402-3192-40FF-9713-B0F79222C409}" destId="{06D998CA-16B0-487F-B9EA-D233AB1BDFF2}" srcOrd="1" destOrd="0" presId="urn:microsoft.com/office/officeart/2005/8/layout/process4"/>
    <dgm:cxn modelId="{DCF905A1-77FE-442E-B905-285BBC923F29}" srcId="{39C0BFCA-307C-4F55-AC35-2CC13411494B}" destId="{3A8A7402-3192-40FF-9713-B0F79222C409}" srcOrd="0" destOrd="0" parTransId="{3A86531F-FFEC-4EFE-B007-8AE2C768F39E}" sibTransId="{A4D85146-07D2-4717-994A-4AB0DE110A4D}"/>
    <dgm:cxn modelId="{2F84EBD7-004C-4F65-A566-D0F684C4C488}" type="presParOf" srcId="{B50A7BEC-384A-49C5-8103-0097F6B5D9FB}" destId="{3D27D090-C327-4A04-A37E-63FB8F4C02A9}" srcOrd="0" destOrd="0" presId="urn:microsoft.com/office/officeart/2005/8/layout/process4"/>
    <dgm:cxn modelId="{6994399C-BBBD-4B37-81C3-13474AA913FB}" type="presParOf" srcId="{3D27D090-C327-4A04-A37E-63FB8F4C02A9}" destId="{EA1E28B4-CD07-440D-8F67-B723D91F7E46}" srcOrd="0" destOrd="0" presId="urn:microsoft.com/office/officeart/2005/8/layout/process4"/>
    <dgm:cxn modelId="{AE639CC0-B06A-4169-BF45-C8FD2A63D6C6}" type="presParOf" srcId="{3D27D090-C327-4A04-A37E-63FB8F4C02A9}" destId="{06D998CA-16B0-487F-B9EA-D233AB1BDFF2}" srcOrd="1" destOrd="0" presId="urn:microsoft.com/office/officeart/2005/8/layout/process4"/>
    <dgm:cxn modelId="{9DA37D1F-A7E6-49CC-BA57-547E3DFF8C4C}" type="presParOf" srcId="{3D27D090-C327-4A04-A37E-63FB8F4C02A9}" destId="{618CC530-9A14-4BEF-9A9C-5C3068B0EF87}" srcOrd="2" destOrd="0" presId="urn:microsoft.com/office/officeart/2005/8/layout/process4"/>
    <dgm:cxn modelId="{CB96BD80-0B90-4CFB-A421-F4D7E60BC875}" type="presParOf" srcId="{618CC530-9A14-4BEF-9A9C-5C3068B0EF87}" destId="{8CECFA7B-FBF9-4189-BEF8-1A0D754130E2}" srcOrd="0" destOrd="0" presId="urn:microsoft.com/office/officeart/2005/8/layout/process4"/>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39C0BFCA-307C-4F55-AC35-2CC13411494B}" type="doc">
      <dgm:prSet loTypeId="urn:microsoft.com/office/officeart/2005/8/layout/process4" loCatId="list" qsTypeId="urn:microsoft.com/office/officeart/2005/8/quickstyle/simple1" qsCatId="simple" csTypeId="urn:microsoft.com/office/officeart/2005/8/colors/accent1_2" csCatId="accent1" phldr="1"/>
      <dgm:spPr/>
      <dgm:t>
        <a:bodyPr/>
        <a:lstStyle/>
        <a:p>
          <a:endParaRPr lang="el-GR"/>
        </a:p>
      </dgm:t>
    </dgm:pt>
    <dgm:pt modelId="{B50A7BEC-384A-49C5-8103-0097F6B5D9FB}" type="pres">
      <dgm:prSet presAssocID="{39C0BFCA-307C-4F55-AC35-2CC13411494B}" presName="Name0" presStyleCnt="0">
        <dgm:presLayoutVars>
          <dgm:dir/>
          <dgm:animLvl val="lvl"/>
          <dgm:resizeHandles val="exact"/>
        </dgm:presLayoutVars>
      </dgm:prSet>
      <dgm:spPr/>
    </dgm:pt>
  </dgm:ptLst>
  <dgm:cxnLst>
    <dgm:cxn modelId="{F279CC38-EE7B-47D5-9F73-FBE6A76EE816}" type="presOf" srcId="{39C0BFCA-307C-4F55-AC35-2CC13411494B}" destId="{B50A7BEC-384A-49C5-8103-0097F6B5D9FB}" srcOrd="0" destOrd="0" presId="urn:microsoft.com/office/officeart/2005/8/layout/process4"/>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6A7BE9-23F0-467F-BE8D-08E8A51450FF}">
      <dsp:nvSpPr>
        <dsp:cNvPr id="0" name=""/>
        <dsp:cNvSpPr/>
      </dsp:nvSpPr>
      <dsp:spPr>
        <a:xfrm>
          <a:off x="1274541" y="0"/>
          <a:ext cx="7222402" cy="4104456"/>
        </a:xfrm>
        <a:prstGeom prst="notchedRightArrow">
          <a:avLst/>
        </a:prstGeom>
        <a:gradFill rotWithShape="0">
          <a:gsLst>
            <a:gs pos="0">
              <a:schemeClr val="accent4">
                <a:tint val="40000"/>
                <a:hueOff val="0"/>
                <a:satOff val="0"/>
                <a:lumOff val="0"/>
                <a:alphaOff val="0"/>
                <a:tint val="98000"/>
                <a:satMod val="110000"/>
                <a:lumMod val="104000"/>
              </a:schemeClr>
            </a:gs>
            <a:gs pos="69000">
              <a:schemeClr val="accent4">
                <a:tint val="40000"/>
                <a:hueOff val="0"/>
                <a:satOff val="0"/>
                <a:lumOff val="0"/>
                <a:alphaOff val="0"/>
                <a:shade val="88000"/>
                <a:satMod val="130000"/>
                <a:lumMod val="92000"/>
              </a:schemeClr>
            </a:gs>
            <a:gs pos="100000">
              <a:schemeClr val="accent4">
                <a:tint val="40000"/>
                <a:hueOff val="0"/>
                <a:satOff val="0"/>
                <a:lumOff val="0"/>
                <a:alphaOff val="0"/>
                <a:shade val="78000"/>
                <a:satMod val="130000"/>
                <a:lumMod val="92000"/>
              </a:schemeClr>
            </a:gs>
          </a:gsLst>
          <a:lin ang="54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EF0657CF-9E37-4443-9A79-07A0C68B0725}">
      <dsp:nvSpPr>
        <dsp:cNvPr id="0" name=""/>
        <dsp:cNvSpPr/>
      </dsp:nvSpPr>
      <dsp:spPr>
        <a:xfrm>
          <a:off x="9127" y="1231336"/>
          <a:ext cx="2734953" cy="1641782"/>
        </a:xfrm>
        <a:prstGeom prst="roundRect">
          <a:avLst/>
        </a:prstGeom>
        <a:gradFill rotWithShape="0">
          <a:gsLst>
            <a:gs pos="0">
              <a:schemeClr val="accent4">
                <a:hueOff val="0"/>
                <a:satOff val="0"/>
                <a:lumOff val="0"/>
                <a:alphaOff val="0"/>
                <a:tint val="98000"/>
                <a:satMod val="110000"/>
                <a:lumMod val="104000"/>
              </a:schemeClr>
            </a:gs>
            <a:gs pos="69000">
              <a:schemeClr val="accent4">
                <a:hueOff val="0"/>
                <a:satOff val="0"/>
                <a:lumOff val="0"/>
                <a:alphaOff val="0"/>
                <a:shade val="88000"/>
                <a:satMod val="130000"/>
                <a:lumMod val="92000"/>
              </a:schemeClr>
            </a:gs>
            <a:gs pos="100000">
              <a:schemeClr val="accent4">
                <a:hueOff val="0"/>
                <a:satOff val="0"/>
                <a:lumOff val="0"/>
                <a:alphaOff val="0"/>
                <a:shade val="78000"/>
                <a:satMod val="130000"/>
                <a:lumMod val="92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l-GR" sz="1900" kern="1200"/>
            <a:t>Υποτροφίες σε φοιτητές/ομάδες φοιτητών που διακρίνονται σε διεθνείς διαγωνισμούς</a:t>
          </a:r>
          <a:endParaRPr lang="en-US" sz="1900" kern="1200" dirty="0"/>
        </a:p>
      </dsp:txBody>
      <dsp:txXfrm>
        <a:off x="89272" y="1311481"/>
        <a:ext cx="2574663" cy="1481492"/>
      </dsp:txXfrm>
    </dsp:sp>
    <dsp:sp modelId="{F26FE199-0EBC-4C25-9F28-A9AE4A7A04B4}">
      <dsp:nvSpPr>
        <dsp:cNvPr id="0" name=""/>
        <dsp:cNvSpPr/>
      </dsp:nvSpPr>
      <dsp:spPr>
        <a:xfrm>
          <a:off x="2880995" y="1231336"/>
          <a:ext cx="2734953" cy="1641782"/>
        </a:xfrm>
        <a:prstGeom prst="roundRect">
          <a:avLst/>
        </a:prstGeom>
        <a:gradFill rotWithShape="0">
          <a:gsLst>
            <a:gs pos="0">
              <a:schemeClr val="accent4">
                <a:hueOff val="-1092657"/>
                <a:satOff val="-1313"/>
                <a:lumOff val="-1569"/>
                <a:alphaOff val="0"/>
                <a:tint val="98000"/>
                <a:satMod val="110000"/>
                <a:lumMod val="104000"/>
              </a:schemeClr>
            </a:gs>
            <a:gs pos="69000">
              <a:schemeClr val="accent4">
                <a:hueOff val="-1092657"/>
                <a:satOff val="-1313"/>
                <a:lumOff val="-1569"/>
                <a:alphaOff val="0"/>
                <a:shade val="88000"/>
                <a:satMod val="130000"/>
                <a:lumMod val="92000"/>
              </a:schemeClr>
            </a:gs>
            <a:gs pos="100000">
              <a:schemeClr val="accent4">
                <a:hueOff val="-1092657"/>
                <a:satOff val="-1313"/>
                <a:lumOff val="-1569"/>
                <a:alphaOff val="0"/>
                <a:shade val="78000"/>
                <a:satMod val="130000"/>
                <a:lumMod val="92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l-GR" sz="1900" b="0" kern="1200"/>
            <a:t>Υποτροφίες οικονομικής ενίσχυσης επιμελών φοιτητών σε ευπαθείς κοινωνικές ομάδες</a:t>
          </a:r>
          <a:endParaRPr lang="el-GR" sz="1900" b="0" kern="1200" dirty="0"/>
        </a:p>
      </dsp:txBody>
      <dsp:txXfrm>
        <a:off x="2961140" y="1311481"/>
        <a:ext cx="2574663" cy="1481492"/>
      </dsp:txXfrm>
    </dsp:sp>
    <dsp:sp modelId="{2B2BE701-AC30-4B59-8FED-8DA2D5D66D92}">
      <dsp:nvSpPr>
        <dsp:cNvPr id="0" name=""/>
        <dsp:cNvSpPr/>
      </dsp:nvSpPr>
      <dsp:spPr>
        <a:xfrm>
          <a:off x="5752862" y="1231336"/>
          <a:ext cx="2734953" cy="1641782"/>
        </a:xfrm>
        <a:prstGeom prst="roundRect">
          <a:avLst/>
        </a:prstGeom>
        <a:gradFill rotWithShape="0">
          <a:gsLst>
            <a:gs pos="0">
              <a:schemeClr val="accent4">
                <a:hueOff val="-2185313"/>
                <a:satOff val="-2625"/>
                <a:lumOff val="-3138"/>
                <a:alphaOff val="0"/>
                <a:tint val="98000"/>
                <a:satMod val="110000"/>
                <a:lumMod val="104000"/>
              </a:schemeClr>
            </a:gs>
            <a:gs pos="69000">
              <a:schemeClr val="accent4">
                <a:hueOff val="-2185313"/>
                <a:satOff val="-2625"/>
                <a:lumOff val="-3138"/>
                <a:alphaOff val="0"/>
                <a:shade val="88000"/>
                <a:satMod val="130000"/>
                <a:lumMod val="92000"/>
              </a:schemeClr>
            </a:gs>
            <a:gs pos="100000">
              <a:schemeClr val="accent4">
                <a:hueOff val="-2185313"/>
                <a:satOff val="-2625"/>
                <a:lumOff val="-3138"/>
                <a:alphaOff val="0"/>
                <a:shade val="78000"/>
                <a:satMod val="130000"/>
                <a:lumMod val="92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l-GR" sz="1900" kern="1200"/>
            <a:t>Βραβεία Αριστείας σε αριστεύσαντες πτυχιούχους τριτοβάθμιας εκπαίδευσης</a:t>
          </a:r>
          <a:endParaRPr lang="en-US" sz="1900" kern="1200" dirty="0"/>
        </a:p>
      </dsp:txBody>
      <dsp:txXfrm>
        <a:off x="5833007" y="1311481"/>
        <a:ext cx="2574663" cy="1481492"/>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D998CA-16B0-487F-B9EA-D233AB1BDFF2}">
      <dsp:nvSpPr>
        <dsp:cNvPr id="0" name=""/>
        <dsp:cNvSpPr/>
      </dsp:nvSpPr>
      <dsp:spPr>
        <a:xfrm>
          <a:off x="0" y="555"/>
          <a:ext cx="9118197" cy="3650359"/>
        </a:xfrm>
        <a:prstGeom prst="rect">
          <a:avLst/>
        </a:prstGeom>
        <a:solidFill>
          <a:schemeClr val="accent5">
            <a:shade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l-GR" sz="2000" b="1" kern="1200"/>
            <a:t>Ιστορίας και Πολιτισμού</a:t>
          </a:r>
          <a:endParaRPr lang="en-US" sz="2000" b="1" kern="1200"/>
        </a:p>
        <a:p>
          <a:pPr marL="0" lvl="0" indent="0" algn="ctr" defTabSz="889000">
            <a:lnSpc>
              <a:spcPct val="90000"/>
            </a:lnSpc>
            <a:spcBef>
              <a:spcPct val="0"/>
            </a:spcBef>
            <a:spcAft>
              <a:spcPct val="35000"/>
            </a:spcAft>
            <a:buFont typeface="+mj-lt"/>
            <a:buNone/>
          </a:pPr>
          <a:r>
            <a:rPr lang="el-GR" sz="2000" b="1" kern="1200"/>
            <a:t>Κοινωνικών και Πολιτικών Επιστημών</a:t>
          </a:r>
          <a:endParaRPr lang="en-US" sz="2000" b="1" kern="1200"/>
        </a:p>
        <a:p>
          <a:pPr marL="0" lvl="0" indent="0" algn="ctr" defTabSz="889000">
            <a:lnSpc>
              <a:spcPct val="90000"/>
            </a:lnSpc>
            <a:spcBef>
              <a:spcPct val="0"/>
            </a:spcBef>
            <a:spcAft>
              <a:spcPct val="35000"/>
            </a:spcAft>
            <a:buFont typeface="+mj-lt"/>
            <a:buNone/>
          </a:pPr>
          <a:r>
            <a:rPr lang="el-GR" sz="2000" b="1" kern="1200"/>
            <a:t>Νομικών Επιστημών</a:t>
          </a:r>
          <a:endParaRPr lang="en-US" sz="2000" b="1" kern="1200"/>
        </a:p>
        <a:p>
          <a:pPr marL="0" lvl="0" indent="0" algn="ctr" defTabSz="889000">
            <a:lnSpc>
              <a:spcPct val="90000"/>
            </a:lnSpc>
            <a:spcBef>
              <a:spcPct val="0"/>
            </a:spcBef>
            <a:spcAft>
              <a:spcPct val="35000"/>
            </a:spcAft>
            <a:buFont typeface="+mj-lt"/>
            <a:buNone/>
          </a:pPr>
          <a:r>
            <a:rPr lang="el-GR" sz="2000" b="1" kern="1200"/>
            <a:t>Οικονομικών Επιστημών</a:t>
          </a:r>
          <a:endParaRPr lang="el-GR" sz="2000" b="1" kern="1200" dirty="0"/>
        </a:p>
      </dsp:txBody>
      <dsp:txXfrm>
        <a:off x="0" y="555"/>
        <a:ext cx="9118197" cy="1971194"/>
      </dsp:txXfrm>
    </dsp:sp>
    <dsp:sp modelId="{8CECFA7B-FBF9-4189-BEF8-1A0D754130E2}">
      <dsp:nvSpPr>
        <dsp:cNvPr id="0" name=""/>
        <dsp:cNvSpPr/>
      </dsp:nvSpPr>
      <dsp:spPr>
        <a:xfrm>
          <a:off x="0" y="1698217"/>
          <a:ext cx="9118197" cy="2081325"/>
        </a:xfrm>
        <a:prstGeom prst="rect">
          <a:avLst/>
        </a:prstGeom>
        <a:solidFill>
          <a:schemeClr val="accent5">
            <a:alpha val="90000"/>
            <a:tint val="55000"/>
            <a:hueOff val="0"/>
            <a:satOff val="0"/>
            <a:lumOff val="0"/>
            <a:alphaOff val="0"/>
          </a:schemeClr>
        </a:solidFill>
        <a:ln w="15875" cap="flat" cmpd="sng" algn="ctr">
          <a:solidFill>
            <a:schemeClr val="accent5">
              <a:alpha val="90000"/>
              <a:tint val="55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marL="0" lvl="0" indent="0" algn="just" defTabSz="711200">
            <a:lnSpc>
              <a:spcPct val="90000"/>
            </a:lnSpc>
            <a:spcBef>
              <a:spcPct val="0"/>
            </a:spcBef>
            <a:spcAft>
              <a:spcPct val="35000"/>
            </a:spcAft>
            <a:buNone/>
          </a:pPr>
          <a:r>
            <a:rPr lang="el-GR" sz="1600" b="1" kern="1200"/>
            <a:t>Δικαιολογητικά: 1) Αίτηση, υποβολή στην ειδική ηλεκτρονική πλατφόρμα του Ε.Π.Ι. Φλωρεντίας και στο ΙΚΥ.</a:t>
          </a:r>
        </a:p>
        <a:p>
          <a:pPr marL="0" lvl="0" indent="0" algn="just" defTabSz="711200">
            <a:lnSpc>
              <a:spcPct val="90000"/>
            </a:lnSpc>
            <a:spcBef>
              <a:spcPct val="0"/>
            </a:spcBef>
            <a:spcAft>
              <a:spcPct val="35000"/>
            </a:spcAft>
            <a:buNone/>
          </a:pPr>
          <a:r>
            <a:rPr lang="el-GR" sz="1600" b="1" kern="1200"/>
            <a:t>2) Βιογραφικό σημείωμα </a:t>
          </a:r>
        </a:p>
        <a:p>
          <a:pPr marL="0" lvl="0" indent="0" algn="just" defTabSz="711200">
            <a:lnSpc>
              <a:spcPct val="90000"/>
            </a:lnSpc>
            <a:spcBef>
              <a:spcPct val="0"/>
            </a:spcBef>
            <a:spcAft>
              <a:spcPct val="35000"/>
            </a:spcAft>
            <a:buNone/>
          </a:pPr>
          <a:r>
            <a:rPr lang="el-GR" sz="1600" b="1" kern="1200"/>
            <a:t>3) Πτυχίο τριτοβάθμιας εκπαίδευσης </a:t>
          </a:r>
          <a:endParaRPr lang="en-US" sz="1600" b="1" kern="1200"/>
        </a:p>
        <a:p>
          <a:pPr marL="0" lvl="0" indent="0" algn="just" defTabSz="711200">
            <a:lnSpc>
              <a:spcPct val="90000"/>
            </a:lnSpc>
            <a:spcBef>
              <a:spcPct val="0"/>
            </a:spcBef>
            <a:spcAft>
              <a:spcPct val="35000"/>
            </a:spcAft>
            <a:buFont typeface="+mj-lt"/>
            <a:buNone/>
          </a:pPr>
          <a:r>
            <a:rPr lang="el-GR" sz="1600" b="1" kern="1200"/>
            <a:t>4) Τίτλος μάστερ</a:t>
          </a:r>
        </a:p>
        <a:p>
          <a:pPr marL="0" lvl="0" indent="0" algn="just" defTabSz="711200">
            <a:lnSpc>
              <a:spcPct val="90000"/>
            </a:lnSpc>
            <a:spcBef>
              <a:spcPct val="0"/>
            </a:spcBef>
            <a:spcAft>
              <a:spcPct val="35000"/>
            </a:spcAft>
            <a:buFont typeface="+mj-lt"/>
            <a:buNone/>
          </a:pPr>
          <a:r>
            <a:rPr lang="el-GR" sz="1600" b="1" kern="1200"/>
            <a:t>5) ΠΤΥΧΙΟ ΞΕΝΗΣ ΓΛΩΣΣΑΣ (ΠΡΟΑΙΡΕΤΙΚΑ)</a:t>
          </a:r>
          <a:endParaRPr lang="el-GR" sz="1600" b="1" kern="1200" dirty="0"/>
        </a:p>
      </dsp:txBody>
      <dsp:txXfrm>
        <a:off x="0" y="1698217"/>
        <a:ext cx="9118197" cy="2081325"/>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D998CA-16B0-487F-B9EA-D233AB1BDFF2}">
      <dsp:nvSpPr>
        <dsp:cNvPr id="0" name=""/>
        <dsp:cNvSpPr/>
      </dsp:nvSpPr>
      <dsp:spPr>
        <a:xfrm>
          <a:off x="0" y="0"/>
          <a:ext cx="9144000" cy="3202548"/>
        </a:xfrm>
        <a:prstGeom prst="rect">
          <a:avLst/>
        </a:prstGeom>
        <a:solidFill>
          <a:schemeClr val="accent6">
            <a:shade val="8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l-GR" sz="2000" b="1" kern="1200"/>
            <a:t>36 υποτροφίες για τ</a:t>
          </a:r>
          <a:r>
            <a:rPr lang="en-US" sz="2000" b="1" kern="1200"/>
            <a:t>o </a:t>
          </a:r>
          <a:r>
            <a:rPr lang="el-GR" sz="2000" b="1" kern="1200"/>
            <a:t>ακαδ. έτ</a:t>
          </a:r>
          <a:r>
            <a:rPr lang="en-US" sz="2000" b="1" kern="1200"/>
            <a:t>o</a:t>
          </a:r>
          <a:r>
            <a:rPr lang="el-GR" sz="2000" b="1" kern="1200"/>
            <a:t>ς 2024-2025, Προκήρυξη αρχές Ιουνίου</a:t>
          </a:r>
        </a:p>
        <a:p>
          <a:pPr marL="0" lvl="0" indent="0" algn="ctr" defTabSz="889000">
            <a:lnSpc>
              <a:spcPct val="90000"/>
            </a:lnSpc>
            <a:spcBef>
              <a:spcPct val="0"/>
            </a:spcBef>
            <a:spcAft>
              <a:spcPct val="35000"/>
            </a:spcAft>
            <a:buNone/>
          </a:pPr>
          <a:r>
            <a:rPr lang="el-GR" sz="2000" b="1" kern="1200"/>
            <a:t>Επιλέξιμοι πτυχιούχοι του τρέχοντος ακαδ. έτους και των δύο προηγούμενων ετών</a:t>
          </a:r>
          <a:endParaRPr lang="el-GR" sz="2000" b="1" kern="1200" dirty="0"/>
        </a:p>
      </dsp:txBody>
      <dsp:txXfrm>
        <a:off x="0" y="0"/>
        <a:ext cx="9144000" cy="1729375"/>
      </dsp:txXfrm>
    </dsp:sp>
    <dsp:sp modelId="{8CECFA7B-FBF9-4189-BEF8-1A0D754130E2}">
      <dsp:nvSpPr>
        <dsp:cNvPr id="0" name=""/>
        <dsp:cNvSpPr/>
      </dsp:nvSpPr>
      <dsp:spPr>
        <a:xfrm>
          <a:off x="0" y="1665324"/>
          <a:ext cx="9144000" cy="1473172"/>
        </a:xfrm>
        <a:prstGeom prst="rect">
          <a:avLst/>
        </a:prstGeom>
        <a:solidFill>
          <a:schemeClr val="accent6">
            <a:alpha val="90000"/>
            <a:tint val="40000"/>
            <a:hueOff val="0"/>
            <a:satOff val="0"/>
            <a:lumOff val="0"/>
            <a:alphaOff val="0"/>
          </a:schemeClr>
        </a:solidFill>
        <a:ln w="15875" cap="flat" cmpd="sng" algn="ctr">
          <a:solidFill>
            <a:schemeClr val="accent6">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30480" rIns="170688" bIns="30480" numCol="1" spcCol="1270" anchor="ctr" anchorCtr="0">
          <a:noAutofit/>
        </a:bodyPr>
        <a:lstStyle/>
        <a:p>
          <a:pPr marL="0" lvl="0" indent="0" algn="ctr" defTabSz="1066800">
            <a:lnSpc>
              <a:spcPct val="90000"/>
            </a:lnSpc>
            <a:spcBef>
              <a:spcPct val="0"/>
            </a:spcBef>
            <a:spcAft>
              <a:spcPct val="35000"/>
            </a:spcAft>
            <a:buNone/>
          </a:pPr>
          <a:r>
            <a:rPr lang="el-GR" sz="2400" b="1" kern="1200"/>
            <a:t>Μηνιαία υποτροφία 700,00€ + 700,00€ έξοδα εγκατάστασης + </a:t>
          </a:r>
          <a:r>
            <a:rPr lang="en-US" sz="2400" b="1" kern="1200"/>
            <a:t>110</a:t>
          </a:r>
          <a:r>
            <a:rPr lang="el-GR" sz="2400" b="1" kern="1200"/>
            <a:t>,00€ ιατροφαρμακευτική περίθαλψη</a:t>
          </a:r>
          <a:endParaRPr lang="el-GR" sz="2400" b="1" kern="1200" dirty="0"/>
        </a:p>
      </dsp:txBody>
      <dsp:txXfrm>
        <a:off x="0" y="1665324"/>
        <a:ext cx="9144000" cy="1473172"/>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FB53FD-A6B9-438B-9B43-6C449B62FE61}">
      <dsp:nvSpPr>
        <dsp:cNvPr id="0" name=""/>
        <dsp:cNvSpPr/>
      </dsp:nvSpPr>
      <dsp:spPr>
        <a:xfrm>
          <a:off x="0" y="2922655"/>
          <a:ext cx="7840166" cy="639405"/>
        </a:xfrm>
        <a:prstGeom prst="rect">
          <a:avLst/>
        </a:prstGeom>
        <a:solidFill>
          <a:schemeClr val="accent5">
            <a:shade val="8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l" defTabSz="711200">
            <a:lnSpc>
              <a:spcPct val="90000"/>
            </a:lnSpc>
            <a:spcBef>
              <a:spcPct val="0"/>
            </a:spcBef>
            <a:spcAft>
              <a:spcPct val="35000"/>
            </a:spcAft>
            <a:buNone/>
          </a:pPr>
          <a:r>
            <a:rPr lang="el-GR" sz="1600" b="1" kern="1200"/>
            <a:t>Βεβαίωση αποδοχής ή αίτηση υποψηφιότητας σε Πρόγραμμα Μεταπτυχιακών Σπουδών γαλλικού ιδρύματος ανώτατης εκπαίδευσης.</a:t>
          </a:r>
          <a:endParaRPr lang="el-GR" sz="1600" b="1" kern="1200" dirty="0"/>
        </a:p>
      </dsp:txBody>
      <dsp:txXfrm>
        <a:off x="0" y="2922655"/>
        <a:ext cx="7840166" cy="639405"/>
      </dsp:txXfrm>
    </dsp:sp>
    <dsp:sp modelId="{D1E5CAA9-8320-4CE5-96A3-FD47E4C6FB7B}">
      <dsp:nvSpPr>
        <dsp:cNvPr id="0" name=""/>
        <dsp:cNvSpPr/>
      </dsp:nvSpPr>
      <dsp:spPr>
        <a:xfrm rot="10800000">
          <a:off x="0" y="1948841"/>
          <a:ext cx="7840166" cy="983405"/>
        </a:xfrm>
        <a:prstGeom prst="upArrowCallout">
          <a:avLst/>
        </a:prstGeom>
        <a:solidFill>
          <a:schemeClr val="accent5">
            <a:shade val="80000"/>
            <a:hueOff val="65450"/>
            <a:satOff val="-2493"/>
            <a:lumOff val="868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l" defTabSz="711200">
            <a:lnSpc>
              <a:spcPct val="90000"/>
            </a:lnSpc>
            <a:spcBef>
              <a:spcPct val="0"/>
            </a:spcBef>
            <a:spcAft>
              <a:spcPct val="35000"/>
            </a:spcAft>
            <a:buNone/>
          </a:pPr>
          <a:r>
            <a:rPr lang="el-GR" sz="1600" b="1" kern="1200"/>
            <a:t>Αιτιολογημένη δήλωση ενδιαφέροντος υποχρεωτικά στην Γαλλική ή την Αγγλική  γλώσσα, ανάλογα με τη γλώσσα του μεταπτυχιακού προγράμματος.</a:t>
          </a:r>
          <a:endParaRPr lang="en-US" sz="1600" b="1" kern="1200" dirty="0"/>
        </a:p>
      </dsp:txBody>
      <dsp:txXfrm rot="10800000">
        <a:off x="0" y="1948841"/>
        <a:ext cx="7840166" cy="638987"/>
      </dsp:txXfrm>
    </dsp:sp>
    <dsp:sp modelId="{CEB69C6B-3016-4857-BAE3-1B8787316D30}">
      <dsp:nvSpPr>
        <dsp:cNvPr id="0" name=""/>
        <dsp:cNvSpPr/>
      </dsp:nvSpPr>
      <dsp:spPr>
        <a:xfrm rot="10800000">
          <a:off x="0" y="975026"/>
          <a:ext cx="7840166" cy="983405"/>
        </a:xfrm>
        <a:prstGeom prst="upArrowCallout">
          <a:avLst/>
        </a:prstGeom>
        <a:solidFill>
          <a:schemeClr val="accent5">
            <a:shade val="80000"/>
            <a:hueOff val="130900"/>
            <a:satOff val="-4985"/>
            <a:lumOff val="17359"/>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l" defTabSz="711200">
            <a:lnSpc>
              <a:spcPct val="90000"/>
            </a:lnSpc>
            <a:spcBef>
              <a:spcPct val="0"/>
            </a:spcBef>
            <a:spcAft>
              <a:spcPct val="35000"/>
            </a:spcAft>
            <a:buNone/>
          </a:pPr>
          <a:r>
            <a:rPr lang="el-GR" sz="1600" b="1" kern="1200"/>
            <a:t>Βιογραφικό σημείωμα στην ελληνική γλώσσα βάσει του Ευρωπαϊκού προτύπου Europass.</a:t>
          </a:r>
          <a:endParaRPr lang="en-US" sz="1600" b="1" kern="1200" dirty="0"/>
        </a:p>
      </dsp:txBody>
      <dsp:txXfrm rot="10800000">
        <a:off x="0" y="975026"/>
        <a:ext cx="7840166" cy="638987"/>
      </dsp:txXfrm>
    </dsp:sp>
    <dsp:sp modelId="{48AFF01E-9AA4-4E49-B885-F29B6FC1ECC2}">
      <dsp:nvSpPr>
        <dsp:cNvPr id="0" name=""/>
        <dsp:cNvSpPr/>
      </dsp:nvSpPr>
      <dsp:spPr>
        <a:xfrm rot="10800000">
          <a:off x="0" y="1211"/>
          <a:ext cx="7840166" cy="983405"/>
        </a:xfrm>
        <a:prstGeom prst="upArrowCallout">
          <a:avLst/>
        </a:prstGeom>
        <a:solidFill>
          <a:schemeClr val="accent5">
            <a:shade val="80000"/>
            <a:hueOff val="196350"/>
            <a:satOff val="-7478"/>
            <a:lumOff val="26039"/>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l" defTabSz="711200">
            <a:lnSpc>
              <a:spcPct val="90000"/>
            </a:lnSpc>
            <a:spcBef>
              <a:spcPct val="0"/>
            </a:spcBef>
            <a:spcAft>
              <a:spcPct val="35000"/>
            </a:spcAft>
            <a:buNone/>
          </a:pPr>
          <a:r>
            <a:rPr lang="el-GR" sz="1600" b="1" kern="1200"/>
            <a:t>Αντίγραφο του Πτυχίου Ελληνικού ΑΕΙ (Ίδρυμα Ανώτατης Εκπαίδευσης)</a:t>
          </a:r>
          <a:endParaRPr lang="en-US" sz="1600" b="1" kern="1200" dirty="0"/>
        </a:p>
      </dsp:txBody>
      <dsp:txXfrm rot="10800000">
        <a:off x="0" y="1211"/>
        <a:ext cx="7840166" cy="638987"/>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569E73-D119-4777-A25A-D5B0A450D560}">
      <dsp:nvSpPr>
        <dsp:cNvPr id="0" name=""/>
        <dsp:cNvSpPr/>
      </dsp:nvSpPr>
      <dsp:spPr>
        <a:xfrm>
          <a:off x="916483" y="1984"/>
          <a:ext cx="2030015" cy="1218009"/>
        </a:xfrm>
        <a:prstGeom prst="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l-GR" sz="1800" kern="1200" dirty="0"/>
            <a:t>Συνεργασία επιστημονικών ομάδων των 2 χωρών</a:t>
          </a:r>
          <a:endParaRPr lang="en-US" sz="1800" kern="1200" dirty="0"/>
        </a:p>
      </dsp:txBody>
      <dsp:txXfrm>
        <a:off x="916483" y="1984"/>
        <a:ext cx="2030015" cy="1218009"/>
      </dsp:txXfrm>
    </dsp:sp>
    <dsp:sp modelId="{5D00A350-0039-4A92-9BC7-D63D91E13F22}">
      <dsp:nvSpPr>
        <dsp:cNvPr id="0" name=""/>
        <dsp:cNvSpPr/>
      </dsp:nvSpPr>
      <dsp:spPr>
        <a:xfrm>
          <a:off x="3149500" y="1984"/>
          <a:ext cx="2030015" cy="1218009"/>
        </a:xfrm>
        <a:prstGeom prst="rect">
          <a:avLst/>
        </a:prstGeom>
        <a:solidFill>
          <a:schemeClr val="accent5">
            <a:hueOff val="-421158"/>
            <a:satOff val="-1986"/>
            <a:lumOff val="49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l-GR" sz="1800" kern="1200" dirty="0"/>
            <a:t>Επικεφαλής ομάδας  Μέλος ΔΕΠ</a:t>
          </a:r>
          <a:endParaRPr lang="en-US" sz="1800" kern="1200" dirty="0"/>
        </a:p>
      </dsp:txBody>
      <dsp:txXfrm>
        <a:off x="3149500" y="1984"/>
        <a:ext cx="2030015" cy="1218009"/>
      </dsp:txXfrm>
    </dsp:sp>
    <dsp:sp modelId="{4B1747F0-005C-4D29-BA66-B40C2D46327D}">
      <dsp:nvSpPr>
        <dsp:cNvPr id="0" name=""/>
        <dsp:cNvSpPr/>
      </dsp:nvSpPr>
      <dsp:spPr>
        <a:xfrm>
          <a:off x="916483" y="1422995"/>
          <a:ext cx="2030015" cy="1218009"/>
        </a:xfrm>
        <a:prstGeom prst="rect">
          <a:avLst/>
        </a:prstGeom>
        <a:solidFill>
          <a:schemeClr val="accent5">
            <a:hueOff val="-842315"/>
            <a:satOff val="-3972"/>
            <a:lumOff val="98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l-GR" sz="1800" kern="1200" dirty="0"/>
            <a:t>Σε οποιονδήποτε επιστημονικό τομέα</a:t>
          </a:r>
          <a:endParaRPr lang="en-US" sz="1800" kern="1200" dirty="0"/>
        </a:p>
      </dsp:txBody>
      <dsp:txXfrm>
        <a:off x="916483" y="1422995"/>
        <a:ext cx="2030015" cy="1218009"/>
      </dsp:txXfrm>
    </dsp:sp>
    <dsp:sp modelId="{C08F86A8-6226-4F98-9BDD-BAF6F5F9039C}">
      <dsp:nvSpPr>
        <dsp:cNvPr id="0" name=""/>
        <dsp:cNvSpPr/>
      </dsp:nvSpPr>
      <dsp:spPr>
        <a:xfrm>
          <a:off x="3149500" y="1422995"/>
          <a:ext cx="2030015" cy="1218009"/>
        </a:xfrm>
        <a:prstGeom prst="rect">
          <a:avLst/>
        </a:prstGeom>
        <a:solidFill>
          <a:schemeClr val="accent5">
            <a:hueOff val="-1263473"/>
            <a:satOff val="-5958"/>
            <a:lumOff val="147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l-GR" sz="1800" kern="1200" dirty="0"/>
            <a:t>Συνεργασία με ανταλλαγή κινητικοτήτων</a:t>
          </a:r>
          <a:endParaRPr lang="en-US" sz="1800" kern="1200" dirty="0"/>
        </a:p>
      </dsp:txBody>
      <dsp:txXfrm>
        <a:off x="3149500" y="1422995"/>
        <a:ext cx="2030015" cy="1218009"/>
      </dsp:txXfrm>
    </dsp:sp>
    <dsp:sp modelId="{0A3BD9D4-BD3E-4988-A8F0-9EA3F1558E0F}">
      <dsp:nvSpPr>
        <dsp:cNvPr id="0" name=""/>
        <dsp:cNvSpPr/>
      </dsp:nvSpPr>
      <dsp:spPr>
        <a:xfrm>
          <a:off x="2032992" y="2844006"/>
          <a:ext cx="2030015" cy="1218009"/>
        </a:xfrm>
        <a:prstGeom prst="rect">
          <a:avLst/>
        </a:prstGeom>
        <a:solidFill>
          <a:schemeClr val="accent5">
            <a:hueOff val="-1684631"/>
            <a:satOff val="-7944"/>
            <a:lumOff val="196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l-GR" sz="1800" kern="1200" dirty="0"/>
            <a:t>Διάρκεια 2 έτη</a:t>
          </a:r>
        </a:p>
        <a:p>
          <a:pPr marL="0" lvl="0" indent="0" algn="ctr" defTabSz="800100">
            <a:lnSpc>
              <a:spcPct val="90000"/>
            </a:lnSpc>
            <a:spcBef>
              <a:spcPct val="0"/>
            </a:spcBef>
            <a:spcAft>
              <a:spcPct val="35000"/>
            </a:spcAft>
            <a:buNone/>
          </a:pPr>
          <a:r>
            <a:rPr lang="el-GR" sz="1800" kern="1200" dirty="0"/>
            <a:t>Χρηματοδότηση 10.000€</a:t>
          </a:r>
          <a:endParaRPr lang="en-US" sz="1800" kern="1200" dirty="0"/>
        </a:p>
      </dsp:txBody>
      <dsp:txXfrm>
        <a:off x="2032992" y="2844006"/>
        <a:ext cx="2030015" cy="1218009"/>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569E73-D119-4777-A25A-D5B0A450D560}">
      <dsp:nvSpPr>
        <dsp:cNvPr id="0" name=""/>
        <dsp:cNvSpPr/>
      </dsp:nvSpPr>
      <dsp:spPr>
        <a:xfrm>
          <a:off x="158003" y="658"/>
          <a:ext cx="1800038" cy="1080022"/>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l-GR" sz="1800" kern="1200" dirty="0"/>
            <a:t>Αξιολόγηση από Έλληνες και Γάλλους </a:t>
          </a:r>
          <a:r>
            <a:rPr lang="el-GR" sz="1800" kern="1200" dirty="0" err="1"/>
            <a:t>αξιολογητές</a:t>
          </a:r>
          <a:endParaRPr lang="en-US" sz="1800" kern="1200" dirty="0"/>
        </a:p>
      </dsp:txBody>
      <dsp:txXfrm>
        <a:off x="158003" y="658"/>
        <a:ext cx="1800038" cy="1080022"/>
      </dsp:txXfrm>
    </dsp:sp>
    <dsp:sp modelId="{5D00A350-0039-4A92-9BC7-D63D91E13F22}">
      <dsp:nvSpPr>
        <dsp:cNvPr id="0" name=""/>
        <dsp:cNvSpPr/>
      </dsp:nvSpPr>
      <dsp:spPr>
        <a:xfrm>
          <a:off x="2138045" y="658"/>
          <a:ext cx="1800038" cy="1080022"/>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l-GR" sz="1800" kern="1200" dirty="0"/>
            <a:t>Για τον α’ κύκλο υπεβλήθησαν 51 αιτήσεις</a:t>
          </a:r>
          <a:endParaRPr lang="en-US" sz="1800" kern="1200" dirty="0"/>
        </a:p>
      </dsp:txBody>
      <dsp:txXfrm>
        <a:off x="2138045" y="658"/>
        <a:ext cx="1800038" cy="1080022"/>
      </dsp:txXfrm>
    </dsp:sp>
    <dsp:sp modelId="{4B1747F0-005C-4D29-BA66-B40C2D46327D}">
      <dsp:nvSpPr>
        <dsp:cNvPr id="0" name=""/>
        <dsp:cNvSpPr/>
      </dsp:nvSpPr>
      <dsp:spPr>
        <a:xfrm>
          <a:off x="158003" y="1260684"/>
          <a:ext cx="1800038" cy="1080022"/>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l-GR" sz="1800" kern="1200" dirty="0"/>
            <a:t>Επιλέχθηκαν 10 σχέδια για τα έτη 2024-2025</a:t>
          </a:r>
          <a:endParaRPr lang="en-US" sz="1800" kern="1200" dirty="0"/>
        </a:p>
      </dsp:txBody>
      <dsp:txXfrm>
        <a:off x="158003" y="1260684"/>
        <a:ext cx="1800038" cy="1080022"/>
      </dsp:txXfrm>
    </dsp:sp>
    <dsp:sp modelId="{C08F86A8-6226-4F98-9BDD-BAF6F5F9039C}">
      <dsp:nvSpPr>
        <dsp:cNvPr id="0" name=""/>
        <dsp:cNvSpPr/>
      </dsp:nvSpPr>
      <dsp:spPr>
        <a:xfrm>
          <a:off x="2138045" y="1260684"/>
          <a:ext cx="1800038" cy="1080022"/>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l-GR" sz="1800" kern="1200" dirty="0"/>
            <a:t>Επόμενη προκήρυξη εντός του 2025</a:t>
          </a:r>
          <a:endParaRPr lang="en-US" sz="1800" kern="1200" dirty="0"/>
        </a:p>
      </dsp:txBody>
      <dsp:txXfrm>
        <a:off x="2138045" y="1260684"/>
        <a:ext cx="1800038" cy="1080022"/>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D998CA-16B0-487F-B9EA-D233AB1BDFF2}">
      <dsp:nvSpPr>
        <dsp:cNvPr id="0" name=""/>
        <dsp:cNvSpPr/>
      </dsp:nvSpPr>
      <dsp:spPr>
        <a:xfrm>
          <a:off x="0" y="0"/>
          <a:ext cx="9143999" cy="4028312"/>
        </a:xfrm>
        <a:prstGeom prst="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endParaRPr lang="el-GR" sz="1600" b="1" kern="1200" dirty="0"/>
        </a:p>
        <a:p>
          <a:pPr marL="0" lvl="0" indent="0" algn="ctr" defTabSz="711200">
            <a:lnSpc>
              <a:spcPct val="90000"/>
            </a:lnSpc>
            <a:spcBef>
              <a:spcPct val="0"/>
            </a:spcBef>
            <a:spcAft>
              <a:spcPct val="35000"/>
            </a:spcAft>
            <a:buNone/>
          </a:pPr>
          <a:endParaRPr lang="el-GR" sz="1600" b="1" kern="1200" dirty="0"/>
        </a:p>
        <a:p>
          <a:pPr marL="0" lvl="0" indent="0" algn="ctr" defTabSz="711200">
            <a:lnSpc>
              <a:spcPct val="90000"/>
            </a:lnSpc>
            <a:spcBef>
              <a:spcPct val="0"/>
            </a:spcBef>
            <a:spcAft>
              <a:spcPct val="35000"/>
            </a:spcAft>
            <a:buNone/>
          </a:pPr>
          <a:r>
            <a:rPr lang="el-GR" sz="1600" b="1" kern="1200" dirty="0"/>
            <a:t>Πρόγραμμα για Έλληνες Υποψήφιους Διδάκτορες</a:t>
          </a:r>
          <a:r>
            <a:rPr lang="el-GR" sz="1600" kern="1200" dirty="0"/>
            <a:t>, </a:t>
          </a:r>
          <a:r>
            <a:rPr lang="el-GR" sz="1600" b="1" kern="1200" dirty="0"/>
            <a:t>διάρκειας 6 μηνών </a:t>
          </a:r>
          <a:r>
            <a:rPr lang="el-GR" sz="1600" kern="1200" dirty="0"/>
            <a:t>: </a:t>
          </a:r>
        </a:p>
        <a:p>
          <a:pPr marL="0" lvl="0" indent="0" algn="ctr" defTabSz="711200">
            <a:lnSpc>
              <a:spcPct val="90000"/>
            </a:lnSpc>
            <a:spcBef>
              <a:spcPct val="0"/>
            </a:spcBef>
            <a:spcAft>
              <a:spcPct val="35000"/>
            </a:spcAft>
            <a:buNone/>
          </a:pPr>
          <a:r>
            <a:rPr lang="el-GR" sz="1800" b="1" kern="1200" dirty="0"/>
            <a:t>2</a:t>
          </a:r>
          <a:r>
            <a:rPr lang="en-US" sz="1800" b="1" kern="1200" dirty="0"/>
            <a:t>.</a:t>
          </a:r>
          <a:r>
            <a:rPr lang="el-GR" sz="1800" b="1" kern="1200" dirty="0"/>
            <a:t>800,00€ μηνιαία υποτροφία</a:t>
          </a:r>
        </a:p>
        <a:p>
          <a:pPr marL="0" lvl="0" indent="0" algn="ctr" defTabSz="711200">
            <a:lnSpc>
              <a:spcPct val="90000"/>
            </a:lnSpc>
            <a:spcBef>
              <a:spcPct val="0"/>
            </a:spcBef>
            <a:spcAft>
              <a:spcPct val="35000"/>
            </a:spcAft>
            <a:buNone/>
          </a:pPr>
          <a:r>
            <a:rPr lang="el-GR" sz="1800" b="1" kern="1200" dirty="0"/>
            <a:t> 500,00€ έξοδα εγκατάστασης</a:t>
          </a:r>
        </a:p>
        <a:p>
          <a:pPr marL="0" lvl="0" indent="0" algn="ctr" defTabSz="711200">
            <a:lnSpc>
              <a:spcPct val="90000"/>
            </a:lnSpc>
            <a:spcBef>
              <a:spcPct val="0"/>
            </a:spcBef>
            <a:spcAft>
              <a:spcPct val="35000"/>
            </a:spcAft>
            <a:buNone/>
          </a:pPr>
          <a:r>
            <a:rPr lang="el-GR" sz="1800" b="1" kern="1200" dirty="0"/>
            <a:t> 1</a:t>
          </a:r>
          <a:r>
            <a:rPr lang="en-US" sz="1800" b="1" kern="1200" dirty="0"/>
            <a:t>.</a:t>
          </a:r>
          <a:r>
            <a:rPr lang="el-GR" sz="1800" b="1" kern="1200" dirty="0"/>
            <a:t>800,00€ απαιτούμενα αναλώσιμα έρευνας</a:t>
          </a:r>
        </a:p>
        <a:p>
          <a:pPr marL="0" lvl="0" indent="0" algn="ctr" defTabSz="711200">
            <a:lnSpc>
              <a:spcPct val="90000"/>
            </a:lnSpc>
            <a:spcBef>
              <a:spcPct val="0"/>
            </a:spcBef>
            <a:spcAft>
              <a:spcPct val="35000"/>
            </a:spcAft>
            <a:buNone/>
          </a:pPr>
          <a:r>
            <a:rPr lang="el-GR" sz="1800" b="1" kern="1200" dirty="0"/>
            <a:t>2</a:t>
          </a:r>
          <a:r>
            <a:rPr lang="en-US" sz="1800" b="1" kern="1200" dirty="0"/>
            <a:t>.</a:t>
          </a:r>
          <a:r>
            <a:rPr lang="el-GR" sz="1800" b="1" kern="1200" dirty="0"/>
            <a:t>000,00€ ευρώ εισιτήριο με επιστροφή</a:t>
          </a:r>
        </a:p>
        <a:p>
          <a:pPr marL="0" lvl="0" indent="0" algn="ctr" defTabSz="711200">
            <a:lnSpc>
              <a:spcPct val="90000"/>
            </a:lnSpc>
            <a:spcBef>
              <a:spcPct val="0"/>
            </a:spcBef>
            <a:spcAft>
              <a:spcPct val="35000"/>
            </a:spcAft>
            <a:buNone/>
          </a:pPr>
          <a:r>
            <a:rPr lang="el-GR" sz="1600" b="1" kern="1200" dirty="0"/>
            <a:t>    </a:t>
          </a:r>
          <a:endParaRPr lang="en-US" sz="1600" u="sng" kern="1200" dirty="0"/>
        </a:p>
        <a:p>
          <a:pPr marL="0" lvl="0" indent="0" algn="l" defTabSz="711200">
            <a:lnSpc>
              <a:spcPct val="90000"/>
            </a:lnSpc>
            <a:spcBef>
              <a:spcPct val="0"/>
            </a:spcBef>
            <a:spcAft>
              <a:spcPct val="35000"/>
            </a:spcAft>
            <a:buNone/>
          </a:pPr>
          <a:endParaRPr lang="en-US" sz="1600" kern="1200" dirty="0"/>
        </a:p>
      </dsp:txBody>
      <dsp:txXfrm>
        <a:off x="0" y="0"/>
        <a:ext cx="9143999" cy="2175288"/>
      </dsp:txXfrm>
    </dsp:sp>
    <dsp:sp modelId="{8CECFA7B-FBF9-4189-BEF8-1A0D754130E2}">
      <dsp:nvSpPr>
        <dsp:cNvPr id="0" name=""/>
        <dsp:cNvSpPr/>
      </dsp:nvSpPr>
      <dsp:spPr>
        <a:xfrm>
          <a:off x="0" y="2342958"/>
          <a:ext cx="9143999" cy="1361935"/>
        </a:xfrm>
        <a:prstGeom prst="rect">
          <a:avLst/>
        </a:prstGeom>
        <a:solidFill>
          <a:schemeClr val="accent4">
            <a:tint val="40000"/>
            <a:alpha val="90000"/>
            <a:hueOff val="0"/>
            <a:satOff val="0"/>
            <a:lumOff val="0"/>
            <a:alphaOff val="0"/>
          </a:schemeClr>
        </a:solidFill>
        <a:ln w="15875"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marL="0" lvl="0" indent="0" algn="ctr" defTabSz="711200">
            <a:lnSpc>
              <a:spcPct val="90000"/>
            </a:lnSpc>
            <a:spcBef>
              <a:spcPct val="0"/>
            </a:spcBef>
            <a:spcAft>
              <a:spcPct val="35000"/>
            </a:spcAft>
            <a:buNone/>
          </a:pPr>
          <a:r>
            <a:rPr lang="el-GR" sz="1600" b="1" kern="1200" dirty="0"/>
            <a:t>Πρόγραμμα για Αμερικανούς  Υποψήφιους Διδάκτορες</a:t>
          </a:r>
          <a:r>
            <a:rPr lang="el-GR" sz="1600" kern="1200" dirty="0"/>
            <a:t>, </a:t>
          </a:r>
          <a:r>
            <a:rPr lang="el-GR" sz="1600" b="1" kern="1200" dirty="0"/>
            <a:t>διάρκειας 6 μηνών</a:t>
          </a:r>
          <a:r>
            <a:rPr lang="el-GR" sz="1600" kern="1200" dirty="0"/>
            <a:t>: </a:t>
          </a:r>
        </a:p>
        <a:p>
          <a:pPr marL="0" lvl="0" indent="0" algn="ctr" defTabSz="711200">
            <a:lnSpc>
              <a:spcPct val="90000"/>
            </a:lnSpc>
            <a:spcBef>
              <a:spcPct val="0"/>
            </a:spcBef>
            <a:spcAft>
              <a:spcPct val="35000"/>
            </a:spcAft>
            <a:buNone/>
          </a:pPr>
          <a:r>
            <a:rPr lang="el-GR" sz="1600" kern="1200" dirty="0"/>
            <a:t> 1</a:t>
          </a:r>
          <a:r>
            <a:rPr lang="en-US" sz="1600" kern="1200" dirty="0"/>
            <a:t>.</a:t>
          </a:r>
          <a:r>
            <a:rPr lang="el-GR" sz="1600" kern="1200" dirty="0"/>
            <a:t>650</a:t>
          </a:r>
          <a:r>
            <a:rPr lang="en-US" sz="1600" kern="1200" dirty="0"/>
            <a:t>,00</a:t>
          </a:r>
          <a:r>
            <a:rPr lang="el-GR" sz="1600" kern="1200" dirty="0"/>
            <a:t>€ το μήνα τροφεία</a:t>
          </a:r>
        </a:p>
        <a:p>
          <a:pPr marL="0" lvl="0" indent="0" algn="ctr" defTabSz="711200">
            <a:lnSpc>
              <a:spcPct val="90000"/>
            </a:lnSpc>
            <a:spcBef>
              <a:spcPct val="0"/>
            </a:spcBef>
            <a:spcAft>
              <a:spcPct val="35000"/>
            </a:spcAft>
            <a:buNone/>
          </a:pPr>
          <a:r>
            <a:rPr lang="el-GR" sz="1600" kern="1200" dirty="0"/>
            <a:t> 1</a:t>
          </a:r>
          <a:r>
            <a:rPr lang="en-US" sz="1600" kern="1200" dirty="0"/>
            <a:t>.1</a:t>
          </a:r>
          <a:r>
            <a:rPr lang="el-GR" sz="1600" kern="1200" dirty="0"/>
            <a:t>00</a:t>
          </a:r>
          <a:r>
            <a:rPr lang="en-US" sz="1600" kern="1200" dirty="0"/>
            <a:t>,</a:t>
          </a:r>
          <a:r>
            <a:rPr lang="el-GR" sz="1600" kern="1200" dirty="0"/>
            <a:t>0</a:t>
          </a:r>
          <a:r>
            <a:rPr lang="en-US" sz="1600" kern="1200" dirty="0"/>
            <a:t>0</a:t>
          </a:r>
          <a:r>
            <a:rPr lang="el-GR" sz="1600" kern="1200" dirty="0"/>
            <a:t>€ ευρώ έξοδα εγκατάστασης</a:t>
          </a:r>
        </a:p>
        <a:p>
          <a:pPr marL="0" lvl="0" indent="0" algn="ctr" defTabSz="711200">
            <a:lnSpc>
              <a:spcPct val="90000"/>
            </a:lnSpc>
            <a:spcBef>
              <a:spcPct val="0"/>
            </a:spcBef>
            <a:spcAft>
              <a:spcPct val="35000"/>
            </a:spcAft>
            <a:buNone/>
          </a:pPr>
          <a:r>
            <a:rPr lang="el-GR" sz="1600" kern="1200" dirty="0"/>
            <a:t> 1.000,00€ απαιτούμενα αναλώσιμα έρευνας</a:t>
          </a:r>
        </a:p>
        <a:p>
          <a:pPr marL="0" lvl="0" indent="0" algn="ctr" defTabSz="711200">
            <a:lnSpc>
              <a:spcPct val="90000"/>
            </a:lnSpc>
            <a:spcBef>
              <a:spcPct val="0"/>
            </a:spcBef>
            <a:spcAft>
              <a:spcPct val="35000"/>
            </a:spcAft>
            <a:buNone/>
          </a:pPr>
          <a:r>
            <a:rPr lang="el-GR" sz="1600" kern="1200" dirty="0"/>
            <a:t>1.800,00€ ευρώ εισιτήριο με επιστροφή </a:t>
          </a:r>
        </a:p>
      </dsp:txBody>
      <dsp:txXfrm>
        <a:off x="0" y="2342958"/>
        <a:ext cx="9143999" cy="1361935"/>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9B8B8E-42AD-4E44-A8EC-C33C25936344}">
      <dsp:nvSpPr>
        <dsp:cNvPr id="0" name=""/>
        <dsp:cNvSpPr/>
      </dsp:nvSpPr>
      <dsp:spPr>
        <a:xfrm>
          <a:off x="2458274" y="1255650"/>
          <a:ext cx="532766" cy="91440"/>
        </a:xfrm>
        <a:custGeom>
          <a:avLst/>
          <a:gdLst/>
          <a:ahLst/>
          <a:cxnLst/>
          <a:rect l="0" t="0" r="0" b="0"/>
          <a:pathLst>
            <a:path>
              <a:moveTo>
                <a:pt x="0" y="45720"/>
              </a:moveTo>
              <a:lnTo>
                <a:pt x="532766" y="45720"/>
              </a:lnTo>
            </a:path>
          </a:pathLst>
        </a:custGeom>
        <a:noFill/>
        <a:ln w="9525" cap="flat" cmpd="sng" algn="ctr">
          <a:solidFill>
            <a:schemeClr val="accent6">
              <a:shade val="90000"/>
              <a:hueOff val="0"/>
              <a:satOff val="0"/>
              <a:lumOff val="0"/>
              <a:alphaOff val="0"/>
            </a:schemeClr>
          </a:solidFill>
          <a:prstDash val="solid"/>
          <a:tailEnd type="arrow"/>
        </a:ln>
        <a:effectLst/>
        <a:scene3d>
          <a:camera prst="orthographicFront">
            <a:rot lat="0" lon="0" rev="0"/>
          </a:camera>
          <a:lightRig rig="contrasting" dir="t">
            <a:rot lat="0" lon="0" rev="1200000"/>
          </a:lightRig>
        </a:scene3d>
        <a:sp3d z="-110000"/>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711200">
            <a:lnSpc>
              <a:spcPct val="90000"/>
            </a:lnSpc>
            <a:spcBef>
              <a:spcPct val="0"/>
            </a:spcBef>
            <a:spcAft>
              <a:spcPct val="35000"/>
            </a:spcAft>
            <a:buNone/>
          </a:pPr>
          <a:endParaRPr lang="en-US" sz="1600" b="1" kern="1200">
            <a:solidFill>
              <a:schemeClr val="tx1"/>
            </a:solidFill>
          </a:endParaRPr>
        </a:p>
      </dsp:txBody>
      <dsp:txXfrm>
        <a:off x="2710573" y="1298550"/>
        <a:ext cx="28168" cy="5639"/>
      </dsp:txXfrm>
    </dsp:sp>
    <dsp:sp modelId="{E9C398C8-C69A-4152-BC54-145A94F90A7A}">
      <dsp:nvSpPr>
        <dsp:cNvPr id="0" name=""/>
        <dsp:cNvSpPr/>
      </dsp:nvSpPr>
      <dsp:spPr>
        <a:xfrm>
          <a:off x="10655" y="566544"/>
          <a:ext cx="2449418" cy="1469651"/>
        </a:xfrm>
        <a:prstGeom prst="rect">
          <a:avLst/>
        </a:prstGeom>
        <a:solidFill>
          <a:schemeClr val="accent6">
            <a:shade val="5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l-GR" sz="1600" b="1" kern="1200">
              <a:solidFill>
                <a:schemeClr val="tx1"/>
              </a:solidFill>
            </a:rPr>
            <a:t>Βαθμός πτυχίου άνω του 6,5</a:t>
          </a:r>
          <a:endParaRPr lang="en-US" sz="1600" b="1" kern="1200" dirty="0">
            <a:solidFill>
              <a:schemeClr val="tx1"/>
            </a:solidFill>
          </a:endParaRPr>
        </a:p>
      </dsp:txBody>
      <dsp:txXfrm>
        <a:off x="10655" y="566544"/>
        <a:ext cx="2449418" cy="1469651"/>
      </dsp:txXfrm>
    </dsp:sp>
    <dsp:sp modelId="{9EFFDA7A-E1AE-4DB0-B2D1-D8F610F783A8}">
      <dsp:nvSpPr>
        <dsp:cNvPr id="0" name=""/>
        <dsp:cNvSpPr/>
      </dsp:nvSpPr>
      <dsp:spPr>
        <a:xfrm>
          <a:off x="5471059" y="1255650"/>
          <a:ext cx="532766" cy="91440"/>
        </a:xfrm>
        <a:custGeom>
          <a:avLst/>
          <a:gdLst/>
          <a:ahLst/>
          <a:cxnLst/>
          <a:rect l="0" t="0" r="0" b="0"/>
          <a:pathLst>
            <a:path>
              <a:moveTo>
                <a:pt x="0" y="45720"/>
              </a:moveTo>
              <a:lnTo>
                <a:pt x="532766" y="45720"/>
              </a:lnTo>
            </a:path>
          </a:pathLst>
        </a:custGeom>
        <a:noFill/>
        <a:ln w="9525" cap="flat" cmpd="sng" algn="ctr">
          <a:solidFill>
            <a:schemeClr val="accent6">
              <a:shade val="90000"/>
              <a:hueOff val="72697"/>
              <a:satOff val="-2516"/>
              <a:lumOff val="15855"/>
              <a:alphaOff val="0"/>
            </a:schemeClr>
          </a:solidFill>
          <a:prstDash val="solid"/>
          <a:tailEnd type="arrow"/>
        </a:ln>
        <a:effectLst/>
        <a:scene3d>
          <a:camera prst="orthographicFront">
            <a:rot lat="0" lon="0" rev="0"/>
          </a:camera>
          <a:lightRig rig="contrasting" dir="t">
            <a:rot lat="0" lon="0" rev="1200000"/>
          </a:lightRig>
        </a:scene3d>
        <a:sp3d z="-110000"/>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711200">
            <a:lnSpc>
              <a:spcPct val="90000"/>
            </a:lnSpc>
            <a:spcBef>
              <a:spcPct val="0"/>
            </a:spcBef>
            <a:spcAft>
              <a:spcPct val="35000"/>
            </a:spcAft>
            <a:buNone/>
          </a:pPr>
          <a:endParaRPr lang="en-US" sz="1600" b="1" kern="1200">
            <a:solidFill>
              <a:schemeClr val="tx1"/>
            </a:solidFill>
          </a:endParaRPr>
        </a:p>
      </dsp:txBody>
      <dsp:txXfrm>
        <a:off x="5723358" y="1298550"/>
        <a:ext cx="28168" cy="5639"/>
      </dsp:txXfrm>
    </dsp:sp>
    <dsp:sp modelId="{B95F63EB-8040-4473-84B2-F99AB10B7FD0}">
      <dsp:nvSpPr>
        <dsp:cNvPr id="0" name=""/>
        <dsp:cNvSpPr/>
      </dsp:nvSpPr>
      <dsp:spPr>
        <a:xfrm>
          <a:off x="3023440" y="566544"/>
          <a:ext cx="2449418" cy="1469651"/>
        </a:xfrm>
        <a:prstGeom prst="rect">
          <a:avLst/>
        </a:prstGeom>
        <a:solidFill>
          <a:schemeClr val="accent6">
            <a:shade val="50000"/>
            <a:hueOff val="55805"/>
            <a:satOff val="-2154"/>
            <a:lumOff val="16544"/>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l-GR" sz="1600" b="1" kern="1200">
              <a:solidFill>
                <a:schemeClr val="tx1"/>
              </a:solidFill>
            </a:rPr>
            <a:t>1 έτος &gt;Έναρξη διδακτορικής διατριβής&lt;4 έτη</a:t>
          </a:r>
          <a:endParaRPr lang="en-US" sz="1600" b="1" kern="1200" dirty="0">
            <a:solidFill>
              <a:schemeClr val="tx1"/>
            </a:solidFill>
          </a:endParaRPr>
        </a:p>
      </dsp:txBody>
      <dsp:txXfrm>
        <a:off x="3023440" y="566544"/>
        <a:ext cx="2449418" cy="1469651"/>
      </dsp:txXfrm>
    </dsp:sp>
    <dsp:sp modelId="{B87C2395-513D-4BE2-8230-93B6C2A33D6B}">
      <dsp:nvSpPr>
        <dsp:cNvPr id="0" name=""/>
        <dsp:cNvSpPr/>
      </dsp:nvSpPr>
      <dsp:spPr>
        <a:xfrm>
          <a:off x="1235364" y="2034395"/>
          <a:ext cx="6025570" cy="532766"/>
        </a:xfrm>
        <a:custGeom>
          <a:avLst/>
          <a:gdLst/>
          <a:ahLst/>
          <a:cxnLst/>
          <a:rect l="0" t="0" r="0" b="0"/>
          <a:pathLst>
            <a:path>
              <a:moveTo>
                <a:pt x="6025570" y="0"/>
              </a:moveTo>
              <a:lnTo>
                <a:pt x="6025570" y="283483"/>
              </a:lnTo>
              <a:lnTo>
                <a:pt x="0" y="283483"/>
              </a:lnTo>
              <a:lnTo>
                <a:pt x="0" y="532766"/>
              </a:lnTo>
            </a:path>
          </a:pathLst>
        </a:custGeom>
        <a:noFill/>
        <a:ln w="9525" cap="flat" cmpd="sng" algn="ctr">
          <a:solidFill>
            <a:schemeClr val="accent6">
              <a:shade val="90000"/>
              <a:hueOff val="145394"/>
              <a:satOff val="-5032"/>
              <a:lumOff val="31709"/>
              <a:alphaOff val="0"/>
            </a:schemeClr>
          </a:solidFill>
          <a:prstDash val="solid"/>
          <a:tailEnd type="arrow"/>
        </a:ln>
        <a:effectLst/>
        <a:scene3d>
          <a:camera prst="orthographicFront">
            <a:rot lat="0" lon="0" rev="0"/>
          </a:camera>
          <a:lightRig rig="contrasting" dir="t">
            <a:rot lat="0" lon="0" rev="1200000"/>
          </a:lightRig>
        </a:scene3d>
        <a:sp3d z="-110000"/>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711200">
            <a:lnSpc>
              <a:spcPct val="90000"/>
            </a:lnSpc>
            <a:spcBef>
              <a:spcPct val="0"/>
            </a:spcBef>
            <a:spcAft>
              <a:spcPct val="35000"/>
            </a:spcAft>
            <a:buNone/>
          </a:pPr>
          <a:endParaRPr lang="en-US" sz="1600" b="1" kern="1200">
            <a:solidFill>
              <a:schemeClr val="tx1"/>
            </a:solidFill>
          </a:endParaRPr>
        </a:p>
      </dsp:txBody>
      <dsp:txXfrm>
        <a:off x="4096853" y="2297959"/>
        <a:ext cx="302592" cy="5639"/>
      </dsp:txXfrm>
    </dsp:sp>
    <dsp:sp modelId="{CD485CAA-B074-4B98-8A90-1943772DC82A}">
      <dsp:nvSpPr>
        <dsp:cNvPr id="0" name=""/>
        <dsp:cNvSpPr/>
      </dsp:nvSpPr>
      <dsp:spPr>
        <a:xfrm>
          <a:off x="6036225" y="566544"/>
          <a:ext cx="2449418" cy="1469651"/>
        </a:xfrm>
        <a:prstGeom prst="rect">
          <a:avLst/>
        </a:prstGeom>
        <a:solidFill>
          <a:schemeClr val="accent6">
            <a:shade val="50000"/>
            <a:hueOff val="111609"/>
            <a:satOff val="-4308"/>
            <a:lumOff val="33089"/>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l-GR" sz="1600" b="1" kern="1200">
              <a:solidFill>
                <a:schemeClr val="tx1"/>
              </a:solidFill>
            </a:rPr>
            <a:t>Αποδοχή από το ίδρυμα υποδοχής στις ΗΠΑ</a:t>
          </a:r>
          <a:endParaRPr lang="en-US" sz="1600" b="1" kern="1200" dirty="0">
            <a:solidFill>
              <a:schemeClr val="tx1"/>
            </a:solidFill>
          </a:endParaRPr>
        </a:p>
      </dsp:txBody>
      <dsp:txXfrm>
        <a:off x="6036225" y="566544"/>
        <a:ext cx="2449418" cy="1469651"/>
      </dsp:txXfrm>
    </dsp:sp>
    <dsp:sp modelId="{95943021-2C5A-43C9-A49D-4116AFD42345}">
      <dsp:nvSpPr>
        <dsp:cNvPr id="0" name=""/>
        <dsp:cNvSpPr/>
      </dsp:nvSpPr>
      <dsp:spPr>
        <a:xfrm>
          <a:off x="2458274" y="3288667"/>
          <a:ext cx="532766" cy="91440"/>
        </a:xfrm>
        <a:custGeom>
          <a:avLst/>
          <a:gdLst/>
          <a:ahLst/>
          <a:cxnLst/>
          <a:rect l="0" t="0" r="0" b="0"/>
          <a:pathLst>
            <a:path>
              <a:moveTo>
                <a:pt x="0" y="45720"/>
              </a:moveTo>
              <a:lnTo>
                <a:pt x="532766" y="45720"/>
              </a:lnTo>
            </a:path>
          </a:pathLst>
        </a:custGeom>
        <a:noFill/>
        <a:ln w="9525" cap="flat" cmpd="sng" algn="ctr">
          <a:solidFill>
            <a:schemeClr val="accent6">
              <a:shade val="90000"/>
              <a:hueOff val="72697"/>
              <a:satOff val="-2516"/>
              <a:lumOff val="15855"/>
              <a:alphaOff val="0"/>
            </a:schemeClr>
          </a:solidFill>
          <a:prstDash val="solid"/>
          <a:tailEnd type="arrow"/>
        </a:ln>
        <a:effectLst/>
        <a:scene3d>
          <a:camera prst="orthographicFront">
            <a:rot lat="0" lon="0" rev="0"/>
          </a:camera>
          <a:lightRig rig="contrasting" dir="t">
            <a:rot lat="0" lon="0" rev="1200000"/>
          </a:lightRig>
        </a:scene3d>
        <a:sp3d z="-110000"/>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711200">
            <a:lnSpc>
              <a:spcPct val="90000"/>
            </a:lnSpc>
            <a:spcBef>
              <a:spcPct val="0"/>
            </a:spcBef>
            <a:spcAft>
              <a:spcPct val="35000"/>
            </a:spcAft>
            <a:buNone/>
          </a:pPr>
          <a:endParaRPr lang="en-US" sz="1600" b="1" kern="1200">
            <a:solidFill>
              <a:schemeClr val="tx1"/>
            </a:solidFill>
          </a:endParaRPr>
        </a:p>
      </dsp:txBody>
      <dsp:txXfrm>
        <a:off x="2710573" y="3331568"/>
        <a:ext cx="28168" cy="5639"/>
      </dsp:txXfrm>
    </dsp:sp>
    <dsp:sp modelId="{29E2136C-20DD-4181-A56C-EC65741BD95F}">
      <dsp:nvSpPr>
        <dsp:cNvPr id="0" name=""/>
        <dsp:cNvSpPr/>
      </dsp:nvSpPr>
      <dsp:spPr>
        <a:xfrm>
          <a:off x="10655" y="2599562"/>
          <a:ext cx="2449418" cy="1469651"/>
        </a:xfrm>
        <a:prstGeom prst="rect">
          <a:avLst/>
        </a:prstGeom>
        <a:solidFill>
          <a:schemeClr val="accent6">
            <a:shade val="50000"/>
            <a:hueOff val="111609"/>
            <a:satOff val="-4308"/>
            <a:lumOff val="33089"/>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l-GR" sz="1600" b="1" kern="1200">
              <a:solidFill>
                <a:schemeClr val="tx1"/>
              </a:solidFill>
            </a:rPr>
            <a:t>Πολύ καλή γνώση της αγγλικής, ΠΡΟΣΟΧΗ ΣΤΗ ΣΥΝΕΝΤΕΥΞΗ</a:t>
          </a:r>
          <a:endParaRPr lang="en-US" sz="1600" b="1" kern="1200" dirty="0">
            <a:solidFill>
              <a:schemeClr val="tx1"/>
            </a:solidFill>
          </a:endParaRPr>
        </a:p>
      </dsp:txBody>
      <dsp:txXfrm>
        <a:off x="10655" y="2599562"/>
        <a:ext cx="2449418" cy="1469651"/>
      </dsp:txXfrm>
    </dsp:sp>
    <dsp:sp modelId="{F6096E3D-A50D-4CE8-BC12-181B1658D246}">
      <dsp:nvSpPr>
        <dsp:cNvPr id="0" name=""/>
        <dsp:cNvSpPr/>
      </dsp:nvSpPr>
      <dsp:spPr>
        <a:xfrm>
          <a:off x="3023440" y="2599562"/>
          <a:ext cx="3151593" cy="1469651"/>
        </a:xfrm>
        <a:prstGeom prst="rect">
          <a:avLst/>
        </a:prstGeom>
        <a:solidFill>
          <a:schemeClr val="accent6">
            <a:shade val="50000"/>
            <a:hueOff val="55805"/>
            <a:satOff val="-2154"/>
            <a:lumOff val="16544"/>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l-GR" sz="1600" b="1" kern="1200">
              <a:solidFill>
                <a:schemeClr val="tx1"/>
              </a:solidFill>
            </a:rPr>
            <a:t>Δεν είναι εγγεγραμμένοι σε άλλο πρόγραμμα υποτροφιών και έχουν ολοκληρώσει τις υποχρεώσεις τους από παλαιότερες υποτροφίες</a:t>
          </a:r>
          <a:endParaRPr lang="en-US" sz="1600" b="1" kern="1200" dirty="0">
            <a:solidFill>
              <a:schemeClr val="tx1"/>
            </a:solidFill>
          </a:endParaRPr>
        </a:p>
      </dsp:txBody>
      <dsp:txXfrm>
        <a:off x="3023440" y="2599562"/>
        <a:ext cx="3151593" cy="1469651"/>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096E3D-A50D-4CE8-BC12-181B1658D246}">
      <dsp:nvSpPr>
        <dsp:cNvPr id="0" name=""/>
        <dsp:cNvSpPr/>
      </dsp:nvSpPr>
      <dsp:spPr>
        <a:xfrm>
          <a:off x="4552" y="339004"/>
          <a:ext cx="8487195" cy="3957749"/>
        </a:xfrm>
        <a:prstGeom prst="rect">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l-GR" sz="1800" kern="1200"/>
            <a:t>Οι προκηρύξεις για το ακαδ. έτος 2024-2025 αναμένονται τον Απρίλιο του 2024</a:t>
          </a:r>
          <a:r>
            <a:rPr lang="en-US" sz="1800" kern="1200"/>
            <a:t>.</a:t>
          </a:r>
        </a:p>
        <a:p>
          <a:pPr marL="0" lvl="0" indent="0" algn="ctr" defTabSz="800100">
            <a:lnSpc>
              <a:spcPct val="90000"/>
            </a:lnSpc>
            <a:spcBef>
              <a:spcPct val="0"/>
            </a:spcBef>
            <a:spcAft>
              <a:spcPct val="35000"/>
            </a:spcAft>
            <a:buNone/>
          </a:pPr>
          <a:r>
            <a:rPr lang="en-US" sz="1800" kern="1200"/>
            <a:t>O</a:t>
          </a:r>
          <a:r>
            <a:rPr lang="el-GR" sz="1800" kern="1200"/>
            <a:t> αριθμός των θέσεων καθορίζεται από το Διοικητικό Συμβούλιο του ΙΚΥ βάσει των οικονομικών διαθεσίμων</a:t>
          </a:r>
          <a:endParaRPr lang="en-US" sz="1800" b="1" kern="1200" dirty="0"/>
        </a:p>
      </dsp:txBody>
      <dsp:txXfrm>
        <a:off x="4552" y="339004"/>
        <a:ext cx="8487195" cy="395774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758EEE-6A01-4754-B1D2-83204E599002}">
      <dsp:nvSpPr>
        <dsp:cNvPr id="0" name=""/>
        <dsp:cNvSpPr/>
      </dsp:nvSpPr>
      <dsp:spPr>
        <a:xfrm>
          <a:off x="2307023" y="1724"/>
          <a:ext cx="6117912" cy="3524942"/>
        </a:xfrm>
        <a:prstGeom prst="rightArrow">
          <a:avLst>
            <a:gd name="adj1" fmla="val 75000"/>
            <a:gd name="adj2" fmla="val 50000"/>
          </a:avLst>
        </a:prstGeom>
        <a:solidFill>
          <a:schemeClr val="accent5">
            <a:tint val="40000"/>
            <a:alpha val="90000"/>
            <a:hueOff val="0"/>
            <a:satOff val="0"/>
            <a:lumOff val="0"/>
            <a:alphaOff val="0"/>
          </a:schemeClr>
        </a:solidFill>
        <a:ln w="15875"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0" rIns="0" bIns="0" numCol="1" spcCol="1270" anchor="t" anchorCtr="0">
          <a:noAutofit/>
        </a:bodyPr>
        <a:lstStyle/>
        <a:p>
          <a:pPr marL="171450" lvl="1" indent="-171450" algn="l" defTabSz="800100">
            <a:lnSpc>
              <a:spcPct val="90000"/>
            </a:lnSpc>
            <a:spcBef>
              <a:spcPct val="0"/>
            </a:spcBef>
            <a:spcAft>
              <a:spcPct val="15000"/>
            </a:spcAft>
            <a:buChar char="•"/>
          </a:pPr>
          <a:r>
            <a:rPr lang="el-GR" sz="1800" kern="1200" dirty="0"/>
            <a:t>Υποβολή αίτησης από τα τμήματα των ΑΕΙ από 1/9 έως 15/10 για την οικονομική ενίσχυση ομάδων φοιτητών τους για τη συμμετοχή σε διεθνείς διαγωνισμούς</a:t>
          </a:r>
        </a:p>
        <a:p>
          <a:pPr marL="171450" lvl="1" indent="-171450" algn="l" defTabSz="800100">
            <a:lnSpc>
              <a:spcPct val="90000"/>
            </a:lnSpc>
            <a:spcBef>
              <a:spcPct val="0"/>
            </a:spcBef>
            <a:spcAft>
              <a:spcPct val="15000"/>
            </a:spcAft>
            <a:buChar char="•"/>
          </a:pPr>
          <a:endParaRPr lang="el-GR" sz="1800" kern="1200" dirty="0"/>
        </a:p>
        <a:p>
          <a:pPr marL="171450" lvl="1" indent="-171450" algn="l" defTabSz="800100">
            <a:lnSpc>
              <a:spcPct val="90000"/>
            </a:lnSpc>
            <a:spcBef>
              <a:spcPct val="0"/>
            </a:spcBef>
            <a:spcAft>
              <a:spcPct val="15000"/>
            </a:spcAft>
            <a:buChar char="•"/>
          </a:pPr>
          <a:r>
            <a:rPr lang="el-GR" sz="1800" kern="1200" dirty="0"/>
            <a:t>Χορήγηση 500€ ανά φοιτητή</a:t>
          </a:r>
        </a:p>
        <a:p>
          <a:pPr marL="171450" lvl="1" indent="-171450" algn="l" defTabSz="800100">
            <a:lnSpc>
              <a:spcPct val="90000"/>
            </a:lnSpc>
            <a:spcBef>
              <a:spcPct val="0"/>
            </a:spcBef>
            <a:spcAft>
              <a:spcPct val="15000"/>
            </a:spcAft>
            <a:buChar char="•"/>
          </a:pPr>
          <a:endParaRPr lang="el-GR" sz="1800" kern="1200" dirty="0"/>
        </a:p>
        <a:p>
          <a:pPr marL="171450" lvl="1" indent="-171450" algn="l" defTabSz="800100">
            <a:lnSpc>
              <a:spcPct val="90000"/>
            </a:lnSpc>
            <a:spcBef>
              <a:spcPct val="0"/>
            </a:spcBef>
            <a:spcAft>
              <a:spcPct val="15000"/>
            </a:spcAft>
            <a:buChar char="•"/>
          </a:pPr>
          <a:r>
            <a:rPr lang="el-GR" sz="1800" kern="1200" dirty="0"/>
            <a:t>Επιπρόσθετο χρηματικό βραβείο 500€/φοιτητή για πρόκριση στον τελικό γύρο</a:t>
          </a:r>
        </a:p>
        <a:p>
          <a:pPr marL="171450" lvl="1" indent="-171450" algn="l" defTabSz="800100">
            <a:lnSpc>
              <a:spcPct val="90000"/>
            </a:lnSpc>
            <a:spcBef>
              <a:spcPct val="0"/>
            </a:spcBef>
            <a:spcAft>
              <a:spcPct val="15000"/>
            </a:spcAft>
            <a:buChar char="•"/>
          </a:pPr>
          <a:endParaRPr lang="el-GR" sz="1800" kern="1200" dirty="0"/>
        </a:p>
      </dsp:txBody>
      <dsp:txXfrm>
        <a:off x="2307023" y="442342"/>
        <a:ext cx="4796059" cy="2643706"/>
      </dsp:txXfrm>
    </dsp:sp>
    <dsp:sp modelId="{B3DAF494-09CD-4AE8-AEA7-30E6CC9E92D7}">
      <dsp:nvSpPr>
        <dsp:cNvPr id="0" name=""/>
        <dsp:cNvSpPr/>
      </dsp:nvSpPr>
      <dsp:spPr>
        <a:xfrm>
          <a:off x="2719" y="683049"/>
          <a:ext cx="2301401" cy="2110839"/>
        </a:xfrm>
        <a:prstGeom prst="round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l-GR" sz="1800" b="1" u="sng" kern="1200"/>
            <a:t>Για το 2023:</a:t>
          </a:r>
        </a:p>
        <a:p>
          <a:pPr marL="0" lvl="0" indent="0" algn="ctr" defTabSz="800100">
            <a:lnSpc>
              <a:spcPct val="90000"/>
            </a:lnSpc>
            <a:spcBef>
              <a:spcPct val="0"/>
            </a:spcBef>
            <a:spcAft>
              <a:spcPct val="35000"/>
            </a:spcAft>
            <a:buNone/>
          </a:pPr>
          <a:r>
            <a:rPr lang="el-GR" sz="1800" kern="1200"/>
            <a:t>9 ομάδες </a:t>
          </a:r>
        </a:p>
        <a:p>
          <a:pPr marL="0" lvl="0" indent="0" algn="ctr" defTabSz="800100">
            <a:lnSpc>
              <a:spcPct val="90000"/>
            </a:lnSpc>
            <a:spcBef>
              <a:spcPct val="0"/>
            </a:spcBef>
            <a:spcAft>
              <a:spcPct val="35000"/>
            </a:spcAft>
            <a:buNone/>
          </a:pPr>
          <a:r>
            <a:rPr lang="el-GR" sz="1800" kern="1200"/>
            <a:t>60 δικαιούχοι φοιτητές/τριες</a:t>
          </a:r>
        </a:p>
        <a:p>
          <a:pPr marL="0" lvl="0" indent="0" algn="ctr" defTabSz="800100">
            <a:lnSpc>
              <a:spcPct val="90000"/>
            </a:lnSpc>
            <a:spcBef>
              <a:spcPct val="0"/>
            </a:spcBef>
            <a:spcAft>
              <a:spcPct val="35000"/>
            </a:spcAft>
            <a:buNone/>
          </a:pPr>
          <a:r>
            <a:rPr lang="el-GR" sz="1800" kern="1200"/>
            <a:t>Δαπάνη: 30.</a:t>
          </a:r>
          <a:r>
            <a:rPr lang="en-US" sz="1800" kern="1200"/>
            <a:t>5</a:t>
          </a:r>
          <a:r>
            <a:rPr lang="el-GR" sz="1800" kern="1200"/>
            <a:t>00</a:t>
          </a:r>
          <a:endParaRPr lang="el-GR" sz="1800" kern="1200" dirty="0"/>
        </a:p>
      </dsp:txBody>
      <dsp:txXfrm>
        <a:off x="105762" y="786092"/>
        <a:ext cx="2095315" cy="190475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758EEE-6A01-4754-B1D2-83204E599002}">
      <dsp:nvSpPr>
        <dsp:cNvPr id="0" name=""/>
        <dsp:cNvSpPr/>
      </dsp:nvSpPr>
      <dsp:spPr>
        <a:xfrm>
          <a:off x="2307023" y="1724"/>
          <a:ext cx="6117912" cy="3524942"/>
        </a:xfrm>
        <a:prstGeom prst="rightArrow">
          <a:avLst>
            <a:gd name="adj1" fmla="val 75000"/>
            <a:gd name="adj2" fmla="val 50000"/>
          </a:avLst>
        </a:prstGeom>
        <a:solidFill>
          <a:schemeClr val="accent5">
            <a:tint val="40000"/>
            <a:alpha val="90000"/>
            <a:hueOff val="0"/>
            <a:satOff val="0"/>
            <a:lumOff val="0"/>
            <a:alphaOff val="0"/>
          </a:schemeClr>
        </a:solidFill>
        <a:ln w="15875"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0" rIns="0" bIns="0" numCol="1" spcCol="1270" anchor="t" anchorCtr="0">
          <a:noAutofit/>
        </a:bodyPr>
        <a:lstStyle/>
        <a:p>
          <a:pPr marL="171450" lvl="1" indent="-171450" algn="l" defTabSz="800100">
            <a:lnSpc>
              <a:spcPct val="90000"/>
            </a:lnSpc>
            <a:spcBef>
              <a:spcPct val="0"/>
            </a:spcBef>
            <a:spcAft>
              <a:spcPct val="15000"/>
            </a:spcAft>
            <a:buChar char="•"/>
          </a:pPr>
          <a:r>
            <a:rPr lang="el-GR" sz="1800" kern="1200" dirty="0"/>
            <a:t>Απονομή βραβείου σε φοιτητές που διακρίθηκαν σε διεθνή διαγωνισμό</a:t>
          </a:r>
        </a:p>
        <a:p>
          <a:pPr marL="171450" lvl="1" indent="-171450" algn="l" defTabSz="800100">
            <a:lnSpc>
              <a:spcPct val="90000"/>
            </a:lnSpc>
            <a:spcBef>
              <a:spcPct val="0"/>
            </a:spcBef>
            <a:spcAft>
              <a:spcPct val="15000"/>
            </a:spcAft>
            <a:buChar char="•"/>
          </a:pPr>
          <a:endParaRPr lang="el-GR" sz="1800" kern="1200" dirty="0"/>
        </a:p>
        <a:p>
          <a:pPr marL="171450" lvl="1" indent="-171450" algn="l" defTabSz="800100">
            <a:lnSpc>
              <a:spcPct val="90000"/>
            </a:lnSpc>
            <a:spcBef>
              <a:spcPct val="0"/>
            </a:spcBef>
            <a:spcAft>
              <a:spcPct val="15000"/>
            </a:spcAft>
            <a:buChar char="•"/>
          </a:pPr>
          <a:r>
            <a:rPr lang="el-GR" sz="1800" kern="1200" dirty="0"/>
            <a:t>Χορήγηση 500€ ανά φοιτητή</a:t>
          </a:r>
        </a:p>
        <a:p>
          <a:pPr marL="171450" lvl="1" indent="-171450" algn="l" defTabSz="800100">
            <a:lnSpc>
              <a:spcPct val="90000"/>
            </a:lnSpc>
            <a:spcBef>
              <a:spcPct val="0"/>
            </a:spcBef>
            <a:spcAft>
              <a:spcPct val="15000"/>
            </a:spcAft>
            <a:buChar char="•"/>
          </a:pPr>
          <a:endParaRPr lang="el-GR" sz="1800" kern="1200" dirty="0"/>
        </a:p>
        <a:p>
          <a:pPr marL="171450" lvl="1" indent="-171450" algn="l" defTabSz="800100">
            <a:lnSpc>
              <a:spcPct val="90000"/>
            </a:lnSpc>
            <a:spcBef>
              <a:spcPct val="0"/>
            </a:spcBef>
            <a:spcAft>
              <a:spcPct val="15000"/>
            </a:spcAft>
            <a:buChar char="•"/>
          </a:pPr>
          <a:r>
            <a:rPr lang="el-GR" sz="1800" kern="1200" dirty="0"/>
            <a:t>Υποβολή αίτησης εντός ενός μηνός από τη διάκριση</a:t>
          </a:r>
        </a:p>
        <a:p>
          <a:pPr marL="171450" lvl="1" indent="-171450" algn="l" defTabSz="800100">
            <a:lnSpc>
              <a:spcPct val="90000"/>
            </a:lnSpc>
            <a:spcBef>
              <a:spcPct val="0"/>
            </a:spcBef>
            <a:spcAft>
              <a:spcPct val="15000"/>
            </a:spcAft>
            <a:buChar char="•"/>
          </a:pPr>
          <a:endParaRPr lang="el-GR" sz="1800" kern="1200" dirty="0"/>
        </a:p>
        <a:p>
          <a:pPr marL="171450" lvl="1" indent="-171450" algn="l" defTabSz="800100">
            <a:lnSpc>
              <a:spcPct val="90000"/>
            </a:lnSpc>
            <a:spcBef>
              <a:spcPct val="0"/>
            </a:spcBef>
            <a:spcAft>
              <a:spcPct val="15000"/>
            </a:spcAft>
            <a:buChar char="•"/>
          </a:pPr>
          <a:r>
            <a:rPr lang="el-GR" sz="1800" kern="1200" dirty="0"/>
            <a:t>Δικαιούχοι οι φοιτητές που δεν έχουν λάβει οικονομική ενίσχυση από το ΙΚΥ για τη συμμετοχή τους στον διαγωνισμό</a:t>
          </a:r>
        </a:p>
        <a:p>
          <a:pPr marL="171450" lvl="1" indent="-171450" algn="l" defTabSz="800100">
            <a:lnSpc>
              <a:spcPct val="90000"/>
            </a:lnSpc>
            <a:spcBef>
              <a:spcPct val="0"/>
            </a:spcBef>
            <a:spcAft>
              <a:spcPct val="15000"/>
            </a:spcAft>
            <a:buChar char="•"/>
          </a:pPr>
          <a:endParaRPr lang="el-GR" sz="1800" kern="1200" dirty="0"/>
        </a:p>
      </dsp:txBody>
      <dsp:txXfrm>
        <a:off x="2307023" y="442342"/>
        <a:ext cx="4796059" cy="2643706"/>
      </dsp:txXfrm>
    </dsp:sp>
    <dsp:sp modelId="{B3DAF494-09CD-4AE8-AEA7-30E6CC9E92D7}">
      <dsp:nvSpPr>
        <dsp:cNvPr id="0" name=""/>
        <dsp:cNvSpPr/>
      </dsp:nvSpPr>
      <dsp:spPr>
        <a:xfrm>
          <a:off x="42620" y="0"/>
          <a:ext cx="2301401" cy="3335082"/>
        </a:xfrm>
        <a:prstGeom prst="round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marL="0" lvl="0" indent="0" algn="ctr" defTabSz="622300">
            <a:lnSpc>
              <a:spcPct val="90000"/>
            </a:lnSpc>
            <a:spcBef>
              <a:spcPct val="0"/>
            </a:spcBef>
            <a:spcAft>
              <a:spcPct val="35000"/>
            </a:spcAft>
            <a:buNone/>
          </a:pPr>
          <a:r>
            <a:rPr lang="el-GR" sz="1400" b="1" u="sng" kern="1200"/>
            <a:t>Για το 2021:</a:t>
          </a:r>
        </a:p>
        <a:p>
          <a:pPr marL="0" lvl="0" indent="0" algn="ctr" defTabSz="622300">
            <a:lnSpc>
              <a:spcPct val="90000"/>
            </a:lnSpc>
            <a:spcBef>
              <a:spcPct val="0"/>
            </a:spcBef>
            <a:spcAft>
              <a:spcPct val="35000"/>
            </a:spcAft>
            <a:buNone/>
          </a:pPr>
          <a:r>
            <a:rPr lang="el-GR" sz="1400" kern="1200">
              <a:latin typeface="Trebuchet MS" panose="020B0603020202020204"/>
              <a:ea typeface="+mn-ea"/>
              <a:cs typeface="+mn-cs"/>
            </a:rPr>
            <a:t>17 ομάδες</a:t>
          </a:r>
        </a:p>
        <a:p>
          <a:pPr marL="0" lvl="0" indent="0" algn="ctr" defTabSz="622300">
            <a:lnSpc>
              <a:spcPct val="90000"/>
            </a:lnSpc>
            <a:spcBef>
              <a:spcPct val="0"/>
            </a:spcBef>
            <a:spcAft>
              <a:spcPct val="35000"/>
            </a:spcAft>
            <a:buNone/>
          </a:pPr>
          <a:r>
            <a:rPr lang="el-GR" sz="1400" kern="1200"/>
            <a:t>89 δικαιούχοι φοιτητές/τριες</a:t>
          </a:r>
        </a:p>
        <a:p>
          <a:pPr marL="0" lvl="0" indent="0" algn="ctr" defTabSz="622300">
            <a:lnSpc>
              <a:spcPct val="90000"/>
            </a:lnSpc>
            <a:spcBef>
              <a:spcPct val="0"/>
            </a:spcBef>
            <a:spcAft>
              <a:spcPct val="35000"/>
            </a:spcAft>
            <a:buNone/>
          </a:pPr>
          <a:r>
            <a:rPr lang="el-GR" sz="1400" kern="1200"/>
            <a:t>Δαπάνη: 44.500€</a:t>
          </a:r>
        </a:p>
        <a:p>
          <a:pPr marL="0" lvl="0" indent="0" algn="ctr" defTabSz="622300">
            <a:lnSpc>
              <a:spcPct val="90000"/>
            </a:lnSpc>
            <a:spcBef>
              <a:spcPct val="0"/>
            </a:spcBef>
            <a:spcAft>
              <a:spcPct val="35000"/>
            </a:spcAft>
            <a:buNone/>
          </a:pPr>
          <a:r>
            <a:rPr lang="el-GR" sz="1400" b="1" u="sng" kern="1200"/>
            <a:t>Για το 2022:</a:t>
          </a:r>
        </a:p>
        <a:p>
          <a:pPr marL="0" lvl="0" indent="0" algn="ctr" defTabSz="622300">
            <a:lnSpc>
              <a:spcPct val="90000"/>
            </a:lnSpc>
            <a:spcBef>
              <a:spcPct val="0"/>
            </a:spcBef>
            <a:spcAft>
              <a:spcPct val="35000"/>
            </a:spcAft>
            <a:buNone/>
          </a:pPr>
          <a:r>
            <a:rPr lang="el-GR" sz="1400" kern="1200">
              <a:latin typeface="Trebuchet MS" panose="020B0603020202020204"/>
              <a:ea typeface="+mn-ea"/>
              <a:cs typeface="+mn-cs"/>
            </a:rPr>
            <a:t>11 ομάδες</a:t>
          </a:r>
        </a:p>
        <a:p>
          <a:pPr marL="0" lvl="0" indent="0" algn="ctr" defTabSz="622300">
            <a:lnSpc>
              <a:spcPct val="90000"/>
            </a:lnSpc>
            <a:spcBef>
              <a:spcPct val="0"/>
            </a:spcBef>
            <a:spcAft>
              <a:spcPct val="35000"/>
            </a:spcAft>
            <a:buNone/>
          </a:pPr>
          <a:r>
            <a:rPr lang="el-GR" sz="1400" kern="1200"/>
            <a:t>46 δικαιούχοι φοιτητές/τριες</a:t>
          </a:r>
        </a:p>
        <a:p>
          <a:pPr marL="0" lvl="0" indent="0" algn="ctr" defTabSz="622300">
            <a:lnSpc>
              <a:spcPct val="90000"/>
            </a:lnSpc>
            <a:spcBef>
              <a:spcPct val="0"/>
            </a:spcBef>
            <a:spcAft>
              <a:spcPct val="35000"/>
            </a:spcAft>
            <a:buNone/>
          </a:pPr>
          <a:r>
            <a:rPr lang="el-GR" sz="1400" kern="1200"/>
            <a:t>Δαπάνη: 23.000</a:t>
          </a:r>
          <a:endParaRPr lang="el-GR" sz="1400" kern="1200" dirty="0"/>
        </a:p>
      </dsp:txBody>
      <dsp:txXfrm>
        <a:off x="154965" y="112345"/>
        <a:ext cx="2076711" cy="311039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758EEE-6A01-4754-B1D2-83204E599002}">
      <dsp:nvSpPr>
        <dsp:cNvPr id="0" name=""/>
        <dsp:cNvSpPr/>
      </dsp:nvSpPr>
      <dsp:spPr>
        <a:xfrm>
          <a:off x="2307023" y="2261"/>
          <a:ext cx="6117912" cy="4621557"/>
        </a:xfrm>
        <a:prstGeom prst="rightArrow">
          <a:avLst>
            <a:gd name="adj1" fmla="val 75000"/>
            <a:gd name="adj2" fmla="val 50000"/>
          </a:avLst>
        </a:prstGeom>
        <a:solidFill>
          <a:schemeClr val="accent5">
            <a:tint val="40000"/>
            <a:alpha val="90000"/>
            <a:hueOff val="0"/>
            <a:satOff val="0"/>
            <a:lumOff val="0"/>
            <a:alphaOff val="0"/>
          </a:schemeClr>
        </a:solidFill>
        <a:ln w="15875"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0" rIns="0" bIns="0" numCol="1" spcCol="1270" anchor="t" anchorCtr="0">
          <a:noAutofit/>
        </a:bodyPr>
        <a:lstStyle/>
        <a:p>
          <a:pPr marL="171450" lvl="1" indent="-171450" algn="l" defTabSz="800100">
            <a:lnSpc>
              <a:spcPct val="90000"/>
            </a:lnSpc>
            <a:spcBef>
              <a:spcPct val="0"/>
            </a:spcBef>
            <a:spcAft>
              <a:spcPct val="15000"/>
            </a:spcAft>
            <a:buChar char="•"/>
          </a:pPr>
          <a:r>
            <a:rPr lang="el-GR" sz="1800" kern="1200" dirty="0"/>
            <a:t>1. </a:t>
          </a:r>
          <a:r>
            <a:rPr lang="el-GR" sz="1800" i="1" kern="1200" dirty="0">
              <a:solidFill>
                <a:srgbClr val="0070C0"/>
              </a:solidFill>
            </a:rPr>
            <a:t>Παροχή υπηρεσιών ύδρευσης και αποχέτευσης</a:t>
          </a:r>
        </a:p>
        <a:p>
          <a:pPr marL="171450" lvl="1" indent="-171450" algn="l" defTabSz="800100">
            <a:lnSpc>
              <a:spcPct val="90000"/>
            </a:lnSpc>
            <a:spcBef>
              <a:spcPct val="0"/>
            </a:spcBef>
            <a:spcAft>
              <a:spcPct val="15000"/>
            </a:spcAft>
            <a:buChar char="•"/>
          </a:pPr>
          <a:r>
            <a:rPr lang="el-GR" sz="1800" i="1" kern="1200" dirty="0">
              <a:solidFill>
                <a:srgbClr val="7030A0"/>
              </a:solidFill>
            </a:rPr>
            <a:t>2. Μελέτη, κατασκευή, εγκατάσταση, λειτουργία, εκμετάλλευση, διαχείριση, συντήρηση, επέκταση και ανανέωση συστημάτων ύδρευσης και αποχέτευσης</a:t>
          </a:r>
          <a:endParaRPr lang="en-US" sz="1800" i="1" kern="1200" dirty="0">
            <a:solidFill>
              <a:srgbClr val="7030A0"/>
            </a:solidFill>
          </a:endParaRPr>
        </a:p>
        <a:p>
          <a:pPr marL="171450" lvl="1" indent="-171450" algn="l" defTabSz="800100">
            <a:lnSpc>
              <a:spcPct val="90000"/>
            </a:lnSpc>
            <a:spcBef>
              <a:spcPct val="0"/>
            </a:spcBef>
            <a:spcAft>
              <a:spcPct val="15000"/>
            </a:spcAft>
            <a:buChar char="•"/>
          </a:pPr>
          <a:r>
            <a:rPr lang="el-GR" sz="1800" i="1" kern="1200" dirty="0">
              <a:solidFill>
                <a:schemeClr val="accent2">
                  <a:lumMod val="50000"/>
                </a:schemeClr>
              </a:solidFill>
            </a:rPr>
            <a:t>3. Άντληση, αφαλάτωση, επεξεργασία, αποθήκευση, μεταφορά και διανομή πάσης φύσεως υδάτων</a:t>
          </a:r>
          <a:endParaRPr lang="en-US" sz="1800" i="1" kern="1200" dirty="0">
            <a:solidFill>
              <a:schemeClr val="accent2">
                <a:lumMod val="50000"/>
              </a:schemeClr>
            </a:solidFill>
          </a:endParaRPr>
        </a:p>
        <a:p>
          <a:pPr marL="171450" lvl="1" indent="-171450" algn="l" defTabSz="800100">
            <a:lnSpc>
              <a:spcPct val="90000"/>
            </a:lnSpc>
            <a:spcBef>
              <a:spcPct val="0"/>
            </a:spcBef>
            <a:spcAft>
              <a:spcPct val="15000"/>
            </a:spcAft>
            <a:buChar char="•"/>
          </a:pPr>
          <a:r>
            <a:rPr lang="el-GR" sz="1800" i="1" kern="1200" dirty="0">
              <a:solidFill>
                <a:schemeClr val="accent5">
                  <a:lumMod val="50000"/>
                </a:schemeClr>
              </a:solidFill>
            </a:rPr>
            <a:t>4. Έργα και διαδικασίες συλλογής, μεταφοράς, αποθήκευσης, επεξεργασίας καθώς και διαχείριση και διάθεση των προϊόντων της επεξεργασίας των λυμάτων</a:t>
          </a:r>
          <a:endParaRPr lang="en-US" sz="1800" i="1" kern="1200" dirty="0">
            <a:solidFill>
              <a:schemeClr val="accent5">
                <a:lumMod val="50000"/>
              </a:schemeClr>
            </a:solidFill>
          </a:endParaRPr>
        </a:p>
        <a:p>
          <a:pPr marL="171450" lvl="1" indent="-171450" algn="l" defTabSz="800100">
            <a:lnSpc>
              <a:spcPct val="90000"/>
            </a:lnSpc>
            <a:spcBef>
              <a:spcPct val="0"/>
            </a:spcBef>
            <a:spcAft>
              <a:spcPct val="15000"/>
            </a:spcAft>
            <a:buChar char="•"/>
          </a:pPr>
          <a:endParaRPr lang="el-GR" sz="1800" kern="1200" dirty="0"/>
        </a:p>
      </dsp:txBody>
      <dsp:txXfrm>
        <a:off x="2307023" y="579956"/>
        <a:ext cx="4384828" cy="3466167"/>
      </dsp:txXfrm>
    </dsp:sp>
    <dsp:sp modelId="{B3DAF494-09CD-4AE8-AEA7-30E6CC9E92D7}">
      <dsp:nvSpPr>
        <dsp:cNvPr id="0" name=""/>
        <dsp:cNvSpPr/>
      </dsp:nvSpPr>
      <dsp:spPr>
        <a:xfrm>
          <a:off x="42620" y="0"/>
          <a:ext cx="2301401" cy="4372633"/>
        </a:xfrm>
        <a:prstGeom prst="round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622300">
            <a:lnSpc>
              <a:spcPct val="90000"/>
            </a:lnSpc>
            <a:spcBef>
              <a:spcPct val="0"/>
            </a:spcBef>
            <a:spcAft>
              <a:spcPct val="35000"/>
            </a:spcAft>
            <a:buNone/>
          </a:pPr>
          <a:r>
            <a:rPr lang="el-GR" sz="1800" b="1" u="sng" kern="1200" dirty="0"/>
            <a:t>Προκήρυξη 2 υποτροφιών ανά έτος  στους τομείς:</a:t>
          </a:r>
        </a:p>
        <a:p>
          <a:pPr marL="0" lvl="0" indent="0" algn="ctr" defTabSz="622300">
            <a:lnSpc>
              <a:spcPct val="90000"/>
            </a:lnSpc>
            <a:spcBef>
              <a:spcPct val="0"/>
            </a:spcBef>
            <a:spcAft>
              <a:spcPct val="35000"/>
            </a:spcAft>
            <a:buNone/>
          </a:pPr>
          <a:endParaRPr lang="el-GR" sz="1400" kern="1200" dirty="0"/>
        </a:p>
      </dsp:txBody>
      <dsp:txXfrm>
        <a:off x="154965" y="112345"/>
        <a:ext cx="2076711" cy="414794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C039C4-C47F-4597-9E49-36AD66B0A703}">
      <dsp:nvSpPr>
        <dsp:cNvPr id="0" name=""/>
        <dsp:cNvSpPr/>
      </dsp:nvSpPr>
      <dsp:spPr>
        <a:xfrm>
          <a:off x="387933" y="1267"/>
          <a:ext cx="1959283" cy="979641"/>
        </a:xfrm>
        <a:prstGeom prst="roundRect">
          <a:avLst>
            <a:gd name="adj" fmla="val 10000"/>
          </a:avLst>
        </a:prstGeom>
        <a:solidFill>
          <a:schemeClr val="accent5">
            <a:shade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l-GR" sz="1600" kern="1200" dirty="0"/>
            <a:t>Έγγραφα προς αξιολόγηση</a:t>
          </a:r>
          <a:endParaRPr lang="en-US" sz="1600" kern="1200" dirty="0"/>
        </a:p>
      </dsp:txBody>
      <dsp:txXfrm>
        <a:off x="416626" y="29960"/>
        <a:ext cx="1901897" cy="922255"/>
      </dsp:txXfrm>
    </dsp:sp>
    <dsp:sp modelId="{CD43DB00-13A0-462C-B947-DFD1B549443F}">
      <dsp:nvSpPr>
        <dsp:cNvPr id="0" name=""/>
        <dsp:cNvSpPr/>
      </dsp:nvSpPr>
      <dsp:spPr>
        <a:xfrm>
          <a:off x="583861" y="980909"/>
          <a:ext cx="195928" cy="734731"/>
        </a:xfrm>
        <a:custGeom>
          <a:avLst/>
          <a:gdLst/>
          <a:ahLst/>
          <a:cxnLst/>
          <a:rect l="0" t="0" r="0" b="0"/>
          <a:pathLst>
            <a:path>
              <a:moveTo>
                <a:pt x="0" y="0"/>
              </a:moveTo>
              <a:lnTo>
                <a:pt x="0" y="734731"/>
              </a:lnTo>
              <a:lnTo>
                <a:pt x="195928" y="734731"/>
              </a:lnTo>
            </a:path>
          </a:pathLst>
        </a:custGeom>
        <a:noFill/>
        <a:ln w="15875" cap="flat" cmpd="sng" algn="ctr">
          <a:solidFill>
            <a:schemeClr val="accent5">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5E9F264-4CF0-4E23-B1DD-FBEFCDCCEA1E}">
      <dsp:nvSpPr>
        <dsp:cNvPr id="0" name=""/>
        <dsp:cNvSpPr/>
      </dsp:nvSpPr>
      <dsp:spPr>
        <a:xfrm>
          <a:off x="779789" y="1225820"/>
          <a:ext cx="1567426" cy="979641"/>
        </a:xfrm>
        <a:prstGeom prst="roundRect">
          <a:avLst>
            <a:gd name="adj" fmla="val 10000"/>
          </a:avLst>
        </a:prstGeom>
        <a:solidFill>
          <a:schemeClr val="lt1">
            <a:alpha val="90000"/>
            <a:hueOff val="0"/>
            <a:satOff val="0"/>
            <a:lumOff val="0"/>
            <a:alphaOff val="0"/>
          </a:schemeClr>
        </a:solidFill>
        <a:ln w="15875" cap="flat" cmpd="sng" algn="ctr">
          <a:solidFill>
            <a:schemeClr val="accent5">
              <a:shade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l-GR" sz="1600" kern="1200" dirty="0"/>
            <a:t>Βιογραφικό </a:t>
          </a:r>
          <a:endParaRPr lang="en-US" sz="1600" kern="1200" dirty="0"/>
        </a:p>
      </dsp:txBody>
      <dsp:txXfrm>
        <a:off x="808482" y="1254513"/>
        <a:ext cx="1510040" cy="922255"/>
      </dsp:txXfrm>
    </dsp:sp>
    <dsp:sp modelId="{B3FFB738-550E-4EE1-82F8-9FC3353EFD0F}">
      <dsp:nvSpPr>
        <dsp:cNvPr id="0" name=""/>
        <dsp:cNvSpPr/>
      </dsp:nvSpPr>
      <dsp:spPr>
        <a:xfrm>
          <a:off x="583861" y="980909"/>
          <a:ext cx="165285" cy="1904354"/>
        </a:xfrm>
        <a:custGeom>
          <a:avLst/>
          <a:gdLst/>
          <a:ahLst/>
          <a:cxnLst/>
          <a:rect l="0" t="0" r="0" b="0"/>
          <a:pathLst>
            <a:path>
              <a:moveTo>
                <a:pt x="0" y="0"/>
              </a:moveTo>
              <a:lnTo>
                <a:pt x="0" y="1904354"/>
              </a:lnTo>
              <a:lnTo>
                <a:pt x="165285" y="1904354"/>
              </a:lnTo>
            </a:path>
          </a:pathLst>
        </a:custGeom>
        <a:noFill/>
        <a:ln w="15875" cap="flat" cmpd="sng" algn="ctr">
          <a:solidFill>
            <a:schemeClr val="accent5">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4FEF08A-A69D-4FFE-8C83-8295F00313A2}">
      <dsp:nvSpPr>
        <dsp:cNvPr id="0" name=""/>
        <dsp:cNvSpPr/>
      </dsp:nvSpPr>
      <dsp:spPr>
        <a:xfrm>
          <a:off x="749146" y="2395443"/>
          <a:ext cx="1567426" cy="979641"/>
        </a:xfrm>
        <a:prstGeom prst="roundRect">
          <a:avLst>
            <a:gd name="adj" fmla="val 10000"/>
          </a:avLst>
        </a:prstGeom>
        <a:solidFill>
          <a:schemeClr val="lt1">
            <a:alpha val="90000"/>
            <a:hueOff val="0"/>
            <a:satOff val="0"/>
            <a:lumOff val="0"/>
            <a:alphaOff val="0"/>
          </a:schemeClr>
        </a:solidFill>
        <a:ln w="15875" cap="flat" cmpd="sng" algn="ctr">
          <a:solidFill>
            <a:schemeClr val="accent5">
              <a:shade val="50000"/>
              <a:hueOff val="90760"/>
              <a:satOff val="-3980"/>
              <a:lumOff val="1702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l-GR" sz="1600" kern="1200" dirty="0"/>
            <a:t>Πρόταση διδακτορικής διατριβής</a:t>
          </a:r>
          <a:endParaRPr lang="en-US" sz="1600" kern="1200" dirty="0"/>
        </a:p>
      </dsp:txBody>
      <dsp:txXfrm>
        <a:off x="777839" y="2424136"/>
        <a:ext cx="1510040" cy="922255"/>
      </dsp:txXfrm>
    </dsp:sp>
    <dsp:sp modelId="{C8D2C4F7-F19A-400B-9F46-170276C03956}">
      <dsp:nvSpPr>
        <dsp:cNvPr id="0" name=""/>
        <dsp:cNvSpPr/>
      </dsp:nvSpPr>
      <dsp:spPr>
        <a:xfrm>
          <a:off x="583861" y="980909"/>
          <a:ext cx="195928" cy="3183835"/>
        </a:xfrm>
        <a:custGeom>
          <a:avLst/>
          <a:gdLst/>
          <a:ahLst/>
          <a:cxnLst/>
          <a:rect l="0" t="0" r="0" b="0"/>
          <a:pathLst>
            <a:path>
              <a:moveTo>
                <a:pt x="0" y="0"/>
              </a:moveTo>
              <a:lnTo>
                <a:pt x="0" y="3183835"/>
              </a:lnTo>
              <a:lnTo>
                <a:pt x="195928" y="3183835"/>
              </a:lnTo>
            </a:path>
          </a:pathLst>
        </a:custGeom>
        <a:noFill/>
        <a:ln w="15875" cap="flat" cmpd="sng" algn="ctr">
          <a:solidFill>
            <a:schemeClr val="accent5">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ACBF4F1-D625-4787-B016-B5797C2911CF}">
      <dsp:nvSpPr>
        <dsp:cNvPr id="0" name=""/>
        <dsp:cNvSpPr/>
      </dsp:nvSpPr>
      <dsp:spPr>
        <a:xfrm>
          <a:off x="779789" y="3674924"/>
          <a:ext cx="1567426" cy="979641"/>
        </a:xfrm>
        <a:prstGeom prst="roundRect">
          <a:avLst>
            <a:gd name="adj" fmla="val 10000"/>
          </a:avLst>
        </a:prstGeom>
        <a:solidFill>
          <a:schemeClr val="lt1">
            <a:alpha val="90000"/>
            <a:hueOff val="0"/>
            <a:satOff val="0"/>
            <a:lumOff val="0"/>
            <a:alphaOff val="0"/>
          </a:schemeClr>
        </a:solidFill>
        <a:ln w="15875" cap="flat" cmpd="sng" algn="ctr">
          <a:solidFill>
            <a:schemeClr val="accent5">
              <a:shade val="50000"/>
              <a:hueOff val="181521"/>
              <a:satOff val="-7960"/>
              <a:lumOff val="3405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l-GR" sz="1800" kern="1200" dirty="0"/>
            <a:t>Βεβαίωση Τριμελούς Επιτροπής</a:t>
          </a:r>
          <a:endParaRPr lang="en-US" sz="1800" kern="1200" dirty="0"/>
        </a:p>
      </dsp:txBody>
      <dsp:txXfrm>
        <a:off x="808482" y="3703617"/>
        <a:ext cx="1510040" cy="922255"/>
      </dsp:txXfrm>
    </dsp:sp>
    <dsp:sp modelId="{616FACBA-DD36-4BBB-8281-BEF5DE7DB2D1}">
      <dsp:nvSpPr>
        <dsp:cNvPr id="0" name=""/>
        <dsp:cNvSpPr/>
      </dsp:nvSpPr>
      <dsp:spPr>
        <a:xfrm>
          <a:off x="2837037" y="1267"/>
          <a:ext cx="1959283" cy="979641"/>
        </a:xfrm>
        <a:prstGeom prst="roundRect">
          <a:avLst>
            <a:gd name="adj" fmla="val 10000"/>
          </a:avLst>
        </a:prstGeom>
        <a:solidFill>
          <a:schemeClr val="accent5">
            <a:shade val="50000"/>
            <a:hueOff val="226901"/>
            <a:satOff val="-9950"/>
            <a:lumOff val="42564"/>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l-GR" sz="1600" kern="1200" dirty="0">
              <a:solidFill>
                <a:schemeClr val="tx1"/>
              </a:solidFill>
            </a:rPr>
            <a:t>Στοιχεία της υποτροφίας</a:t>
          </a:r>
          <a:endParaRPr lang="en-US" sz="1600" kern="1200" dirty="0">
            <a:solidFill>
              <a:schemeClr val="tx1"/>
            </a:solidFill>
          </a:endParaRPr>
        </a:p>
      </dsp:txBody>
      <dsp:txXfrm>
        <a:off x="2865730" y="29960"/>
        <a:ext cx="1901897" cy="922255"/>
      </dsp:txXfrm>
    </dsp:sp>
    <dsp:sp modelId="{C25F2BED-A415-4605-8813-AC22260224D1}">
      <dsp:nvSpPr>
        <dsp:cNvPr id="0" name=""/>
        <dsp:cNvSpPr/>
      </dsp:nvSpPr>
      <dsp:spPr>
        <a:xfrm>
          <a:off x="3032965" y="980909"/>
          <a:ext cx="195928" cy="734731"/>
        </a:xfrm>
        <a:custGeom>
          <a:avLst/>
          <a:gdLst/>
          <a:ahLst/>
          <a:cxnLst/>
          <a:rect l="0" t="0" r="0" b="0"/>
          <a:pathLst>
            <a:path>
              <a:moveTo>
                <a:pt x="0" y="0"/>
              </a:moveTo>
              <a:lnTo>
                <a:pt x="0" y="734731"/>
              </a:lnTo>
              <a:lnTo>
                <a:pt x="195928" y="734731"/>
              </a:lnTo>
            </a:path>
          </a:pathLst>
        </a:custGeom>
        <a:noFill/>
        <a:ln w="15875" cap="flat" cmpd="sng" algn="ctr">
          <a:solidFill>
            <a:schemeClr val="accent5">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28337F9-4975-46F2-8AAA-AB71FBF46289}">
      <dsp:nvSpPr>
        <dsp:cNvPr id="0" name=""/>
        <dsp:cNvSpPr/>
      </dsp:nvSpPr>
      <dsp:spPr>
        <a:xfrm>
          <a:off x="3228894" y="1225820"/>
          <a:ext cx="1567426" cy="979641"/>
        </a:xfrm>
        <a:prstGeom prst="roundRect">
          <a:avLst>
            <a:gd name="adj" fmla="val 10000"/>
          </a:avLst>
        </a:prstGeom>
        <a:solidFill>
          <a:schemeClr val="lt1">
            <a:alpha val="90000"/>
            <a:hueOff val="0"/>
            <a:satOff val="0"/>
            <a:lumOff val="0"/>
            <a:alphaOff val="0"/>
          </a:schemeClr>
        </a:solidFill>
        <a:ln w="15875" cap="flat" cmpd="sng" algn="ctr">
          <a:solidFill>
            <a:schemeClr val="accent5">
              <a:shade val="50000"/>
              <a:hueOff val="181521"/>
              <a:satOff val="-7960"/>
              <a:lumOff val="3405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l-GR" sz="1600" kern="1200" dirty="0"/>
            <a:t>Μηνιαίο Ποσό υποτροφίας 1.000€</a:t>
          </a:r>
          <a:endParaRPr lang="en-US" sz="1600" kern="1200" dirty="0"/>
        </a:p>
      </dsp:txBody>
      <dsp:txXfrm>
        <a:off x="3257587" y="1254513"/>
        <a:ext cx="1510040" cy="922255"/>
      </dsp:txXfrm>
    </dsp:sp>
    <dsp:sp modelId="{8B991036-50D7-40C7-BC71-A9A852185255}">
      <dsp:nvSpPr>
        <dsp:cNvPr id="0" name=""/>
        <dsp:cNvSpPr/>
      </dsp:nvSpPr>
      <dsp:spPr>
        <a:xfrm>
          <a:off x="3032965" y="980909"/>
          <a:ext cx="195928" cy="1959283"/>
        </a:xfrm>
        <a:custGeom>
          <a:avLst/>
          <a:gdLst/>
          <a:ahLst/>
          <a:cxnLst/>
          <a:rect l="0" t="0" r="0" b="0"/>
          <a:pathLst>
            <a:path>
              <a:moveTo>
                <a:pt x="0" y="0"/>
              </a:moveTo>
              <a:lnTo>
                <a:pt x="0" y="1959283"/>
              </a:lnTo>
              <a:lnTo>
                <a:pt x="195928" y="1959283"/>
              </a:lnTo>
            </a:path>
          </a:pathLst>
        </a:custGeom>
        <a:noFill/>
        <a:ln w="15875" cap="flat" cmpd="sng" algn="ctr">
          <a:solidFill>
            <a:schemeClr val="accent5">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506F847-0003-4C70-9261-250BD7944189}">
      <dsp:nvSpPr>
        <dsp:cNvPr id="0" name=""/>
        <dsp:cNvSpPr/>
      </dsp:nvSpPr>
      <dsp:spPr>
        <a:xfrm>
          <a:off x="3228894" y="2450372"/>
          <a:ext cx="1567426" cy="979641"/>
        </a:xfrm>
        <a:prstGeom prst="roundRect">
          <a:avLst>
            <a:gd name="adj" fmla="val 10000"/>
          </a:avLst>
        </a:prstGeom>
        <a:solidFill>
          <a:schemeClr val="lt1">
            <a:alpha val="90000"/>
            <a:hueOff val="0"/>
            <a:satOff val="0"/>
            <a:lumOff val="0"/>
            <a:alphaOff val="0"/>
          </a:schemeClr>
        </a:solidFill>
        <a:ln w="15875" cap="flat" cmpd="sng" algn="ctr">
          <a:solidFill>
            <a:schemeClr val="accent5">
              <a:shade val="50000"/>
              <a:hueOff val="90760"/>
              <a:satOff val="-3980"/>
              <a:lumOff val="1702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l-GR" sz="1600" kern="1200" dirty="0"/>
            <a:t>Διάρκεια υποτροφίας έως 4 έτη</a:t>
          </a:r>
          <a:endParaRPr lang="en-US" sz="1600" kern="1200" dirty="0"/>
        </a:p>
      </dsp:txBody>
      <dsp:txXfrm>
        <a:off x="3257587" y="2479065"/>
        <a:ext cx="1510040" cy="92225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6A7BE9-23F0-467F-BE8D-08E8A51450FF}">
      <dsp:nvSpPr>
        <dsp:cNvPr id="0" name=""/>
        <dsp:cNvSpPr/>
      </dsp:nvSpPr>
      <dsp:spPr>
        <a:xfrm>
          <a:off x="1274541" y="0"/>
          <a:ext cx="7222402" cy="4104456"/>
        </a:xfrm>
        <a:prstGeom prst="notchedRightArrow">
          <a:avLst/>
        </a:prstGeom>
        <a:gradFill rotWithShape="0">
          <a:gsLst>
            <a:gs pos="0">
              <a:schemeClr val="accent5">
                <a:tint val="40000"/>
                <a:hueOff val="0"/>
                <a:satOff val="0"/>
                <a:lumOff val="0"/>
                <a:alphaOff val="0"/>
                <a:tint val="98000"/>
                <a:satMod val="110000"/>
                <a:lumMod val="104000"/>
              </a:schemeClr>
            </a:gs>
            <a:gs pos="69000">
              <a:schemeClr val="accent5">
                <a:tint val="40000"/>
                <a:hueOff val="0"/>
                <a:satOff val="0"/>
                <a:lumOff val="0"/>
                <a:alphaOff val="0"/>
                <a:shade val="88000"/>
                <a:satMod val="130000"/>
                <a:lumMod val="92000"/>
              </a:schemeClr>
            </a:gs>
            <a:gs pos="100000">
              <a:schemeClr val="accent5">
                <a:tint val="40000"/>
                <a:hueOff val="0"/>
                <a:satOff val="0"/>
                <a:lumOff val="0"/>
                <a:alphaOff val="0"/>
                <a:shade val="78000"/>
                <a:satMod val="130000"/>
                <a:lumMod val="92000"/>
              </a:schemeClr>
            </a:gs>
          </a:gsLst>
          <a:lin ang="54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09761445-5BF5-428E-8496-B4FB72918672}">
      <dsp:nvSpPr>
        <dsp:cNvPr id="0" name=""/>
        <dsp:cNvSpPr/>
      </dsp:nvSpPr>
      <dsp:spPr>
        <a:xfrm>
          <a:off x="9127" y="1231336"/>
          <a:ext cx="2734953" cy="1641782"/>
        </a:xfrm>
        <a:prstGeom prst="roundRect">
          <a:avLst/>
        </a:prstGeom>
        <a:gradFill rotWithShape="0">
          <a:gsLst>
            <a:gs pos="0">
              <a:schemeClr val="accent5">
                <a:alpha val="90000"/>
                <a:hueOff val="0"/>
                <a:satOff val="0"/>
                <a:lumOff val="0"/>
                <a:alphaOff val="0"/>
                <a:tint val="98000"/>
                <a:satMod val="110000"/>
                <a:lumMod val="104000"/>
              </a:schemeClr>
            </a:gs>
            <a:gs pos="69000">
              <a:schemeClr val="accent5">
                <a:alpha val="90000"/>
                <a:hueOff val="0"/>
                <a:satOff val="0"/>
                <a:lumOff val="0"/>
                <a:alphaOff val="0"/>
                <a:shade val="88000"/>
                <a:satMod val="130000"/>
                <a:lumMod val="92000"/>
              </a:schemeClr>
            </a:gs>
            <a:gs pos="100000">
              <a:schemeClr val="accent5">
                <a:alpha val="90000"/>
                <a:hueOff val="0"/>
                <a:satOff val="0"/>
                <a:lumOff val="0"/>
                <a:alphaOff val="0"/>
                <a:shade val="78000"/>
                <a:satMod val="130000"/>
                <a:lumMod val="92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l-GR" sz="1900" b="0" kern="1200"/>
            <a:t>Υποτροφίες διδακτορικών σπουδών</a:t>
          </a:r>
          <a:endParaRPr lang="el-GR" sz="1900" b="0" kern="1200" dirty="0"/>
        </a:p>
      </dsp:txBody>
      <dsp:txXfrm>
        <a:off x="89272" y="1311481"/>
        <a:ext cx="2574663" cy="1481492"/>
      </dsp:txXfrm>
    </dsp:sp>
    <dsp:sp modelId="{EF0657CF-9E37-4443-9A79-07A0C68B0725}">
      <dsp:nvSpPr>
        <dsp:cNvPr id="0" name=""/>
        <dsp:cNvSpPr/>
      </dsp:nvSpPr>
      <dsp:spPr>
        <a:xfrm>
          <a:off x="2880995" y="1231336"/>
          <a:ext cx="2734953" cy="1641782"/>
        </a:xfrm>
        <a:prstGeom prst="roundRect">
          <a:avLst/>
        </a:prstGeom>
        <a:gradFill rotWithShape="0">
          <a:gsLst>
            <a:gs pos="0">
              <a:schemeClr val="accent5">
                <a:alpha val="90000"/>
                <a:hueOff val="0"/>
                <a:satOff val="0"/>
                <a:lumOff val="0"/>
                <a:alphaOff val="-20000"/>
                <a:tint val="98000"/>
                <a:satMod val="110000"/>
                <a:lumMod val="104000"/>
              </a:schemeClr>
            </a:gs>
            <a:gs pos="69000">
              <a:schemeClr val="accent5">
                <a:alpha val="90000"/>
                <a:hueOff val="0"/>
                <a:satOff val="0"/>
                <a:lumOff val="0"/>
                <a:alphaOff val="-20000"/>
                <a:shade val="88000"/>
                <a:satMod val="130000"/>
                <a:lumMod val="92000"/>
              </a:schemeClr>
            </a:gs>
            <a:gs pos="100000">
              <a:schemeClr val="accent5">
                <a:alpha val="90000"/>
                <a:hueOff val="0"/>
                <a:satOff val="0"/>
                <a:lumOff val="0"/>
                <a:alphaOff val="-20000"/>
                <a:shade val="78000"/>
                <a:satMod val="130000"/>
                <a:lumMod val="92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l-GR" sz="1900" kern="1200"/>
            <a:t>Υποτροφίες για μεταπτυχιακές σπουδές</a:t>
          </a:r>
          <a:endParaRPr lang="en-US" sz="1900" kern="1200" dirty="0"/>
        </a:p>
      </dsp:txBody>
      <dsp:txXfrm>
        <a:off x="2961140" y="1311481"/>
        <a:ext cx="2574663" cy="1481492"/>
      </dsp:txXfrm>
    </dsp:sp>
    <dsp:sp modelId="{F26FE199-0EBC-4C25-9F28-A9AE4A7A04B4}">
      <dsp:nvSpPr>
        <dsp:cNvPr id="0" name=""/>
        <dsp:cNvSpPr/>
      </dsp:nvSpPr>
      <dsp:spPr>
        <a:xfrm>
          <a:off x="5752862" y="1231336"/>
          <a:ext cx="2734953" cy="1641782"/>
        </a:xfrm>
        <a:prstGeom prst="roundRect">
          <a:avLst/>
        </a:prstGeom>
        <a:gradFill rotWithShape="0">
          <a:gsLst>
            <a:gs pos="0">
              <a:schemeClr val="accent5">
                <a:alpha val="90000"/>
                <a:hueOff val="0"/>
                <a:satOff val="0"/>
                <a:lumOff val="0"/>
                <a:alphaOff val="-40000"/>
                <a:tint val="98000"/>
                <a:satMod val="110000"/>
                <a:lumMod val="104000"/>
              </a:schemeClr>
            </a:gs>
            <a:gs pos="69000">
              <a:schemeClr val="accent5">
                <a:alpha val="90000"/>
                <a:hueOff val="0"/>
                <a:satOff val="0"/>
                <a:lumOff val="0"/>
                <a:alphaOff val="-40000"/>
                <a:shade val="88000"/>
                <a:satMod val="130000"/>
                <a:lumMod val="92000"/>
              </a:schemeClr>
            </a:gs>
            <a:gs pos="100000">
              <a:schemeClr val="accent5">
                <a:alpha val="90000"/>
                <a:hueOff val="0"/>
                <a:satOff val="0"/>
                <a:lumOff val="0"/>
                <a:alphaOff val="-40000"/>
                <a:shade val="78000"/>
                <a:satMod val="130000"/>
                <a:lumMod val="92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l-GR" sz="1900" b="0" kern="1200"/>
            <a:t>Υποτροφίες εσωτερικής κινητικότητας (‘’εσωτερικό </a:t>
          </a:r>
          <a:r>
            <a:rPr lang="en-US" sz="1900" b="0" kern="1200"/>
            <a:t>Erasmus’’) </a:t>
          </a:r>
          <a:r>
            <a:rPr lang="el-GR" sz="1900" b="0" kern="1200"/>
            <a:t>για υποψήφιους διδάκτορες</a:t>
          </a:r>
          <a:endParaRPr lang="el-GR" sz="1900" b="0" kern="1200" dirty="0"/>
        </a:p>
      </dsp:txBody>
      <dsp:txXfrm>
        <a:off x="5833007" y="1311481"/>
        <a:ext cx="2574663" cy="148149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6A7BE9-23F0-467F-BE8D-08E8A51450FF}">
      <dsp:nvSpPr>
        <dsp:cNvPr id="0" name=""/>
        <dsp:cNvSpPr/>
      </dsp:nvSpPr>
      <dsp:spPr>
        <a:xfrm>
          <a:off x="1274541" y="0"/>
          <a:ext cx="7222402" cy="4104456"/>
        </a:xfrm>
        <a:prstGeom prst="notchedRightArrow">
          <a:avLst/>
        </a:prstGeom>
        <a:gradFill rotWithShape="0">
          <a:gsLst>
            <a:gs pos="0">
              <a:schemeClr val="accent4">
                <a:tint val="40000"/>
                <a:hueOff val="0"/>
                <a:satOff val="0"/>
                <a:lumOff val="0"/>
                <a:alphaOff val="0"/>
                <a:tint val="98000"/>
                <a:satMod val="110000"/>
                <a:lumMod val="104000"/>
              </a:schemeClr>
            </a:gs>
            <a:gs pos="69000">
              <a:schemeClr val="accent4">
                <a:tint val="40000"/>
                <a:hueOff val="0"/>
                <a:satOff val="0"/>
                <a:lumOff val="0"/>
                <a:alphaOff val="0"/>
                <a:shade val="88000"/>
                <a:satMod val="130000"/>
                <a:lumMod val="92000"/>
              </a:schemeClr>
            </a:gs>
            <a:gs pos="100000">
              <a:schemeClr val="accent4">
                <a:tint val="40000"/>
                <a:hueOff val="0"/>
                <a:satOff val="0"/>
                <a:lumOff val="0"/>
                <a:alphaOff val="0"/>
                <a:shade val="78000"/>
                <a:satMod val="130000"/>
                <a:lumMod val="92000"/>
              </a:schemeClr>
            </a:gs>
          </a:gsLst>
          <a:lin ang="54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B9F3E7CB-0CB3-4A1F-8315-D0076E9CDF34}">
      <dsp:nvSpPr>
        <dsp:cNvPr id="0" name=""/>
        <dsp:cNvSpPr/>
      </dsp:nvSpPr>
      <dsp:spPr>
        <a:xfrm>
          <a:off x="9127" y="1231336"/>
          <a:ext cx="2734953" cy="1641782"/>
        </a:xfrm>
        <a:prstGeom prst="roundRect">
          <a:avLst/>
        </a:prstGeom>
        <a:gradFill rotWithShape="0">
          <a:gsLst>
            <a:gs pos="0">
              <a:schemeClr val="accent4">
                <a:hueOff val="0"/>
                <a:satOff val="0"/>
                <a:lumOff val="0"/>
                <a:alphaOff val="0"/>
                <a:tint val="98000"/>
                <a:satMod val="110000"/>
                <a:lumMod val="104000"/>
              </a:schemeClr>
            </a:gs>
            <a:gs pos="69000">
              <a:schemeClr val="accent4">
                <a:hueOff val="0"/>
                <a:satOff val="0"/>
                <a:lumOff val="0"/>
                <a:alphaOff val="0"/>
                <a:shade val="88000"/>
                <a:satMod val="130000"/>
                <a:lumMod val="92000"/>
              </a:schemeClr>
            </a:gs>
            <a:gs pos="100000">
              <a:schemeClr val="accent4">
                <a:hueOff val="0"/>
                <a:satOff val="0"/>
                <a:lumOff val="0"/>
                <a:alphaOff val="0"/>
                <a:shade val="78000"/>
                <a:satMod val="130000"/>
                <a:lumMod val="92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l-GR" sz="1900" b="0" kern="1200"/>
            <a:t>Υποτροφίες ελληνογαλλικής συνεργασίας για σπουδές </a:t>
          </a:r>
          <a:r>
            <a:rPr lang="en-US" sz="1900" b="0" kern="1200"/>
            <a:t>MASTER </a:t>
          </a:r>
          <a:r>
            <a:rPr lang="el-GR" sz="1900" b="0" kern="1200"/>
            <a:t>στη Γαλλία</a:t>
          </a:r>
          <a:endParaRPr lang="el-GR" sz="1900" b="0" kern="1200" dirty="0"/>
        </a:p>
      </dsp:txBody>
      <dsp:txXfrm>
        <a:off x="89272" y="1311481"/>
        <a:ext cx="2574663" cy="1481492"/>
      </dsp:txXfrm>
    </dsp:sp>
    <dsp:sp modelId="{09761445-5BF5-428E-8496-B4FB72918672}">
      <dsp:nvSpPr>
        <dsp:cNvPr id="0" name=""/>
        <dsp:cNvSpPr/>
      </dsp:nvSpPr>
      <dsp:spPr>
        <a:xfrm>
          <a:off x="2880995" y="1231336"/>
          <a:ext cx="2734953" cy="1641782"/>
        </a:xfrm>
        <a:prstGeom prst="roundRect">
          <a:avLst/>
        </a:prstGeom>
        <a:gradFill rotWithShape="0">
          <a:gsLst>
            <a:gs pos="0">
              <a:schemeClr val="accent4">
                <a:hueOff val="-1092657"/>
                <a:satOff val="-1313"/>
                <a:lumOff val="-1569"/>
                <a:alphaOff val="0"/>
                <a:tint val="98000"/>
                <a:satMod val="110000"/>
                <a:lumMod val="104000"/>
              </a:schemeClr>
            </a:gs>
            <a:gs pos="69000">
              <a:schemeClr val="accent4">
                <a:hueOff val="-1092657"/>
                <a:satOff val="-1313"/>
                <a:lumOff val="-1569"/>
                <a:alphaOff val="0"/>
                <a:shade val="88000"/>
                <a:satMod val="130000"/>
                <a:lumMod val="92000"/>
              </a:schemeClr>
            </a:gs>
            <a:gs pos="100000">
              <a:schemeClr val="accent4">
                <a:hueOff val="-1092657"/>
                <a:satOff val="-1313"/>
                <a:lumOff val="-1569"/>
                <a:alphaOff val="0"/>
                <a:shade val="78000"/>
                <a:satMod val="130000"/>
                <a:lumMod val="92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l-GR" sz="1900" b="0" kern="1200"/>
            <a:t>Υποτροφίες διδακτορικών σπουδών</a:t>
          </a:r>
          <a:r>
            <a:rPr lang="en-US" sz="1900" b="0" kern="1200"/>
            <a:t> </a:t>
          </a:r>
          <a:r>
            <a:rPr lang="el-GR" sz="1900" b="0" kern="1200"/>
            <a:t>του ΕΠΙΦ (Ερευνητικό Πανεπιστημιακό Ινστιτούτο Φλωρεντίας)</a:t>
          </a:r>
          <a:endParaRPr lang="el-GR" sz="1900" b="0" kern="1200" dirty="0"/>
        </a:p>
      </dsp:txBody>
      <dsp:txXfrm>
        <a:off x="2961140" y="1311481"/>
        <a:ext cx="2574663" cy="1481492"/>
      </dsp:txXfrm>
    </dsp:sp>
    <dsp:sp modelId="{2B2BE701-AC30-4B59-8FED-8DA2D5D66D92}">
      <dsp:nvSpPr>
        <dsp:cNvPr id="0" name=""/>
        <dsp:cNvSpPr/>
      </dsp:nvSpPr>
      <dsp:spPr>
        <a:xfrm>
          <a:off x="5752862" y="1231336"/>
          <a:ext cx="2734953" cy="1641782"/>
        </a:xfrm>
        <a:prstGeom prst="roundRect">
          <a:avLst/>
        </a:prstGeom>
        <a:gradFill rotWithShape="0">
          <a:gsLst>
            <a:gs pos="0">
              <a:schemeClr val="accent4">
                <a:hueOff val="-2185313"/>
                <a:satOff val="-2625"/>
                <a:lumOff val="-3138"/>
                <a:alphaOff val="0"/>
                <a:tint val="98000"/>
                <a:satMod val="110000"/>
                <a:lumMod val="104000"/>
              </a:schemeClr>
            </a:gs>
            <a:gs pos="69000">
              <a:schemeClr val="accent4">
                <a:hueOff val="-2185313"/>
                <a:satOff val="-2625"/>
                <a:lumOff val="-3138"/>
                <a:alphaOff val="0"/>
                <a:shade val="88000"/>
                <a:satMod val="130000"/>
                <a:lumMod val="92000"/>
              </a:schemeClr>
            </a:gs>
            <a:gs pos="100000">
              <a:schemeClr val="accent4">
                <a:hueOff val="-2185313"/>
                <a:satOff val="-2625"/>
                <a:lumOff val="-3138"/>
                <a:alphaOff val="0"/>
                <a:shade val="78000"/>
                <a:satMod val="130000"/>
                <a:lumMod val="92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l-GR" sz="1900" kern="1200"/>
            <a:t>Υποτροφίες βραχείας κινητικότητας στο Ηνωμένο Βασίλειο</a:t>
          </a:r>
          <a:endParaRPr lang="en-US" sz="1900" kern="1200" dirty="0"/>
        </a:p>
      </dsp:txBody>
      <dsp:txXfrm>
        <a:off x="5833007" y="1311481"/>
        <a:ext cx="2574663" cy="148149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D998CA-16B0-487F-B9EA-D233AB1BDFF2}">
      <dsp:nvSpPr>
        <dsp:cNvPr id="0" name=""/>
        <dsp:cNvSpPr/>
      </dsp:nvSpPr>
      <dsp:spPr>
        <a:xfrm>
          <a:off x="0" y="8947"/>
          <a:ext cx="9118198" cy="3329245"/>
        </a:xfrm>
        <a:prstGeom prst="rect">
          <a:avLst/>
        </a:prstGeom>
        <a:solidFill>
          <a:schemeClr val="accent6">
            <a:alpha val="9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l-GR" sz="1800" b="1" kern="1200" baseline="0"/>
            <a:t>Υποτροφίες Μαχ</a:t>
          </a:r>
          <a:r>
            <a:rPr lang="en-US" sz="1800" b="1" kern="1200" baseline="0"/>
            <a:t> Weber </a:t>
          </a:r>
          <a:r>
            <a:rPr lang="el-GR" sz="1800" b="1" kern="1200" baseline="0"/>
            <a:t>μεταδιδακτορικής έρευνας: 1 θέση/έτος, μηνιαία υποτροφία: 1.815,00€+ 700,00€ έξοδα εγκατάστασης </a:t>
          </a:r>
          <a:endParaRPr lang="el-GR" sz="1800" b="1" kern="1200" dirty="0"/>
        </a:p>
      </dsp:txBody>
      <dsp:txXfrm>
        <a:off x="0" y="8947"/>
        <a:ext cx="9118198" cy="1797792"/>
      </dsp:txXfrm>
    </dsp:sp>
    <dsp:sp modelId="{8CECFA7B-FBF9-4189-BEF8-1A0D754130E2}">
      <dsp:nvSpPr>
        <dsp:cNvPr id="0" name=""/>
        <dsp:cNvSpPr/>
      </dsp:nvSpPr>
      <dsp:spPr>
        <a:xfrm>
          <a:off x="0" y="1216498"/>
          <a:ext cx="9118198" cy="2562320"/>
        </a:xfrm>
        <a:prstGeom prst="rect">
          <a:avLst/>
        </a:prstGeom>
        <a:solidFill>
          <a:schemeClr val="accent6">
            <a:alpha val="90000"/>
            <a:tint val="40000"/>
            <a:hueOff val="0"/>
            <a:satOff val="0"/>
            <a:lumOff val="0"/>
            <a:alphaOff val="0"/>
          </a:schemeClr>
        </a:solidFill>
        <a:ln w="15875" cap="flat" cmpd="sng" algn="ctr">
          <a:solidFill>
            <a:schemeClr val="accent6">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marL="0" lvl="0" indent="0" algn="just" defTabSz="800100">
            <a:lnSpc>
              <a:spcPct val="90000"/>
            </a:lnSpc>
            <a:spcBef>
              <a:spcPct val="0"/>
            </a:spcBef>
            <a:spcAft>
              <a:spcPct val="35000"/>
            </a:spcAft>
            <a:buNone/>
          </a:pPr>
          <a:r>
            <a:rPr lang="el-GR" sz="1800" b="1" kern="1200" dirty="0"/>
            <a:t>Υποτροφίες διδακτορικής έρευνας: 7 θέσεις/έτος, </a:t>
          </a:r>
          <a:r>
            <a:rPr lang="el-GR" sz="1800" b="1" kern="1200" baseline="0" dirty="0"/>
            <a:t>μηνιαία υποτροφία: 1.505,00€ + 700,00€ έξοδα εγκατάστασης + 500,00€ ιατροφαρμακευτική περίθαλψη</a:t>
          </a:r>
        </a:p>
        <a:p>
          <a:pPr marL="0" lvl="0" indent="0" algn="just" defTabSz="800100">
            <a:lnSpc>
              <a:spcPct val="90000"/>
            </a:lnSpc>
            <a:spcBef>
              <a:spcPct val="0"/>
            </a:spcBef>
            <a:spcAft>
              <a:spcPct val="35000"/>
            </a:spcAft>
            <a:buNone/>
          </a:pPr>
          <a:r>
            <a:rPr lang="el-GR" sz="1800" b="1" kern="1200" dirty="0"/>
            <a:t>Προθεσμία υποβολής αιτήσεων: 31/1/2024 στην ηλεκτρονική πλατφόρμα του ΕΠΙΦ και έως 10/2/2024 στο ΙΚ</a:t>
          </a:r>
          <a:r>
            <a:rPr lang="en-US" sz="1800" b="1" kern="1200" dirty="0"/>
            <a:t>Y</a:t>
          </a:r>
          <a:r>
            <a:rPr lang="el-GR" sz="1800" b="1" kern="1200" dirty="0"/>
            <a:t>, </a:t>
          </a:r>
          <a:r>
            <a:rPr lang="el-GR" sz="1800" b="1" u="sng" kern="1200" dirty="0">
              <a:solidFill>
                <a:srgbClr val="FF0000"/>
              </a:solidFill>
            </a:rPr>
            <a:t>ΑΝΑΜΕΝΕΤΑΙ ΑΜΕΣΑ Η ΠΡΟΚΗΡΥΞΗ ΚΑΙ ΣΤΗΝ ΙΣΤΟΣΕΛΙΔΑ ΙΚΥ</a:t>
          </a:r>
          <a:endParaRPr lang="en-US" sz="1800" b="1" u="sng" kern="1200" dirty="0">
            <a:solidFill>
              <a:srgbClr val="FF0000"/>
            </a:solidFill>
          </a:endParaRPr>
        </a:p>
        <a:p>
          <a:pPr marL="0" lvl="0" indent="0" algn="l" defTabSz="800100">
            <a:lnSpc>
              <a:spcPct val="90000"/>
            </a:lnSpc>
            <a:spcBef>
              <a:spcPct val="0"/>
            </a:spcBef>
            <a:spcAft>
              <a:spcPct val="35000"/>
            </a:spcAft>
            <a:buNone/>
          </a:pPr>
          <a:r>
            <a:rPr lang="en-US" sz="1800" b="1" kern="1200" dirty="0"/>
            <a:t> </a:t>
          </a:r>
          <a:endParaRPr lang="el-GR" sz="1800" b="1" kern="1200" dirty="0"/>
        </a:p>
      </dsp:txBody>
      <dsp:txXfrm>
        <a:off x="0" y="1216498"/>
        <a:ext cx="9118198" cy="256232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0.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8.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1" y="1"/>
            <a:ext cx="2919565" cy="493789"/>
          </a:xfrm>
          <a:prstGeom prst="rect">
            <a:avLst/>
          </a:prstGeom>
        </p:spPr>
        <p:txBody>
          <a:bodyPr vert="horz" lIns="90752" tIns="45377" rIns="90752" bIns="45377" rtlCol="0"/>
          <a:lstStyle>
            <a:lvl1pPr algn="l" fontAlgn="auto">
              <a:spcBef>
                <a:spcPts val="0"/>
              </a:spcBef>
              <a:spcAft>
                <a:spcPts val="0"/>
              </a:spcAft>
              <a:defRPr sz="1200">
                <a:latin typeface="+mn-lt"/>
                <a:cs typeface="+mn-cs"/>
              </a:defRPr>
            </a:lvl1pPr>
          </a:lstStyle>
          <a:p>
            <a:pPr>
              <a:defRPr/>
            </a:pPr>
            <a:endParaRPr lang="el-GR"/>
          </a:p>
        </p:txBody>
      </p:sp>
      <p:sp>
        <p:nvSpPr>
          <p:cNvPr id="3" name="2 - Θέση ημερομηνίας"/>
          <p:cNvSpPr>
            <a:spLocks noGrp="1"/>
          </p:cNvSpPr>
          <p:nvPr>
            <p:ph type="dt" idx="1"/>
          </p:nvPr>
        </p:nvSpPr>
        <p:spPr>
          <a:xfrm>
            <a:off x="3814627" y="1"/>
            <a:ext cx="2919565" cy="493789"/>
          </a:xfrm>
          <a:prstGeom prst="rect">
            <a:avLst/>
          </a:prstGeom>
        </p:spPr>
        <p:txBody>
          <a:bodyPr vert="horz" lIns="90752" tIns="45377" rIns="90752" bIns="45377" rtlCol="0"/>
          <a:lstStyle>
            <a:lvl1pPr algn="r" fontAlgn="auto">
              <a:spcBef>
                <a:spcPts val="0"/>
              </a:spcBef>
              <a:spcAft>
                <a:spcPts val="0"/>
              </a:spcAft>
              <a:defRPr sz="1200" smtClean="0">
                <a:latin typeface="+mn-lt"/>
                <a:cs typeface="+mn-cs"/>
              </a:defRPr>
            </a:lvl1pPr>
          </a:lstStyle>
          <a:p>
            <a:pPr>
              <a:defRPr/>
            </a:pPr>
            <a:fld id="{85DE903F-1AF4-47E9-A630-40F87613ACFD}" type="datetimeFigureOut">
              <a:rPr lang="el-GR"/>
              <a:pPr>
                <a:defRPr/>
              </a:pPr>
              <a:t>08/12/2023</a:t>
            </a:fld>
            <a:endParaRPr lang="el-GR"/>
          </a:p>
        </p:txBody>
      </p:sp>
      <p:sp>
        <p:nvSpPr>
          <p:cNvPr id="4" name="3 - Θέση εικόνας διαφάνειας"/>
          <p:cNvSpPr>
            <a:spLocks noGrp="1" noRot="1" noChangeAspect="1"/>
          </p:cNvSpPr>
          <p:nvPr>
            <p:ph type="sldImg" idx="2"/>
          </p:nvPr>
        </p:nvSpPr>
        <p:spPr>
          <a:xfrm>
            <a:off x="903288" y="739775"/>
            <a:ext cx="4929187" cy="3698875"/>
          </a:xfrm>
          <a:prstGeom prst="rect">
            <a:avLst/>
          </a:prstGeom>
          <a:noFill/>
          <a:ln w="12700">
            <a:solidFill>
              <a:prstClr val="black"/>
            </a:solidFill>
          </a:ln>
        </p:spPr>
        <p:txBody>
          <a:bodyPr vert="horz" lIns="90752" tIns="45377" rIns="90752" bIns="45377" rtlCol="0" anchor="ctr"/>
          <a:lstStyle/>
          <a:p>
            <a:pPr lvl="0"/>
            <a:endParaRPr lang="el-GR" noProof="0"/>
          </a:p>
        </p:txBody>
      </p:sp>
      <p:sp>
        <p:nvSpPr>
          <p:cNvPr id="5" name="4 - Θέση σημειώσεων"/>
          <p:cNvSpPr>
            <a:spLocks noGrp="1"/>
          </p:cNvSpPr>
          <p:nvPr>
            <p:ph type="body" sz="quarter" idx="3"/>
          </p:nvPr>
        </p:nvSpPr>
        <p:spPr>
          <a:xfrm>
            <a:off x="673263" y="4687053"/>
            <a:ext cx="5389240" cy="4439368"/>
          </a:xfrm>
          <a:prstGeom prst="rect">
            <a:avLst/>
          </a:prstGeom>
        </p:spPr>
        <p:txBody>
          <a:bodyPr vert="horz" lIns="90752" tIns="45377" rIns="90752" bIns="45377" rtlCol="0">
            <a:normAutofit/>
          </a:bodyPr>
          <a:lstStyle/>
          <a:p>
            <a:pPr lvl="0"/>
            <a:r>
              <a:rPr lang="el-GR" noProof="0"/>
              <a:t>Kλικ για επεξεργασία των στυλ του υποδείγματος</a:t>
            </a:r>
          </a:p>
          <a:p>
            <a:pPr lvl="1"/>
            <a:r>
              <a:rPr lang="el-GR" noProof="0"/>
              <a:t>Δεύτερου επιπέδου</a:t>
            </a:r>
          </a:p>
          <a:p>
            <a:pPr lvl="2"/>
            <a:r>
              <a:rPr lang="el-GR" noProof="0"/>
              <a:t>Τρίτου επιπέδου</a:t>
            </a:r>
          </a:p>
          <a:p>
            <a:pPr lvl="3"/>
            <a:r>
              <a:rPr lang="el-GR" noProof="0"/>
              <a:t>Τέταρτου επιπέδου</a:t>
            </a:r>
          </a:p>
          <a:p>
            <a:pPr lvl="4"/>
            <a:r>
              <a:rPr lang="el-GR" noProof="0"/>
              <a:t>Πέμπτου επιπέδου</a:t>
            </a:r>
          </a:p>
        </p:txBody>
      </p:sp>
      <p:sp>
        <p:nvSpPr>
          <p:cNvPr id="6" name="5 - Θέση υποσέλιδου"/>
          <p:cNvSpPr>
            <a:spLocks noGrp="1"/>
          </p:cNvSpPr>
          <p:nvPr>
            <p:ph type="ftr" sz="quarter" idx="4"/>
          </p:nvPr>
        </p:nvSpPr>
        <p:spPr>
          <a:xfrm>
            <a:off x="1" y="9370947"/>
            <a:ext cx="2919565" cy="493789"/>
          </a:xfrm>
          <a:prstGeom prst="rect">
            <a:avLst/>
          </a:prstGeom>
        </p:spPr>
        <p:txBody>
          <a:bodyPr vert="horz" lIns="90752" tIns="45377" rIns="90752" bIns="45377" rtlCol="0" anchor="b"/>
          <a:lstStyle>
            <a:lvl1pPr algn="l" fontAlgn="auto">
              <a:spcBef>
                <a:spcPts val="0"/>
              </a:spcBef>
              <a:spcAft>
                <a:spcPts val="0"/>
              </a:spcAft>
              <a:defRPr sz="1200">
                <a:latin typeface="+mn-lt"/>
                <a:cs typeface="+mn-cs"/>
              </a:defRPr>
            </a:lvl1pPr>
          </a:lstStyle>
          <a:p>
            <a:pPr>
              <a:defRPr/>
            </a:pPr>
            <a:endParaRPr lang="el-GR"/>
          </a:p>
        </p:txBody>
      </p:sp>
      <p:sp>
        <p:nvSpPr>
          <p:cNvPr id="7" name="6 - Θέση αριθμού διαφάνειας"/>
          <p:cNvSpPr>
            <a:spLocks noGrp="1"/>
          </p:cNvSpPr>
          <p:nvPr>
            <p:ph type="sldNum" sz="quarter" idx="5"/>
          </p:nvPr>
        </p:nvSpPr>
        <p:spPr>
          <a:xfrm>
            <a:off x="3814627" y="9370947"/>
            <a:ext cx="2919565" cy="493789"/>
          </a:xfrm>
          <a:prstGeom prst="rect">
            <a:avLst/>
          </a:prstGeom>
        </p:spPr>
        <p:txBody>
          <a:bodyPr vert="horz" lIns="90752" tIns="45377" rIns="90752" bIns="45377" rtlCol="0" anchor="b"/>
          <a:lstStyle>
            <a:lvl1pPr algn="r" fontAlgn="auto">
              <a:spcBef>
                <a:spcPts val="0"/>
              </a:spcBef>
              <a:spcAft>
                <a:spcPts val="0"/>
              </a:spcAft>
              <a:defRPr sz="1200" smtClean="0">
                <a:latin typeface="+mn-lt"/>
                <a:cs typeface="+mn-cs"/>
              </a:defRPr>
            </a:lvl1pPr>
          </a:lstStyle>
          <a:p>
            <a:pPr>
              <a:defRPr/>
            </a:pPr>
            <a:fld id="{257BDE3E-B376-42D4-9AE8-2CDCA6761C05}" type="slidenum">
              <a:rPr lang="el-GR"/>
              <a:pPr>
                <a:defRPr/>
              </a:pPr>
              <a:t>‹#›</a:t>
            </a:fld>
            <a:endParaRPr lang="el-GR"/>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30723"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a:p>
        </p:txBody>
      </p:sp>
      <p:sp>
        <p:nvSpPr>
          <p:cNvPr id="30724" name="3 - Θέση αριθμού διαφάνειας"/>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97EA51D-361C-43C0-9DA1-63F8BB0FF6CB}" type="slidenum">
              <a:rPr lang="el-GR"/>
              <a:pPr fontAlgn="base">
                <a:spcBef>
                  <a:spcPct val="0"/>
                </a:spcBef>
                <a:spcAft>
                  <a:spcPct val="0"/>
                </a:spcAft>
              </a:pPr>
              <a:t>1</a:t>
            </a:fld>
            <a:endParaRPr lang="el-G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44035"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44036" name="3 - Θέση αριθμού διαφάνειας"/>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87963D3-F4BB-4256-85CF-9876DD703BED}" type="slidenum">
              <a:rPr lang="el-GR"/>
              <a:pPr fontAlgn="base">
                <a:spcBef>
                  <a:spcPct val="0"/>
                </a:spcBef>
                <a:spcAft>
                  <a:spcPct val="0"/>
                </a:spcAft>
              </a:pPr>
              <a:t>11</a:t>
            </a:fld>
            <a:endParaRPr lang="el-GR"/>
          </a:p>
        </p:txBody>
      </p:sp>
    </p:spTree>
    <p:extLst>
      <p:ext uri="{BB962C8B-B14F-4D97-AF65-F5344CB8AC3E}">
        <p14:creationId xmlns:p14="http://schemas.microsoft.com/office/powerpoint/2010/main" val="32269193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45059"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45060" name="3 - Θέση αριθμού διαφάνειας"/>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B0BC28B-2825-48F6-A51D-2F29E54CCCFD}" type="slidenum">
              <a:rPr lang="el-GR"/>
              <a:pPr fontAlgn="base">
                <a:spcBef>
                  <a:spcPct val="0"/>
                </a:spcBef>
                <a:spcAft>
                  <a:spcPct val="0"/>
                </a:spcAft>
              </a:pPr>
              <a:t>12</a:t>
            </a:fld>
            <a:endParaRPr lang="el-GR"/>
          </a:p>
        </p:txBody>
      </p:sp>
    </p:spTree>
    <p:extLst>
      <p:ext uri="{BB962C8B-B14F-4D97-AF65-F5344CB8AC3E}">
        <p14:creationId xmlns:p14="http://schemas.microsoft.com/office/powerpoint/2010/main" val="33559083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45059"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45060" name="3 - Θέση αριθμού διαφάνειας"/>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B0BC28B-2825-48F6-A51D-2F29E54CCCFD}" type="slidenum">
              <a:rPr lang="el-GR"/>
              <a:pPr fontAlgn="base">
                <a:spcBef>
                  <a:spcPct val="0"/>
                </a:spcBef>
                <a:spcAft>
                  <a:spcPct val="0"/>
                </a:spcAft>
              </a:pPr>
              <a:t>13</a:t>
            </a:fld>
            <a:endParaRPr lang="el-GR"/>
          </a:p>
        </p:txBody>
      </p:sp>
    </p:spTree>
    <p:extLst>
      <p:ext uri="{BB962C8B-B14F-4D97-AF65-F5344CB8AC3E}">
        <p14:creationId xmlns:p14="http://schemas.microsoft.com/office/powerpoint/2010/main" val="18614999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45059"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45060" name="3 - Θέση αριθμού διαφάνειας"/>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B0BC28B-2825-48F6-A51D-2F29E54CCCFD}" type="slidenum">
              <a:rPr lang="el-GR"/>
              <a:pPr fontAlgn="base">
                <a:spcBef>
                  <a:spcPct val="0"/>
                </a:spcBef>
                <a:spcAft>
                  <a:spcPct val="0"/>
                </a:spcAft>
              </a:pPr>
              <a:t>14</a:t>
            </a:fld>
            <a:endParaRPr lang="el-GR"/>
          </a:p>
        </p:txBody>
      </p:sp>
    </p:spTree>
    <p:extLst>
      <p:ext uri="{BB962C8B-B14F-4D97-AF65-F5344CB8AC3E}">
        <p14:creationId xmlns:p14="http://schemas.microsoft.com/office/powerpoint/2010/main" val="24732308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45059"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45060" name="3 - Θέση αριθμού διαφάνειας"/>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B0BC28B-2825-48F6-A51D-2F29E54CCCFD}" type="slidenum">
              <a:rPr lang="el-GR"/>
              <a:pPr fontAlgn="base">
                <a:spcBef>
                  <a:spcPct val="0"/>
                </a:spcBef>
                <a:spcAft>
                  <a:spcPct val="0"/>
                </a:spcAft>
              </a:pPr>
              <a:t>15</a:t>
            </a:fld>
            <a:endParaRPr lang="el-GR"/>
          </a:p>
        </p:txBody>
      </p:sp>
    </p:spTree>
    <p:extLst>
      <p:ext uri="{BB962C8B-B14F-4D97-AF65-F5344CB8AC3E}">
        <p14:creationId xmlns:p14="http://schemas.microsoft.com/office/powerpoint/2010/main" val="9750419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45059"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45060" name="3 - Θέση αριθμού διαφάνειας"/>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B0BC28B-2825-48F6-A51D-2F29E54CCCFD}" type="slidenum">
              <a:rPr lang="el-GR"/>
              <a:pPr fontAlgn="base">
                <a:spcBef>
                  <a:spcPct val="0"/>
                </a:spcBef>
                <a:spcAft>
                  <a:spcPct val="0"/>
                </a:spcAft>
              </a:pPr>
              <a:t>16</a:t>
            </a:fld>
            <a:endParaRPr lang="el-GR"/>
          </a:p>
        </p:txBody>
      </p:sp>
    </p:spTree>
    <p:extLst>
      <p:ext uri="{BB962C8B-B14F-4D97-AF65-F5344CB8AC3E}">
        <p14:creationId xmlns:p14="http://schemas.microsoft.com/office/powerpoint/2010/main" val="30203614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45059"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45060" name="3 - Θέση αριθμού διαφάνειας"/>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B0BC28B-2825-48F6-A51D-2F29E54CCCFD}" type="slidenum">
              <a:rPr lang="el-GR"/>
              <a:pPr fontAlgn="base">
                <a:spcBef>
                  <a:spcPct val="0"/>
                </a:spcBef>
                <a:spcAft>
                  <a:spcPct val="0"/>
                </a:spcAft>
              </a:pPr>
              <a:t>17</a:t>
            </a:fld>
            <a:endParaRPr lang="el-GR"/>
          </a:p>
        </p:txBody>
      </p:sp>
    </p:spTree>
    <p:extLst>
      <p:ext uri="{BB962C8B-B14F-4D97-AF65-F5344CB8AC3E}">
        <p14:creationId xmlns:p14="http://schemas.microsoft.com/office/powerpoint/2010/main" val="33695727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45059"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45060" name="3 - Θέση αριθμού διαφάνειας"/>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B0BC28B-2825-48F6-A51D-2F29E54CCCFD}" type="slidenum">
              <a:rPr lang="el-GR"/>
              <a:pPr fontAlgn="base">
                <a:spcBef>
                  <a:spcPct val="0"/>
                </a:spcBef>
                <a:spcAft>
                  <a:spcPct val="0"/>
                </a:spcAft>
              </a:pPr>
              <a:t>18</a:t>
            </a:fld>
            <a:endParaRPr lang="el-GR"/>
          </a:p>
        </p:txBody>
      </p:sp>
    </p:spTree>
    <p:extLst>
      <p:ext uri="{BB962C8B-B14F-4D97-AF65-F5344CB8AC3E}">
        <p14:creationId xmlns:p14="http://schemas.microsoft.com/office/powerpoint/2010/main" val="27302248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45059"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45060" name="3 - Θέση αριθμού διαφάνειας"/>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B0BC28B-2825-48F6-A51D-2F29E54CCCFD}" type="slidenum">
              <a:rPr lang="el-GR"/>
              <a:pPr fontAlgn="base">
                <a:spcBef>
                  <a:spcPct val="0"/>
                </a:spcBef>
                <a:spcAft>
                  <a:spcPct val="0"/>
                </a:spcAft>
              </a:pPr>
              <a:t>19</a:t>
            </a:fld>
            <a:endParaRPr lang="el-GR"/>
          </a:p>
        </p:txBody>
      </p:sp>
    </p:spTree>
    <p:extLst>
      <p:ext uri="{BB962C8B-B14F-4D97-AF65-F5344CB8AC3E}">
        <p14:creationId xmlns:p14="http://schemas.microsoft.com/office/powerpoint/2010/main" val="9575929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45059"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45060" name="3 - Θέση αριθμού διαφάνειας"/>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B0BC28B-2825-48F6-A51D-2F29E54CCCFD}" type="slidenum">
              <a:rPr lang="el-GR"/>
              <a:pPr fontAlgn="base">
                <a:spcBef>
                  <a:spcPct val="0"/>
                </a:spcBef>
                <a:spcAft>
                  <a:spcPct val="0"/>
                </a:spcAft>
              </a:pPr>
              <a:t>20</a:t>
            </a:fld>
            <a:endParaRPr lang="el-GR"/>
          </a:p>
        </p:txBody>
      </p:sp>
    </p:spTree>
    <p:extLst>
      <p:ext uri="{BB962C8B-B14F-4D97-AF65-F5344CB8AC3E}">
        <p14:creationId xmlns:p14="http://schemas.microsoft.com/office/powerpoint/2010/main" val="38750959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31747"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31748" name="3 - Θέση αριθμού διαφάνειας"/>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0B13F41-7019-4DE3-B192-F67FC6F78D35}" type="slidenum">
              <a:rPr lang="el-GR"/>
              <a:pPr fontAlgn="base">
                <a:spcBef>
                  <a:spcPct val="0"/>
                </a:spcBef>
                <a:spcAft>
                  <a:spcPct val="0"/>
                </a:spcAft>
              </a:pPr>
              <a:t>3</a:t>
            </a:fld>
            <a:endParaRPr lang="el-G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45059"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45060" name="3 - Θέση αριθμού διαφάνειας"/>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B0BC28B-2825-48F6-A51D-2F29E54CCCFD}" type="slidenum">
              <a:rPr lang="el-GR"/>
              <a:pPr fontAlgn="base">
                <a:spcBef>
                  <a:spcPct val="0"/>
                </a:spcBef>
                <a:spcAft>
                  <a:spcPct val="0"/>
                </a:spcAft>
              </a:pPr>
              <a:t>21</a:t>
            </a:fld>
            <a:endParaRPr lang="el-GR"/>
          </a:p>
        </p:txBody>
      </p:sp>
    </p:spTree>
    <p:extLst>
      <p:ext uri="{BB962C8B-B14F-4D97-AF65-F5344CB8AC3E}">
        <p14:creationId xmlns:p14="http://schemas.microsoft.com/office/powerpoint/2010/main" val="1069274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45059"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45060" name="3 - Θέση αριθμού διαφάνειας"/>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B0BC28B-2825-48F6-A51D-2F29E54CCCFD}" type="slidenum">
              <a:rPr lang="el-GR"/>
              <a:pPr fontAlgn="base">
                <a:spcBef>
                  <a:spcPct val="0"/>
                </a:spcBef>
                <a:spcAft>
                  <a:spcPct val="0"/>
                </a:spcAft>
              </a:pPr>
              <a:t>22</a:t>
            </a:fld>
            <a:endParaRPr lang="el-GR"/>
          </a:p>
        </p:txBody>
      </p:sp>
    </p:spTree>
    <p:extLst>
      <p:ext uri="{BB962C8B-B14F-4D97-AF65-F5344CB8AC3E}">
        <p14:creationId xmlns:p14="http://schemas.microsoft.com/office/powerpoint/2010/main" val="2193710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45059"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45060" name="3 - Θέση αριθμού διαφάνειας"/>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B0BC28B-2825-48F6-A51D-2F29E54CCCFD}" type="slidenum">
              <a:rPr lang="el-GR"/>
              <a:pPr fontAlgn="base">
                <a:spcBef>
                  <a:spcPct val="0"/>
                </a:spcBef>
                <a:spcAft>
                  <a:spcPct val="0"/>
                </a:spcAft>
              </a:pPr>
              <a:t>23</a:t>
            </a:fld>
            <a:endParaRPr lang="el-GR"/>
          </a:p>
        </p:txBody>
      </p:sp>
    </p:spTree>
    <p:extLst>
      <p:ext uri="{BB962C8B-B14F-4D97-AF65-F5344CB8AC3E}">
        <p14:creationId xmlns:p14="http://schemas.microsoft.com/office/powerpoint/2010/main" val="35572895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45059"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45060" name="3 - Θέση αριθμού διαφάνειας"/>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B0BC28B-2825-48F6-A51D-2F29E54CCCFD}" type="slidenum">
              <a:rPr lang="el-GR"/>
              <a:pPr fontAlgn="base">
                <a:spcBef>
                  <a:spcPct val="0"/>
                </a:spcBef>
                <a:spcAft>
                  <a:spcPct val="0"/>
                </a:spcAft>
              </a:pPr>
              <a:t>24</a:t>
            </a:fld>
            <a:endParaRPr lang="el-GR"/>
          </a:p>
        </p:txBody>
      </p:sp>
    </p:spTree>
    <p:extLst>
      <p:ext uri="{BB962C8B-B14F-4D97-AF65-F5344CB8AC3E}">
        <p14:creationId xmlns:p14="http://schemas.microsoft.com/office/powerpoint/2010/main" val="38000987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43011"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43012" name="3 - Θέση αριθμού διαφάνειας"/>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B0D1F92-FB2C-4FD2-B364-47537B1E57DE}" type="slidenum">
              <a:rPr lang="el-GR"/>
              <a:pPr fontAlgn="base">
                <a:spcBef>
                  <a:spcPct val="0"/>
                </a:spcBef>
                <a:spcAft>
                  <a:spcPct val="0"/>
                </a:spcAft>
              </a:pPr>
              <a:t>4</a:t>
            </a:fld>
            <a:endParaRPr lang="el-GR"/>
          </a:p>
        </p:txBody>
      </p:sp>
    </p:spTree>
    <p:extLst>
      <p:ext uri="{BB962C8B-B14F-4D97-AF65-F5344CB8AC3E}">
        <p14:creationId xmlns:p14="http://schemas.microsoft.com/office/powerpoint/2010/main" val="40558195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43011"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43012" name="3 - Θέση αριθμού διαφάνειας"/>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B0D1F92-FB2C-4FD2-B364-47537B1E57DE}" type="slidenum">
              <a:rPr lang="el-GR"/>
              <a:pPr fontAlgn="base">
                <a:spcBef>
                  <a:spcPct val="0"/>
                </a:spcBef>
                <a:spcAft>
                  <a:spcPct val="0"/>
                </a:spcAft>
              </a:pPr>
              <a:t>5</a:t>
            </a:fld>
            <a:endParaRPr lang="el-GR"/>
          </a:p>
        </p:txBody>
      </p:sp>
    </p:spTree>
    <p:extLst>
      <p:ext uri="{BB962C8B-B14F-4D97-AF65-F5344CB8AC3E}">
        <p14:creationId xmlns:p14="http://schemas.microsoft.com/office/powerpoint/2010/main" val="40147486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43011"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43012" name="3 - Θέση αριθμού διαφάνειας"/>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B0D1F92-FB2C-4FD2-B364-47537B1E57DE}" type="slidenum">
              <a:rPr lang="el-GR"/>
              <a:pPr fontAlgn="base">
                <a:spcBef>
                  <a:spcPct val="0"/>
                </a:spcBef>
                <a:spcAft>
                  <a:spcPct val="0"/>
                </a:spcAft>
              </a:pPr>
              <a:t>6</a:t>
            </a:fld>
            <a:endParaRPr lang="el-GR"/>
          </a:p>
        </p:txBody>
      </p:sp>
    </p:spTree>
    <p:extLst>
      <p:ext uri="{BB962C8B-B14F-4D97-AF65-F5344CB8AC3E}">
        <p14:creationId xmlns:p14="http://schemas.microsoft.com/office/powerpoint/2010/main" val="15034859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43011"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43012" name="3 - Θέση αριθμού διαφάνειας"/>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B0D1F92-FB2C-4FD2-B364-47537B1E57DE}" type="slidenum">
              <a:rPr lang="el-GR"/>
              <a:pPr fontAlgn="base">
                <a:spcBef>
                  <a:spcPct val="0"/>
                </a:spcBef>
                <a:spcAft>
                  <a:spcPct val="0"/>
                </a:spcAft>
              </a:pPr>
              <a:t>7</a:t>
            </a:fld>
            <a:endParaRPr lang="el-GR"/>
          </a:p>
        </p:txBody>
      </p:sp>
    </p:spTree>
    <p:extLst>
      <p:ext uri="{BB962C8B-B14F-4D97-AF65-F5344CB8AC3E}">
        <p14:creationId xmlns:p14="http://schemas.microsoft.com/office/powerpoint/2010/main" val="12734234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31747"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31748" name="3 - Θέση αριθμού διαφάνειας"/>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0B13F41-7019-4DE3-B192-F67FC6F78D35}" type="slidenum">
              <a:rPr lang="el-GR"/>
              <a:pPr fontAlgn="base">
                <a:spcBef>
                  <a:spcPct val="0"/>
                </a:spcBef>
                <a:spcAft>
                  <a:spcPct val="0"/>
                </a:spcAft>
              </a:pPr>
              <a:t>8</a:t>
            </a:fld>
            <a:endParaRPr lang="el-GR"/>
          </a:p>
        </p:txBody>
      </p:sp>
    </p:spTree>
    <p:extLst>
      <p:ext uri="{BB962C8B-B14F-4D97-AF65-F5344CB8AC3E}">
        <p14:creationId xmlns:p14="http://schemas.microsoft.com/office/powerpoint/2010/main" val="6867664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31747"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31748" name="3 - Θέση αριθμού διαφάνειας"/>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0B13F41-7019-4DE3-B192-F67FC6F78D35}" type="slidenum">
              <a:rPr lang="el-GR"/>
              <a:pPr fontAlgn="base">
                <a:spcBef>
                  <a:spcPct val="0"/>
                </a:spcBef>
                <a:spcAft>
                  <a:spcPct val="0"/>
                </a:spcAft>
              </a:pPr>
              <a:t>9</a:t>
            </a:fld>
            <a:endParaRPr lang="el-GR"/>
          </a:p>
        </p:txBody>
      </p:sp>
    </p:spTree>
    <p:extLst>
      <p:ext uri="{BB962C8B-B14F-4D97-AF65-F5344CB8AC3E}">
        <p14:creationId xmlns:p14="http://schemas.microsoft.com/office/powerpoint/2010/main" val="2823331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44035"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44036" name="3 - Θέση αριθμού διαφάνειας"/>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87963D3-F4BB-4256-85CF-9876DD703BED}" type="slidenum">
              <a:rPr lang="el-GR"/>
              <a:pPr fontAlgn="base">
                <a:spcBef>
                  <a:spcPct val="0"/>
                </a:spcBef>
                <a:spcAft>
                  <a:spcPct val="0"/>
                </a:spcAft>
              </a:pPr>
              <a:t>10</a:t>
            </a:fld>
            <a:endParaRPr lang="el-G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2396319" y="802299"/>
            <a:ext cx="5618515" cy="2541431"/>
          </a:xfrm>
        </p:spPr>
        <p:txBody>
          <a:bodyPr bIns="0" anchor="b">
            <a:normAutofit/>
          </a:bodyPr>
          <a:lstStyle>
            <a:lvl1pPr algn="l">
              <a:defRPr sz="5400"/>
            </a:lvl1pPr>
          </a:lstStyle>
          <a:p>
            <a:r>
              <a:rPr lang="el-GR"/>
              <a:t>Κάντε κλικ για να επεξεργαστείτε τον τίτλο υποδείγματος</a:t>
            </a:r>
            <a:endParaRPr lang="en-US" dirty="0"/>
          </a:p>
        </p:txBody>
      </p:sp>
      <p:sp>
        <p:nvSpPr>
          <p:cNvPr id="3" name="Subtitle 2"/>
          <p:cNvSpPr>
            <a:spLocks noGrp="1"/>
          </p:cNvSpPr>
          <p:nvPr>
            <p:ph type="subTitle" idx="1"/>
          </p:nvPr>
        </p:nvSpPr>
        <p:spPr>
          <a:xfrm>
            <a:off x="2396319" y="3531205"/>
            <a:ext cx="5618515" cy="977621"/>
          </a:xfrm>
        </p:spPr>
        <p:txBody>
          <a:bodyPr tIns="91440" bIns="91440">
            <a:normAutofit/>
          </a:bodyPr>
          <a:lstStyle>
            <a:lvl1pPr marL="0" indent="0" algn="l">
              <a:buNone/>
              <a:defRPr sz="1600" b="0" cap="all" baseline="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p:txBody>
          <a:bodyPr/>
          <a:lstStyle/>
          <a:p>
            <a:pPr>
              <a:defRPr/>
            </a:pPr>
            <a:fld id="{A78E2F0C-B5AC-442D-9315-839F029B4E92}" type="datetime1">
              <a:rPr lang="el-GR" smtClean="0"/>
              <a:pPr>
                <a:defRPr/>
              </a:pPr>
              <a:t>08/12/2023</a:t>
            </a:fld>
            <a:endParaRPr lang="el-GR"/>
          </a:p>
        </p:txBody>
      </p:sp>
      <p:sp>
        <p:nvSpPr>
          <p:cNvPr id="5" name="Footer Placeholder 4"/>
          <p:cNvSpPr>
            <a:spLocks noGrp="1"/>
          </p:cNvSpPr>
          <p:nvPr>
            <p:ph type="ftr" sz="quarter" idx="11"/>
          </p:nvPr>
        </p:nvSpPr>
        <p:spPr>
          <a:xfrm>
            <a:off x="2396319" y="329308"/>
            <a:ext cx="3086292" cy="309201"/>
          </a:xfrm>
        </p:spPr>
        <p:txBody>
          <a:bodyPr/>
          <a:lstStyle/>
          <a:p>
            <a:pPr>
              <a:defRPr/>
            </a:pPr>
            <a:r>
              <a:rPr lang="el-GR"/>
              <a:t>0</a:t>
            </a:r>
          </a:p>
        </p:txBody>
      </p:sp>
      <p:sp>
        <p:nvSpPr>
          <p:cNvPr id="6" name="Slide Number Placeholder 5"/>
          <p:cNvSpPr>
            <a:spLocks noGrp="1"/>
          </p:cNvSpPr>
          <p:nvPr>
            <p:ph type="sldNum" sz="quarter" idx="12"/>
          </p:nvPr>
        </p:nvSpPr>
        <p:spPr>
          <a:xfrm>
            <a:off x="1434703" y="798973"/>
            <a:ext cx="802005" cy="503578"/>
          </a:xfrm>
        </p:spPr>
        <p:txBody>
          <a:bodyPr/>
          <a:lstStyle/>
          <a:p>
            <a:pPr>
              <a:defRPr/>
            </a:pPr>
            <a:fld id="{586A166F-330F-4685-B8D3-7B30343725C4}" type="slidenum">
              <a:rPr lang="el-GR" smtClean="0"/>
              <a:pPr>
                <a:defRPr/>
              </a:pPr>
              <a:t>‹#›</a:t>
            </a:fld>
            <a:endParaRPr lang="el-GR"/>
          </a:p>
        </p:txBody>
      </p:sp>
      <p:cxnSp>
        <p:nvCxnSpPr>
          <p:cNvPr id="15" name="Straight Connector 14"/>
          <p:cNvCxnSpPr/>
          <p:nvPr/>
        </p:nvCxnSpPr>
        <p:spPr>
          <a:xfrm>
            <a:off x="2396319" y="3528542"/>
            <a:ext cx="5618515"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9566023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cxnSp>
        <p:nvCxnSpPr>
          <p:cNvPr id="33" name="Straight Connector 32"/>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p:txBody>
          <a:bodyPr vert="eaVert"/>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10"/>
          </p:nvPr>
        </p:nvSpPr>
        <p:spPr/>
        <p:txBody>
          <a:bodyPr/>
          <a:lstStyle/>
          <a:p>
            <a:pPr>
              <a:defRPr/>
            </a:pPr>
            <a:fld id="{B79CB349-F30C-40F4-86C5-6396EE26DF62}" type="datetime1">
              <a:rPr lang="el-GR" smtClean="0"/>
              <a:pPr>
                <a:defRPr/>
              </a:pPr>
              <a:t>08/12/2023</a:t>
            </a:fld>
            <a:endParaRPr lang="el-GR"/>
          </a:p>
        </p:txBody>
      </p:sp>
      <p:sp>
        <p:nvSpPr>
          <p:cNvPr id="5" name="Footer Placeholder 4"/>
          <p:cNvSpPr>
            <a:spLocks noGrp="1"/>
          </p:cNvSpPr>
          <p:nvPr>
            <p:ph type="ftr" sz="quarter" idx="11"/>
          </p:nvPr>
        </p:nvSpPr>
        <p:spPr/>
        <p:txBody>
          <a:bodyPr/>
          <a:lstStyle/>
          <a:p>
            <a:pPr>
              <a:defRPr/>
            </a:pPr>
            <a:r>
              <a:rPr lang="el-GR"/>
              <a:t>0</a:t>
            </a:r>
          </a:p>
        </p:txBody>
      </p:sp>
      <p:sp>
        <p:nvSpPr>
          <p:cNvPr id="6" name="Slide Number Placeholder 5"/>
          <p:cNvSpPr>
            <a:spLocks noGrp="1"/>
          </p:cNvSpPr>
          <p:nvPr>
            <p:ph type="sldNum" sz="quarter" idx="12"/>
          </p:nvPr>
        </p:nvSpPr>
        <p:spPr/>
        <p:txBody>
          <a:bodyPr/>
          <a:lstStyle/>
          <a:p>
            <a:pPr>
              <a:defRPr/>
            </a:pPr>
            <a:fld id="{5DDC9E00-C496-4E5B-B413-18476072ADAE}" type="slidenum">
              <a:rPr lang="el-GR" smtClean="0"/>
              <a:pPr>
                <a:defRPr/>
              </a:pPr>
              <a:t>‹#›</a:t>
            </a:fld>
            <a:endParaRPr lang="el-GR"/>
          </a:p>
        </p:txBody>
      </p:sp>
    </p:spTree>
    <p:extLst>
      <p:ext uri="{BB962C8B-B14F-4D97-AF65-F5344CB8AC3E}">
        <p14:creationId xmlns:p14="http://schemas.microsoft.com/office/powerpoint/2010/main" val="2934673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18028" y="798974"/>
            <a:ext cx="1103027" cy="4659889"/>
          </a:xfrm>
        </p:spPr>
        <p:txBody>
          <a:bodyPr vert="eaVert"/>
          <a:lstStyle>
            <a:lvl1pPr algn="l">
              <a:defRPr/>
            </a:lvl1p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1443491" y="798974"/>
            <a:ext cx="5301095" cy="4659889"/>
          </a:xfrm>
        </p:spPr>
        <p:txBody>
          <a:bodyPr vert="eaVert"/>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10"/>
          </p:nvPr>
        </p:nvSpPr>
        <p:spPr/>
        <p:txBody>
          <a:bodyPr/>
          <a:lstStyle/>
          <a:p>
            <a:pPr>
              <a:defRPr/>
            </a:pPr>
            <a:fld id="{E38778E6-6E85-4BCC-944E-0E3383D90630}" type="datetime1">
              <a:rPr lang="el-GR" smtClean="0"/>
              <a:pPr>
                <a:defRPr/>
              </a:pPr>
              <a:t>08/12/2023</a:t>
            </a:fld>
            <a:endParaRPr lang="el-GR"/>
          </a:p>
        </p:txBody>
      </p:sp>
      <p:sp>
        <p:nvSpPr>
          <p:cNvPr id="5" name="Footer Placeholder 4"/>
          <p:cNvSpPr>
            <a:spLocks noGrp="1"/>
          </p:cNvSpPr>
          <p:nvPr>
            <p:ph type="ftr" sz="quarter" idx="11"/>
          </p:nvPr>
        </p:nvSpPr>
        <p:spPr/>
        <p:txBody>
          <a:bodyPr/>
          <a:lstStyle/>
          <a:p>
            <a:pPr>
              <a:defRPr/>
            </a:pPr>
            <a:r>
              <a:rPr lang="el-GR"/>
              <a:t>0</a:t>
            </a:r>
          </a:p>
        </p:txBody>
      </p:sp>
      <p:sp>
        <p:nvSpPr>
          <p:cNvPr id="6" name="Slide Number Placeholder 5"/>
          <p:cNvSpPr>
            <a:spLocks noGrp="1"/>
          </p:cNvSpPr>
          <p:nvPr>
            <p:ph type="sldNum" sz="quarter" idx="12"/>
          </p:nvPr>
        </p:nvSpPr>
        <p:spPr/>
        <p:txBody>
          <a:bodyPr/>
          <a:lstStyle/>
          <a:p>
            <a:pPr>
              <a:defRPr/>
            </a:pPr>
            <a:fld id="{61480E2A-A5AF-40CA-8E73-6BA8D6DCF624}" type="slidenum">
              <a:rPr lang="el-GR" smtClean="0"/>
              <a:pPr>
                <a:defRPr/>
              </a:pPr>
              <a:t>‹#›</a:t>
            </a:fld>
            <a:endParaRPr lang="el-GR"/>
          </a:p>
        </p:txBody>
      </p:sp>
      <p:cxnSp>
        <p:nvCxnSpPr>
          <p:cNvPr id="15" name="Straight Connector 14"/>
          <p:cNvCxnSpPr/>
          <p:nvPr/>
        </p:nvCxnSpPr>
        <p:spPr>
          <a:xfrm>
            <a:off x="6918028" y="798974"/>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700355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2396319" y="802299"/>
            <a:ext cx="5618515" cy="2541431"/>
          </a:xfrm>
        </p:spPr>
        <p:txBody>
          <a:bodyPr bIns="0" anchor="b">
            <a:normAutofit/>
          </a:bodyPr>
          <a:lstStyle>
            <a:lvl1pPr algn="l">
              <a:defRPr sz="5400"/>
            </a:lvl1pPr>
          </a:lstStyle>
          <a:p>
            <a:r>
              <a:rPr lang="el-GR"/>
              <a:t>Κάντε κλικ για να επεξεργαστείτε τον τίτλο υποδείγματος</a:t>
            </a:r>
            <a:endParaRPr lang="en-US" dirty="0"/>
          </a:p>
        </p:txBody>
      </p:sp>
      <p:sp>
        <p:nvSpPr>
          <p:cNvPr id="3" name="Subtitle 2"/>
          <p:cNvSpPr>
            <a:spLocks noGrp="1"/>
          </p:cNvSpPr>
          <p:nvPr>
            <p:ph type="subTitle" idx="1"/>
          </p:nvPr>
        </p:nvSpPr>
        <p:spPr>
          <a:xfrm>
            <a:off x="2396319" y="3531205"/>
            <a:ext cx="5618515" cy="977621"/>
          </a:xfrm>
        </p:spPr>
        <p:txBody>
          <a:bodyPr tIns="91440" bIns="91440">
            <a:normAutofit/>
          </a:bodyPr>
          <a:lstStyle>
            <a:lvl1pPr marL="0" indent="0" algn="l">
              <a:buNone/>
              <a:defRPr sz="1600" b="0" cap="all" baseline="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p:txBody>
          <a:bodyPr/>
          <a:lstStyle/>
          <a:p>
            <a:pPr>
              <a:defRPr/>
            </a:pPr>
            <a:fld id="{7922D2DC-090F-40ED-8DAD-605ED206FB5E}" type="datetime1">
              <a:rPr lang="el-GR" smtClean="0"/>
              <a:pPr>
                <a:defRPr/>
              </a:pPr>
              <a:t>08/12/2023</a:t>
            </a:fld>
            <a:endParaRPr lang="el-GR"/>
          </a:p>
        </p:txBody>
      </p:sp>
      <p:sp>
        <p:nvSpPr>
          <p:cNvPr id="5" name="Footer Placeholder 4"/>
          <p:cNvSpPr>
            <a:spLocks noGrp="1"/>
          </p:cNvSpPr>
          <p:nvPr>
            <p:ph type="ftr" sz="quarter" idx="11"/>
          </p:nvPr>
        </p:nvSpPr>
        <p:spPr>
          <a:xfrm>
            <a:off x="2396319" y="329308"/>
            <a:ext cx="3086292" cy="309201"/>
          </a:xfrm>
        </p:spPr>
        <p:txBody>
          <a:bodyPr/>
          <a:lstStyle/>
          <a:p>
            <a:pPr>
              <a:defRPr/>
            </a:pPr>
            <a:r>
              <a:rPr lang="el-GR"/>
              <a:t>0</a:t>
            </a:r>
          </a:p>
        </p:txBody>
      </p:sp>
      <p:sp>
        <p:nvSpPr>
          <p:cNvPr id="6" name="Slide Number Placeholder 5"/>
          <p:cNvSpPr>
            <a:spLocks noGrp="1"/>
          </p:cNvSpPr>
          <p:nvPr>
            <p:ph type="sldNum" sz="quarter" idx="12"/>
          </p:nvPr>
        </p:nvSpPr>
        <p:spPr>
          <a:xfrm>
            <a:off x="1434703" y="798973"/>
            <a:ext cx="802005" cy="503578"/>
          </a:xfrm>
        </p:spPr>
        <p:txBody>
          <a:bodyPr/>
          <a:lstStyle/>
          <a:p>
            <a:pPr>
              <a:defRPr/>
            </a:pPr>
            <a:fld id="{D63166CC-FC85-44DB-BDDC-A4D9EC4F2390}" type="slidenum">
              <a:rPr lang="el-GR" smtClean="0"/>
              <a:pPr>
                <a:defRPr/>
              </a:pPr>
              <a:t>‹#›</a:t>
            </a:fld>
            <a:endParaRPr lang="el-GR"/>
          </a:p>
        </p:txBody>
      </p:sp>
      <p:cxnSp>
        <p:nvCxnSpPr>
          <p:cNvPr id="15" name="Straight Connector 14"/>
          <p:cNvCxnSpPr/>
          <p:nvPr/>
        </p:nvCxnSpPr>
        <p:spPr>
          <a:xfrm>
            <a:off x="2396319" y="3528542"/>
            <a:ext cx="5618515"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0047977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p:txBody>
          <a:bodyPr anchor="t"/>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10"/>
          </p:nvPr>
        </p:nvSpPr>
        <p:spPr/>
        <p:txBody>
          <a:bodyPr/>
          <a:lstStyle/>
          <a:p>
            <a:pPr>
              <a:defRPr/>
            </a:pPr>
            <a:fld id="{5C1A00C1-A722-4DF0-8ABB-ABE5AB515F28}" type="datetime1">
              <a:rPr lang="el-GR" smtClean="0"/>
              <a:pPr>
                <a:defRPr/>
              </a:pPr>
              <a:t>08/12/2023</a:t>
            </a:fld>
            <a:endParaRPr lang="el-GR"/>
          </a:p>
        </p:txBody>
      </p:sp>
      <p:sp>
        <p:nvSpPr>
          <p:cNvPr id="5" name="Footer Placeholder 4"/>
          <p:cNvSpPr>
            <a:spLocks noGrp="1"/>
          </p:cNvSpPr>
          <p:nvPr>
            <p:ph type="ftr" sz="quarter" idx="11"/>
          </p:nvPr>
        </p:nvSpPr>
        <p:spPr/>
        <p:txBody>
          <a:bodyPr/>
          <a:lstStyle/>
          <a:p>
            <a:pPr>
              <a:defRPr/>
            </a:pPr>
            <a:r>
              <a:rPr lang="el-GR"/>
              <a:t>0</a:t>
            </a:r>
          </a:p>
        </p:txBody>
      </p:sp>
      <p:sp>
        <p:nvSpPr>
          <p:cNvPr id="6" name="Slide Number Placeholder 5"/>
          <p:cNvSpPr>
            <a:spLocks noGrp="1"/>
          </p:cNvSpPr>
          <p:nvPr>
            <p:ph type="sldNum" sz="quarter" idx="12"/>
          </p:nvPr>
        </p:nvSpPr>
        <p:spPr/>
        <p:txBody>
          <a:bodyPr/>
          <a:lstStyle/>
          <a:p>
            <a:pPr>
              <a:defRPr/>
            </a:pPr>
            <a:fld id="{1A2256BD-88EA-41F9-9EF0-2B5519C6942F}" type="slidenum">
              <a:rPr lang="el-GR" smtClean="0"/>
              <a:pPr>
                <a:defRPr/>
              </a:pPr>
              <a:t>‹#›</a:t>
            </a:fld>
            <a:endParaRPr lang="el-GR"/>
          </a:p>
        </p:txBody>
      </p:sp>
      <p:cxnSp>
        <p:nvCxnSpPr>
          <p:cNvPr id="33" name="Straight Connector 32"/>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109643813"/>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1443491" y="1756130"/>
            <a:ext cx="5617002" cy="1887950"/>
          </a:xfrm>
        </p:spPr>
        <p:txBody>
          <a:bodyPr anchor="b">
            <a:normAutofit/>
          </a:bodyPr>
          <a:lstStyle>
            <a:lvl1pPr algn="l">
              <a:defRPr sz="3200"/>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443492" y="3806196"/>
            <a:ext cx="5617002" cy="1012929"/>
          </a:xfrm>
        </p:spPr>
        <p:txBody>
          <a:bodyPr tIns="91440">
            <a:normAutofit/>
          </a:bodyPr>
          <a:lstStyle>
            <a:lvl1pPr marL="0" indent="0" algn="l">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l-GR"/>
              <a:t>Επεξεργασία στυλ υποδείγματος κειμένου</a:t>
            </a:r>
          </a:p>
        </p:txBody>
      </p:sp>
      <p:sp>
        <p:nvSpPr>
          <p:cNvPr id="4" name="Date Placeholder 3"/>
          <p:cNvSpPr>
            <a:spLocks noGrp="1"/>
          </p:cNvSpPr>
          <p:nvPr>
            <p:ph type="dt" sz="half" idx="10"/>
          </p:nvPr>
        </p:nvSpPr>
        <p:spPr/>
        <p:txBody>
          <a:bodyPr/>
          <a:lstStyle/>
          <a:p>
            <a:pPr>
              <a:defRPr/>
            </a:pPr>
            <a:fld id="{9B59E2D7-6395-4299-940D-FAF21315A1AB}" type="datetime1">
              <a:rPr lang="el-GR" smtClean="0"/>
              <a:pPr>
                <a:defRPr/>
              </a:pPr>
              <a:t>08/12/2023</a:t>
            </a:fld>
            <a:endParaRPr lang="el-GR"/>
          </a:p>
        </p:txBody>
      </p:sp>
      <p:sp>
        <p:nvSpPr>
          <p:cNvPr id="5" name="Footer Placeholder 4"/>
          <p:cNvSpPr>
            <a:spLocks noGrp="1"/>
          </p:cNvSpPr>
          <p:nvPr>
            <p:ph type="ftr" sz="quarter" idx="11"/>
          </p:nvPr>
        </p:nvSpPr>
        <p:spPr/>
        <p:txBody>
          <a:bodyPr/>
          <a:lstStyle/>
          <a:p>
            <a:pPr>
              <a:defRPr/>
            </a:pPr>
            <a:r>
              <a:rPr lang="el-GR"/>
              <a:t>0</a:t>
            </a:r>
          </a:p>
        </p:txBody>
      </p:sp>
      <p:sp>
        <p:nvSpPr>
          <p:cNvPr id="6" name="Slide Number Placeholder 5"/>
          <p:cNvSpPr>
            <a:spLocks noGrp="1"/>
          </p:cNvSpPr>
          <p:nvPr>
            <p:ph type="sldNum" sz="quarter" idx="12"/>
          </p:nvPr>
        </p:nvSpPr>
        <p:spPr/>
        <p:txBody>
          <a:bodyPr/>
          <a:lstStyle/>
          <a:p>
            <a:pPr>
              <a:defRPr/>
            </a:pPr>
            <a:fld id="{C976AC30-3D33-46D5-88AD-DA88B58E382B}" type="slidenum">
              <a:rPr lang="el-GR" smtClean="0"/>
              <a:pPr>
                <a:defRPr/>
              </a:pPr>
              <a:t>‹#›</a:t>
            </a:fld>
            <a:endParaRPr lang="el-GR"/>
          </a:p>
        </p:txBody>
      </p:sp>
      <p:cxnSp>
        <p:nvCxnSpPr>
          <p:cNvPr id="15" name="Straight Connector 14"/>
          <p:cNvCxnSpPr/>
          <p:nvPr/>
        </p:nvCxnSpPr>
        <p:spPr>
          <a:xfrm>
            <a:off x="1443491" y="3804985"/>
            <a:ext cx="561700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8667490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a:xfrm>
            <a:off x="1443491" y="804890"/>
            <a:ext cx="6571343" cy="1059305"/>
          </a:xfrm>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sz="half" idx="1"/>
          </p:nvPr>
        </p:nvSpPr>
        <p:spPr>
          <a:xfrm>
            <a:off x="1443490" y="2013936"/>
            <a:ext cx="3125871" cy="3437560"/>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Content Placeholder 3"/>
          <p:cNvSpPr>
            <a:spLocks noGrp="1"/>
          </p:cNvSpPr>
          <p:nvPr>
            <p:ph sz="half" idx="2"/>
          </p:nvPr>
        </p:nvSpPr>
        <p:spPr>
          <a:xfrm>
            <a:off x="4889182" y="2013936"/>
            <a:ext cx="3125652" cy="3437559"/>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5" name="Date Placeholder 4"/>
          <p:cNvSpPr>
            <a:spLocks noGrp="1"/>
          </p:cNvSpPr>
          <p:nvPr>
            <p:ph type="dt" sz="half" idx="10"/>
          </p:nvPr>
        </p:nvSpPr>
        <p:spPr/>
        <p:txBody>
          <a:bodyPr/>
          <a:lstStyle/>
          <a:p>
            <a:pPr>
              <a:defRPr/>
            </a:pPr>
            <a:fld id="{5C1A00C1-A722-4DF0-8ABB-ABE5AB515F28}" type="datetime1">
              <a:rPr lang="el-GR" smtClean="0"/>
              <a:pPr>
                <a:defRPr/>
              </a:pPr>
              <a:t>08/12/2023</a:t>
            </a:fld>
            <a:endParaRPr lang="el-GR"/>
          </a:p>
        </p:txBody>
      </p:sp>
      <p:sp>
        <p:nvSpPr>
          <p:cNvPr id="6" name="Footer Placeholder 5"/>
          <p:cNvSpPr>
            <a:spLocks noGrp="1"/>
          </p:cNvSpPr>
          <p:nvPr>
            <p:ph type="ftr" sz="quarter" idx="11"/>
          </p:nvPr>
        </p:nvSpPr>
        <p:spPr/>
        <p:txBody>
          <a:bodyPr/>
          <a:lstStyle/>
          <a:p>
            <a:pPr>
              <a:defRPr/>
            </a:pPr>
            <a:r>
              <a:rPr lang="el-GR"/>
              <a:t>0</a:t>
            </a:r>
          </a:p>
        </p:txBody>
      </p:sp>
      <p:sp>
        <p:nvSpPr>
          <p:cNvPr id="7" name="Slide Number Placeholder 6"/>
          <p:cNvSpPr>
            <a:spLocks noGrp="1"/>
          </p:cNvSpPr>
          <p:nvPr>
            <p:ph type="sldNum" sz="quarter" idx="12"/>
          </p:nvPr>
        </p:nvSpPr>
        <p:spPr/>
        <p:txBody>
          <a:bodyPr/>
          <a:lstStyle/>
          <a:p>
            <a:pPr>
              <a:defRPr/>
            </a:pPr>
            <a:fld id="{1A2256BD-88EA-41F9-9EF0-2B5519C6942F}" type="slidenum">
              <a:rPr lang="el-GR" smtClean="0"/>
              <a:pPr>
                <a:defRPr/>
              </a:pPr>
              <a:t>‹#›</a:t>
            </a:fld>
            <a:endParaRPr lang="el-GR"/>
          </a:p>
        </p:txBody>
      </p:sp>
      <p:cxnSp>
        <p:nvCxnSpPr>
          <p:cNvPr id="33" name="Straight Connector 32"/>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80101013"/>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cxnSp>
        <p:nvCxnSpPr>
          <p:cNvPr id="36" name="Straight Connector 35"/>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a:xfrm>
            <a:off x="1443491" y="804164"/>
            <a:ext cx="6571344" cy="1056319"/>
          </a:xfrm>
        </p:spPr>
        <p:txBody>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443491" y="2019550"/>
            <a:ext cx="3125766" cy="801943"/>
          </a:xfrm>
        </p:spPr>
        <p:txBody>
          <a:bodyPr anchor="b">
            <a:normAutofit/>
          </a:bodyPr>
          <a:lstStyle>
            <a:lvl1pPr marL="0" indent="0">
              <a:lnSpc>
                <a:spcPct val="100000"/>
              </a:lnSpc>
              <a:buNone/>
              <a:defRPr sz="220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l-GR"/>
              <a:t>Επεξεργασία στυλ υποδείγματος κειμένου</a:t>
            </a:r>
          </a:p>
        </p:txBody>
      </p:sp>
      <p:sp>
        <p:nvSpPr>
          <p:cNvPr id="4" name="Content Placeholder 3"/>
          <p:cNvSpPr>
            <a:spLocks noGrp="1"/>
          </p:cNvSpPr>
          <p:nvPr>
            <p:ph sz="half" idx="2"/>
          </p:nvPr>
        </p:nvSpPr>
        <p:spPr>
          <a:xfrm>
            <a:off x="1443491" y="2824270"/>
            <a:ext cx="3125766" cy="2644457"/>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5" name="Text Placeholder 4"/>
          <p:cNvSpPr>
            <a:spLocks noGrp="1"/>
          </p:cNvSpPr>
          <p:nvPr>
            <p:ph type="body" sz="quarter" idx="3"/>
          </p:nvPr>
        </p:nvSpPr>
        <p:spPr>
          <a:xfrm>
            <a:off x="4889182" y="2023004"/>
            <a:ext cx="3125652" cy="802237"/>
          </a:xfrm>
        </p:spPr>
        <p:txBody>
          <a:bodyPr anchor="b">
            <a:normAutofit/>
          </a:bodyPr>
          <a:lstStyle>
            <a:lvl1pPr marL="0" indent="0">
              <a:lnSpc>
                <a:spcPct val="100000"/>
              </a:lnSpc>
              <a:buNone/>
              <a:defRPr sz="220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l-GR"/>
              <a:t>Επεξεργασία στυλ υποδείγματος κειμένου</a:t>
            </a:r>
          </a:p>
        </p:txBody>
      </p:sp>
      <p:sp>
        <p:nvSpPr>
          <p:cNvPr id="6" name="Content Placeholder 5"/>
          <p:cNvSpPr>
            <a:spLocks noGrp="1"/>
          </p:cNvSpPr>
          <p:nvPr>
            <p:ph sz="quarter" idx="4"/>
          </p:nvPr>
        </p:nvSpPr>
        <p:spPr>
          <a:xfrm>
            <a:off x="4889182" y="2821491"/>
            <a:ext cx="3125652" cy="2637371"/>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7" name="Date Placeholder 6"/>
          <p:cNvSpPr>
            <a:spLocks noGrp="1"/>
          </p:cNvSpPr>
          <p:nvPr>
            <p:ph type="dt" sz="half" idx="10"/>
          </p:nvPr>
        </p:nvSpPr>
        <p:spPr/>
        <p:txBody>
          <a:bodyPr/>
          <a:lstStyle/>
          <a:p>
            <a:pPr>
              <a:defRPr/>
            </a:pPr>
            <a:fld id="{C9AD381F-5CCF-4909-935D-BB3431A87E93}" type="datetime1">
              <a:rPr lang="el-GR" smtClean="0"/>
              <a:pPr>
                <a:defRPr/>
              </a:pPr>
              <a:t>08/12/2023</a:t>
            </a:fld>
            <a:endParaRPr lang="el-GR"/>
          </a:p>
        </p:txBody>
      </p:sp>
      <p:sp>
        <p:nvSpPr>
          <p:cNvPr id="8" name="Footer Placeholder 7"/>
          <p:cNvSpPr>
            <a:spLocks noGrp="1"/>
          </p:cNvSpPr>
          <p:nvPr>
            <p:ph type="ftr" sz="quarter" idx="11"/>
          </p:nvPr>
        </p:nvSpPr>
        <p:spPr/>
        <p:txBody>
          <a:bodyPr/>
          <a:lstStyle/>
          <a:p>
            <a:pPr>
              <a:defRPr/>
            </a:pPr>
            <a:r>
              <a:rPr lang="el-GR"/>
              <a:t>0</a:t>
            </a:r>
          </a:p>
        </p:txBody>
      </p:sp>
      <p:sp>
        <p:nvSpPr>
          <p:cNvPr id="9" name="Slide Number Placeholder 8"/>
          <p:cNvSpPr>
            <a:spLocks noGrp="1"/>
          </p:cNvSpPr>
          <p:nvPr>
            <p:ph type="sldNum" sz="quarter" idx="12"/>
          </p:nvPr>
        </p:nvSpPr>
        <p:spPr/>
        <p:txBody>
          <a:bodyPr/>
          <a:lstStyle/>
          <a:p>
            <a:pPr>
              <a:defRPr/>
            </a:pPr>
            <a:fld id="{23D12D42-EF6B-4230-A26C-2336617397AB}" type="slidenum">
              <a:rPr lang="el-GR" smtClean="0"/>
              <a:pPr>
                <a:defRPr/>
              </a:pPr>
              <a:t>‹#›</a:t>
            </a:fld>
            <a:endParaRPr lang="el-GR"/>
          </a:p>
        </p:txBody>
      </p:sp>
    </p:spTree>
    <p:extLst>
      <p:ext uri="{BB962C8B-B14F-4D97-AF65-F5344CB8AC3E}">
        <p14:creationId xmlns:p14="http://schemas.microsoft.com/office/powerpoint/2010/main" val="34529125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cxnSp>
        <p:nvCxnSpPr>
          <p:cNvPr id="32" name="Straight Connector 31"/>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Date Placeholder 2"/>
          <p:cNvSpPr>
            <a:spLocks noGrp="1"/>
          </p:cNvSpPr>
          <p:nvPr>
            <p:ph type="dt" sz="half" idx="10"/>
          </p:nvPr>
        </p:nvSpPr>
        <p:spPr/>
        <p:txBody>
          <a:bodyPr/>
          <a:lstStyle/>
          <a:p>
            <a:pPr>
              <a:defRPr/>
            </a:pPr>
            <a:fld id="{DF1F6D85-0FDD-43C6-939D-6E746B9417D5}" type="datetime1">
              <a:rPr lang="el-GR" smtClean="0"/>
              <a:pPr>
                <a:defRPr/>
              </a:pPr>
              <a:t>08/12/2023</a:t>
            </a:fld>
            <a:endParaRPr lang="el-GR"/>
          </a:p>
        </p:txBody>
      </p:sp>
      <p:sp>
        <p:nvSpPr>
          <p:cNvPr id="4" name="Footer Placeholder 3"/>
          <p:cNvSpPr>
            <a:spLocks noGrp="1"/>
          </p:cNvSpPr>
          <p:nvPr>
            <p:ph type="ftr" sz="quarter" idx="11"/>
          </p:nvPr>
        </p:nvSpPr>
        <p:spPr/>
        <p:txBody>
          <a:bodyPr/>
          <a:lstStyle/>
          <a:p>
            <a:pPr>
              <a:defRPr/>
            </a:pPr>
            <a:r>
              <a:rPr lang="el-GR"/>
              <a:t>0</a:t>
            </a:r>
          </a:p>
        </p:txBody>
      </p:sp>
      <p:sp>
        <p:nvSpPr>
          <p:cNvPr id="5" name="Slide Number Placeholder 4"/>
          <p:cNvSpPr>
            <a:spLocks noGrp="1"/>
          </p:cNvSpPr>
          <p:nvPr>
            <p:ph type="sldNum" sz="quarter" idx="12"/>
          </p:nvPr>
        </p:nvSpPr>
        <p:spPr/>
        <p:txBody>
          <a:bodyPr/>
          <a:lstStyle/>
          <a:p>
            <a:pPr>
              <a:defRPr/>
            </a:pPr>
            <a:fld id="{20E6F67E-3BC9-442F-851B-76A6BD7B3F87}" type="slidenum">
              <a:rPr lang="el-GR" smtClean="0"/>
              <a:pPr>
                <a:defRPr/>
              </a:pPr>
              <a:t>‹#›</a:t>
            </a:fld>
            <a:endParaRPr lang="el-GR"/>
          </a:p>
        </p:txBody>
      </p:sp>
    </p:spTree>
    <p:extLst>
      <p:ext uri="{BB962C8B-B14F-4D97-AF65-F5344CB8AC3E}">
        <p14:creationId xmlns:p14="http://schemas.microsoft.com/office/powerpoint/2010/main" val="9399242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5C1A00C1-A722-4DF0-8ABB-ABE5AB515F28}" type="datetime1">
              <a:rPr lang="el-GR" smtClean="0"/>
              <a:pPr>
                <a:defRPr/>
              </a:pPr>
              <a:t>08/12/2023</a:t>
            </a:fld>
            <a:endParaRPr lang="el-GR"/>
          </a:p>
        </p:txBody>
      </p:sp>
      <p:sp>
        <p:nvSpPr>
          <p:cNvPr id="3" name="Footer Placeholder 2"/>
          <p:cNvSpPr>
            <a:spLocks noGrp="1"/>
          </p:cNvSpPr>
          <p:nvPr>
            <p:ph type="ftr" sz="quarter" idx="11"/>
          </p:nvPr>
        </p:nvSpPr>
        <p:spPr/>
        <p:txBody>
          <a:bodyPr/>
          <a:lstStyle/>
          <a:p>
            <a:pPr>
              <a:defRPr/>
            </a:pPr>
            <a:r>
              <a:rPr lang="el-GR"/>
              <a:t>0</a:t>
            </a:r>
          </a:p>
        </p:txBody>
      </p:sp>
      <p:sp>
        <p:nvSpPr>
          <p:cNvPr id="4" name="Slide Number Placeholder 3"/>
          <p:cNvSpPr>
            <a:spLocks noGrp="1"/>
          </p:cNvSpPr>
          <p:nvPr>
            <p:ph type="sldNum" sz="quarter" idx="12"/>
          </p:nvPr>
        </p:nvSpPr>
        <p:spPr/>
        <p:txBody>
          <a:bodyPr/>
          <a:lstStyle/>
          <a:p>
            <a:pPr>
              <a:defRPr/>
            </a:pPr>
            <a:fld id="{1A2256BD-88EA-41F9-9EF0-2B5519C6942F}" type="slidenum">
              <a:rPr lang="el-GR" smtClean="0"/>
              <a:pPr>
                <a:defRPr/>
              </a:pPr>
              <a:t>‹#›</a:t>
            </a:fld>
            <a:endParaRPr lang="el-GR"/>
          </a:p>
        </p:txBody>
      </p:sp>
    </p:spTree>
    <p:extLst>
      <p:ext uri="{BB962C8B-B14F-4D97-AF65-F5344CB8AC3E}">
        <p14:creationId xmlns:p14="http://schemas.microsoft.com/office/powerpoint/2010/main" val="1634194249"/>
      </p:ext>
    </p:extLst>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439042" y="798973"/>
            <a:ext cx="2425950" cy="2247117"/>
          </a:xfrm>
        </p:spPr>
        <p:txBody>
          <a:bodyPr anchor="b">
            <a:normAutofit/>
          </a:bodyPr>
          <a:lstStyle>
            <a:lvl1pPr algn="l">
              <a:defRPr sz="2400"/>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4186656" y="798974"/>
            <a:ext cx="3828178" cy="4658826"/>
          </a:xfrm>
        </p:spPr>
        <p:txBody>
          <a:bodyPr anchor="ct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Text Placeholder 3"/>
          <p:cNvSpPr>
            <a:spLocks noGrp="1"/>
          </p:cNvSpPr>
          <p:nvPr>
            <p:ph type="body" sz="half" idx="2"/>
          </p:nvPr>
        </p:nvSpPr>
        <p:spPr>
          <a:xfrm>
            <a:off x="1439042" y="3205492"/>
            <a:ext cx="2427369" cy="2248181"/>
          </a:xfrm>
        </p:spPr>
        <p:txBody>
          <a:bodyPr>
            <a:normAutofit/>
          </a:bodyPr>
          <a:lstStyle>
            <a:lvl1pPr marL="0" indent="0" algn="l">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l-GR"/>
              <a:t>Επεξεργασία στυλ υποδείγματος κειμένου</a:t>
            </a:r>
          </a:p>
        </p:txBody>
      </p:sp>
      <p:sp>
        <p:nvSpPr>
          <p:cNvPr id="5" name="Date Placeholder 4"/>
          <p:cNvSpPr>
            <a:spLocks noGrp="1"/>
          </p:cNvSpPr>
          <p:nvPr>
            <p:ph type="dt" sz="half" idx="10"/>
          </p:nvPr>
        </p:nvSpPr>
        <p:spPr/>
        <p:txBody>
          <a:bodyPr/>
          <a:lstStyle/>
          <a:p>
            <a:pPr>
              <a:defRPr/>
            </a:pPr>
            <a:fld id="{232BDE05-5512-44CA-9087-47A7817708D5}" type="datetime1">
              <a:rPr lang="el-GR" smtClean="0"/>
              <a:pPr>
                <a:defRPr/>
              </a:pPr>
              <a:t>08/12/2023</a:t>
            </a:fld>
            <a:endParaRPr lang="el-GR"/>
          </a:p>
        </p:txBody>
      </p:sp>
      <p:sp>
        <p:nvSpPr>
          <p:cNvPr id="6" name="Footer Placeholder 5"/>
          <p:cNvSpPr>
            <a:spLocks noGrp="1"/>
          </p:cNvSpPr>
          <p:nvPr>
            <p:ph type="ftr" sz="quarter" idx="11"/>
          </p:nvPr>
        </p:nvSpPr>
        <p:spPr/>
        <p:txBody>
          <a:bodyPr/>
          <a:lstStyle/>
          <a:p>
            <a:pPr>
              <a:defRPr/>
            </a:pPr>
            <a:r>
              <a:rPr lang="el-GR"/>
              <a:t>0</a:t>
            </a:r>
          </a:p>
        </p:txBody>
      </p:sp>
      <p:sp>
        <p:nvSpPr>
          <p:cNvPr id="7" name="Slide Number Placeholder 6"/>
          <p:cNvSpPr>
            <a:spLocks noGrp="1"/>
          </p:cNvSpPr>
          <p:nvPr>
            <p:ph type="sldNum" sz="quarter" idx="12"/>
          </p:nvPr>
        </p:nvSpPr>
        <p:spPr/>
        <p:txBody>
          <a:bodyPr/>
          <a:lstStyle/>
          <a:p>
            <a:pPr>
              <a:defRPr/>
            </a:pPr>
            <a:fld id="{D961856A-E15F-489B-97AB-5015FB12C209}" type="slidenum">
              <a:rPr lang="el-GR" smtClean="0"/>
              <a:pPr>
                <a:defRPr/>
              </a:pPr>
              <a:t>‹#›</a:t>
            </a:fld>
            <a:endParaRPr lang="el-GR"/>
          </a:p>
        </p:txBody>
      </p:sp>
      <p:cxnSp>
        <p:nvCxnSpPr>
          <p:cNvPr id="17" name="Straight Connector 16"/>
          <p:cNvCxnSpPr/>
          <p:nvPr/>
        </p:nvCxnSpPr>
        <p:spPr>
          <a:xfrm>
            <a:off x="1441748" y="3205491"/>
            <a:ext cx="242327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1927527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p:txBody>
          <a:bodyPr anchor="t"/>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10"/>
          </p:nvPr>
        </p:nvSpPr>
        <p:spPr/>
        <p:txBody>
          <a:bodyPr/>
          <a:lstStyle/>
          <a:p>
            <a:pPr>
              <a:defRPr/>
            </a:pPr>
            <a:fld id="{6BBFB714-A799-42BE-BF52-DEF8BCB740B6}" type="datetime1">
              <a:rPr lang="el-GR" smtClean="0"/>
              <a:pPr>
                <a:defRPr/>
              </a:pPr>
              <a:t>08/12/2023</a:t>
            </a:fld>
            <a:endParaRPr lang="el-GR"/>
          </a:p>
        </p:txBody>
      </p:sp>
      <p:sp>
        <p:nvSpPr>
          <p:cNvPr id="5" name="Footer Placeholder 4"/>
          <p:cNvSpPr>
            <a:spLocks noGrp="1"/>
          </p:cNvSpPr>
          <p:nvPr>
            <p:ph type="ftr" sz="quarter" idx="11"/>
          </p:nvPr>
        </p:nvSpPr>
        <p:spPr/>
        <p:txBody>
          <a:bodyPr/>
          <a:lstStyle/>
          <a:p>
            <a:pPr>
              <a:defRPr/>
            </a:pPr>
            <a:r>
              <a:rPr lang="el-GR"/>
              <a:t>0</a:t>
            </a:r>
          </a:p>
        </p:txBody>
      </p:sp>
      <p:sp>
        <p:nvSpPr>
          <p:cNvPr id="6" name="Slide Number Placeholder 5"/>
          <p:cNvSpPr>
            <a:spLocks noGrp="1"/>
          </p:cNvSpPr>
          <p:nvPr>
            <p:ph type="sldNum" sz="quarter" idx="12"/>
          </p:nvPr>
        </p:nvSpPr>
        <p:spPr/>
        <p:txBody>
          <a:bodyPr/>
          <a:lstStyle/>
          <a:p>
            <a:pPr>
              <a:defRPr/>
            </a:pPr>
            <a:fld id="{158C2D8B-6376-4860-AE8F-CE2B8C5C81DC}" type="slidenum">
              <a:rPr lang="el-GR" smtClean="0"/>
              <a:pPr>
                <a:defRPr/>
              </a:pPr>
              <a:t>‹#›</a:t>
            </a:fld>
            <a:endParaRPr lang="el-GR"/>
          </a:p>
        </p:txBody>
      </p:sp>
      <p:cxnSp>
        <p:nvCxnSpPr>
          <p:cNvPr id="33" name="Straight Connector 32"/>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973725635"/>
      </p:ext>
    </p:extLst>
  </p:cSld>
  <p:clrMapOvr>
    <a:masterClrMapping/>
  </p:clrMapOvr>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grpSp>
        <p:nvGrpSpPr>
          <p:cNvPr id="13" name="Group 12"/>
          <p:cNvGrpSpPr/>
          <p:nvPr/>
        </p:nvGrpSpPr>
        <p:grpSpPr>
          <a:xfrm>
            <a:off x="4996501" y="482171"/>
            <a:ext cx="3511387" cy="5149101"/>
            <a:chOff x="6852919" y="583365"/>
            <a:chExt cx="4681849" cy="5181928"/>
          </a:xfrm>
        </p:grpSpPr>
        <p:sp>
          <p:nvSpPr>
            <p:cNvPr id="14" name="Rectangle 13"/>
            <p:cNvSpPr/>
            <p:nvPr/>
          </p:nvSpPr>
          <p:spPr>
            <a:xfrm>
              <a:off x="6852919" y="583365"/>
              <a:ext cx="4681849"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5" name="Rectangle 14"/>
            <p:cNvSpPr/>
            <p:nvPr/>
          </p:nvSpPr>
          <p:spPr>
            <a:xfrm>
              <a:off x="7273787" y="915806"/>
              <a:ext cx="3844017" cy="4507918"/>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44148" y="1129513"/>
            <a:ext cx="3244935" cy="1830584"/>
          </a:xfrm>
        </p:spPr>
        <p:txBody>
          <a:bodyPr anchor="b">
            <a:normAutofit/>
          </a:bodyPr>
          <a:lstStyle>
            <a:lvl1pPr>
              <a:defRPr sz="3200"/>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5640128" y="1122543"/>
            <a:ext cx="2234998" cy="3866327"/>
          </a:xfrm>
          <a:solidFill>
            <a:schemeClr val="bg1">
              <a:lumMod val="85000"/>
            </a:schemeClr>
          </a:solidFill>
          <a:ln w="9525" cap="sq">
            <a:noFill/>
            <a:miter lim="800000"/>
          </a:ln>
          <a:effectLst/>
        </p:spPr>
        <p:txBody>
          <a:bodyPr anchor="t"/>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1443492" y="3145992"/>
            <a:ext cx="3240286" cy="2003742"/>
          </a:xfrm>
        </p:spPr>
        <p:txBody>
          <a:bodyPr>
            <a:normAutofit/>
          </a:bodyPr>
          <a:lstStyle>
            <a:lvl1pPr marL="0" indent="0" algn="l">
              <a:buNone/>
              <a:defRPr sz="18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l-GR"/>
              <a:t>Επεξεργασία στυλ υποδείγματος κειμένου</a:t>
            </a:r>
          </a:p>
        </p:txBody>
      </p:sp>
      <p:sp>
        <p:nvSpPr>
          <p:cNvPr id="5" name="Date Placeholder 4"/>
          <p:cNvSpPr>
            <a:spLocks noGrp="1"/>
          </p:cNvSpPr>
          <p:nvPr>
            <p:ph type="dt" sz="half" idx="10"/>
          </p:nvPr>
        </p:nvSpPr>
        <p:spPr>
          <a:xfrm>
            <a:off x="1436664" y="5469857"/>
            <a:ext cx="3252420" cy="320123"/>
          </a:xfrm>
        </p:spPr>
        <p:txBody>
          <a:bodyPr/>
          <a:lstStyle>
            <a:lvl1pPr algn="l">
              <a:defRPr/>
            </a:lvl1pPr>
          </a:lstStyle>
          <a:p>
            <a:pPr>
              <a:defRPr/>
            </a:pPr>
            <a:fld id="{5C1A00C1-A722-4DF0-8ABB-ABE5AB515F28}" type="datetime1">
              <a:rPr lang="el-GR" smtClean="0"/>
              <a:pPr>
                <a:defRPr/>
              </a:pPr>
              <a:t>08/12/2023</a:t>
            </a:fld>
            <a:endParaRPr lang="el-GR"/>
          </a:p>
        </p:txBody>
      </p:sp>
      <p:sp>
        <p:nvSpPr>
          <p:cNvPr id="6" name="Footer Placeholder 5"/>
          <p:cNvSpPr>
            <a:spLocks noGrp="1"/>
          </p:cNvSpPr>
          <p:nvPr>
            <p:ph type="ftr" sz="quarter" idx="11"/>
          </p:nvPr>
        </p:nvSpPr>
        <p:spPr>
          <a:xfrm>
            <a:off x="1437530" y="318641"/>
            <a:ext cx="3251553" cy="320931"/>
          </a:xfrm>
        </p:spPr>
        <p:txBody>
          <a:bodyPr/>
          <a:lstStyle/>
          <a:p>
            <a:pPr>
              <a:defRPr/>
            </a:pPr>
            <a:r>
              <a:rPr lang="el-GR"/>
              <a:t>0</a:t>
            </a:r>
          </a:p>
        </p:txBody>
      </p:sp>
      <p:sp>
        <p:nvSpPr>
          <p:cNvPr id="7" name="Slide Number Placeholder 6"/>
          <p:cNvSpPr>
            <a:spLocks noGrp="1"/>
          </p:cNvSpPr>
          <p:nvPr>
            <p:ph type="sldNum" sz="quarter" idx="12"/>
          </p:nvPr>
        </p:nvSpPr>
        <p:spPr/>
        <p:txBody>
          <a:bodyPr/>
          <a:lstStyle/>
          <a:p>
            <a:pPr>
              <a:defRPr/>
            </a:pPr>
            <a:fld id="{1A2256BD-88EA-41F9-9EF0-2B5519C6942F}" type="slidenum">
              <a:rPr lang="el-GR" smtClean="0"/>
              <a:pPr>
                <a:defRPr/>
              </a:pPr>
              <a:t>‹#›</a:t>
            </a:fld>
            <a:endParaRPr lang="el-GR"/>
          </a:p>
        </p:txBody>
      </p:sp>
      <p:cxnSp>
        <p:nvCxnSpPr>
          <p:cNvPr id="31" name="Straight Connector 30"/>
          <p:cNvCxnSpPr/>
          <p:nvPr/>
        </p:nvCxnSpPr>
        <p:spPr>
          <a:xfrm>
            <a:off x="1441281" y="3143605"/>
            <a:ext cx="3242014"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099395958"/>
      </p:ext>
    </p:extLst>
  </p:cSld>
  <p:clrMapOvr>
    <a:masterClrMapping/>
  </p:clrMapOvr>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cxnSp>
        <p:nvCxnSpPr>
          <p:cNvPr id="33" name="Straight Connector 32"/>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p:txBody>
          <a:bodyPr vert="eaVert"/>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10"/>
          </p:nvPr>
        </p:nvSpPr>
        <p:spPr/>
        <p:txBody>
          <a:bodyPr/>
          <a:lstStyle/>
          <a:p>
            <a:pPr>
              <a:defRPr/>
            </a:pPr>
            <a:fld id="{32061E3A-21C5-431E-B60A-7ECA929922EE}" type="datetime1">
              <a:rPr lang="el-GR" smtClean="0"/>
              <a:pPr>
                <a:defRPr/>
              </a:pPr>
              <a:t>08/12/2023</a:t>
            </a:fld>
            <a:endParaRPr lang="el-GR"/>
          </a:p>
        </p:txBody>
      </p:sp>
      <p:sp>
        <p:nvSpPr>
          <p:cNvPr id="5" name="Footer Placeholder 4"/>
          <p:cNvSpPr>
            <a:spLocks noGrp="1"/>
          </p:cNvSpPr>
          <p:nvPr>
            <p:ph type="ftr" sz="quarter" idx="11"/>
          </p:nvPr>
        </p:nvSpPr>
        <p:spPr/>
        <p:txBody>
          <a:bodyPr/>
          <a:lstStyle/>
          <a:p>
            <a:pPr>
              <a:defRPr/>
            </a:pPr>
            <a:r>
              <a:rPr lang="el-GR"/>
              <a:t>0</a:t>
            </a:r>
          </a:p>
        </p:txBody>
      </p:sp>
      <p:sp>
        <p:nvSpPr>
          <p:cNvPr id="6" name="Slide Number Placeholder 5"/>
          <p:cNvSpPr>
            <a:spLocks noGrp="1"/>
          </p:cNvSpPr>
          <p:nvPr>
            <p:ph type="sldNum" sz="quarter" idx="12"/>
          </p:nvPr>
        </p:nvSpPr>
        <p:spPr/>
        <p:txBody>
          <a:bodyPr/>
          <a:lstStyle/>
          <a:p>
            <a:pPr>
              <a:defRPr/>
            </a:pPr>
            <a:fld id="{0238AC6A-5E80-40C8-B7B8-E69ABFB752AF}" type="slidenum">
              <a:rPr lang="el-GR" smtClean="0"/>
              <a:pPr>
                <a:defRPr/>
              </a:pPr>
              <a:t>‹#›</a:t>
            </a:fld>
            <a:endParaRPr lang="el-GR"/>
          </a:p>
        </p:txBody>
      </p:sp>
    </p:spTree>
    <p:extLst>
      <p:ext uri="{BB962C8B-B14F-4D97-AF65-F5344CB8AC3E}">
        <p14:creationId xmlns:p14="http://schemas.microsoft.com/office/powerpoint/2010/main" val="1940993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18028" y="798974"/>
            <a:ext cx="1103027" cy="4659889"/>
          </a:xfrm>
        </p:spPr>
        <p:txBody>
          <a:bodyPr vert="eaVert"/>
          <a:lstStyle>
            <a:lvl1pPr algn="l">
              <a:defRPr/>
            </a:lvl1p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1443491" y="798974"/>
            <a:ext cx="5301095" cy="4659889"/>
          </a:xfrm>
        </p:spPr>
        <p:txBody>
          <a:bodyPr vert="eaVert"/>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10"/>
          </p:nvPr>
        </p:nvSpPr>
        <p:spPr/>
        <p:txBody>
          <a:bodyPr/>
          <a:lstStyle/>
          <a:p>
            <a:pPr>
              <a:defRPr/>
            </a:pPr>
            <a:fld id="{8727133B-AC11-4F31-AFFD-4A43ABC41F79}" type="datetime1">
              <a:rPr lang="el-GR" smtClean="0"/>
              <a:pPr>
                <a:defRPr/>
              </a:pPr>
              <a:t>08/12/2023</a:t>
            </a:fld>
            <a:endParaRPr lang="el-GR"/>
          </a:p>
        </p:txBody>
      </p:sp>
      <p:sp>
        <p:nvSpPr>
          <p:cNvPr id="5" name="Footer Placeholder 4"/>
          <p:cNvSpPr>
            <a:spLocks noGrp="1"/>
          </p:cNvSpPr>
          <p:nvPr>
            <p:ph type="ftr" sz="quarter" idx="11"/>
          </p:nvPr>
        </p:nvSpPr>
        <p:spPr/>
        <p:txBody>
          <a:bodyPr/>
          <a:lstStyle/>
          <a:p>
            <a:pPr>
              <a:defRPr/>
            </a:pPr>
            <a:r>
              <a:rPr lang="el-GR"/>
              <a:t>0</a:t>
            </a:r>
          </a:p>
        </p:txBody>
      </p:sp>
      <p:sp>
        <p:nvSpPr>
          <p:cNvPr id="6" name="Slide Number Placeholder 5"/>
          <p:cNvSpPr>
            <a:spLocks noGrp="1"/>
          </p:cNvSpPr>
          <p:nvPr>
            <p:ph type="sldNum" sz="quarter" idx="12"/>
          </p:nvPr>
        </p:nvSpPr>
        <p:spPr/>
        <p:txBody>
          <a:bodyPr/>
          <a:lstStyle/>
          <a:p>
            <a:pPr>
              <a:defRPr/>
            </a:pPr>
            <a:fld id="{55399C62-CD52-4D42-8EB6-19A8D055E5F6}" type="slidenum">
              <a:rPr lang="el-GR" smtClean="0"/>
              <a:pPr>
                <a:defRPr/>
              </a:pPr>
              <a:t>‹#›</a:t>
            </a:fld>
            <a:endParaRPr lang="el-GR"/>
          </a:p>
        </p:txBody>
      </p:sp>
      <p:cxnSp>
        <p:nvCxnSpPr>
          <p:cNvPr id="15" name="Straight Connector 14"/>
          <p:cNvCxnSpPr/>
          <p:nvPr/>
        </p:nvCxnSpPr>
        <p:spPr>
          <a:xfrm>
            <a:off x="6918028" y="798974"/>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3960538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1443491" y="1756130"/>
            <a:ext cx="5617002" cy="1887950"/>
          </a:xfrm>
        </p:spPr>
        <p:txBody>
          <a:bodyPr anchor="b">
            <a:normAutofit/>
          </a:bodyPr>
          <a:lstStyle>
            <a:lvl1pPr algn="l">
              <a:defRPr sz="3200"/>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443492" y="3806196"/>
            <a:ext cx="5617002" cy="1012929"/>
          </a:xfrm>
        </p:spPr>
        <p:txBody>
          <a:bodyPr tIns="91440">
            <a:normAutofit/>
          </a:bodyPr>
          <a:lstStyle>
            <a:lvl1pPr marL="0" indent="0" algn="l">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l-GR"/>
              <a:t>Επεξεργασία στυλ υποδείγματος κειμένου</a:t>
            </a:r>
          </a:p>
        </p:txBody>
      </p:sp>
      <p:sp>
        <p:nvSpPr>
          <p:cNvPr id="4" name="Date Placeholder 3"/>
          <p:cNvSpPr>
            <a:spLocks noGrp="1"/>
          </p:cNvSpPr>
          <p:nvPr>
            <p:ph type="dt" sz="half" idx="10"/>
          </p:nvPr>
        </p:nvSpPr>
        <p:spPr/>
        <p:txBody>
          <a:bodyPr/>
          <a:lstStyle/>
          <a:p>
            <a:pPr>
              <a:defRPr/>
            </a:pPr>
            <a:fld id="{5AEC31AD-9424-4DC3-9783-8C45A3D5397B}" type="datetime1">
              <a:rPr lang="el-GR" smtClean="0"/>
              <a:pPr>
                <a:defRPr/>
              </a:pPr>
              <a:t>08/12/2023</a:t>
            </a:fld>
            <a:endParaRPr lang="el-GR"/>
          </a:p>
        </p:txBody>
      </p:sp>
      <p:sp>
        <p:nvSpPr>
          <p:cNvPr id="5" name="Footer Placeholder 4"/>
          <p:cNvSpPr>
            <a:spLocks noGrp="1"/>
          </p:cNvSpPr>
          <p:nvPr>
            <p:ph type="ftr" sz="quarter" idx="11"/>
          </p:nvPr>
        </p:nvSpPr>
        <p:spPr/>
        <p:txBody>
          <a:bodyPr/>
          <a:lstStyle/>
          <a:p>
            <a:pPr>
              <a:defRPr/>
            </a:pPr>
            <a:r>
              <a:rPr lang="el-GR"/>
              <a:t>0</a:t>
            </a:r>
          </a:p>
        </p:txBody>
      </p:sp>
      <p:sp>
        <p:nvSpPr>
          <p:cNvPr id="6" name="Slide Number Placeholder 5"/>
          <p:cNvSpPr>
            <a:spLocks noGrp="1"/>
          </p:cNvSpPr>
          <p:nvPr>
            <p:ph type="sldNum" sz="quarter" idx="12"/>
          </p:nvPr>
        </p:nvSpPr>
        <p:spPr/>
        <p:txBody>
          <a:bodyPr/>
          <a:lstStyle/>
          <a:p>
            <a:pPr>
              <a:defRPr/>
            </a:pPr>
            <a:fld id="{CCD2748E-79AB-47C8-BDDD-B65562849BC6}" type="slidenum">
              <a:rPr lang="el-GR" smtClean="0"/>
              <a:pPr>
                <a:defRPr/>
              </a:pPr>
              <a:t>‹#›</a:t>
            </a:fld>
            <a:endParaRPr lang="el-GR"/>
          </a:p>
        </p:txBody>
      </p:sp>
      <p:cxnSp>
        <p:nvCxnSpPr>
          <p:cNvPr id="15" name="Straight Connector 14"/>
          <p:cNvCxnSpPr/>
          <p:nvPr/>
        </p:nvCxnSpPr>
        <p:spPr>
          <a:xfrm>
            <a:off x="1443491" y="3804985"/>
            <a:ext cx="561700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6378399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a:xfrm>
            <a:off x="1443491" y="804890"/>
            <a:ext cx="6571343" cy="1059305"/>
          </a:xfrm>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sz="half" idx="1"/>
          </p:nvPr>
        </p:nvSpPr>
        <p:spPr>
          <a:xfrm>
            <a:off x="1443490" y="2013936"/>
            <a:ext cx="3125871" cy="3437560"/>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Content Placeholder 3"/>
          <p:cNvSpPr>
            <a:spLocks noGrp="1"/>
          </p:cNvSpPr>
          <p:nvPr>
            <p:ph sz="half" idx="2"/>
          </p:nvPr>
        </p:nvSpPr>
        <p:spPr>
          <a:xfrm>
            <a:off x="4889182" y="2013936"/>
            <a:ext cx="3125652" cy="3437559"/>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5" name="Date Placeholder 4"/>
          <p:cNvSpPr>
            <a:spLocks noGrp="1"/>
          </p:cNvSpPr>
          <p:nvPr>
            <p:ph type="dt" sz="half" idx="10"/>
          </p:nvPr>
        </p:nvSpPr>
        <p:spPr/>
        <p:txBody>
          <a:bodyPr/>
          <a:lstStyle/>
          <a:p>
            <a:pPr>
              <a:defRPr/>
            </a:pPr>
            <a:fld id="{022E0FDA-5396-4CEF-AB2E-23C875A8B8CE}" type="datetime1">
              <a:rPr lang="el-GR" smtClean="0"/>
              <a:pPr>
                <a:defRPr/>
              </a:pPr>
              <a:t>08/12/2023</a:t>
            </a:fld>
            <a:endParaRPr lang="el-GR"/>
          </a:p>
        </p:txBody>
      </p:sp>
      <p:sp>
        <p:nvSpPr>
          <p:cNvPr id="6" name="Footer Placeholder 5"/>
          <p:cNvSpPr>
            <a:spLocks noGrp="1"/>
          </p:cNvSpPr>
          <p:nvPr>
            <p:ph type="ftr" sz="quarter" idx="11"/>
          </p:nvPr>
        </p:nvSpPr>
        <p:spPr/>
        <p:txBody>
          <a:bodyPr/>
          <a:lstStyle/>
          <a:p>
            <a:pPr>
              <a:defRPr/>
            </a:pPr>
            <a:r>
              <a:rPr lang="el-GR"/>
              <a:t>0</a:t>
            </a:r>
          </a:p>
        </p:txBody>
      </p:sp>
      <p:sp>
        <p:nvSpPr>
          <p:cNvPr id="7" name="Slide Number Placeholder 6"/>
          <p:cNvSpPr>
            <a:spLocks noGrp="1"/>
          </p:cNvSpPr>
          <p:nvPr>
            <p:ph type="sldNum" sz="quarter" idx="12"/>
          </p:nvPr>
        </p:nvSpPr>
        <p:spPr/>
        <p:txBody>
          <a:bodyPr/>
          <a:lstStyle/>
          <a:p>
            <a:pPr>
              <a:defRPr/>
            </a:pPr>
            <a:fld id="{C8257E6E-B350-47DC-B2B1-B0A014925A75}" type="slidenum">
              <a:rPr lang="el-GR" smtClean="0"/>
              <a:pPr>
                <a:defRPr/>
              </a:pPr>
              <a:t>‹#›</a:t>
            </a:fld>
            <a:endParaRPr lang="el-GR"/>
          </a:p>
        </p:txBody>
      </p:sp>
      <p:cxnSp>
        <p:nvCxnSpPr>
          <p:cNvPr id="33" name="Straight Connector 32"/>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9286600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cxnSp>
        <p:nvCxnSpPr>
          <p:cNvPr id="36" name="Straight Connector 35"/>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a:xfrm>
            <a:off x="1443491" y="804164"/>
            <a:ext cx="6571344" cy="1056319"/>
          </a:xfrm>
        </p:spPr>
        <p:txBody>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443491" y="2019550"/>
            <a:ext cx="3125766" cy="801943"/>
          </a:xfrm>
        </p:spPr>
        <p:txBody>
          <a:bodyPr anchor="b">
            <a:normAutofit/>
          </a:bodyPr>
          <a:lstStyle>
            <a:lvl1pPr marL="0" indent="0">
              <a:lnSpc>
                <a:spcPct val="100000"/>
              </a:lnSpc>
              <a:buNone/>
              <a:defRPr sz="220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l-GR"/>
              <a:t>Επεξεργασία στυλ υποδείγματος κειμένου</a:t>
            </a:r>
          </a:p>
        </p:txBody>
      </p:sp>
      <p:sp>
        <p:nvSpPr>
          <p:cNvPr id="4" name="Content Placeholder 3"/>
          <p:cNvSpPr>
            <a:spLocks noGrp="1"/>
          </p:cNvSpPr>
          <p:nvPr>
            <p:ph sz="half" idx="2"/>
          </p:nvPr>
        </p:nvSpPr>
        <p:spPr>
          <a:xfrm>
            <a:off x="1443491" y="2824270"/>
            <a:ext cx="3125766" cy="2644457"/>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5" name="Text Placeholder 4"/>
          <p:cNvSpPr>
            <a:spLocks noGrp="1"/>
          </p:cNvSpPr>
          <p:nvPr>
            <p:ph type="body" sz="quarter" idx="3"/>
          </p:nvPr>
        </p:nvSpPr>
        <p:spPr>
          <a:xfrm>
            <a:off x="4889182" y="2023004"/>
            <a:ext cx="3125652" cy="802237"/>
          </a:xfrm>
        </p:spPr>
        <p:txBody>
          <a:bodyPr anchor="b">
            <a:normAutofit/>
          </a:bodyPr>
          <a:lstStyle>
            <a:lvl1pPr marL="0" indent="0">
              <a:lnSpc>
                <a:spcPct val="100000"/>
              </a:lnSpc>
              <a:buNone/>
              <a:defRPr sz="220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l-GR"/>
              <a:t>Επεξεργασία στυλ υποδείγματος κειμένου</a:t>
            </a:r>
          </a:p>
        </p:txBody>
      </p:sp>
      <p:sp>
        <p:nvSpPr>
          <p:cNvPr id="6" name="Content Placeholder 5"/>
          <p:cNvSpPr>
            <a:spLocks noGrp="1"/>
          </p:cNvSpPr>
          <p:nvPr>
            <p:ph sz="quarter" idx="4"/>
          </p:nvPr>
        </p:nvSpPr>
        <p:spPr>
          <a:xfrm>
            <a:off x="4889182" y="2821491"/>
            <a:ext cx="3125652" cy="2637371"/>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7" name="Date Placeholder 6"/>
          <p:cNvSpPr>
            <a:spLocks noGrp="1"/>
          </p:cNvSpPr>
          <p:nvPr>
            <p:ph type="dt" sz="half" idx="10"/>
          </p:nvPr>
        </p:nvSpPr>
        <p:spPr/>
        <p:txBody>
          <a:bodyPr/>
          <a:lstStyle/>
          <a:p>
            <a:pPr>
              <a:defRPr/>
            </a:pPr>
            <a:fld id="{BF37D0AB-9581-4B4E-9B88-D080AC82D68B}" type="datetime1">
              <a:rPr lang="el-GR" smtClean="0"/>
              <a:pPr>
                <a:defRPr/>
              </a:pPr>
              <a:t>08/12/2023</a:t>
            </a:fld>
            <a:endParaRPr lang="el-GR"/>
          </a:p>
        </p:txBody>
      </p:sp>
      <p:sp>
        <p:nvSpPr>
          <p:cNvPr id="8" name="Footer Placeholder 7"/>
          <p:cNvSpPr>
            <a:spLocks noGrp="1"/>
          </p:cNvSpPr>
          <p:nvPr>
            <p:ph type="ftr" sz="quarter" idx="11"/>
          </p:nvPr>
        </p:nvSpPr>
        <p:spPr/>
        <p:txBody>
          <a:bodyPr/>
          <a:lstStyle/>
          <a:p>
            <a:pPr>
              <a:defRPr/>
            </a:pPr>
            <a:r>
              <a:rPr lang="el-GR"/>
              <a:t>0</a:t>
            </a:r>
          </a:p>
        </p:txBody>
      </p:sp>
      <p:sp>
        <p:nvSpPr>
          <p:cNvPr id="9" name="Slide Number Placeholder 8"/>
          <p:cNvSpPr>
            <a:spLocks noGrp="1"/>
          </p:cNvSpPr>
          <p:nvPr>
            <p:ph type="sldNum" sz="quarter" idx="12"/>
          </p:nvPr>
        </p:nvSpPr>
        <p:spPr/>
        <p:txBody>
          <a:bodyPr/>
          <a:lstStyle/>
          <a:p>
            <a:pPr>
              <a:defRPr/>
            </a:pPr>
            <a:fld id="{C1656894-B848-4F20-869C-26ABC791BE37}" type="slidenum">
              <a:rPr lang="el-GR" smtClean="0"/>
              <a:pPr>
                <a:defRPr/>
              </a:pPr>
              <a:t>‹#›</a:t>
            </a:fld>
            <a:endParaRPr lang="el-GR"/>
          </a:p>
        </p:txBody>
      </p:sp>
    </p:spTree>
    <p:extLst>
      <p:ext uri="{BB962C8B-B14F-4D97-AF65-F5344CB8AC3E}">
        <p14:creationId xmlns:p14="http://schemas.microsoft.com/office/powerpoint/2010/main" val="25178672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cxnSp>
        <p:nvCxnSpPr>
          <p:cNvPr id="32" name="Straight Connector 31"/>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Date Placeholder 2"/>
          <p:cNvSpPr>
            <a:spLocks noGrp="1"/>
          </p:cNvSpPr>
          <p:nvPr>
            <p:ph type="dt" sz="half" idx="10"/>
          </p:nvPr>
        </p:nvSpPr>
        <p:spPr/>
        <p:txBody>
          <a:bodyPr/>
          <a:lstStyle/>
          <a:p>
            <a:pPr>
              <a:defRPr/>
            </a:pPr>
            <a:fld id="{00636A46-C874-498E-97B5-82F544692C00}" type="datetime1">
              <a:rPr lang="el-GR" smtClean="0"/>
              <a:pPr>
                <a:defRPr/>
              </a:pPr>
              <a:t>08/12/2023</a:t>
            </a:fld>
            <a:endParaRPr lang="el-GR"/>
          </a:p>
        </p:txBody>
      </p:sp>
      <p:sp>
        <p:nvSpPr>
          <p:cNvPr id="4" name="Footer Placeholder 3"/>
          <p:cNvSpPr>
            <a:spLocks noGrp="1"/>
          </p:cNvSpPr>
          <p:nvPr>
            <p:ph type="ftr" sz="quarter" idx="11"/>
          </p:nvPr>
        </p:nvSpPr>
        <p:spPr/>
        <p:txBody>
          <a:bodyPr/>
          <a:lstStyle/>
          <a:p>
            <a:pPr>
              <a:defRPr/>
            </a:pPr>
            <a:r>
              <a:rPr lang="el-GR"/>
              <a:t>0</a:t>
            </a:r>
          </a:p>
        </p:txBody>
      </p:sp>
      <p:sp>
        <p:nvSpPr>
          <p:cNvPr id="5" name="Slide Number Placeholder 4"/>
          <p:cNvSpPr>
            <a:spLocks noGrp="1"/>
          </p:cNvSpPr>
          <p:nvPr>
            <p:ph type="sldNum" sz="quarter" idx="12"/>
          </p:nvPr>
        </p:nvSpPr>
        <p:spPr/>
        <p:txBody>
          <a:bodyPr/>
          <a:lstStyle/>
          <a:p>
            <a:pPr>
              <a:defRPr/>
            </a:pPr>
            <a:fld id="{ED3CDF75-A057-4591-B994-E7DCEC0D99F9}" type="slidenum">
              <a:rPr lang="el-GR" smtClean="0"/>
              <a:pPr>
                <a:defRPr/>
              </a:pPr>
              <a:t>‹#›</a:t>
            </a:fld>
            <a:endParaRPr lang="el-GR"/>
          </a:p>
        </p:txBody>
      </p:sp>
    </p:spTree>
    <p:extLst>
      <p:ext uri="{BB962C8B-B14F-4D97-AF65-F5344CB8AC3E}">
        <p14:creationId xmlns:p14="http://schemas.microsoft.com/office/powerpoint/2010/main" val="29810353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6BBFB714-A799-42BE-BF52-DEF8BCB740B6}" type="datetime1">
              <a:rPr lang="el-GR" smtClean="0"/>
              <a:pPr>
                <a:defRPr/>
              </a:pPr>
              <a:t>08/12/2023</a:t>
            </a:fld>
            <a:endParaRPr lang="el-GR"/>
          </a:p>
        </p:txBody>
      </p:sp>
      <p:sp>
        <p:nvSpPr>
          <p:cNvPr id="3" name="Footer Placeholder 2"/>
          <p:cNvSpPr>
            <a:spLocks noGrp="1"/>
          </p:cNvSpPr>
          <p:nvPr>
            <p:ph type="ftr" sz="quarter" idx="11"/>
          </p:nvPr>
        </p:nvSpPr>
        <p:spPr/>
        <p:txBody>
          <a:bodyPr/>
          <a:lstStyle/>
          <a:p>
            <a:pPr>
              <a:defRPr/>
            </a:pPr>
            <a:r>
              <a:rPr lang="el-GR"/>
              <a:t>0</a:t>
            </a:r>
          </a:p>
        </p:txBody>
      </p:sp>
      <p:sp>
        <p:nvSpPr>
          <p:cNvPr id="4" name="Slide Number Placeholder 3"/>
          <p:cNvSpPr>
            <a:spLocks noGrp="1"/>
          </p:cNvSpPr>
          <p:nvPr>
            <p:ph type="sldNum" sz="quarter" idx="12"/>
          </p:nvPr>
        </p:nvSpPr>
        <p:spPr/>
        <p:txBody>
          <a:bodyPr/>
          <a:lstStyle/>
          <a:p>
            <a:pPr>
              <a:defRPr/>
            </a:pPr>
            <a:fld id="{158C2D8B-6376-4860-AE8F-CE2B8C5C81DC}" type="slidenum">
              <a:rPr lang="el-GR" smtClean="0"/>
              <a:pPr>
                <a:defRPr/>
              </a:pPr>
              <a:t>‹#›</a:t>
            </a:fld>
            <a:endParaRPr lang="el-GR"/>
          </a:p>
        </p:txBody>
      </p:sp>
    </p:spTree>
    <p:extLst>
      <p:ext uri="{BB962C8B-B14F-4D97-AF65-F5344CB8AC3E}">
        <p14:creationId xmlns:p14="http://schemas.microsoft.com/office/powerpoint/2010/main" val="4035973516"/>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439042" y="798973"/>
            <a:ext cx="2425950" cy="2247117"/>
          </a:xfrm>
        </p:spPr>
        <p:txBody>
          <a:bodyPr anchor="b">
            <a:normAutofit/>
          </a:bodyPr>
          <a:lstStyle>
            <a:lvl1pPr algn="l">
              <a:defRPr sz="2400"/>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4186656" y="798974"/>
            <a:ext cx="3828178" cy="4658826"/>
          </a:xfrm>
        </p:spPr>
        <p:txBody>
          <a:bodyPr anchor="ct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Text Placeholder 3"/>
          <p:cNvSpPr>
            <a:spLocks noGrp="1"/>
          </p:cNvSpPr>
          <p:nvPr>
            <p:ph type="body" sz="half" idx="2"/>
          </p:nvPr>
        </p:nvSpPr>
        <p:spPr>
          <a:xfrm>
            <a:off x="1439042" y="3205492"/>
            <a:ext cx="2427369" cy="2248181"/>
          </a:xfrm>
        </p:spPr>
        <p:txBody>
          <a:bodyPr>
            <a:normAutofit/>
          </a:bodyPr>
          <a:lstStyle>
            <a:lvl1pPr marL="0" indent="0" algn="l">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l-GR"/>
              <a:t>Επεξεργασία στυλ υποδείγματος κειμένου</a:t>
            </a:r>
          </a:p>
        </p:txBody>
      </p:sp>
      <p:sp>
        <p:nvSpPr>
          <p:cNvPr id="5" name="Date Placeholder 4"/>
          <p:cNvSpPr>
            <a:spLocks noGrp="1"/>
          </p:cNvSpPr>
          <p:nvPr>
            <p:ph type="dt" sz="half" idx="10"/>
          </p:nvPr>
        </p:nvSpPr>
        <p:spPr/>
        <p:txBody>
          <a:bodyPr/>
          <a:lstStyle/>
          <a:p>
            <a:pPr>
              <a:defRPr/>
            </a:pPr>
            <a:fld id="{9E56EB8A-3ED5-48E1-9150-BDFFF7AFB43A}" type="datetime1">
              <a:rPr lang="el-GR" smtClean="0"/>
              <a:pPr>
                <a:defRPr/>
              </a:pPr>
              <a:t>08/12/2023</a:t>
            </a:fld>
            <a:endParaRPr lang="el-GR"/>
          </a:p>
        </p:txBody>
      </p:sp>
      <p:sp>
        <p:nvSpPr>
          <p:cNvPr id="6" name="Footer Placeholder 5"/>
          <p:cNvSpPr>
            <a:spLocks noGrp="1"/>
          </p:cNvSpPr>
          <p:nvPr>
            <p:ph type="ftr" sz="quarter" idx="11"/>
          </p:nvPr>
        </p:nvSpPr>
        <p:spPr/>
        <p:txBody>
          <a:bodyPr/>
          <a:lstStyle/>
          <a:p>
            <a:pPr>
              <a:defRPr/>
            </a:pPr>
            <a:r>
              <a:rPr lang="el-GR"/>
              <a:t>0</a:t>
            </a:r>
          </a:p>
        </p:txBody>
      </p:sp>
      <p:sp>
        <p:nvSpPr>
          <p:cNvPr id="7" name="Slide Number Placeholder 6"/>
          <p:cNvSpPr>
            <a:spLocks noGrp="1"/>
          </p:cNvSpPr>
          <p:nvPr>
            <p:ph type="sldNum" sz="quarter" idx="12"/>
          </p:nvPr>
        </p:nvSpPr>
        <p:spPr/>
        <p:txBody>
          <a:bodyPr/>
          <a:lstStyle/>
          <a:p>
            <a:pPr>
              <a:defRPr/>
            </a:pPr>
            <a:fld id="{E24C86AD-3CCB-43EF-8D36-C19CF232B7AC}" type="slidenum">
              <a:rPr lang="el-GR" smtClean="0"/>
              <a:pPr>
                <a:defRPr/>
              </a:pPr>
              <a:t>‹#›</a:t>
            </a:fld>
            <a:endParaRPr lang="el-GR"/>
          </a:p>
        </p:txBody>
      </p:sp>
      <p:cxnSp>
        <p:nvCxnSpPr>
          <p:cNvPr id="17" name="Straight Connector 16"/>
          <p:cNvCxnSpPr/>
          <p:nvPr/>
        </p:nvCxnSpPr>
        <p:spPr>
          <a:xfrm>
            <a:off x="1441748" y="3205491"/>
            <a:ext cx="242327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8279410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grpSp>
        <p:nvGrpSpPr>
          <p:cNvPr id="13" name="Group 12"/>
          <p:cNvGrpSpPr/>
          <p:nvPr/>
        </p:nvGrpSpPr>
        <p:grpSpPr>
          <a:xfrm>
            <a:off x="4996501" y="482171"/>
            <a:ext cx="3511387" cy="5149101"/>
            <a:chOff x="6852919" y="583365"/>
            <a:chExt cx="4681849" cy="5181928"/>
          </a:xfrm>
        </p:grpSpPr>
        <p:sp>
          <p:nvSpPr>
            <p:cNvPr id="14" name="Rectangle 13"/>
            <p:cNvSpPr/>
            <p:nvPr/>
          </p:nvSpPr>
          <p:spPr>
            <a:xfrm>
              <a:off x="6852919" y="583365"/>
              <a:ext cx="4681849"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5" name="Rectangle 14"/>
            <p:cNvSpPr/>
            <p:nvPr/>
          </p:nvSpPr>
          <p:spPr>
            <a:xfrm>
              <a:off x="7273787" y="915806"/>
              <a:ext cx="3844017" cy="4507918"/>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44148" y="1129513"/>
            <a:ext cx="3244935" cy="1830584"/>
          </a:xfrm>
        </p:spPr>
        <p:txBody>
          <a:bodyPr anchor="b">
            <a:normAutofit/>
          </a:bodyPr>
          <a:lstStyle>
            <a:lvl1pPr>
              <a:defRPr sz="3200"/>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5640128" y="1122543"/>
            <a:ext cx="2234998" cy="3866327"/>
          </a:xfrm>
          <a:solidFill>
            <a:schemeClr val="bg1">
              <a:lumMod val="85000"/>
            </a:schemeClr>
          </a:solidFill>
          <a:ln w="9525" cap="sq">
            <a:noFill/>
            <a:miter lim="800000"/>
          </a:ln>
          <a:effectLst/>
        </p:spPr>
        <p:txBody>
          <a:bodyPr anchor="t"/>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1443492" y="3145992"/>
            <a:ext cx="3240286" cy="2003742"/>
          </a:xfrm>
        </p:spPr>
        <p:txBody>
          <a:bodyPr>
            <a:normAutofit/>
          </a:bodyPr>
          <a:lstStyle>
            <a:lvl1pPr marL="0" indent="0" algn="l">
              <a:buNone/>
              <a:defRPr sz="18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l-GR"/>
              <a:t>Επεξεργασία στυλ υποδείγματος κειμένου</a:t>
            </a:r>
          </a:p>
        </p:txBody>
      </p:sp>
      <p:sp>
        <p:nvSpPr>
          <p:cNvPr id="5" name="Date Placeholder 4"/>
          <p:cNvSpPr>
            <a:spLocks noGrp="1"/>
          </p:cNvSpPr>
          <p:nvPr>
            <p:ph type="dt" sz="half" idx="10"/>
          </p:nvPr>
        </p:nvSpPr>
        <p:spPr>
          <a:xfrm>
            <a:off x="1436664" y="5469857"/>
            <a:ext cx="3252420" cy="320123"/>
          </a:xfrm>
        </p:spPr>
        <p:txBody>
          <a:bodyPr/>
          <a:lstStyle>
            <a:lvl1pPr algn="l">
              <a:defRPr/>
            </a:lvl1pPr>
          </a:lstStyle>
          <a:p>
            <a:pPr>
              <a:defRPr/>
            </a:pPr>
            <a:fld id="{F93B3976-4EB2-4C2A-BDF2-79C6F6726493}" type="datetime1">
              <a:rPr lang="el-GR" smtClean="0"/>
              <a:pPr>
                <a:defRPr/>
              </a:pPr>
              <a:t>08/12/2023</a:t>
            </a:fld>
            <a:endParaRPr lang="el-GR"/>
          </a:p>
        </p:txBody>
      </p:sp>
      <p:sp>
        <p:nvSpPr>
          <p:cNvPr id="6" name="Footer Placeholder 5"/>
          <p:cNvSpPr>
            <a:spLocks noGrp="1"/>
          </p:cNvSpPr>
          <p:nvPr>
            <p:ph type="ftr" sz="quarter" idx="11"/>
          </p:nvPr>
        </p:nvSpPr>
        <p:spPr>
          <a:xfrm>
            <a:off x="1437530" y="318641"/>
            <a:ext cx="3251553" cy="320931"/>
          </a:xfrm>
        </p:spPr>
        <p:txBody>
          <a:bodyPr/>
          <a:lstStyle/>
          <a:p>
            <a:pPr>
              <a:defRPr/>
            </a:pPr>
            <a:r>
              <a:rPr lang="el-GR"/>
              <a:t>0</a:t>
            </a:r>
          </a:p>
        </p:txBody>
      </p:sp>
      <p:sp>
        <p:nvSpPr>
          <p:cNvPr id="7" name="Slide Number Placeholder 6"/>
          <p:cNvSpPr>
            <a:spLocks noGrp="1"/>
          </p:cNvSpPr>
          <p:nvPr>
            <p:ph type="sldNum" sz="quarter" idx="12"/>
          </p:nvPr>
        </p:nvSpPr>
        <p:spPr/>
        <p:txBody>
          <a:bodyPr/>
          <a:lstStyle/>
          <a:p>
            <a:pPr>
              <a:defRPr/>
            </a:pPr>
            <a:fld id="{34C74364-3EFC-40B3-AD8D-4EB87866B7F3}" type="slidenum">
              <a:rPr lang="el-GR" smtClean="0"/>
              <a:pPr>
                <a:defRPr/>
              </a:pPr>
              <a:t>‹#›</a:t>
            </a:fld>
            <a:endParaRPr lang="el-GR"/>
          </a:p>
        </p:txBody>
      </p:sp>
      <p:cxnSp>
        <p:nvCxnSpPr>
          <p:cNvPr id="31" name="Straight Connector 30"/>
          <p:cNvCxnSpPr/>
          <p:nvPr/>
        </p:nvCxnSpPr>
        <p:spPr>
          <a:xfrm>
            <a:off x="1441281" y="3143605"/>
            <a:ext cx="3242014"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0644085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0" name="Rectangle 9"/>
          <p:cNvSpPr/>
          <p:nvPr/>
        </p:nvSpPr>
        <p:spPr>
          <a:xfrm>
            <a:off x="0" y="2015734"/>
            <a:ext cx="9144000" cy="4079520"/>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2" name="Picture 11"/>
          <p:cNvPicPr>
            <a:picLocks noChangeAspect="1"/>
          </p:cNvPicPr>
          <p:nvPr/>
        </p:nvPicPr>
        <p:blipFill rotWithShape="1">
          <a:blip r:embed="rId13">
            <a:extLst>
              <a:ext uri="{28A0092B-C50C-407E-A947-70E740481C1C}">
                <a14:useLocalDpi xmlns:a14="http://schemas.microsoft.com/office/drawing/2010/main" val="0"/>
              </a:ext>
            </a:extLst>
          </a:blip>
          <a:srcRect l="12500" t="1538" r="12500" b="-1538"/>
          <a:stretch/>
        </p:blipFill>
        <p:spPr>
          <a:xfrm>
            <a:off x="-1" y="6095253"/>
            <a:ext cx="9144001" cy="774727"/>
          </a:xfrm>
          <a:prstGeom prst="rect">
            <a:avLst/>
          </a:prstGeom>
        </p:spPr>
      </p:pic>
      <p:cxnSp>
        <p:nvCxnSpPr>
          <p:cNvPr id="13" name="Straight Connector 12"/>
          <p:cNvCxnSpPr/>
          <p:nvPr/>
        </p:nvCxnSpPr>
        <p:spPr>
          <a:xfrm>
            <a:off x="0" y="6101127"/>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1443491" y="804520"/>
            <a:ext cx="6571343" cy="1049235"/>
          </a:xfrm>
          <a:prstGeom prst="rect">
            <a:avLst/>
          </a:prstGeom>
        </p:spPr>
        <p:txBody>
          <a:bodyPr vert="horz" lIns="91440" tIns="45720" rIns="91440" bIns="45720" rtlCol="0" anchor="t">
            <a:normAutofit/>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443491" y="2015733"/>
            <a:ext cx="6571343"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5646542" y="330370"/>
            <a:ext cx="2368292" cy="309201"/>
          </a:xfrm>
          <a:prstGeom prst="rect">
            <a:avLst/>
          </a:prstGeom>
        </p:spPr>
        <p:txBody>
          <a:bodyPr vert="horz" lIns="91440" tIns="45720" rIns="91440" bIns="45720" rtlCol="0" anchor="ctr"/>
          <a:lstStyle>
            <a:lvl1pPr algn="r">
              <a:defRPr sz="1000">
                <a:solidFill>
                  <a:schemeClr val="tx1">
                    <a:tint val="75000"/>
                  </a:schemeClr>
                </a:solidFill>
              </a:defRPr>
            </a:lvl1pPr>
          </a:lstStyle>
          <a:p>
            <a:pPr>
              <a:defRPr/>
            </a:pPr>
            <a:fld id="{5C1A00C1-A722-4DF0-8ABB-ABE5AB515F28}" type="datetime1">
              <a:rPr lang="el-GR" smtClean="0"/>
              <a:pPr>
                <a:defRPr/>
              </a:pPr>
              <a:t>08/12/2023</a:t>
            </a:fld>
            <a:endParaRPr lang="el-GR"/>
          </a:p>
        </p:txBody>
      </p:sp>
      <p:sp>
        <p:nvSpPr>
          <p:cNvPr id="5" name="Footer Placeholder 4"/>
          <p:cNvSpPr>
            <a:spLocks noGrp="1"/>
          </p:cNvSpPr>
          <p:nvPr>
            <p:ph type="ftr" sz="quarter" idx="3"/>
          </p:nvPr>
        </p:nvSpPr>
        <p:spPr>
          <a:xfrm>
            <a:off x="1443491" y="329308"/>
            <a:ext cx="4034004" cy="309201"/>
          </a:xfrm>
          <a:prstGeom prst="rect">
            <a:avLst/>
          </a:prstGeom>
        </p:spPr>
        <p:txBody>
          <a:bodyPr vert="horz" lIns="91440" tIns="45720" rIns="91440" bIns="45720" rtlCol="0" anchor="ctr"/>
          <a:lstStyle>
            <a:lvl1pPr algn="l">
              <a:defRPr sz="1000">
                <a:solidFill>
                  <a:schemeClr val="tx1">
                    <a:tint val="75000"/>
                  </a:schemeClr>
                </a:solidFill>
              </a:defRPr>
            </a:lvl1pPr>
          </a:lstStyle>
          <a:p>
            <a:pPr>
              <a:defRPr/>
            </a:pPr>
            <a:r>
              <a:rPr lang="el-GR"/>
              <a:t>0</a:t>
            </a:r>
          </a:p>
        </p:txBody>
      </p:sp>
      <p:sp>
        <p:nvSpPr>
          <p:cNvPr id="6" name="Slide Number Placeholder 5"/>
          <p:cNvSpPr>
            <a:spLocks noGrp="1"/>
          </p:cNvSpPr>
          <p:nvPr>
            <p:ph type="sldNum" sz="quarter" idx="4"/>
          </p:nvPr>
        </p:nvSpPr>
        <p:spPr>
          <a:xfrm>
            <a:off x="487725" y="798973"/>
            <a:ext cx="795746" cy="503578"/>
          </a:xfrm>
          <a:prstGeom prst="rect">
            <a:avLst/>
          </a:prstGeom>
        </p:spPr>
        <p:txBody>
          <a:bodyPr vert="horz" lIns="91440" tIns="45720" rIns="91440" bIns="45720" rtlCol="0" anchor="t"/>
          <a:lstStyle>
            <a:lvl1pPr algn="r">
              <a:defRPr sz="2800">
                <a:solidFill>
                  <a:schemeClr val="accent1"/>
                </a:solidFill>
              </a:defRPr>
            </a:lvl1pPr>
          </a:lstStyle>
          <a:p>
            <a:pPr>
              <a:defRPr/>
            </a:pPr>
            <a:fld id="{1A2256BD-88EA-41F9-9EF0-2B5519C6942F}" type="slidenum">
              <a:rPr lang="el-GR" smtClean="0"/>
              <a:pPr>
                <a:defRPr/>
              </a:pPr>
              <a:t>‹#›</a:t>
            </a:fld>
            <a:endParaRPr lang="el-GR"/>
          </a:p>
        </p:txBody>
      </p:sp>
    </p:spTree>
    <p:extLst>
      <p:ext uri="{BB962C8B-B14F-4D97-AF65-F5344CB8AC3E}">
        <p14:creationId xmlns:p14="http://schemas.microsoft.com/office/powerpoint/2010/main" val="1517369513"/>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hf hdr="0" ftr="0" dt="0"/>
  <p:txStyles>
    <p:titleStyle>
      <a:lvl1pPr algn="l" defTabSz="6858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685800" rtl="0" eaLnBrk="1" latinLnBrk="0" hangingPunct="1">
        <a:lnSpc>
          <a:spcPct val="120000"/>
        </a:lnSpc>
        <a:spcBef>
          <a:spcPts val="1000"/>
        </a:spcBef>
        <a:buClr>
          <a:schemeClr val="accent1"/>
        </a:buClr>
        <a:buSzPct val="100000"/>
        <a:buFont typeface="Arial" panose="020B0604020202020204" pitchFamily="34" charset="0"/>
        <a:buChar char="•"/>
        <a:defRPr sz="2000" kern="1200" cap="none">
          <a:solidFill>
            <a:schemeClr val="tx1"/>
          </a:solidFill>
          <a:effectLst/>
          <a:latin typeface="+mn-lt"/>
          <a:ea typeface="+mn-ea"/>
          <a:cs typeface="+mn-cs"/>
        </a:defRPr>
      </a:lvl1pPr>
      <a:lvl2pPr marL="6858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600" kern="1200" cap="none" baseline="0">
          <a:solidFill>
            <a:schemeClr val="tx1"/>
          </a:solidFill>
          <a:effectLst/>
          <a:latin typeface="+mn-lt"/>
          <a:ea typeface="+mn-ea"/>
          <a:cs typeface="+mn-cs"/>
        </a:defRPr>
      </a:lvl2pPr>
      <a:lvl3pPr marL="11430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600" kern="1200" cap="none">
          <a:solidFill>
            <a:schemeClr val="tx1"/>
          </a:solidFill>
          <a:effectLst/>
          <a:latin typeface="+mn-lt"/>
          <a:ea typeface="+mn-ea"/>
          <a:cs typeface="+mn-cs"/>
        </a:defRPr>
      </a:lvl3pPr>
      <a:lvl4pPr marL="16002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200" kern="1200" cap="none">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0" name="Rectangle 9"/>
          <p:cNvSpPr/>
          <p:nvPr/>
        </p:nvSpPr>
        <p:spPr>
          <a:xfrm>
            <a:off x="0" y="2015734"/>
            <a:ext cx="9144000" cy="4079520"/>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2" name="Picture 11"/>
          <p:cNvPicPr>
            <a:picLocks noChangeAspect="1"/>
          </p:cNvPicPr>
          <p:nvPr/>
        </p:nvPicPr>
        <p:blipFill rotWithShape="1">
          <a:blip r:embed="rId13">
            <a:extLst>
              <a:ext uri="{28A0092B-C50C-407E-A947-70E740481C1C}">
                <a14:useLocalDpi xmlns:a14="http://schemas.microsoft.com/office/drawing/2010/main" val="0"/>
              </a:ext>
            </a:extLst>
          </a:blip>
          <a:srcRect l="12500" t="1538" r="12500" b="-1538"/>
          <a:stretch/>
        </p:blipFill>
        <p:spPr>
          <a:xfrm>
            <a:off x="-1" y="6095253"/>
            <a:ext cx="9144001" cy="774727"/>
          </a:xfrm>
          <a:prstGeom prst="rect">
            <a:avLst/>
          </a:prstGeom>
        </p:spPr>
      </p:pic>
      <p:cxnSp>
        <p:nvCxnSpPr>
          <p:cNvPr id="13" name="Straight Connector 12"/>
          <p:cNvCxnSpPr/>
          <p:nvPr/>
        </p:nvCxnSpPr>
        <p:spPr>
          <a:xfrm>
            <a:off x="0" y="6101127"/>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1443491" y="804520"/>
            <a:ext cx="6571343" cy="1049235"/>
          </a:xfrm>
          <a:prstGeom prst="rect">
            <a:avLst/>
          </a:prstGeom>
        </p:spPr>
        <p:txBody>
          <a:bodyPr vert="horz" lIns="91440" tIns="45720" rIns="91440" bIns="45720" rtlCol="0" anchor="t">
            <a:normAutofit/>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443491" y="2015733"/>
            <a:ext cx="6571343"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5646542" y="330370"/>
            <a:ext cx="2368292" cy="309201"/>
          </a:xfrm>
          <a:prstGeom prst="rect">
            <a:avLst/>
          </a:prstGeom>
        </p:spPr>
        <p:txBody>
          <a:bodyPr vert="horz" lIns="91440" tIns="45720" rIns="91440" bIns="45720" rtlCol="0" anchor="ctr"/>
          <a:lstStyle>
            <a:lvl1pPr algn="r">
              <a:defRPr sz="1000">
                <a:solidFill>
                  <a:schemeClr val="tx1">
                    <a:tint val="75000"/>
                  </a:schemeClr>
                </a:solidFill>
              </a:defRPr>
            </a:lvl1pPr>
          </a:lstStyle>
          <a:p>
            <a:pPr>
              <a:defRPr/>
            </a:pPr>
            <a:fld id="{5C1A00C1-A722-4DF0-8ABB-ABE5AB515F28}" type="datetime1">
              <a:rPr lang="el-GR" smtClean="0"/>
              <a:pPr>
                <a:defRPr/>
              </a:pPr>
              <a:t>08/12/2023</a:t>
            </a:fld>
            <a:endParaRPr lang="el-GR"/>
          </a:p>
        </p:txBody>
      </p:sp>
      <p:sp>
        <p:nvSpPr>
          <p:cNvPr id="5" name="Footer Placeholder 4"/>
          <p:cNvSpPr>
            <a:spLocks noGrp="1"/>
          </p:cNvSpPr>
          <p:nvPr>
            <p:ph type="ftr" sz="quarter" idx="3"/>
          </p:nvPr>
        </p:nvSpPr>
        <p:spPr>
          <a:xfrm>
            <a:off x="1443491" y="329308"/>
            <a:ext cx="4034004" cy="309201"/>
          </a:xfrm>
          <a:prstGeom prst="rect">
            <a:avLst/>
          </a:prstGeom>
        </p:spPr>
        <p:txBody>
          <a:bodyPr vert="horz" lIns="91440" tIns="45720" rIns="91440" bIns="45720" rtlCol="0" anchor="ctr"/>
          <a:lstStyle>
            <a:lvl1pPr algn="l">
              <a:defRPr sz="1000">
                <a:solidFill>
                  <a:schemeClr val="tx1">
                    <a:tint val="75000"/>
                  </a:schemeClr>
                </a:solidFill>
              </a:defRPr>
            </a:lvl1pPr>
          </a:lstStyle>
          <a:p>
            <a:pPr>
              <a:defRPr/>
            </a:pPr>
            <a:r>
              <a:rPr lang="el-GR"/>
              <a:t>0</a:t>
            </a:r>
          </a:p>
        </p:txBody>
      </p:sp>
      <p:sp>
        <p:nvSpPr>
          <p:cNvPr id="6" name="Slide Number Placeholder 5"/>
          <p:cNvSpPr>
            <a:spLocks noGrp="1"/>
          </p:cNvSpPr>
          <p:nvPr>
            <p:ph type="sldNum" sz="quarter" idx="4"/>
          </p:nvPr>
        </p:nvSpPr>
        <p:spPr>
          <a:xfrm>
            <a:off x="487725" y="798973"/>
            <a:ext cx="795746" cy="503578"/>
          </a:xfrm>
          <a:prstGeom prst="rect">
            <a:avLst/>
          </a:prstGeom>
        </p:spPr>
        <p:txBody>
          <a:bodyPr vert="horz" lIns="91440" tIns="45720" rIns="91440" bIns="45720" rtlCol="0" anchor="t"/>
          <a:lstStyle>
            <a:lvl1pPr algn="r">
              <a:defRPr sz="2800">
                <a:solidFill>
                  <a:schemeClr val="accent1"/>
                </a:solidFill>
              </a:defRPr>
            </a:lvl1pPr>
          </a:lstStyle>
          <a:p>
            <a:pPr>
              <a:defRPr/>
            </a:pPr>
            <a:fld id="{1A2256BD-88EA-41F9-9EF0-2B5519C6942F}" type="slidenum">
              <a:rPr lang="el-GR" smtClean="0"/>
              <a:pPr>
                <a:defRPr/>
              </a:pPr>
              <a:t>‹#›</a:t>
            </a:fld>
            <a:endParaRPr lang="el-GR"/>
          </a:p>
        </p:txBody>
      </p:sp>
    </p:spTree>
    <p:extLst>
      <p:ext uri="{BB962C8B-B14F-4D97-AF65-F5344CB8AC3E}">
        <p14:creationId xmlns:p14="http://schemas.microsoft.com/office/powerpoint/2010/main" val="1284286507"/>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hf hdr="0" ftr="0" dt="0"/>
  <p:txStyles>
    <p:titleStyle>
      <a:lvl1pPr algn="l" defTabSz="6858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685800" rtl="0" eaLnBrk="1" latinLnBrk="0" hangingPunct="1">
        <a:lnSpc>
          <a:spcPct val="120000"/>
        </a:lnSpc>
        <a:spcBef>
          <a:spcPts val="1000"/>
        </a:spcBef>
        <a:buClr>
          <a:schemeClr val="accent1"/>
        </a:buClr>
        <a:buSzPct val="100000"/>
        <a:buFont typeface="Arial" panose="020B0604020202020204" pitchFamily="34" charset="0"/>
        <a:buChar char="•"/>
        <a:defRPr sz="2000" kern="1200" cap="none">
          <a:solidFill>
            <a:schemeClr val="tx1"/>
          </a:solidFill>
          <a:effectLst/>
          <a:latin typeface="+mn-lt"/>
          <a:ea typeface="+mn-ea"/>
          <a:cs typeface="+mn-cs"/>
        </a:defRPr>
      </a:lvl1pPr>
      <a:lvl2pPr marL="6858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600" kern="1200" cap="none" baseline="0">
          <a:solidFill>
            <a:schemeClr val="tx1"/>
          </a:solidFill>
          <a:effectLst/>
          <a:latin typeface="+mn-lt"/>
          <a:ea typeface="+mn-ea"/>
          <a:cs typeface="+mn-cs"/>
        </a:defRPr>
      </a:lvl2pPr>
      <a:lvl3pPr marL="11430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600" kern="1200" cap="none">
          <a:solidFill>
            <a:schemeClr val="tx1"/>
          </a:solidFill>
          <a:effectLst/>
          <a:latin typeface="+mn-lt"/>
          <a:ea typeface="+mn-ea"/>
          <a:cs typeface="+mn-cs"/>
        </a:defRPr>
      </a:lvl3pPr>
      <a:lvl4pPr marL="16002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200" kern="1200" cap="none">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diagramColors" Target="../diagrams/colors8.xml"/><Relationship Id="rId3" Type="http://schemas.openxmlformats.org/officeDocument/2006/relationships/image" Target="../media/image9.png"/><Relationship Id="rId7" Type="http://schemas.openxmlformats.org/officeDocument/2006/relationships/diagramQuickStyle" Target="../diagrams/quickStyle8.xml"/><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diagramLayout" Target="../diagrams/layout8.xml"/><Relationship Id="rId5" Type="http://schemas.openxmlformats.org/officeDocument/2006/relationships/diagramData" Target="../diagrams/data8.xml"/><Relationship Id="rId4" Type="http://schemas.openxmlformats.org/officeDocument/2006/relationships/image" Target="../media/image6.png"/><Relationship Id="rId9" Type="http://schemas.microsoft.com/office/2007/relationships/diagramDrawing" Target="../diagrams/drawing8.xml"/></Relationships>
</file>

<file path=ppt/slides/_rels/slide11.xml.rels><?xml version="1.0" encoding="UTF-8" standalone="yes"?>
<Relationships xmlns="http://schemas.openxmlformats.org/package/2006/relationships"><Relationship Id="rId8" Type="http://schemas.openxmlformats.org/officeDocument/2006/relationships/diagramColors" Target="../diagrams/colors9.xml"/><Relationship Id="rId13" Type="http://schemas.openxmlformats.org/officeDocument/2006/relationships/diagramColors" Target="../diagrams/colors10.xml"/><Relationship Id="rId3" Type="http://schemas.openxmlformats.org/officeDocument/2006/relationships/image" Target="../media/image9.png"/><Relationship Id="rId7" Type="http://schemas.openxmlformats.org/officeDocument/2006/relationships/diagramQuickStyle" Target="../diagrams/quickStyle9.xml"/><Relationship Id="rId12" Type="http://schemas.openxmlformats.org/officeDocument/2006/relationships/diagramQuickStyle" Target="../diagrams/quickStyle10.xml"/><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diagramLayout" Target="../diagrams/layout9.xml"/><Relationship Id="rId11" Type="http://schemas.openxmlformats.org/officeDocument/2006/relationships/diagramLayout" Target="../diagrams/layout10.xml"/><Relationship Id="rId5" Type="http://schemas.openxmlformats.org/officeDocument/2006/relationships/diagramData" Target="../diagrams/data9.xml"/><Relationship Id="rId10" Type="http://schemas.openxmlformats.org/officeDocument/2006/relationships/diagramData" Target="../diagrams/data10.xml"/><Relationship Id="rId4" Type="http://schemas.openxmlformats.org/officeDocument/2006/relationships/image" Target="../media/image6.png"/><Relationship Id="rId9" Type="http://schemas.microsoft.com/office/2007/relationships/diagramDrawing" Target="../diagrams/drawing9.xml"/><Relationship Id="rId14" Type="http://schemas.microsoft.com/office/2007/relationships/diagramDrawing" Target="../diagrams/drawing10.xml"/></Relationships>
</file>

<file path=ppt/slides/_rels/slide12.xml.rels><?xml version="1.0" encoding="UTF-8" standalone="yes"?>
<Relationships xmlns="http://schemas.openxmlformats.org/package/2006/relationships"><Relationship Id="rId8" Type="http://schemas.microsoft.com/office/2007/relationships/diagramDrawing" Target="../diagrams/drawing11.xml"/><Relationship Id="rId3" Type="http://schemas.openxmlformats.org/officeDocument/2006/relationships/image" Target="../media/image6.png"/><Relationship Id="rId7" Type="http://schemas.openxmlformats.org/officeDocument/2006/relationships/diagramColors" Target="../diagrams/colors11.xml"/><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diagramQuickStyle" Target="../diagrams/quickStyle11.xml"/><Relationship Id="rId5" Type="http://schemas.openxmlformats.org/officeDocument/2006/relationships/diagramLayout" Target="../diagrams/layout11.xml"/><Relationship Id="rId4" Type="http://schemas.openxmlformats.org/officeDocument/2006/relationships/diagramData" Target="../diagrams/data11.xml"/><Relationship Id="rId9" Type="http://schemas.openxmlformats.org/officeDocument/2006/relationships/image" Target="../media/image10.jpeg"/></Relationships>
</file>

<file path=ppt/slides/_rels/slide13.xml.rels><?xml version="1.0" encoding="UTF-8" standalone="yes"?>
<Relationships xmlns="http://schemas.openxmlformats.org/package/2006/relationships"><Relationship Id="rId8" Type="http://schemas.openxmlformats.org/officeDocument/2006/relationships/diagramColors" Target="../diagrams/colors12.xml"/><Relationship Id="rId3" Type="http://schemas.openxmlformats.org/officeDocument/2006/relationships/image" Target="../media/image6.png"/><Relationship Id="rId7" Type="http://schemas.openxmlformats.org/officeDocument/2006/relationships/diagramQuickStyle" Target="../diagrams/quickStyle12.xml"/><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diagramLayout" Target="../diagrams/layout12.xml"/><Relationship Id="rId5" Type="http://schemas.openxmlformats.org/officeDocument/2006/relationships/diagramData" Target="../diagrams/data12.xml"/><Relationship Id="rId4" Type="http://schemas.openxmlformats.org/officeDocument/2006/relationships/image" Target="../media/image10.jpeg"/><Relationship Id="rId9" Type="http://schemas.microsoft.com/office/2007/relationships/diagramDrawing" Target="../diagrams/drawing12.xml"/></Relationships>
</file>

<file path=ppt/slides/_rels/slide14.xml.rels><?xml version="1.0" encoding="UTF-8" standalone="yes"?>
<Relationships xmlns="http://schemas.openxmlformats.org/package/2006/relationships"><Relationship Id="rId8" Type="http://schemas.openxmlformats.org/officeDocument/2006/relationships/diagramColors" Target="../diagrams/colors13.xml"/><Relationship Id="rId13" Type="http://schemas.openxmlformats.org/officeDocument/2006/relationships/diagramColors" Target="../diagrams/colors14.xml"/><Relationship Id="rId3" Type="http://schemas.openxmlformats.org/officeDocument/2006/relationships/image" Target="../media/image6.png"/><Relationship Id="rId7" Type="http://schemas.openxmlformats.org/officeDocument/2006/relationships/diagramQuickStyle" Target="../diagrams/quickStyle13.xml"/><Relationship Id="rId12" Type="http://schemas.openxmlformats.org/officeDocument/2006/relationships/diagramQuickStyle" Target="../diagrams/quickStyle14.xml"/><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openxmlformats.org/officeDocument/2006/relationships/diagramLayout" Target="../diagrams/layout13.xml"/><Relationship Id="rId11" Type="http://schemas.openxmlformats.org/officeDocument/2006/relationships/diagramLayout" Target="../diagrams/layout14.xml"/><Relationship Id="rId5" Type="http://schemas.openxmlformats.org/officeDocument/2006/relationships/diagramData" Target="../diagrams/data13.xml"/><Relationship Id="rId10" Type="http://schemas.openxmlformats.org/officeDocument/2006/relationships/diagramData" Target="../diagrams/data14.xml"/><Relationship Id="rId4" Type="http://schemas.openxmlformats.org/officeDocument/2006/relationships/image" Target="../media/image11.jpeg"/><Relationship Id="rId9" Type="http://schemas.microsoft.com/office/2007/relationships/diagramDrawing" Target="../diagrams/drawing13.xml"/><Relationship Id="rId14" Type="http://schemas.microsoft.com/office/2007/relationships/diagramDrawing" Target="../diagrams/drawing14.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12.xml"/><Relationship Id="rId5" Type="http://schemas.openxmlformats.org/officeDocument/2006/relationships/image" Target="../media/image13.png"/><Relationship Id="rId4" Type="http://schemas.openxmlformats.org/officeDocument/2006/relationships/image" Target="../media/image12.jpe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8" Type="http://schemas.microsoft.com/office/2007/relationships/diagramDrawing" Target="../diagrams/drawing15.xml"/><Relationship Id="rId3" Type="http://schemas.openxmlformats.org/officeDocument/2006/relationships/image" Target="../media/image6.png"/><Relationship Id="rId7" Type="http://schemas.openxmlformats.org/officeDocument/2006/relationships/diagramColors" Target="../diagrams/colors15.xml"/><Relationship Id="rId2" Type="http://schemas.openxmlformats.org/officeDocument/2006/relationships/notesSlide" Target="../notesSlides/notesSlide16.xml"/><Relationship Id="rId1" Type="http://schemas.openxmlformats.org/officeDocument/2006/relationships/slideLayout" Target="../slideLayouts/slideLayout12.xml"/><Relationship Id="rId6" Type="http://schemas.openxmlformats.org/officeDocument/2006/relationships/diagramQuickStyle" Target="../diagrams/quickStyle15.xml"/><Relationship Id="rId5" Type="http://schemas.openxmlformats.org/officeDocument/2006/relationships/diagramLayout" Target="../diagrams/layout15.xml"/><Relationship Id="rId4" Type="http://schemas.openxmlformats.org/officeDocument/2006/relationships/diagramData" Target="../diagrams/data15.xml"/><Relationship Id="rId9" Type="http://schemas.openxmlformats.org/officeDocument/2006/relationships/image" Target="../media/image14.png"/></Relationships>
</file>

<file path=ppt/slides/_rels/slide18.xml.rels><?xml version="1.0" encoding="UTF-8" standalone="yes"?>
<Relationships xmlns="http://schemas.openxmlformats.org/package/2006/relationships"><Relationship Id="rId8" Type="http://schemas.microsoft.com/office/2007/relationships/diagramDrawing" Target="../diagrams/drawing16.xml"/><Relationship Id="rId3" Type="http://schemas.openxmlformats.org/officeDocument/2006/relationships/image" Target="../media/image6.png"/><Relationship Id="rId7" Type="http://schemas.openxmlformats.org/officeDocument/2006/relationships/diagramColors" Target="../diagrams/colors16.xml"/><Relationship Id="rId2" Type="http://schemas.openxmlformats.org/officeDocument/2006/relationships/notesSlide" Target="../notesSlides/notesSlide17.xml"/><Relationship Id="rId1" Type="http://schemas.openxmlformats.org/officeDocument/2006/relationships/slideLayout" Target="../slideLayouts/slideLayout12.xml"/><Relationship Id="rId6" Type="http://schemas.openxmlformats.org/officeDocument/2006/relationships/diagramQuickStyle" Target="../diagrams/quickStyle16.xml"/><Relationship Id="rId5" Type="http://schemas.openxmlformats.org/officeDocument/2006/relationships/diagramLayout" Target="../diagrams/layout16.xml"/><Relationship Id="rId4" Type="http://schemas.openxmlformats.org/officeDocument/2006/relationships/diagramData" Target="../diagrams/data16.xml"/></Relationships>
</file>

<file path=ppt/slides/_rels/slide19.xml.rels><?xml version="1.0" encoding="UTF-8" standalone="yes"?>
<Relationships xmlns="http://schemas.openxmlformats.org/package/2006/relationships"><Relationship Id="rId8" Type="http://schemas.microsoft.com/office/2007/relationships/diagramDrawing" Target="../diagrams/drawing17.xml"/><Relationship Id="rId3" Type="http://schemas.openxmlformats.org/officeDocument/2006/relationships/image" Target="../media/image6.png"/><Relationship Id="rId7" Type="http://schemas.openxmlformats.org/officeDocument/2006/relationships/diagramColors" Target="../diagrams/colors17.xml"/><Relationship Id="rId2" Type="http://schemas.openxmlformats.org/officeDocument/2006/relationships/notesSlide" Target="../notesSlides/notesSlide18.xml"/><Relationship Id="rId1" Type="http://schemas.openxmlformats.org/officeDocument/2006/relationships/slideLayout" Target="../slideLayouts/slideLayout12.xml"/><Relationship Id="rId6" Type="http://schemas.openxmlformats.org/officeDocument/2006/relationships/diagramQuickStyle" Target="../diagrams/quickStyle17.xml"/><Relationship Id="rId5" Type="http://schemas.openxmlformats.org/officeDocument/2006/relationships/diagramLayout" Target="../diagrams/layout17.xml"/><Relationship Id="rId4" Type="http://schemas.openxmlformats.org/officeDocument/2006/relationships/diagramData" Target="../diagrams/data17.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6.pn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7.png"/></Relationships>
</file>

<file path=ppt/slides/_rels/slide4.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6.png"/><Relationship Id="rId7" Type="http://schemas.openxmlformats.org/officeDocument/2006/relationships/diagramColors" Target="../diagrams/colors2.xm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 Id="rId9" Type="http://schemas.openxmlformats.org/officeDocument/2006/relationships/image" Target="../media/image7.png"/></Relationships>
</file>

<file path=ppt/slides/_rels/slide5.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6.png"/><Relationship Id="rId7" Type="http://schemas.openxmlformats.org/officeDocument/2006/relationships/diagramColors" Target="../diagrams/colors3.xm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 Id="rId9" Type="http://schemas.openxmlformats.org/officeDocument/2006/relationships/image" Target="../media/image7.png"/></Relationships>
</file>

<file path=ppt/slides/_rels/slide6.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6.png"/><Relationship Id="rId7" Type="http://schemas.openxmlformats.org/officeDocument/2006/relationships/diagramColors" Target="../diagrams/colors4.xml"/><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 Id="rId9" Type="http://schemas.openxmlformats.org/officeDocument/2006/relationships/image" Target="../media/image8.png"/></Relationships>
</file>

<file path=ppt/slides/_rels/slide7.xml.rels><?xml version="1.0" encoding="UTF-8" standalone="yes"?>
<Relationships xmlns="http://schemas.openxmlformats.org/package/2006/relationships"><Relationship Id="rId8" Type="http://schemas.openxmlformats.org/officeDocument/2006/relationships/diagramColors" Target="../diagrams/colors5.xml"/><Relationship Id="rId3" Type="http://schemas.openxmlformats.org/officeDocument/2006/relationships/image" Target="../media/image6.png"/><Relationship Id="rId7" Type="http://schemas.openxmlformats.org/officeDocument/2006/relationships/diagramQuickStyle" Target="../diagrams/quickStyle5.xm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diagramLayout" Target="../diagrams/layout5.xml"/><Relationship Id="rId5" Type="http://schemas.openxmlformats.org/officeDocument/2006/relationships/diagramData" Target="../diagrams/data5.xml"/><Relationship Id="rId4" Type="http://schemas.openxmlformats.org/officeDocument/2006/relationships/image" Target="../media/image8.png"/><Relationship Id="rId9" Type="http://schemas.microsoft.com/office/2007/relationships/diagramDrawing" Target="../diagrams/drawing5.xml"/></Relationships>
</file>

<file path=ppt/slides/_rels/slide8.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6.png"/><Relationship Id="rId7" Type="http://schemas.openxmlformats.org/officeDocument/2006/relationships/diagramColors" Target="../diagrams/colors6.xm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 Id="rId9" Type="http://schemas.openxmlformats.org/officeDocument/2006/relationships/image" Target="../media/image7.png"/></Relationships>
</file>

<file path=ppt/slides/_rels/slide9.xml.rels><?xml version="1.0" encoding="UTF-8" standalone="yes"?>
<Relationships xmlns="http://schemas.openxmlformats.org/package/2006/relationships"><Relationship Id="rId8" Type="http://schemas.openxmlformats.org/officeDocument/2006/relationships/diagramColors" Target="../diagrams/colors7.xml"/><Relationship Id="rId3" Type="http://schemas.openxmlformats.org/officeDocument/2006/relationships/image" Target="../media/image6.png"/><Relationship Id="rId7" Type="http://schemas.openxmlformats.org/officeDocument/2006/relationships/diagramQuickStyle" Target="../diagrams/quickStyle7.xml"/><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diagramLayout" Target="../diagrams/layout7.xml"/><Relationship Id="rId5" Type="http://schemas.openxmlformats.org/officeDocument/2006/relationships/diagramData" Target="../diagrams/data7.xml"/><Relationship Id="rId4" Type="http://schemas.openxmlformats.org/officeDocument/2006/relationships/image" Target="../media/image7.png"/><Relationship Id="rId9" Type="http://schemas.microsoft.com/office/2007/relationships/diagramDrawing" Target="../diagrams/drawing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Εικόνα 7">
            <a:extLst>
              <a:ext uri="{FF2B5EF4-FFF2-40B4-BE49-F238E27FC236}">
                <a16:creationId xmlns:a16="http://schemas.microsoft.com/office/drawing/2014/main" id="{998179C7-048B-4039-978A-47B07FEEA2EF}"/>
              </a:ext>
            </a:extLst>
          </p:cNvPr>
          <p:cNvPicPr>
            <a:picLocks noChangeAspect="1"/>
          </p:cNvPicPr>
          <p:nvPr/>
        </p:nvPicPr>
        <p:blipFill>
          <a:blip r:embed="rId3"/>
          <a:stretch>
            <a:fillRect/>
          </a:stretch>
        </p:blipFill>
        <p:spPr>
          <a:xfrm>
            <a:off x="0" y="588"/>
            <a:ext cx="9144000" cy="3315408"/>
          </a:xfrm>
          <a:prstGeom prst="rect">
            <a:avLst/>
          </a:prstGeom>
        </p:spPr>
      </p:pic>
      <p:pic>
        <p:nvPicPr>
          <p:cNvPr id="4" name="Εικόνα 3">
            <a:extLst>
              <a:ext uri="{FF2B5EF4-FFF2-40B4-BE49-F238E27FC236}">
                <a16:creationId xmlns:a16="http://schemas.microsoft.com/office/drawing/2014/main" id="{2EE45046-DA9E-4880-B908-71950D613FB8}"/>
              </a:ext>
            </a:extLst>
          </p:cNvPr>
          <p:cNvPicPr>
            <a:picLocks noChangeAspect="1"/>
          </p:cNvPicPr>
          <p:nvPr/>
        </p:nvPicPr>
        <p:blipFill>
          <a:blip r:embed="rId4"/>
          <a:stretch>
            <a:fillRect/>
          </a:stretch>
        </p:blipFill>
        <p:spPr>
          <a:xfrm>
            <a:off x="0" y="3302477"/>
            <a:ext cx="9144000" cy="3542004"/>
          </a:xfrm>
          <a:prstGeom prst="rect">
            <a:avLst/>
          </a:prstGeom>
        </p:spPr>
      </p:pic>
      <p:pic>
        <p:nvPicPr>
          <p:cNvPr id="1028" name="Picture 4" descr="logo"/>
          <p:cNvPicPr>
            <a:picLocks noChangeAspect="1" noChangeArrowheads="1"/>
          </p:cNvPicPr>
          <p:nvPr/>
        </p:nvPicPr>
        <p:blipFill>
          <a:blip r:embed="rId5" cstate="print"/>
          <a:srcRect/>
          <a:stretch>
            <a:fillRect/>
          </a:stretch>
        </p:blipFill>
        <p:spPr bwMode="auto">
          <a:xfrm>
            <a:off x="0" y="6174556"/>
            <a:ext cx="2395537" cy="669925"/>
          </a:xfrm>
          <a:prstGeom prst="rect">
            <a:avLst/>
          </a:prstGeom>
          <a:ln>
            <a:noFill/>
          </a:ln>
          <a:effectLst>
            <a:outerShdw blurRad="292100" dist="139700" dir="2700000" algn="tl" rotWithShape="0">
              <a:srgbClr val="333333">
                <a:alpha val="65000"/>
              </a:srgbClr>
            </a:outerShdw>
          </a:effectLst>
        </p:spPr>
      </p:pic>
      <p:sp>
        <p:nvSpPr>
          <p:cNvPr id="9" name="Ορθογώνιο 8">
            <a:extLst>
              <a:ext uri="{FF2B5EF4-FFF2-40B4-BE49-F238E27FC236}">
                <a16:creationId xmlns:a16="http://schemas.microsoft.com/office/drawing/2014/main" id="{BC003A1C-5B0E-48B4-AC17-5AA221733379}"/>
              </a:ext>
            </a:extLst>
          </p:cNvPr>
          <p:cNvSpPr/>
          <p:nvPr/>
        </p:nvSpPr>
        <p:spPr>
          <a:xfrm>
            <a:off x="2051720" y="2948040"/>
            <a:ext cx="5220072" cy="1477328"/>
          </a:xfrm>
          <a:prstGeom prst="rect">
            <a:avLst/>
          </a:prstGeom>
        </p:spPr>
        <p:txBody>
          <a:bodyPr wrap="square">
            <a:spAutoFit/>
          </a:bodyPr>
          <a:lstStyle/>
          <a:p>
            <a:pPr algn="ctr" fontAlgn="auto">
              <a:spcAft>
                <a:spcPts val="0"/>
              </a:spcAft>
              <a:defRPr/>
            </a:pPr>
            <a:r>
              <a:rPr lang="el-GR" b="1" dirty="0">
                <a:solidFill>
                  <a:schemeClr val="bg1"/>
                </a:solidFill>
              </a:rPr>
              <a:t>ΙΔΡΥΜΑ ΚΡΑΤΙΚΩΝ ΥΠΟΤΡΟΦΙΩΝ</a:t>
            </a:r>
          </a:p>
          <a:p>
            <a:pPr algn="ctr" fontAlgn="auto">
              <a:spcAft>
                <a:spcPts val="0"/>
              </a:spcAft>
              <a:defRPr/>
            </a:pPr>
            <a:r>
              <a:rPr lang="el-GR" b="1" dirty="0">
                <a:solidFill>
                  <a:schemeClr val="bg1"/>
                </a:solidFill>
              </a:rPr>
              <a:t>Δρ. Ειρήνη </a:t>
            </a:r>
            <a:r>
              <a:rPr lang="el-GR" b="1" dirty="0" err="1">
                <a:solidFill>
                  <a:schemeClr val="bg1"/>
                </a:solidFill>
              </a:rPr>
              <a:t>Ντρούτσα</a:t>
            </a:r>
            <a:endParaRPr lang="el-GR" b="1" dirty="0">
              <a:solidFill>
                <a:schemeClr val="bg1"/>
              </a:solidFill>
            </a:endParaRPr>
          </a:p>
          <a:p>
            <a:pPr algn="ctr" fontAlgn="auto">
              <a:spcAft>
                <a:spcPts val="0"/>
              </a:spcAft>
              <a:defRPr/>
            </a:pPr>
            <a:r>
              <a:rPr lang="el-GR" b="1" dirty="0">
                <a:solidFill>
                  <a:schemeClr val="bg1"/>
                </a:solidFill>
              </a:rPr>
              <a:t>Προϊσταμένη Διεύθυνσης Υποτροφιών</a:t>
            </a:r>
            <a:endParaRPr lang="en-US" b="1" dirty="0">
              <a:solidFill>
                <a:schemeClr val="bg1"/>
              </a:solidFill>
            </a:endParaRPr>
          </a:p>
          <a:p>
            <a:pPr algn="ctr" fontAlgn="auto">
              <a:spcAft>
                <a:spcPts val="0"/>
              </a:spcAft>
              <a:defRPr/>
            </a:pPr>
            <a:r>
              <a:rPr lang="el-GR" b="1" dirty="0">
                <a:solidFill>
                  <a:schemeClr val="bg1"/>
                </a:solidFill>
              </a:rPr>
              <a:t>Ημερίδα ΑΠΘ</a:t>
            </a:r>
          </a:p>
          <a:p>
            <a:pPr algn="ctr" fontAlgn="auto">
              <a:spcAft>
                <a:spcPts val="0"/>
              </a:spcAft>
              <a:defRPr/>
            </a:pPr>
            <a:r>
              <a:rPr lang="el-GR" b="1" dirty="0">
                <a:solidFill>
                  <a:schemeClr val="bg1"/>
                </a:solidFill>
              </a:rPr>
              <a:t>14/12/2023</a:t>
            </a:r>
            <a:endParaRPr lang="en-US" b="1" dirty="0">
              <a:solidFill>
                <a:schemeClr val="bg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a:extLst>
              <a:ext uri="{FF2B5EF4-FFF2-40B4-BE49-F238E27FC236}">
                <a16:creationId xmlns:a16="http://schemas.microsoft.com/office/drawing/2014/main" id="{19490849-D1D9-4C93-8A68-ADCEEB5AABF2}"/>
              </a:ext>
            </a:extLst>
          </p:cNvPr>
          <p:cNvPicPr>
            <a:picLocks noChangeAspect="1"/>
          </p:cNvPicPr>
          <p:nvPr/>
        </p:nvPicPr>
        <p:blipFill>
          <a:blip r:embed="rId3"/>
          <a:stretch>
            <a:fillRect/>
          </a:stretch>
        </p:blipFill>
        <p:spPr>
          <a:xfrm>
            <a:off x="-12901" y="780270"/>
            <a:ext cx="9144000" cy="2217527"/>
          </a:xfrm>
          <a:prstGeom prst="rect">
            <a:avLst/>
          </a:prstGeom>
        </p:spPr>
      </p:pic>
      <p:pic>
        <p:nvPicPr>
          <p:cNvPr id="9" name="8 - Εικόνα" descr="iky.png"/>
          <p:cNvPicPr>
            <a:picLocks noChangeAspect="1"/>
          </p:cNvPicPr>
          <p:nvPr/>
        </p:nvPicPr>
        <p:blipFill>
          <a:blip r:embed="rId4" cstate="print"/>
          <a:stretch>
            <a:fillRect/>
          </a:stretch>
        </p:blipFill>
        <p:spPr>
          <a:xfrm>
            <a:off x="8358788" y="0"/>
            <a:ext cx="772311" cy="720824"/>
          </a:xfrm>
          <a:prstGeom prst="rect">
            <a:avLst/>
          </a:prstGeom>
          <a:ln>
            <a:noFill/>
          </a:ln>
          <a:effectLst>
            <a:outerShdw blurRad="190500" algn="tl" rotWithShape="0">
              <a:srgbClr val="000000">
                <a:alpha val="70000"/>
              </a:srgbClr>
            </a:outerShdw>
          </a:effectLst>
        </p:spPr>
      </p:pic>
      <p:sp>
        <p:nvSpPr>
          <p:cNvPr id="18437" name="5 - Υπότιτλος"/>
          <p:cNvSpPr txBox="1">
            <a:spLocks/>
          </p:cNvSpPr>
          <p:nvPr/>
        </p:nvSpPr>
        <p:spPr bwMode="auto">
          <a:xfrm>
            <a:off x="-1404664" y="4110695"/>
            <a:ext cx="8496300" cy="4032250"/>
          </a:xfrm>
          <a:prstGeom prst="rect">
            <a:avLst/>
          </a:prstGeom>
          <a:noFill/>
          <a:ln w="9525">
            <a:noFill/>
            <a:miter lim="800000"/>
            <a:headEnd/>
            <a:tailEnd/>
          </a:ln>
        </p:spPr>
        <p:txBody>
          <a:bodyPr/>
          <a:lstStyle/>
          <a:p>
            <a:pPr algn="just">
              <a:spcBef>
                <a:spcPct val="20000"/>
              </a:spcBef>
              <a:buFont typeface="Arial" pitchFamily="34" charset="0"/>
              <a:buChar char="•"/>
            </a:pPr>
            <a:endParaRPr lang="en-US" sz="3200">
              <a:solidFill>
                <a:srgbClr val="17375E"/>
              </a:solidFill>
              <a:latin typeface="Calibri" pitchFamily="34" charset="0"/>
            </a:endParaRPr>
          </a:p>
        </p:txBody>
      </p:sp>
      <p:sp>
        <p:nvSpPr>
          <p:cNvPr id="18438" name="5 - Υπότιτλος"/>
          <p:cNvSpPr txBox="1">
            <a:spLocks/>
          </p:cNvSpPr>
          <p:nvPr/>
        </p:nvSpPr>
        <p:spPr bwMode="auto">
          <a:xfrm>
            <a:off x="-523872" y="3968369"/>
            <a:ext cx="8496300" cy="4032250"/>
          </a:xfrm>
          <a:prstGeom prst="rect">
            <a:avLst/>
          </a:prstGeom>
          <a:noFill/>
          <a:ln w="9525">
            <a:noFill/>
            <a:miter lim="800000"/>
            <a:headEnd/>
            <a:tailEnd/>
          </a:ln>
        </p:spPr>
        <p:txBody>
          <a:bodyPr/>
          <a:lstStyle/>
          <a:p>
            <a:pPr algn="just">
              <a:spcBef>
                <a:spcPct val="20000"/>
              </a:spcBef>
              <a:buFont typeface="Arial" pitchFamily="34" charset="0"/>
              <a:buChar char="•"/>
            </a:pPr>
            <a:endParaRPr lang="en-US" sz="3200">
              <a:solidFill>
                <a:srgbClr val="17375E"/>
              </a:solidFill>
              <a:latin typeface="Calibri" pitchFamily="34" charset="0"/>
            </a:endParaRPr>
          </a:p>
        </p:txBody>
      </p:sp>
      <p:grpSp>
        <p:nvGrpSpPr>
          <p:cNvPr id="18439" name="13 - Ομάδα"/>
          <p:cNvGrpSpPr>
            <a:grpSpLocks/>
          </p:cNvGrpSpPr>
          <p:nvPr/>
        </p:nvGrpSpPr>
        <p:grpSpPr bwMode="auto">
          <a:xfrm>
            <a:off x="12901" y="9497"/>
            <a:ext cx="7943472" cy="2173652"/>
            <a:chOff x="408437" y="500683"/>
            <a:chExt cx="7943542" cy="2173961"/>
          </a:xfrm>
        </p:grpSpPr>
        <p:sp>
          <p:nvSpPr>
            <p:cNvPr id="17" name="Rectangle 23"/>
            <p:cNvSpPr/>
            <p:nvPr/>
          </p:nvSpPr>
          <p:spPr>
            <a:xfrm>
              <a:off x="408437" y="500683"/>
              <a:ext cx="7943542" cy="830381"/>
            </a:xfrm>
            <a:prstGeom prst="rect">
              <a:avLst/>
            </a:prstGeom>
            <a:gradFill flip="none" rotWithShape="1">
              <a:gsLst>
                <a:gs pos="32000">
                  <a:schemeClr val="bg2"/>
                </a:gs>
                <a:gs pos="100000">
                  <a:schemeClr val="bg2">
                    <a:lumMod val="75000"/>
                  </a:schemeClr>
                </a:gs>
              </a:gsLst>
              <a:lin ang="5400000" scaled="1"/>
              <a:tileRect/>
            </a:gradFill>
            <a:ln w="12700">
              <a:gradFill flip="none" rotWithShape="1">
                <a:gsLst>
                  <a:gs pos="0">
                    <a:schemeClr val="bg1"/>
                  </a:gs>
                  <a:gs pos="100000">
                    <a:schemeClr val="bg1">
                      <a:lumMod val="75000"/>
                    </a:schemeClr>
                  </a:gs>
                </a:gsLst>
                <a:lin ang="16200000" scaled="1"/>
                <a:tileRect/>
              </a:gradFill>
            </a:ln>
            <a:effectLst>
              <a:glow rad="63500">
                <a:schemeClr val="bg1">
                  <a:lumMod val="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914400" anchor="ctr"/>
            <a:lstStyle/>
            <a:p>
              <a:pPr fontAlgn="auto">
                <a:spcBef>
                  <a:spcPts val="0"/>
                </a:spcBef>
                <a:spcAft>
                  <a:spcPts val="0"/>
                </a:spcAft>
                <a:defRPr/>
              </a:pPr>
              <a:r>
                <a:rPr lang="el-GR" sz="2400" b="1" dirty="0">
                  <a:solidFill>
                    <a:srgbClr val="1F497D">
                      <a:lumMod val="75000"/>
                    </a:srgbClr>
                  </a:solidFill>
                  <a:latin typeface="Gill Sans MT" pitchFamily="34" charset="0"/>
                </a:rPr>
                <a:t>Προγράμματα υποτροφιών σε συνεργασία με το Ερευνητικό Πανεπιστημιακό Ινστιτούτο Φλωρεντίας</a:t>
              </a:r>
            </a:p>
          </p:txBody>
        </p:sp>
        <p:cxnSp>
          <p:nvCxnSpPr>
            <p:cNvPr id="18" name="Straight Connector 25"/>
            <p:cNvCxnSpPr/>
            <p:nvPr/>
          </p:nvCxnSpPr>
          <p:spPr>
            <a:xfrm>
              <a:off x="1043242" y="1844263"/>
              <a:ext cx="0" cy="830381"/>
            </a:xfrm>
            <a:prstGeom prst="line">
              <a:avLst/>
            </a:prstGeom>
            <a:ln w="31750">
              <a:solidFill>
                <a:srgbClr val="FFFFFF"/>
              </a:solidFill>
              <a:prstDash val="sysDot"/>
            </a:ln>
          </p:spPr>
          <p:style>
            <a:lnRef idx="1">
              <a:schemeClr val="accent1"/>
            </a:lnRef>
            <a:fillRef idx="0">
              <a:schemeClr val="accent1"/>
            </a:fillRef>
            <a:effectRef idx="0">
              <a:schemeClr val="accent1"/>
            </a:effectRef>
            <a:fontRef idx="minor">
              <a:schemeClr val="tx1"/>
            </a:fontRef>
          </p:style>
        </p:cxnSp>
      </p:grpSp>
      <p:graphicFrame>
        <p:nvGraphicFramePr>
          <p:cNvPr id="13" name="12 - Διάγραμμα"/>
          <p:cNvGraphicFramePr/>
          <p:nvPr>
            <p:extLst>
              <p:ext uri="{D42A27DB-BD31-4B8C-83A1-F6EECF244321}">
                <p14:modId xmlns:p14="http://schemas.microsoft.com/office/powerpoint/2010/main" val="3632394888"/>
              </p:ext>
            </p:extLst>
          </p:nvPr>
        </p:nvGraphicFramePr>
        <p:xfrm>
          <a:off x="12901" y="3068960"/>
          <a:ext cx="9118198" cy="377954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a:extLst>
              <a:ext uri="{FF2B5EF4-FFF2-40B4-BE49-F238E27FC236}">
                <a16:creationId xmlns:a16="http://schemas.microsoft.com/office/drawing/2014/main" id="{19490849-D1D9-4C93-8A68-ADCEEB5AABF2}"/>
              </a:ext>
            </a:extLst>
          </p:cNvPr>
          <p:cNvPicPr>
            <a:picLocks noChangeAspect="1"/>
          </p:cNvPicPr>
          <p:nvPr/>
        </p:nvPicPr>
        <p:blipFill>
          <a:blip r:embed="rId3"/>
          <a:stretch>
            <a:fillRect/>
          </a:stretch>
        </p:blipFill>
        <p:spPr>
          <a:xfrm>
            <a:off x="-12901" y="780270"/>
            <a:ext cx="9144000" cy="2217527"/>
          </a:xfrm>
          <a:prstGeom prst="rect">
            <a:avLst/>
          </a:prstGeom>
        </p:spPr>
      </p:pic>
      <p:pic>
        <p:nvPicPr>
          <p:cNvPr id="9" name="8 - Εικόνα" descr="iky.png"/>
          <p:cNvPicPr>
            <a:picLocks noChangeAspect="1"/>
          </p:cNvPicPr>
          <p:nvPr/>
        </p:nvPicPr>
        <p:blipFill>
          <a:blip r:embed="rId4" cstate="print"/>
          <a:stretch>
            <a:fillRect/>
          </a:stretch>
        </p:blipFill>
        <p:spPr>
          <a:xfrm>
            <a:off x="8358788" y="0"/>
            <a:ext cx="772311" cy="720824"/>
          </a:xfrm>
          <a:prstGeom prst="rect">
            <a:avLst/>
          </a:prstGeom>
          <a:ln>
            <a:noFill/>
          </a:ln>
          <a:effectLst>
            <a:outerShdw blurRad="190500" algn="tl" rotWithShape="0">
              <a:srgbClr val="000000">
                <a:alpha val="70000"/>
              </a:srgbClr>
            </a:outerShdw>
          </a:effectLst>
        </p:spPr>
      </p:pic>
      <p:sp>
        <p:nvSpPr>
          <p:cNvPr id="18437" name="5 - Υπότιτλος"/>
          <p:cNvSpPr txBox="1">
            <a:spLocks/>
          </p:cNvSpPr>
          <p:nvPr/>
        </p:nvSpPr>
        <p:spPr bwMode="auto">
          <a:xfrm>
            <a:off x="-1404664" y="4110695"/>
            <a:ext cx="8496300" cy="4032250"/>
          </a:xfrm>
          <a:prstGeom prst="rect">
            <a:avLst/>
          </a:prstGeom>
          <a:noFill/>
          <a:ln w="9525">
            <a:noFill/>
            <a:miter lim="800000"/>
            <a:headEnd/>
            <a:tailEnd/>
          </a:ln>
        </p:spPr>
        <p:txBody>
          <a:bodyPr/>
          <a:lstStyle/>
          <a:p>
            <a:pPr algn="just">
              <a:spcBef>
                <a:spcPct val="20000"/>
              </a:spcBef>
              <a:buFont typeface="Arial" pitchFamily="34" charset="0"/>
              <a:buChar char="•"/>
            </a:pPr>
            <a:endParaRPr lang="en-US" sz="3200">
              <a:solidFill>
                <a:srgbClr val="17375E"/>
              </a:solidFill>
              <a:latin typeface="Calibri" pitchFamily="34" charset="0"/>
            </a:endParaRPr>
          </a:p>
        </p:txBody>
      </p:sp>
      <p:sp>
        <p:nvSpPr>
          <p:cNvPr id="18438" name="5 - Υπότιτλος"/>
          <p:cNvSpPr txBox="1">
            <a:spLocks/>
          </p:cNvSpPr>
          <p:nvPr/>
        </p:nvSpPr>
        <p:spPr bwMode="auto">
          <a:xfrm>
            <a:off x="-523872" y="3968369"/>
            <a:ext cx="8496300" cy="4032250"/>
          </a:xfrm>
          <a:prstGeom prst="rect">
            <a:avLst/>
          </a:prstGeom>
          <a:noFill/>
          <a:ln w="9525">
            <a:noFill/>
            <a:miter lim="800000"/>
            <a:headEnd/>
            <a:tailEnd/>
          </a:ln>
        </p:spPr>
        <p:txBody>
          <a:bodyPr/>
          <a:lstStyle/>
          <a:p>
            <a:pPr algn="just">
              <a:spcBef>
                <a:spcPct val="20000"/>
              </a:spcBef>
              <a:buFont typeface="Arial" pitchFamily="34" charset="0"/>
              <a:buChar char="•"/>
            </a:pPr>
            <a:endParaRPr lang="en-US" sz="3200">
              <a:solidFill>
                <a:srgbClr val="17375E"/>
              </a:solidFill>
              <a:latin typeface="Calibri" pitchFamily="34" charset="0"/>
            </a:endParaRPr>
          </a:p>
        </p:txBody>
      </p:sp>
      <p:grpSp>
        <p:nvGrpSpPr>
          <p:cNvPr id="18439" name="13 - Ομάδα"/>
          <p:cNvGrpSpPr>
            <a:grpSpLocks/>
          </p:cNvGrpSpPr>
          <p:nvPr/>
        </p:nvGrpSpPr>
        <p:grpSpPr bwMode="auto">
          <a:xfrm>
            <a:off x="12901" y="9497"/>
            <a:ext cx="7943472" cy="2173652"/>
            <a:chOff x="408437" y="500683"/>
            <a:chExt cx="7943542" cy="2173961"/>
          </a:xfrm>
        </p:grpSpPr>
        <p:sp>
          <p:nvSpPr>
            <p:cNvPr id="17" name="Rectangle 23"/>
            <p:cNvSpPr/>
            <p:nvPr/>
          </p:nvSpPr>
          <p:spPr>
            <a:xfrm>
              <a:off x="408437" y="500683"/>
              <a:ext cx="7943542" cy="830381"/>
            </a:xfrm>
            <a:prstGeom prst="rect">
              <a:avLst/>
            </a:prstGeom>
            <a:gradFill flip="none" rotWithShape="1">
              <a:gsLst>
                <a:gs pos="32000">
                  <a:schemeClr val="bg2"/>
                </a:gs>
                <a:gs pos="100000">
                  <a:schemeClr val="bg2">
                    <a:lumMod val="75000"/>
                  </a:schemeClr>
                </a:gs>
              </a:gsLst>
              <a:lin ang="5400000" scaled="1"/>
              <a:tileRect/>
            </a:gradFill>
            <a:ln w="12700">
              <a:gradFill flip="none" rotWithShape="1">
                <a:gsLst>
                  <a:gs pos="0">
                    <a:schemeClr val="bg1"/>
                  </a:gs>
                  <a:gs pos="100000">
                    <a:schemeClr val="bg1">
                      <a:lumMod val="75000"/>
                    </a:schemeClr>
                  </a:gs>
                </a:gsLst>
                <a:lin ang="16200000" scaled="1"/>
                <a:tileRect/>
              </a:gradFill>
            </a:ln>
            <a:effectLst>
              <a:glow rad="63500">
                <a:schemeClr val="bg1">
                  <a:lumMod val="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914400" anchor="ctr"/>
            <a:lstStyle/>
            <a:p>
              <a:pPr fontAlgn="auto">
                <a:spcBef>
                  <a:spcPts val="0"/>
                </a:spcBef>
                <a:spcAft>
                  <a:spcPts val="0"/>
                </a:spcAft>
                <a:defRPr/>
              </a:pPr>
              <a:r>
                <a:rPr lang="el-GR" sz="2400" b="1" dirty="0">
                  <a:solidFill>
                    <a:srgbClr val="1F497D">
                      <a:lumMod val="75000"/>
                    </a:srgbClr>
                  </a:solidFill>
                  <a:latin typeface="Gill Sans MT" pitchFamily="34" charset="0"/>
                </a:rPr>
                <a:t>Προγράμματα υποτροφιών σε συνεργασία με το Ερευνητικό Πανεπιστημιακό Ινστιτούτο Φλωρεντίας</a:t>
              </a:r>
            </a:p>
          </p:txBody>
        </p:sp>
        <p:cxnSp>
          <p:nvCxnSpPr>
            <p:cNvPr id="18" name="Straight Connector 25"/>
            <p:cNvCxnSpPr/>
            <p:nvPr/>
          </p:nvCxnSpPr>
          <p:spPr>
            <a:xfrm>
              <a:off x="1043242" y="1844263"/>
              <a:ext cx="0" cy="830381"/>
            </a:xfrm>
            <a:prstGeom prst="line">
              <a:avLst/>
            </a:prstGeom>
            <a:ln w="31750">
              <a:solidFill>
                <a:srgbClr val="FFFFFF"/>
              </a:solidFill>
              <a:prstDash val="sysDot"/>
            </a:ln>
          </p:spPr>
          <p:style>
            <a:lnRef idx="1">
              <a:schemeClr val="accent1"/>
            </a:lnRef>
            <a:fillRef idx="0">
              <a:schemeClr val="accent1"/>
            </a:fillRef>
            <a:effectRef idx="0">
              <a:schemeClr val="accent1"/>
            </a:effectRef>
            <a:fontRef idx="minor">
              <a:schemeClr val="tx1"/>
            </a:fontRef>
          </p:style>
        </p:cxnSp>
      </p:grpSp>
      <p:graphicFrame>
        <p:nvGraphicFramePr>
          <p:cNvPr id="13" name="12 - Διάγραμμα"/>
          <p:cNvGraphicFramePr/>
          <p:nvPr>
            <p:extLst>
              <p:ext uri="{D42A27DB-BD31-4B8C-83A1-F6EECF244321}">
                <p14:modId xmlns:p14="http://schemas.microsoft.com/office/powerpoint/2010/main" val="1558193053"/>
              </p:ext>
            </p:extLst>
          </p:nvPr>
        </p:nvGraphicFramePr>
        <p:xfrm>
          <a:off x="12901" y="3068960"/>
          <a:ext cx="9118198" cy="377954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aphicFrame>
        <p:nvGraphicFramePr>
          <p:cNvPr id="10" name="12 - Διάγραμμα">
            <a:extLst>
              <a:ext uri="{FF2B5EF4-FFF2-40B4-BE49-F238E27FC236}">
                <a16:creationId xmlns:a16="http://schemas.microsoft.com/office/drawing/2014/main" id="{0DF4D5B7-7928-48A9-B206-705A7F9AB5AC}"/>
              </a:ext>
            </a:extLst>
          </p:cNvPr>
          <p:cNvGraphicFramePr/>
          <p:nvPr>
            <p:extLst>
              <p:ext uri="{D42A27DB-BD31-4B8C-83A1-F6EECF244321}">
                <p14:modId xmlns:p14="http://schemas.microsoft.com/office/powerpoint/2010/main" val="1997433521"/>
              </p:ext>
            </p:extLst>
          </p:nvPr>
        </p:nvGraphicFramePr>
        <p:xfrm>
          <a:off x="12900" y="3032751"/>
          <a:ext cx="9118197" cy="3779543"/>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Tree>
    <p:extLst>
      <p:ext uri="{BB962C8B-B14F-4D97-AF65-F5344CB8AC3E}">
        <p14:creationId xmlns:p14="http://schemas.microsoft.com/office/powerpoint/2010/main" val="19901826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7" name="6 - Ορθογώνιο"/>
          <p:cNvSpPr/>
          <p:nvPr/>
        </p:nvSpPr>
        <p:spPr>
          <a:xfrm>
            <a:off x="0" y="0"/>
            <a:ext cx="9144000" cy="1341438"/>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el-GR" b="1">
              <a:ln w="18000">
                <a:solidFill>
                  <a:srgbClr val="C0504D">
                    <a:satMod val="140000"/>
                  </a:srgbClr>
                </a:solidFill>
                <a:prstDash val="solid"/>
                <a:miter lim="800000"/>
              </a:ln>
              <a:noFill/>
              <a:effectLst>
                <a:outerShdw blurRad="25500" dist="23000" dir="7020000" algn="tl">
                  <a:srgbClr val="000000">
                    <a:alpha val="50000"/>
                  </a:srgbClr>
                </a:outerShdw>
              </a:effectLst>
            </a:endParaRPr>
          </a:p>
        </p:txBody>
      </p:sp>
      <p:pic>
        <p:nvPicPr>
          <p:cNvPr id="9" name="8 - Εικόνα" descr="iky.png"/>
          <p:cNvPicPr>
            <a:picLocks noChangeAspect="1"/>
          </p:cNvPicPr>
          <p:nvPr/>
        </p:nvPicPr>
        <p:blipFill>
          <a:blip r:embed="rId3" cstate="print"/>
          <a:stretch>
            <a:fillRect/>
          </a:stretch>
        </p:blipFill>
        <p:spPr>
          <a:xfrm>
            <a:off x="8371689" y="-5502"/>
            <a:ext cx="772311" cy="720824"/>
          </a:xfrm>
          <a:prstGeom prst="rect">
            <a:avLst/>
          </a:prstGeom>
          <a:ln>
            <a:noFill/>
          </a:ln>
          <a:effectLst>
            <a:outerShdw blurRad="190500" algn="tl" rotWithShape="0">
              <a:srgbClr val="000000">
                <a:alpha val="70000"/>
              </a:srgbClr>
            </a:outerShdw>
          </a:effectLst>
        </p:spPr>
      </p:pic>
      <p:sp>
        <p:nvSpPr>
          <p:cNvPr id="19461" name="5 - Υπότιτλος"/>
          <p:cNvSpPr txBox="1">
            <a:spLocks/>
          </p:cNvSpPr>
          <p:nvPr/>
        </p:nvSpPr>
        <p:spPr bwMode="auto">
          <a:xfrm>
            <a:off x="323850" y="2420938"/>
            <a:ext cx="8496300" cy="4032250"/>
          </a:xfrm>
          <a:prstGeom prst="rect">
            <a:avLst/>
          </a:prstGeom>
          <a:noFill/>
          <a:ln w="9525">
            <a:noFill/>
            <a:miter lim="800000"/>
            <a:headEnd/>
            <a:tailEnd/>
          </a:ln>
        </p:spPr>
        <p:txBody>
          <a:bodyPr/>
          <a:lstStyle/>
          <a:p>
            <a:pPr algn="just">
              <a:spcBef>
                <a:spcPct val="20000"/>
              </a:spcBef>
              <a:buFont typeface="Arial" pitchFamily="34" charset="0"/>
              <a:buChar char="•"/>
            </a:pPr>
            <a:endParaRPr lang="en-US" sz="3200">
              <a:solidFill>
                <a:srgbClr val="17375E"/>
              </a:solidFill>
              <a:latin typeface="Calibri" pitchFamily="34" charset="0"/>
            </a:endParaRPr>
          </a:p>
        </p:txBody>
      </p:sp>
      <p:sp>
        <p:nvSpPr>
          <p:cNvPr id="19462" name="5 - Υπότιτλος"/>
          <p:cNvSpPr txBox="1">
            <a:spLocks/>
          </p:cNvSpPr>
          <p:nvPr/>
        </p:nvSpPr>
        <p:spPr bwMode="auto">
          <a:xfrm>
            <a:off x="476250" y="2573338"/>
            <a:ext cx="8496300" cy="4032250"/>
          </a:xfrm>
          <a:prstGeom prst="rect">
            <a:avLst/>
          </a:prstGeom>
          <a:noFill/>
          <a:ln w="9525">
            <a:noFill/>
            <a:miter lim="800000"/>
            <a:headEnd/>
            <a:tailEnd/>
          </a:ln>
        </p:spPr>
        <p:txBody>
          <a:bodyPr/>
          <a:lstStyle/>
          <a:p>
            <a:pPr algn="just">
              <a:spcBef>
                <a:spcPct val="20000"/>
              </a:spcBef>
              <a:buFont typeface="Arial" pitchFamily="34" charset="0"/>
              <a:buChar char="•"/>
            </a:pPr>
            <a:endParaRPr lang="en-US" sz="3200">
              <a:solidFill>
                <a:srgbClr val="17375E"/>
              </a:solidFill>
              <a:latin typeface="Calibri" pitchFamily="34" charset="0"/>
            </a:endParaRPr>
          </a:p>
        </p:txBody>
      </p:sp>
      <p:grpSp>
        <p:nvGrpSpPr>
          <p:cNvPr id="19463" name="13 - Ομάδα"/>
          <p:cNvGrpSpPr>
            <a:grpSpLocks/>
          </p:cNvGrpSpPr>
          <p:nvPr/>
        </p:nvGrpSpPr>
        <p:grpSpPr bwMode="auto">
          <a:xfrm>
            <a:off x="0" y="10408"/>
            <a:ext cx="8424862" cy="800100"/>
            <a:chOff x="395536" y="1772816"/>
            <a:chExt cx="8424936" cy="1224136"/>
          </a:xfrm>
        </p:grpSpPr>
        <p:sp>
          <p:nvSpPr>
            <p:cNvPr id="17" name="Rectangle 23"/>
            <p:cNvSpPr/>
            <p:nvPr/>
          </p:nvSpPr>
          <p:spPr>
            <a:xfrm>
              <a:off x="395536" y="1772816"/>
              <a:ext cx="8424936" cy="1224136"/>
            </a:xfrm>
            <a:prstGeom prst="rect">
              <a:avLst/>
            </a:prstGeom>
            <a:gradFill flip="none" rotWithShape="1">
              <a:gsLst>
                <a:gs pos="32000">
                  <a:schemeClr val="bg2"/>
                </a:gs>
                <a:gs pos="100000">
                  <a:schemeClr val="bg2">
                    <a:lumMod val="75000"/>
                  </a:schemeClr>
                </a:gs>
              </a:gsLst>
              <a:lin ang="5400000" scaled="1"/>
              <a:tileRect/>
            </a:gradFill>
            <a:ln w="12700">
              <a:gradFill flip="none" rotWithShape="1">
                <a:gsLst>
                  <a:gs pos="0">
                    <a:schemeClr val="bg1"/>
                  </a:gs>
                  <a:gs pos="100000">
                    <a:schemeClr val="bg1">
                      <a:lumMod val="75000"/>
                    </a:schemeClr>
                  </a:gs>
                </a:gsLst>
                <a:lin ang="16200000" scaled="1"/>
                <a:tileRect/>
              </a:gradFill>
            </a:ln>
            <a:effectLst>
              <a:glow rad="63500">
                <a:schemeClr val="bg1">
                  <a:lumMod val="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914400" anchor="ctr"/>
            <a:lstStyle/>
            <a:p>
              <a:pPr fontAlgn="auto">
                <a:spcBef>
                  <a:spcPts val="0"/>
                </a:spcBef>
                <a:spcAft>
                  <a:spcPts val="0"/>
                </a:spcAft>
                <a:defRPr/>
              </a:pPr>
              <a:r>
                <a:rPr lang="en-US" sz="2400" b="1" dirty="0">
                  <a:solidFill>
                    <a:srgbClr val="1F497D">
                      <a:lumMod val="75000"/>
                    </a:srgbClr>
                  </a:solidFill>
                  <a:latin typeface="Gill Sans MT" pitchFamily="34" charset="0"/>
                </a:rPr>
                <a:t>Y</a:t>
              </a:r>
              <a:r>
                <a:rPr lang="el-GR" sz="2400" b="1" dirty="0" err="1">
                  <a:solidFill>
                    <a:srgbClr val="1F497D">
                      <a:lumMod val="75000"/>
                    </a:srgbClr>
                  </a:solidFill>
                  <a:latin typeface="Gill Sans MT" pitchFamily="34" charset="0"/>
                </a:rPr>
                <a:t>ποτροφίες</a:t>
              </a:r>
              <a:r>
                <a:rPr lang="el-GR" sz="2400" b="1" dirty="0">
                  <a:solidFill>
                    <a:srgbClr val="1F497D">
                      <a:lumMod val="75000"/>
                    </a:srgbClr>
                  </a:solidFill>
                  <a:latin typeface="Gill Sans MT" pitchFamily="34" charset="0"/>
                </a:rPr>
                <a:t> Ελληνογαλλικής συνεργασίας, </a:t>
              </a:r>
              <a:r>
                <a:rPr lang="en-US" sz="2400" b="1" dirty="0">
                  <a:solidFill>
                    <a:srgbClr val="1F497D">
                      <a:lumMod val="75000"/>
                    </a:srgbClr>
                  </a:solidFill>
                  <a:latin typeface="Gill Sans MT" pitchFamily="34" charset="0"/>
                </a:rPr>
                <a:t>Master </a:t>
              </a:r>
              <a:endParaRPr lang="el-GR" sz="2400" b="1" dirty="0">
                <a:solidFill>
                  <a:srgbClr val="1F497D">
                    <a:lumMod val="75000"/>
                  </a:srgbClr>
                </a:solidFill>
                <a:latin typeface="Gill Sans MT" pitchFamily="34" charset="0"/>
              </a:endParaRPr>
            </a:p>
          </p:txBody>
        </p:sp>
        <p:cxnSp>
          <p:nvCxnSpPr>
            <p:cNvPr id="18" name="Straight Connector 25"/>
            <p:cNvCxnSpPr/>
            <p:nvPr/>
          </p:nvCxnSpPr>
          <p:spPr>
            <a:xfrm>
              <a:off x="1043242" y="1844263"/>
              <a:ext cx="0" cy="830381"/>
            </a:xfrm>
            <a:prstGeom prst="line">
              <a:avLst/>
            </a:prstGeom>
            <a:ln w="31750">
              <a:solidFill>
                <a:srgbClr val="FFFFFF"/>
              </a:solidFill>
              <a:prstDash val="sysDot"/>
            </a:ln>
          </p:spPr>
          <p:style>
            <a:lnRef idx="1">
              <a:schemeClr val="accent1"/>
            </a:lnRef>
            <a:fillRef idx="0">
              <a:schemeClr val="accent1"/>
            </a:fillRef>
            <a:effectRef idx="0">
              <a:schemeClr val="accent1"/>
            </a:effectRef>
            <a:fontRef idx="minor">
              <a:schemeClr val="tx1"/>
            </a:fontRef>
          </p:style>
        </p:cxnSp>
      </p:grpSp>
      <p:graphicFrame>
        <p:nvGraphicFramePr>
          <p:cNvPr id="13" name="12 - Διάγραμμα"/>
          <p:cNvGraphicFramePr/>
          <p:nvPr>
            <p:extLst>
              <p:ext uri="{D42A27DB-BD31-4B8C-83A1-F6EECF244321}">
                <p14:modId xmlns:p14="http://schemas.microsoft.com/office/powerpoint/2010/main" val="3349637976"/>
              </p:ext>
            </p:extLst>
          </p:nvPr>
        </p:nvGraphicFramePr>
        <p:xfrm>
          <a:off x="0" y="3644900"/>
          <a:ext cx="9144000" cy="320254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3074" name="Picture 2" descr="Μεταπτυχιακά στη Γαλλία: πλήρης οδηγός - Το site των φοιτητών">
            <a:extLst>
              <a:ext uri="{FF2B5EF4-FFF2-40B4-BE49-F238E27FC236}">
                <a16:creationId xmlns:a16="http://schemas.microsoft.com/office/drawing/2014/main" id="{7B6D2ACC-8949-43B8-935F-9D26363431C2}"/>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0" y="689724"/>
            <a:ext cx="9144000" cy="29787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50180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7" name="6 - Ορθογώνιο"/>
          <p:cNvSpPr/>
          <p:nvPr/>
        </p:nvSpPr>
        <p:spPr>
          <a:xfrm>
            <a:off x="0" y="0"/>
            <a:ext cx="9144000" cy="1341438"/>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el-GR" b="1">
              <a:ln w="18000">
                <a:solidFill>
                  <a:srgbClr val="C0504D">
                    <a:satMod val="140000"/>
                  </a:srgbClr>
                </a:solidFill>
                <a:prstDash val="solid"/>
                <a:miter lim="800000"/>
              </a:ln>
              <a:noFill/>
              <a:effectLst>
                <a:outerShdw blurRad="25500" dist="23000" dir="7020000" algn="tl">
                  <a:srgbClr val="000000">
                    <a:alpha val="50000"/>
                  </a:srgbClr>
                </a:outerShdw>
              </a:effectLst>
            </a:endParaRPr>
          </a:p>
        </p:txBody>
      </p:sp>
      <p:pic>
        <p:nvPicPr>
          <p:cNvPr id="9" name="8 - Εικόνα" descr="iky.png"/>
          <p:cNvPicPr>
            <a:picLocks noChangeAspect="1"/>
          </p:cNvPicPr>
          <p:nvPr/>
        </p:nvPicPr>
        <p:blipFill>
          <a:blip r:embed="rId3" cstate="print"/>
          <a:stretch>
            <a:fillRect/>
          </a:stretch>
        </p:blipFill>
        <p:spPr>
          <a:xfrm>
            <a:off x="8371689" y="-5502"/>
            <a:ext cx="772311" cy="720824"/>
          </a:xfrm>
          <a:prstGeom prst="rect">
            <a:avLst/>
          </a:prstGeom>
          <a:ln>
            <a:noFill/>
          </a:ln>
          <a:effectLst>
            <a:outerShdw blurRad="190500" algn="tl" rotWithShape="0">
              <a:srgbClr val="000000">
                <a:alpha val="70000"/>
              </a:srgbClr>
            </a:outerShdw>
          </a:effectLst>
        </p:spPr>
      </p:pic>
      <p:sp>
        <p:nvSpPr>
          <p:cNvPr id="19461" name="5 - Υπότιτλος"/>
          <p:cNvSpPr txBox="1">
            <a:spLocks/>
          </p:cNvSpPr>
          <p:nvPr/>
        </p:nvSpPr>
        <p:spPr bwMode="auto">
          <a:xfrm>
            <a:off x="323850" y="2420938"/>
            <a:ext cx="8496300" cy="4032250"/>
          </a:xfrm>
          <a:prstGeom prst="rect">
            <a:avLst/>
          </a:prstGeom>
          <a:noFill/>
          <a:ln w="9525">
            <a:noFill/>
            <a:miter lim="800000"/>
            <a:headEnd/>
            <a:tailEnd/>
          </a:ln>
        </p:spPr>
        <p:txBody>
          <a:bodyPr/>
          <a:lstStyle/>
          <a:p>
            <a:pPr algn="just">
              <a:spcBef>
                <a:spcPct val="20000"/>
              </a:spcBef>
              <a:buFont typeface="Arial" pitchFamily="34" charset="0"/>
              <a:buChar char="•"/>
            </a:pPr>
            <a:endParaRPr lang="en-US" sz="3200">
              <a:solidFill>
                <a:srgbClr val="17375E"/>
              </a:solidFill>
              <a:latin typeface="Calibri" pitchFamily="34" charset="0"/>
            </a:endParaRPr>
          </a:p>
        </p:txBody>
      </p:sp>
      <p:sp>
        <p:nvSpPr>
          <p:cNvPr id="19462" name="5 - Υπότιτλος"/>
          <p:cNvSpPr txBox="1">
            <a:spLocks/>
          </p:cNvSpPr>
          <p:nvPr/>
        </p:nvSpPr>
        <p:spPr bwMode="auto">
          <a:xfrm>
            <a:off x="0" y="3668431"/>
            <a:ext cx="9144000" cy="3176588"/>
          </a:xfrm>
          <a:prstGeom prst="rect">
            <a:avLst/>
          </a:prstGeom>
          <a:noFill/>
          <a:ln w="9525">
            <a:noFill/>
            <a:miter lim="800000"/>
            <a:headEnd/>
            <a:tailEnd/>
          </a:ln>
        </p:spPr>
        <p:txBody>
          <a:bodyPr/>
          <a:lstStyle/>
          <a:p>
            <a:pPr algn="just">
              <a:spcBef>
                <a:spcPct val="20000"/>
              </a:spcBef>
              <a:buFont typeface="Arial" pitchFamily="34" charset="0"/>
              <a:buChar char="•"/>
            </a:pPr>
            <a:endParaRPr lang="en-US" sz="3200">
              <a:solidFill>
                <a:srgbClr val="17375E"/>
              </a:solidFill>
              <a:latin typeface="Calibri" pitchFamily="34" charset="0"/>
            </a:endParaRPr>
          </a:p>
        </p:txBody>
      </p:sp>
      <p:grpSp>
        <p:nvGrpSpPr>
          <p:cNvPr id="19463" name="13 - Ομάδα"/>
          <p:cNvGrpSpPr>
            <a:grpSpLocks/>
          </p:cNvGrpSpPr>
          <p:nvPr/>
        </p:nvGrpSpPr>
        <p:grpSpPr bwMode="auto">
          <a:xfrm>
            <a:off x="0" y="10408"/>
            <a:ext cx="8424862" cy="800100"/>
            <a:chOff x="395536" y="1772816"/>
            <a:chExt cx="8424936" cy="1224136"/>
          </a:xfrm>
        </p:grpSpPr>
        <p:sp>
          <p:nvSpPr>
            <p:cNvPr id="17" name="Rectangle 23"/>
            <p:cNvSpPr/>
            <p:nvPr/>
          </p:nvSpPr>
          <p:spPr>
            <a:xfrm>
              <a:off x="395536" y="1772816"/>
              <a:ext cx="8424936" cy="1224136"/>
            </a:xfrm>
            <a:prstGeom prst="rect">
              <a:avLst/>
            </a:prstGeom>
            <a:gradFill flip="none" rotWithShape="1">
              <a:gsLst>
                <a:gs pos="32000">
                  <a:schemeClr val="bg2"/>
                </a:gs>
                <a:gs pos="100000">
                  <a:schemeClr val="bg2">
                    <a:lumMod val="75000"/>
                  </a:schemeClr>
                </a:gs>
              </a:gsLst>
              <a:lin ang="5400000" scaled="1"/>
              <a:tileRect/>
            </a:gradFill>
            <a:ln w="12700">
              <a:gradFill flip="none" rotWithShape="1">
                <a:gsLst>
                  <a:gs pos="0">
                    <a:schemeClr val="bg1"/>
                  </a:gs>
                  <a:gs pos="100000">
                    <a:schemeClr val="bg1">
                      <a:lumMod val="75000"/>
                    </a:schemeClr>
                  </a:gs>
                </a:gsLst>
                <a:lin ang="16200000" scaled="1"/>
                <a:tileRect/>
              </a:gradFill>
            </a:ln>
            <a:effectLst>
              <a:glow rad="63500">
                <a:schemeClr val="bg1">
                  <a:lumMod val="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914400" anchor="ctr"/>
            <a:lstStyle/>
            <a:p>
              <a:pPr fontAlgn="auto">
                <a:spcBef>
                  <a:spcPts val="0"/>
                </a:spcBef>
                <a:spcAft>
                  <a:spcPts val="0"/>
                </a:spcAft>
                <a:defRPr/>
              </a:pPr>
              <a:r>
                <a:rPr lang="en-US" sz="2400" b="1" dirty="0">
                  <a:solidFill>
                    <a:srgbClr val="1F497D">
                      <a:lumMod val="75000"/>
                    </a:srgbClr>
                  </a:solidFill>
                  <a:latin typeface="Gill Sans MT" pitchFamily="34" charset="0"/>
                </a:rPr>
                <a:t>Y</a:t>
              </a:r>
              <a:r>
                <a:rPr lang="el-GR" sz="2400" b="1" dirty="0" err="1">
                  <a:solidFill>
                    <a:srgbClr val="1F497D">
                      <a:lumMod val="75000"/>
                    </a:srgbClr>
                  </a:solidFill>
                  <a:latin typeface="Gill Sans MT" pitchFamily="34" charset="0"/>
                </a:rPr>
                <a:t>ποτροφίες</a:t>
              </a:r>
              <a:r>
                <a:rPr lang="el-GR" sz="2400" b="1" dirty="0">
                  <a:solidFill>
                    <a:srgbClr val="1F497D">
                      <a:lumMod val="75000"/>
                    </a:srgbClr>
                  </a:solidFill>
                  <a:latin typeface="Gill Sans MT" pitchFamily="34" charset="0"/>
                </a:rPr>
                <a:t> Ελληνογαλλικής συνεργασίας, </a:t>
              </a:r>
              <a:r>
                <a:rPr lang="en-US" sz="2400" b="1" dirty="0">
                  <a:solidFill>
                    <a:srgbClr val="1F497D">
                      <a:lumMod val="75000"/>
                    </a:srgbClr>
                  </a:solidFill>
                  <a:latin typeface="Gill Sans MT" pitchFamily="34" charset="0"/>
                </a:rPr>
                <a:t>Master </a:t>
              </a:r>
              <a:endParaRPr lang="el-GR" sz="2400" b="1" dirty="0">
                <a:solidFill>
                  <a:srgbClr val="1F497D">
                    <a:lumMod val="75000"/>
                  </a:srgbClr>
                </a:solidFill>
                <a:latin typeface="Gill Sans MT" pitchFamily="34" charset="0"/>
              </a:endParaRPr>
            </a:p>
          </p:txBody>
        </p:sp>
        <p:cxnSp>
          <p:nvCxnSpPr>
            <p:cNvPr id="18" name="Straight Connector 25"/>
            <p:cNvCxnSpPr/>
            <p:nvPr/>
          </p:nvCxnSpPr>
          <p:spPr>
            <a:xfrm>
              <a:off x="1043242" y="1844263"/>
              <a:ext cx="0" cy="830381"/>
            </a:xfrm>
            <a:prstGeom prst="line">
              <a:avLst/>
            </a:prstGeom>
            <a:ln w="31750">
              <a:solidFill>
                <a:srgbClr val="FFFFFF"/>
              </a:solidFill>
              <a:prstDash val="sysDot"/>
            </a:ln>
          </p:spPr>
          <p:style>
            <a:lnRef idx="1">
              <a:schemeClr val="accent1"/>
            </a:lnRef>
            <a:fillRef idx="0">
              <a:schemeClr val="accent1"/>
            </a:fillRef>
            <a:effectRef idx="0">
              <a:schemeClr val="accent1"/>
            </a:effectRef>
            <a:fontRef idx="minor">
              <a:schemeClr val="tx1"/>
            </a:fontRef>
          </p:style>
        </p:cxnSp>
      </p:grpSp>
      <p:pic>
        <p:nvPicPr>
          <p:cNvPr id="3074" name="Picture 2" descr="Μεταπτυχιακά στη Γαλλία: πλήρης οδηγός - Το site των φοιτητών">
            <a:extLst>
              <a:ext uri="{FF2B5EF4-FFF2-40B4-BE49-F238E27FC236}">
                <a16:creationId xmlns:a16="http://schemas.microsoft.com/office/drawing/2014/main" id="{7B6D2ACC-8949-43B8-935F-9D26363431C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689724"/>
            <a:ext cx="9144000" cy="297870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1" name="12 - Διάγραμμα">
            <a:extLst>
              <a:ext uri="{FF2B5EF4-FFF2-40B4-BE49-F238E27FC236}">
                <a16:creationId xmlns:a16="http://schemas.microsoft.com/office/drawing/2014/main" id="{957A25CC-356B-4F9C-9681-627A5BB48358}"/>
              </a:ext>
            </a:extLst>
          </p:cNvPr>
          <p:cNvGraphicFramePr/>
          <p:nvPr>
            <p:extLst>
              <p:ext uri="{D42A27DB-BD31-4B8C-83A1-F6EECF244321}">
                <p14:modId xmlns:p14="http://schemas.microsoft.com/office/powerpoint/2010/main" val="2027080955"/>
              </p:ext>
            </p:extLst>
          </p:nvPr>
        </p:nvGraphicFramePr>
        <p:xfrm>
          <a:off x="827584" y="3042315"/>
          <a:ext cx="7840166" cy="356327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5366640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7" name="6 - Ορθογώνιο"/>
          <p:cNvSpPr/>
          <p:nvPr/>
        </p:nvSpPr>
        <p:spPr>
          <a:xfrm>
            <a:off x="0" y="0"/>
            <a:ext cx="9144000" cy="1341438"/>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el-GR" b="1">
              <a:ln w="18000">
                <a:solidFill>
                  <a:srgbClr val="C0504D">
                    <a:satMod val="140000"/>
                  </a:srgbClr>
                </a:solidFill>
                <a:prstDash val="solid"/>
                <a:miter lim="800000"/>
              </a:ln>
              <a:noFill/>
              <a:effectLst>
                <a:outerShdw blurRad="25500" dist="23000" dir="7020000" algn="tl">
                  <a:srgbClr val="000000">
                    <a:alpha val="50000"/>
                  </a:srgbClr>
                </a:outerShdw>
              </a:effectLst>
            </a:endParaRPr>
          </a:p>
        </p:txBody>
      </p:sp>
      <p:pic>
        <p:nvPicPr>
          <p:cNvPr id="9" name="8 - Εικόνα" descr="iky.png"/>
          <p:cNvPicPr>
            <a:picLocks noChangeAspect="1"/>
          </p:cNvPicPr>
          <p:nvPr/>
        </p:nvPicPr>
        <p:blipFill>
          <a:blip r:embed="rId3" cstate="print"/>
          <a:stretch>
            <a:fillRect/>
          </a:stretch>
        </p:blipFill>
        <p:spPr>
          <a:xfrm>
            <a:off x="8371689" y="-5502"/>
            <a:ext cx="772311" cy="720824"/>
          </a:xfrm>
          <a:prstGeom prst="rect">
            <a:avLst/>
          </a:prstGeom>
          <a:ln>
            <a:noFill/>
          </a:ln>
          <a:effectLst>
            <a:outerShdw blurRad="190500" algn="tl" rotWithShape="0">
              <a:srgbClr val="000000">
                <a:alpha val="70000"/>
              </a:srgbClr>
            </a:outerShdw>
          </a:effectLst>
        </p:spPr>
      </p:pic>
      <p:sp>
        <p:nvSpPr>
          <p:cNvPr id="19461" name="5 - Υπότιτλος"/>
          <p:cNvSpPr txBox="1">
            <a:spLocks/>
          </p:cNvSpPr>
          <p:nvPr/>
        </p:nvSpPr>
        <p:spPr bwMode="auto">
          <a:xfrm>
            <a:off x="323850" y="2420938"/>
            <a:ext cx="8496300" cy="4032250"/>
          </a:xfrm>
          <a:prstGeom prst="rect">
            <a:avLst/>
          </a:prstGeom>
          <a:noFill/>
          <a:ln w="9525">
            <a:noFill/>
            <a:miter lim="800000"/>
            <a:headEnd/>
            <a:tailEnd/>
          </a:ln>
        </p:spPr>
        <p:txBody>
          <a:bodyPr/>
          <a:lstStyle/>
          <a:p>
            <a:pPr algn="just">
              <a:spcBef>
                <a:spcPct val="20000"/>
              </a:spcBef>
              <a:buFont typeface="Arial" pitchFamily="34" charset="0"/>
              <a:buChar char="•"/>
            </a:pPr>
            <a:endParaRPr lang="en-US" sz="3200">
              <a:solidFill>
                <a:srgbClr val="17375E"/>
              </a:solidFill>
              <a:latin typeface="Calibri" pitchFamily="34" charset="0"/>
            </a:endParaRPr>
          </a:p>
        </p:txBody>
      </p:sp>
      <p:sp>
        <p:nvSpPr>
          <p:cNvPr id="19462" name="5 - Υπότιτλος"/>
          <p:cNvSpPr txBox="1">
            <a:spLocks/>
          </p:cNvSpPr>
          <p:nvPr/>
        </p:nvSpPr>
        <p:spPr bwMode="auto">
          <a:xfrm>
            <a:off x="-14784" y="1700803"/>
            <a:ext cx="9144000" cy="4305868"/>
          </a:xfrm>
          <a:prstGeom prst="rect">
            <a:avLst/>
          </a:prstGeom>
          <a:noFill/>
          <a:ln w="9525">
            <a:noFill/>
            <a:miter lim="800000"/>
            <a:headEnd/>
            <a:tailEnd/>
          </a:ln>
        </p:spPr>
        <p:txBody>
          <a:bodyPr/>
          <a:lstStyle/>
          <a:p>
            <a:pPr algn="just">
              <a:spcBef>
                <a:spcPct val="20000"/>
              </a:spcBef>
              <a:buFont typeface="Arial" pitchFamily="34" charset="0"/>
              <a:buChar char="•"/>
            </a:pPr>
            <a:r>
              <a:rPr lang="el-GR" sz="2400" dirty="0">
                <a:solidFill>
                  <a:srgbClr val="17375E"/>
                </a:solidFill>
                <a:latin typeface="Calibri" pitchFamily="34" charset="0"/>
              </a:rPr>
              <a:t>Πρόγραμμα συνεργασίας για την προώθηση της έρευνας μεταξύ Ελληνικών και Γαλλικών Πανεπιστημίων και Ερευνητικών Κέντρων </a:t>
            </a:r>
            <a:endParaRPr lang="en-US" sz="2400" dirty="0">
              <a:solidFill>
                <a:srgbClr val="17375E"/>
              </a:solidFill>
              <a:latin typeface="Calibri" pitchFamily="34" charset="0"/>
            </a:endParaRPr>
          </a:p>
        </p:txBody>
      </p:sp>
      <p:grpSp>
        <p:nvGrpSpPr>
          <p:cNvPr id="19463" name="13 - Ομάδα"/>
          <p:cNvGrpSpPr>
            <a:grpSpLocks/>
          </p:cNvGrpSpPr>
          <p:nvPr/>
        </p:nvGrpSpPr>
        <p:grpSpPr bwMode="auto">
          <a:xfrm>
            <a:off x="0" y="10408"/>
            <a:ext cx="8424862" cy="800100"/>
            <a:chOff x="395536" y="1772816"/>
            <a:chExt cx="8424936" cy="1224136"/>
          </a:xfrm>
        </p:grpSpPr>
        <p:sp>
          <p:nvSpPr>
            <p:cNvPr id="17" name="Rectangle 23"/>
            <p:cNvSpPr/>
            <p:nvPr/>
          </p:nvSpPr>
          <p:spPr>
            <a:xfrm>
              <a:off x="395536" y="1772816"/>
              <a:ext cx="8424936" cy="1224136"/>
            </a:xfrm>
            <a:prstGeom prst="rect">
              <a:avLst/>
            </a:prstGeom>
            <a:gradFill flip="none" rotWithShape="1">
              <a:gsLst>
                <a:gs pos="32000">
                  <a:schemeClr val="bg2"/>
                </a:gs>
                <a:gs pos="100000">
                  <a:schemeClr val="bg2">
                    <a:lumMod val="75000"/>
                  </a:schemeClr>
                </a:gs>
              </a:gsLst>
              <a:lin ang="5400000" scaled="1"/>
              <a:tileRect/>
            </a:gradFill>
            <a:ln w="12700">
              <a:gradFill flip="none" rotWithShape="1">
                <a:gsLst>
                  <a:gs pos="0">
                    <a:schemeClr val="bg1"/>
                  </a:gs>
                  <a:gs pos="100000">
                    <a:schemeClr val="bg1">
                      <a:lumMod val="75000"/>
                    </a:schemeClr>
                  </a:gs>
                </a:gsLst>
                <a:lin ang="16200000" scaled="1"/>
                <a:tileRect/>
              </a:gradFill>
            </a:ln>
            <a:effectLst>
              <a:glow rad="63500">
                <a:schemeClr val="bg1">
                  <a:lumMod val="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914400" anchor="ctr"/>
            <a:lstStyle/>
            <a:p>
              <a:pPr algn="ctr" fontAlgn="auto">
                <a:spcBef>
                  <a:spcPts val="0"/>
                </a:spcBef>
                <a:spcAft>
                  <a:spcPts val="0"/>
                </a:spcAft>
                <a:defRPr/>
              </a:pPr>
              <a:r>
                <a:rPr lang="el-GR" sz="2400" b="1" dirty="0">
                  <a:solidFill>
                    <a:srgbClr val="1F497D">
                      <a:lumMod val="75000"/>
                    </a:srgbClr>
                  </a:solidFill>
                  <a:latin typeface="Gill Sans MT" pitchFamily="34" charset="0"/>
                </a:rPr>
                <a:t>Πρόγραμμα ερευνητών ελληνογαλλικής συνεργασίας </a:t>
              </a:r>
              <a:r>
                <a:rPr lang="en-US" sz="2400" b="1" dirty="0">
                  <a:solidFill>
                    <a:srgbClr val="1F497D">
                      <a:lumMod val="75000"/>
                    </a:srgbClr>
                  </a:solidFill>
                  <a:latin typeface="Gill Sans MT" pitchFamily="34" charset="0"/>
                </a:rPr>
                <a:t>Hubert </a:t>
              </a:r>
              <a:r>
                <a:rPr lang="en-US" sz="2400" b="1" dirty="0" err="1">
                  <a:solidFill>
                    <a:srgbClr val="1F497D">
                      <a:lumMod val="75000"/>
                    </a:srgbClr>
                  </a:solidFill>
                  <a:latin typeface="Gill Sans MT" pitchFamily="34" charset="0"/>
                </a:rPr>
                <a:t>Curien</a:t>
              </a:r>
              <a:endParaRPr lang="el-GR" sz="2400" b="1" dirty="0">
                <a:solidFill>
                  <a:srgbClr val="1F497D">
                    <a:lumMod val="75000"/>
                  </a:srgbClr>
                </a:solidFill>
                <a:latin typeface="Gill Sans MT" pitchFamily="34" charset="0"/>
              </a:endParaRPr>
            </a:p>
          </p:txBody>
        </p:sp>
        <p:cxnSp>
          <p:nvCxnSpPr>
            <p:cNvPr id="18" name="Straight Connector 25"/>
            <p:cNvCxnSpPr/>
            <p:nvPr/>
          </p:nvCxnSpPr>
          <p:spPr>
            <a:xfrm>
              <a:off x="1043242" y="1844263"/>
              <a:ext cx="0" cy="830381"/>
            </a:xfrm>
            <a:prstGeom prst="line">
              <a:avLst/>
            </a:prstGeom>
            <a:ln w="31750">
              <a:solidFill>
                <a:srgbClr val="FFFFFF"/>
              </a:solidFill>
              <a:prstDash val="sysDot"/>
            </a:ln>
          </p:spPr>
          <p:style>
            <a:lnRef idx="1">
              <a:schemeClr val="accent1"/>
            </a:lnRef>
            <a:fillRef idx="0">
              <a:schemeClr val="accent1"/>
            </a:fillRef>
            <a:effectRef idx="0">
              <a:schemeClr val="accent1"/>
            </a:effectRef>
            <a:fontRef idx="minor">
              <a:schemeClr val="tx1"/>
            </a:fontRef>
          </p:style>
        </p:cxnSp>
      </p:grpSp>
      <p:pic>
        <p:nvPicPr>
          <p:cNvPr id="1026" name="Picture 2" descr="599,587 συνεργασία Στοκ Φωτογραφίες - Δωρεάν και δωρεάν Στοκ Φωτογραφίες  από το Dreamstime">
            <a:extLst>
              <a:ext uri="{FF2B5EF4-FFF2-40B4-BE49-F238E27FC236}">
                <a16:creationId xmlns:a16="http://schemas.microsoft.com/office/drawing/2014/main" id="{02E566C5-35A6-408B-A21E-EBAE2E3AF7B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62697" y="4933237"/>
            <a:ext cx="4067944" cy="192531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Διάγραμμα 1">
            <a:extLst>
              <a:ext uri="{FF2B5EF4-FFF2-40B4-BE49-F238E27FC236}">
                <a16:creationId xmlns:a16="http://schemas.microsoft.com/office/drawing/2014/main" id="{CDEFF436-5159-4B38-8AAB-1F3661E457F3}"/>
              </a:ext>
            </a:extLst>
          </p:cNvPr>
          <p:cNvGraphicFramePr/>
          <p:nvPr>
            <p:extLst>
              <p:ext uri="{D42A27DB-BD31-4B8C-83A1-F6EECF244321}">
                <p14:modId xmlns:p14="http://schemas.microsoft.com/office/powerpoint/2010/main" val="3878651010"/>
              </p:ext>
            </p:extLst>
          </p:nvPr>
        </p:nvGraphicFramePr>
        <p:xfrm>
          <a:off x="-384954" y="2647670"/>
          <a:ext cx="6096000" cy="4064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aphicFrame>
        <p:nvGraphicFramePr>
          <p:cNvPr id="13" name="Διάγραμμα 12">
            <a:extLst>
              <a:ext uri="{FF2B5EF4-FFF2-40B4-BE49-F238E27FC236}">
                <a16:creationId xmlns:a16="http://schemas.microsoft.com/office/drawing/2014/main" id="{36212613-D056-4BA8-AA27-9C28BBEE8AD9}"/>
              </a:ext>
            </a:extLst>
          </p:cNvPr>
          <p:cNvGraphicFramePr/>
          <p:nvPr>
            <p:extLst>
              <p:ext uri="{D42A27DB-BD31-4B8C-83A1-F6EECF244321}">
                <p14:modId xmlns:p14="http://schemas.microsoft.com/office/powerpoint/2010/main" val="919032351"/>
              </p:ext>
            </p:extLst>
          </p:nvPr>
        </p:nvGraphicFramePr>
        <p:xfrm>
          <a:off x="5062696" y="2591872"/>
          <a:ext cx="4096087" cy="2341366"/>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Tree>
    <p:extLst>
      <p:ext uri="{BB962C8B-B14F-4D97-AF65-F5344CB8AC3E}">
        <p14:creationId xmlns:p14="http://schemas.microsoft.com/office/powerpoint/2010/main" val="1606024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graphicEl>
                                              <a:dgm id="{00569E73-D119-4777-A25A-D5B0A450D560}"/>
                                            </p:graphicEl>
                                          </p:spTgt>
                                        </p:tgtEl>
                                        <p:attrNameLst>
                                          <p:attrName>style.visibility</p:attrName>
                                        </p:attrNameLst>
                                      </p:cBhvr>
                                      <p:to>
                                        <p:strVal val="visible"/>
                                      </p:to>
                                    </p:set>
                                    <p:animEffect transition="in" filter="wipe(down)">
                                      <p:cBhvr>
                                        <p:cTn id="7" dur="1000"/>
                                        <p:tgtEl>
                                          <p:spTgt spid="2">
                                            <p:graphicEl>
                                              <a:dgm id="{00569E73-D119-4777-A25A-D5B0A450D560}"/>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graphicEl>
                                              <a:dgm id="{5D00A350-0039-4A92-9BC7-D63D91E13F22}"/>
                                            </p:graphicEl>
                                          </p:spTgt>
                                        </p:tgtEl>
                                        <p:attrNameLst>
                                          <p:attrName>style.visibility</p:attrName>
                                        </p:attrNameLst>
                                      </p:cBhvr>
                                      <p:to>
                                        <p:strVal val="visible"/>
                                      </p:to>
                                    </p:set>
                                    <p:animEffect transition="in" filter="wipe(down)">
                                      <p:cBhvr>
                                        <p:cTn id="12" dur="1000"/>
                                        <p:tgtEl>
                                          <p:spTgt spid="2">
                                            <p:graphicEl>
                                              <a:dgm id="{5D00A350-0039-4A92-9BC7-D63D91E13F22}"/>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
                                            <p:graphicEl>
                                              <a:dgm id="{4B1747F0-005C-4D29-BA66-B40C2D46327D}"/>
                                            </p:graphicEl>
                                          </p:spTgt>
                                        </p:tgtEl>
                                        <p:attrNameLst>
                                          <p:attrName>style.visibility</p:attrName>
                                        </p:attrNameLst>
                                      </p:cBhvr>
                                      <p:to>
                                        <p:strVal val="visible"/>
                                      </p:to>
                                    </p:set>
                                    <p:animEffect transition="in" filter="wipe(down)">
                                      <p:cBhvr>
                                        <p:cTn id="17" dur="1000"/>
                                        <p:tgtEl>
                                          <p:spTgt spid="2">
                                            <p:graphicEl>
                                              <a:dgm id="{4B1747F0-005C-4D29-BA66-B40C2D46327D}"/>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
                                            <p:graphicEl>
                                              <a:dgm id="{C08F86A8-6226-4F98-9BDD-BAF6F5F9039C}"/>
                                            </p:graphicEl>
                                          </p:spTgt>
                                        </p:tgtEl>
                                        <p:attrNameLst>
                                          <p:attrName>style.visibility</p:attrName>
                                        </p:attrNameLst>
                                      </p:cBhvr>
                                      <p:to>
                                        <p:strVal val="visible"/>
                                      </p:to>
                                    </p:set>
                                    <p:animEffect transition="in" filter="wipe(down)">
                                      <p:cBhvr>
                                        <p:cTn id="22" dur="1000"/>
                                        <p:tgtEl>
                                          <p:spTgt spid="2">
                                            <p:graphicEl>
                                              <a:dgm id="{C08F86A8-6226-4F98-9BDD-BAF6F5F9039C}"/>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
                                            <p:graphicEl>
                                              <a:dgm id="{0A3BD9D4-BD3E-4988-A8F0-9EA3F1558E0F}"/>
                                            </p:graphicEl>
                                          </p:spTgt>
                                        </p:tgtEl>
                                        <p:attrNameLst>
                                          <p:attrName>style.visibility</p:attrName>
                                        </p:attrNameLst>
                                      </p:cBhvr>
                                      <p:to>
                                        <p:strVal val="visible"/>
                                      </p:to>
                                    </p:set>
                                    <p:animEffect transition="in" filter="wipe(down)">
                                      <p:cBhvr>
                                        <p:cTn id="27" dur="1000"/>
                                        <p:tgtEl>
                                          <p:spTgt spid="2">
                                            <p:graphicEl>
                                              <a:dgm id="{0A3BD9D4-BD3E-4988-A8F0-9EA3F1558E0F}"/>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heel(1)">
                                      <p:cBhvr>
                                        <p:cTn id="32"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Graphic spid="13" grpId="0">
        <p:bldAsOne/>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7" name="6 - Ορθογώνιο"/>
          <p:cNvSpPr/>
          <p:nvPr/>
        </p:nvSpPr>
        <p:spPr>
          <a:xfrm>
            <a:off x="0" y="0"/>
            <a:ext cx="9144000" cy="1341438"/>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el-GR" b="1">
              <a:ln w="18000">
                <a:solidFill>
                  <a:srgbClr val="C0504D">
                    <a:satMod val="140000"/>
                  </a:srgbClr>
                </a:solidFill>
                <a:prstDash val="solid"/>
                <a:miter lim="800000"/>
              </a:ln>
              <a:noFill/>
              <a:effectLst>
                <a:outerShdw blurRad="25500" dist="23000" dir="7020000" algn="tl">
                  <a:srgbClr val="000000">
                    <a:alpha val="50000"/>
                  </a:srgbClr>
                </a:outerShdw>
              </a:effectLst>
            </a:endParaRPr>
          </a:p>
        </p:txBody>
      </p:sp>
      <p:pic>
        <p:nvPicPr>
          <p:cNvPr id="9" name="8 - Εικόνα" descr="iky.png"/>
          <p:cNvPicPr>
            <a:picLocks noChangeAspect="1"/>
          </p:cNvPicPr>
          <p:nvPr/>
        </p:nvPicPr>
        <p:blipFill>
          <a:blip r:embed="rId3" cstate="print"/>
          <a:stretch>
            <a:fillRect/>
          </a:stretch>
        </p:blipFill>
        <p:spPr>
          <a:xfrm>
            <a:off x="8371689" y="-5502"/>
            <a:ext cx="772311" cy="720824"/>
          </a:xfrm>
          <a:prstGeom prst="rect">
            <a:avLst/>
          </a:prstGeom>
          <a:ln>
            <a:noFill/>
          </a:ln>
          <a:effectLst>
            <a:outerShdw blurRad="190500" algn="tl" rotWithShape="0">
              <a:srgbClr val="000000">
                <a:alpha val="70000"/>
              </a:srgbClr>
            </a:outerShdw>
          </a:effectLst>
        </p:spPr>
      </p:pic>
      <p:sp>
        <p:nvSpPr>
          <p:cNvPr id="19461" name="5 - Υπότιτλος"/>
          <p:cNvSpPr txBox="1">
            <a:spLocks/>
          </p:cNvSpPr>
          <p:nvPr/>
        </p:nvSpPr>
        <p:spPr bwMode="auto">
          <a:xfrm>
            <a:off x="323850" y="2420938"/>
            <a:ext cx="8496300" cy="4032250"/>
          </a:xfrm>
          <a:prstGeom prst="rect">
            <a:avLst/>
          </a:prstGeom>
          <a:noFill/>
          <a:ln w="9525">
            <a:noFill/>
            <a:miter lim="800000"/>
            <a:headEnd/>
            <a:tailEnd/>
          </a:ln>
        </p:spPr>
        <p:txBody>
          <a:bodyPr/>
          <a:lstStyle/>
          <a:p>
            <a:pPr algn="just">
              <a:spcBef>
                <a:spcPct val="20000"/>
              </a:spcBef>
              <a:buFont typeface="Arial" pitchFamily="34" charset="0"/>
              <a:buChar char="•"/>
            </a:pPr>
            <a:endParaRPr lang="en-US" sz="3200">
              <a:solidFill>
                <a:srgbClr val="17375E"/>
              </a:solidFill>
              <a:latin typeface="Calibri" pitchFamily="34" charset="0"/>
            </a:endParaRPr>
          </a:p>
        </p:txBody>
      </p:sp>
      <p:sp>
        <p:nvSpPr>
          <p:cNvPr id="19462" name="5 - Υπότιτλος"/>
          <p:cNvSpPr txBox="1">
            <a:spLocks/>
          </p:cNvSpPr>
          <p:nvPr/>
        </p:nvSpPr>
        <p:spPr bwMode="auto">
          <a:xfrm>
            <a:off x="476250" y="3894634"/>
            <a:ext cx="8496300" cy="2710954"/>
          </a:xfrm>
          <a:prstGeom prst="rect">
            <a:avLst/>
          </a:prstGeom>
          <a:noFill/>
          <a:ln w="9525">
            <a:noFill/>
            <a:miter lim="800000"/>
            <a:headEnd/>
            <a:tailEnd/>
          </a:ln>
        </p:spPr>
        <p:txBody>
          <a:bodyPr/>
          <a:lstStyle/>
          <a:p>
            <a:pPr algn="just">
              <a:spcBef>
                <a:spcPct val="20000"/>
              </a:spcBef>
              <a:buFont typeface="Arial" pitchFamily="34" charset="0"/>
              <a:buChar char="•"/>
            </a:pPr>
            <a:endParaRPr lang="en-US" sz="3200">
              <a:solidFill>
                <a:srgbClr val="17375E"/>
              </a:solidFill>
              <a:latin typeface="Calibri" pitchFamily="34" charset="0"/>
            </a:endParaRPr>
          </a:p>
        </p:txBody>
      </p:sp>
      <p:grpSp>
        <p:nvGrpSpPr>
          <p:cNvPr id="19463" name="13 - Ομάδα"/>
          <p:cNvGrpSpPr>
            <a:grpSpLocks/>
          </p:cNvGrpSpPr>
          <p:nvPr/>
        </p:nvGrpSpPr>
        <p:grpSpPr bwMode="auto">
          <a:xfrm>
            <a:off x="0" y="10408"/>
            <a:ext cx="8424862" cy="800100"/>
            <a:chOff x="395536" y="1772816"/>
            <a:chExt cx="8424936" cy="1224136"/>
          </a:xfrm>
        </p:grpSpPr>
        <p:sp>
          <p:nvSpPr>
            <p:cNvPr id="17" name="Rectangle 23"/>
            <p:cNvSpPr/>
            <p:nvPr/>
          </p:nvSpPr>
          <p:spPr>
            <a:xfrm>
              <a:off x="395536" y="1772816"/>
              <a:ext cx="8424936" cy="1224136"/>
            </a:xfrm>
            <a:prstGeom prst="rect">
              <a:avLst/>
            </a:prstGeom>
            <a:gradFill flip="none" rotWithShape="1">
              <a:gsLst>
                <a:gs pos="32000">
                  <a:schemeClr val="bg2"/>
                </a:gs>
                <a:gs pos="100000">
                  <a:schemeClr val="bg2">
                    <a:lumMod val="75000"/>
                  </a:schemeClr>
                </a:gs>
              </a:gsLst>
              <a:lin ang="5400000" scaled="1"/>
              <a:tileRect/>
            </a:gradFill>
            <a:ln w="12700">
              <a:gradFill flip="none" rotWithShape="1">
                <a:gsLst>
                  <a:gs pos="0">
                    <a:schemeClr val="bg1"/>
                  </a:gs>
                  <a:gs pos="100000">
                    <a:schemeClr val="bg1">
                      <a:lumMod val="75000"/>
                    </a:schemeClr>
                  </a:gs>
                </a:gsLst>
                <a:lin ang="16200000" scaled="1"/>
                <a:tileRect/>
              </a:gradFill>
            </a:ln>
            <a:effectLst>
              <a:glow rad="63500">
                <a:schemeClr val="bg1">
                  <a:lumMod val="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914400" anchor="ctr"/>
            <a:lstStyle/>
            <a:p>
              <a:pPr fontAlgn="auto">
                <a:spcBef>
                  <a:spcPts val="0"/>
                </a:spcBef>
                <a:spcAft>
                  <a:spcPts val="0"/>
                </a:spcAft>
                <a:defRPr/>
              </a:pPr>
              <a:r>
                <a:rPr lang="en-US" sz="2400" b="1" dirty="0">
                  <a:solidFill>
                    <a:srgbClr val="1F497D">
                      <a:lumMod val="75000"/>
                    </a:srgbClr>
                  </a:solidFill>
                  <a:latin typeface="Gill Sans MT" pitchFamily="34" charset="0"/>
                </a:rPr>
                <a:t>Y</a:t>
              </a:r>
              <a:r>
                <a:rPr lang="el-GR" sz="2400" b="1" dirty="0" err="1">
                  <a:solidFill>
                    <a:srgbClr val="1F497D">
                      <a:lumMod val="75000"/>
                    </a:srgbClr>
                  </a:solidFill>
                  <a:latin typeface="Gill Sans MT" pitchFamily="34" charset="0"/>
                </a:rPr>
                <a:t>ποτροφίες</a:t>
              </a:r>
              <a:r>
                <a:rPr lang="el-GR" sz="2400" b="1" dirty="0">
                  <a:solidFill>
                    <a:srgbClr val="1F497D">
                      <a:lumMod val="75000"/>
                    </a:srgbClr>
                  </a:solidFill>
                  <a:latin typeface="Gill Sans MT" pitchFamily="34" charset="0"/>
                </a:rPr>
                <a:t> Ελληνοβρετανικής συνεργασίας</a:t>
              </a:r>
            </a:p>
          </p:txBody>
        </p:sp>
        <p:cxnSp>
          <p:nvCxnSpPr>
            <p:cNvPr id="18" name="Straight Connector 25"/>
            <p:cNvCxnSpPr/>
            <p:nvPr/>
          </p:nvCxnSpPr>
          <p:spPr>
            <a:xfrm>
              <a:off x="1043242" y="1844263"/>
              <a:ext cx="0" cy="830381"/>
            </a:xfrm>
            <a:prstGeom prst="line">
              <a:avLst/>
            </a:prstGeom>
            <a:ln w="31750">
              <a:solidFill>
                <a:srgbClr val="FFFFFF"/>
              </a:solidFill>
              <a:prstDash val="sysDot"/>
            </a:ln>
          </p:spPr>
          <p:style>
            <a:lnRef idx="1">
              <a:schemeClr val="accent1"/>
            </a:lnRef>
            <a:fillRef idx="0">
              <a:schemeClr val="accent1"/>
            </a:fillRef>
            <a:effectRef idx="0">
              <a:schemeClr val="accent1"/>
            </a:effectRef>
            <a:fontRef idx="minor">
              <a:schemeClr val="tx1"/>
            </a:fontRef>
          </p:style>
        </p:cxnSp>
      </p:grpSp>
      <p:pic>
        <p:nvPicPr>
          <p:cNvPr id="11266" name="Picture 2" descr="Μεταπτυχιακές σπουδές στη Μεγάλη Βρετανία | eduguide">
            <a:extLst>
              <a:ext uri="{FF2B5EF4-FFF2-40B4-BE49-F238E27FC236}">
                <a16:creationId xmlns:a16="http://schemas.microsoft.com/office/drawing/2014/main" id="{3F3CEEC5-65DD-40C7-8685-C3AFEB1C333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414" y="820916"/>
            <a:ext cx="9114586" cy="2968124"/>
          </a:xfrm>
          <a:prstGeom prst="rect">
            <a:avLst/>
          </a:prstGeom>
          <a:noFill/>
          <a:extLst>
            <a:ext uri="{909E8E84-426E-40DD-AFC4-6F175D3DCCD1}">
              <a14:hiddenFill xmlns:a14="http://schemas.microsoft.com/office/drawing/2010/main">
                <a:solidFill>
                  <a:srgbClr val="FFFFFF"/>
                </a:solidFill>
              </a14:hiddenFill>
            </a:ext>
          </a:extLst>
        </p:spPr>
      </p:pic>
      <p:pic>
        <p:nvPicPr>
          <p:cNvPr id="4" name="Εικόνα 3">
            <a:extLst>
              <a:ext uri="{FF2B5EF4-FFF2-40B4-BE49-F238E27FC236}">
                <a16:creationId xmlns:a16="http://schemas.microsoft.com/office/drawing/2014/main" id="{63B4EB7E-E0D4-4838-A8AF-A4CB040F22B6}"/>
              </a:ext>
            </a:extLst>
          </p:cNvPr>
          <p:cNvPicPr>
            <a:picLocks noChangeAspect="1"/>
          </p:cNvPicPr>
          <p:nvPr/>
        </p:nvPicPr>
        <p:blipFill>
          <a:blip r:embed="rId5"/>
          <a:stretch>
            <a:fillRect/>
          </a:stretch>
        </p:blipFill>
        <p:spPr>
          <a:xfrm>
            <a:off x="831245" y="3918972"/>
            <a:ext cx="7510923" cy="2792210"/>
          </a:xfrm>
          <a:prstGeom prst="rect">
            <a:avLst/>
          </a:prstGeom>
        </p:spPr>
      </p:pic>
    </p:spTree>
    <p:extLst>
      <p:ext uri="{BB962C8B-B14F-4D97-AF65-F5344CB8AC3E}">
        <p14:creationId xmlns:p14="http://schemas.microsoft.com/office/powerpoint/2010/main" val="15329947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Πάπυρος: Οριζόντιος 1">
            <a:extLst>
              <a:ext uri="{FF2B5EF4-FFF2-40B4-BE49-F238E27FC236}">
                <a16:creationId xmlns:a16="http://schemas.microsoft.com/office/drawing/2014/main" id="{ED881C9F-52D7-4D9C-A447-446C768330F9}"/>
              </a:ext>
            </a:extLst>
          </p:cNvPr>
          <p:cNvSpPr/>
          <p:nvPr/>
        </p:nvSpPr>
        <p:spPr>
          <a:xfrm>
            <a:off x="683568" y="4365104"/>
            <a:ext cx="7560840" cy="1728192"/>
          </a:xfrm>
          <a:prstGeom prst="horizontalScroll">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7" name="6 - Ορθογώνιο"/>
          <p:cNvSpPr/>
          <p:nvPr/>
        </p:nvSpPr>
        <p:spPr>
          <a:xfrm>
            <a:off x="0" y="0"/>
            <a:ext cx="9144000" cy="1111250"/>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el-GR" b="1">
              <a:ln w="18000">
                <a:solidFill>
                  <a:srgbClr val="C0504D">
                    <a:satMod val="140000"/>
                  </a:srgbClr>
                </a:solidFill>
                <a:prstDash val="solid"/>
                <a:miter lim="800000"/>
              </a:ln>
              <a:noFill/>
              <a:effectLst>
                <a:outerShdw blurRad="25500" dist="23000" dir="7020000" algn="tl">
                  <a:srgbClr val="000000">
                    <a:alpha val="50000"/>
                  </a:srgbClr>
                </a:outerShdw>
              </a:effectLst>
            </a:endParaRPr>
          </a:p>
        </p:txBody>
      </p:sp>
      <p:pic>
        <p:nvPicPr>
          <p:cNvPr id="9" name="8 - Εικόνα" descr="iky.png"/>
          <p:cNvPicPr>
            <a:picLocks noChangeAspect="1"/>
          </p:cNvPicPr>
          <p:nvPr/>
        </p:nvPicPr>
        <p:blipFill>
          <a:blip r:embed="rId3" cstate="print"/>
          <a:stretch>
            <a:fillRect/>
          </a:stretch>
        </p:blipFill>
        <p:spPr>
          <a:xfrm>
            <a:off x="7933299" y="0"/>
            <a:ext cx="1190625" cy="920750"/>
          </a:xfrm>
          <a:prstGeom prst="rect">
            <a:avLst/>
          </a:prstGeom>
          <a:ln>
            <a:noFill/>
          </a:ln>
          <a:effectLst>
            <a:outerShdw blurRad="190500" algn="tl" rotWithShape="0">
              <a:srgbClr val="000000">
                <a:alpha val="70000"/>
              </a:srgbClr>
            </a:outerShdw>
          </a:effectLst>
        </p:spPr>
      </p:pic>
      <p:sp>
        <p:nvSpPr>
          <p:cNvPr id="19461" name="5 - Υπότιτλος"/>
          <p:cNvSpPr txBox="1">
            <a:spLocks/>
          </p:cNvSpPr>
          <p:nvPr/>
        </p:nvSpPr>
        <p:spPr bwMode="auto">
          <a:xfrm>
            <a:off x="323850" y="2420938"/>
            <a:ext cx="8496300" cy="4032250"/>
          </a:xfrm>
          <a:prstGeom prst="rect">
            <a:avLst/>
          </a:prstGeom>
          <a:noFill/>
          <a:ln w="9525">
            <a:noFill/>
            <a:miter lim="800000"/>
            <a:headEnd/>
            <a:tailEnd/>
          </a:ln>
        </p:spPr>
        <p:txBody>
          <a:bodyPr/>
          <a:lstStyle/>
          <a:p>
            <a:pPr algn="just">
              <a:spcBef>
                <a:spcPct val="20000"/>
              </a:spcBef>
              <a:buFont typeface="Arial" pitchFamily="34" charset="0"/>
              <a:buChar char="•"/>
            </a:pPr>
            <a:endParaRPr lang="en-US" sz="3200">
              <a:solidFill>
                <a:srgbClr val="17375E"/>
              </a:solidFill>
              <a:latin typeface="Calibri" pitchFamily="34" charset="0"/>
            </a:endParaRPr>
          </a:p>
        </p:txBody>
      </p:sp>
      <p:sp>
        <p:nvSpPr>
          <p:cNvPr id="19462" name="5 - Υπότιτλος"/>
          <p:cNvSpPr txBox="1">
            <a:spLocks/>
          </p:cNvSpPr>
          <p:nvPr/>
        </p:nvSpPr>
        <p:spPr bwMode="auto">
          <a:xfrm>
            <a:off x="179512" y="1254334"/>
            <a:ext cx="8856340" cy="5271010"/>
          </a:xfrm>
          <a:prstGeom prst="rect">
            <a:avLst/>
          </a:prstGeom>
          <a:noFill/>
          <a:ln w="9525">
            <a:noFill/>
            <a:miter lim="800000"/>
            <a:headEnd/>
            <a:tailEnd/>
          </a:ln>
        </p:spPr>
        <p:txBody>
          <a:bodyPr/>
          <a:lstStyle/>
          <a:p>
            <a:pPr marL="342900" indent="-342900">
              <a:buAutoNum type="arabicPeriod"/>
            </a:pPr>
            <a:r>
              <a:rPr lang="el-GR" sz="1400" dirty="0">
                <a:solidFill>
                  <a:srgbClr val="FF0000"/>
                </a:solidFill>
              </a:rPr>
              <a:t>Κατέχουν βασικό πτυχίο Ελληνικού ΑΕΙ με βαθμό τουλάχιστον έξι και πέντε δέκατα (6,5/10).</a:t>
            </a:r>
          </a:p>
          <a:p>
            <a:pPr marL="342900" indent="-342900">
              <a:buAutoNum type="arabicPeriod"/>
            </a:pPr>
            <a:endParaRPr lang="en-US" sz="1400" dirty="0">
              <a:solidFill>
                <a:srgbClr val="FF0000"/>
              </a:solidFill>
            </a:endParaRPr>
          </a:p>
          <a:p>
            <a:r>
              <a:rPr lang="el-GR" sz="1400" b="1" dirty="0"/>
              <a:t>2. </a:t>
            </a:r>
            <a:r>
              <a:rPr lang="el-GR" sz="1400" b="1" dirty="0">
                <a:solidFill>
                  <a:srgbClr val="7030A0"/>
                </a:solidFill>
              </a:rPr>
              <a:t>α) </a:t>
            </a:r>
            <a:r>
              <a:rPr lang="el-GR" sz="1400" dirty="0">
                <a:solidFill>
                  <a:srgbClr val="7030A0"/>
                </a:solidFill>
              </a:rPr>
              <a:t>Οι μεταπτυχιακοί/</a:t>
            </a:r>
            <a:r>
              <a:rPr lang="el-GR" sz="1400" dirty="0" err="1">
                <a:solidFill>
                  <a:srgbClr val="7030A0"/>
                </a:solidFill>
              </a:rPr>
              <a:t>ες</a:t>
            </a:r>
            <a:r>
              <a:rPr lang="el-GR" sz="1400" dirty="0">
                <a:solidFill>
                  <a:srgbClr val="7030A0"/>
                </a:solidFill>
              </a:rPr>
              <a:t> φοιτητές/</a:t>
            </a:r>
            <a:r>
              <a:rPr lang="el-GR" sz="1400" dirty="0" err="1">
                <a:solidFill>
                  <a:srgbClr val="7030A0"/>
                </a:solidFill>
              </a:rPr>
              <a:t>τριες</a:t>
            </a:r>
            <a:r>
              <a:rPr lang="el-GR" sz="1400" dirty="0">
                <a:solidFill>
                  <a:srgbClr val="7030A0"/>
                </a:solidFill>
              </a:rPr>
              <a:t> (</a:t>
            </a:r>
            <a:r>
              <a:rPr lang="en-US" sz="1400" dirty="0" err="1">
                <a:solidFill>
                  <a:srgbClr val="7030A0"/>
                </a:solidFill>
              </a:rPr>
              <a:t>i</a:t>
            </a:r>
            <a:r>
              <a:rPr lang="el-GR" sz="1400" dirty="0">
                <a:solidFill>
                  <a:srgbClr val="7030A0"/>
                </a:solidFill>
              </a:rPr>
              <a:t>)  έχουν λάβει το πτυχίο τους κατά την τελευταία πενταετία (i</a:t>
            </a:r>
            <a:r>
              <a:rPr lang="en-US" sz="1400" dirty="0" err="1">
                <a:solidFill>
                  <a:srgbClr val="7030A0"/>
                </a:solidFill>
              </a:rPr>
              <a:t>i</a:t>
            </a:r>
            <a:r>
              <a:rPr lang="el-GR" sz="1400" dirty="0">
                <a:solidFill>
                  <a:srgbClr val="7030A0"/>
                </a:solidFill>
              </a:rPr>
              <a:t>) είναι εγγεγραμμένοι/</a:t>
            </a:r>
            <a:r>
              <a:rPr lang="el-GR" sz="1400" dirty="0" err="1">
                <a:solidFill>
                  <a:srgbClr val="7030A0"/>
                </a:solidFill>
              </a:rPr>
              <a:t>ες</a:t>
            </a:r>
            <a:r>
              <a:rPr lang="el-GR" sz="1400" dirty="0">
                <a:solidFill>
                  <a:srgbClr val="7030A0"/>
                </a:solidFill>
              </a:rPr>
              <a:t> σε Πρόγραμμα Μεταπτυχιακών Σπουδών ελληνικού ΑΕΙ, (</a:t>
            </a:r>
            <a:r>
              <a:rPr lang="en-US" sz="1400" dirty="0">
                <a:solidFill>
                  <a:srgbClr val="7030A0"/>
                </a:solidFill>
              </a:rPr>
              <a:t>iii</a:t>
            </a:r>
            <a:r>
              <a:rPr lang="el-GR" sz="1400" dirty="0">
                <a:solidFill>
                  <a:srgbClr val="7030A0"/>
                </a:solidFill>
              </a:rPr>
              <a:t>) έχουν βεβαίωση από τον επιστημονικό υπεύθυνο του ΠΜΣ ότι η βραχεία κινητικότητα δεν επηρεάζει την ομαλή παρακολούθηση του ΠΜΣ και (i</a:t>
            </a:r>
            <a:r>
              <a:rPr lang="en-US" sz="1400" dirty="0">
                <a:solidFill>
                  <a:srgbClr val="7030A0"/>
                </a:solidFill>
              </a:rPr>
              <a:t>v</a:t>
            </a:r>
            <a:r>
              <a:rPr lang="el-GR" sz="1400" dirty="0">
                <a:solidFill>
                  <a:srgbClr val="7030A0"/>
                </a:solidFill>
              </a:rPr>
              <a:t>) έχουν γίνει αποδεκτοί/</a:t>
            </a:r>
            <a:r>
              <a:rPr lang="el-GR" sz="1400" dirty="0" err="1">
                <a:solidFill>
                  <a:srgbClr val="7030A0"/>
                </a:solidFill>
              </a:rPr>
              <a:t>ές</a:t>
            </a:r>
            <a:r>
              <a:rPr lang="el-GR" sz="1400" dirty="0">
                <a:solidFill>
                  <a:srgbClr val="7030A0"/>
                </a:solidFill>
              </a:rPr>
              <a:t>, έως την καταληκτική ημερομηνία της υποβολής υποψηφιοτήτων στην παρούσα προκήρυξη, από βρετανικό ΑΕΙ για βραχεία κινητικότητα διάρκειας τεσσάρων (4) εβδομάδων σε  πρόγραμμα μεταπτυχιακών σπουδών επιπέδου Master στο αντικείμενο της μεταπτυχιακής εξειδίκευσής τους</a:t>
            </a:r>
            <a:r>
              <a:rPr lang="el-GR" sz="1400" dirty="0">
                <a:solidFill>
                  <a:srgbClr val="0070C0"/>
                </a:solidFill>
              </a:rPr>
              <a:t>.</a:t>
            </a:r>
          </a:p>
          <a:p>
            <a:endParaRPr lang="en-US" sz="1400" dirty="0">
              <a:solidFill>
                <a:srgbClr val="0070C0"/>
              </a:solidFill>
            </a:endParaRPr>
          </a:p>
          <a:p>
            <a:r>
              <a:rPr lang="el-GR" sz="1400" dirty="0"/>
              <a:t>   </a:t>
            </a:r>
            <a:r>
              <a:rPr lang="el-GR" sz="1400" b="1" dirty="0">
                <a:solidFill>
                  <a:srgbClr val="00B050"/>
                </a:solidFill>
              </a:rPr>
              <a:t>β) </a:t>
            </a:r>
            <a:r>
              <a:rPr lang="en-US" sz="1400" dirty="0">
                <a:solidFill>
                  <a:srgbClr val="00B050"/>
                </a:solidFill>
              </a:rPr>
              <a:t>O</a:t>
            </a:r>
            <a:r>
              <a:rPr lang="el-GR" sz="1400" dirty="0">
                <a:solidFill>
                  <a:srgbClr val="00B050"/>
                </a:solidFill>
              </a:rPr>
              <a:t>ι υποψήφιοι διδάκτορες (i) είναι εγγεγραμμένοι σε ελληνικό ΑΕΙ και το θέμα της διατριβής τους, καθώς και η Τριμελής Συμβουλευτική Επιτροπή έχουν ήδη οριστεί, (</a:t>
            </a:r>
            <a:r>
              <a:rPr lang="en-US" sz="1400" dirty="0">
                <a:solidFill>
                  <a:srgbClr val="00B050"/>
                </a:solidFill>
              </a:rPr>
              <a:t>ii</a:t>
            </a:r>
            <a:r>
              <a:rPr lang="el-GR" sz="1400" dirty="0">
                <a:solidFill>
                  <a:srgbClr val="00B050"/>
                </a:solidFill>
              </a:rPr>
              <a:t>) έχουν βεβαίωση από τον επιβλέποντα Καθηγητή της διδακτορικής τους διατριβής ότι η βραχεία κινητικότητα δεν επηρεάζει την απρόσκοπτη διεξαγωγή της διδακτορικής έρευνας και (</a:t>
            </a:r>
            <a:r>
              <a:rPr lang="el-GR" sz="1400" dirty="0" err="1">
                <a:solidFill>
                  <a:srgbClr val="00B050"/>
                </a:solidFill>
              </a:rPr>
              <a:t>iii</a:t>
            </a:r>
            <a:r>
              <a:rPr lang="el-GR" sz="1400" dirty="0">
                <a:solidFill>
                  <a:srgbClr val="00B050"/>
                </a:solidFill>
              </a:rPr>
              <a:t>) έχουν γίνει αποδεκτοί/</a:t>
            </a:r>
            <a:r>
              <a:rPr lang="el-GR" sz="1400" dirty="0" err="1">
                <a:solidFill>
                  <a:srgbClr val="00B050"/>
                </a:solidFill>
              </a:rPr>
              <a:t>ές</a:t>
            </a:r>
            <a:r>
              <a:rPr lang="el-GR" sz="1400" dirty="0">
                <a:solidFill>
                  <a:srgbClr val="00B050"/>
                </a:solidFill>
              </a:rPr>
              <a:t>, έως την καταληκτική ημερομηνία της υποβολής υποψηφιοτήτων στην παρούσα προκήρυξη, από βρετανικό ΑΕΙ για βραχεία κινητικότητα διάρκειας τεσσάρων (4) εβδομάδων στο πλαίσιο υλοποίησης της διδακτορικής διατριβής τους.</a:t>
            </a:r>
          </a:p>
          <a:p>
            <a:endParaRPr lang="en-US" sz="1400" dirty="0">
              <a:solidFill>
                <a:srgbClr val="00B050"/>
              </a:solidFill>
            </a:endParaRPr>
          </a:p>
          <a:p>
            <a:pPr marL="1700213" indent="-1700213"/>
            <a:r>
              <a:rPr lang="el-GR" sz="1400" dirty="0">
                <a:solidFill>
                  <a:srgbClr val="C00000"/>
                </a:solidFill>
              </a:rPr>
              <a:t>                                  </a:t>
            </a:r>
            <a:r>
              <a:rPr lang="el-GR" b="1" u="sng" dirty="0">
                <a:solidFill>
                  <a:srgbClr val="C00000"/>
                </a:solidFill>
              </a:rPr>
              <a:t>Αναμένεται εντός Δεκεμβρίου η προκήρυξη!!!!!</a:t>
            </a:r>
          </a:p>
          <a:p>
            <a:pPr marL="1700213" indent="-1700213"/>
            <a:endParaRPr lang="el-GR" b="1" u="sng" dirty="0">
              <a:solidFill>
                <a:srgbClr val="C00000"/>
              </a:solidFill>
            </a:endParaRPr>
          </a:p>
          <a:p>
            <a:pPr marL="1700213" indent="-1700213"/>
            <a:r>
              <a:rPr lang="el-GR" b="1" dirty="0">
                <a:solidFill>
                  <a:srgbClr val="C00000"/>
                </a:solidFill>
              </a:rPr>
              <a:t>                        </a:t>
            </a:r>
            <a:r>
              <a:rPr lang="el-GR" b="1" u="sng" dirty="0">
                <a:solidFill>
                  <a:srgbClr val="C00000"/>
                </a:solidFill>
              </a:rPr>
              <a:t>Υλοποίηση της κινητικότητας μέχρι μέσα Απριλίου 2024!!!!</a:t>
            </a:r>
            <a:endParaRPr lang="en-US" b="1" u="sng" dirty="0">
              <a:solidFill>
                <a:srgbClr val="C00000"/>
              </a:solidFill>
            </a:endParaRPr>
          </a:p>
        </p:txBody>
      </p:sp>
      <p:grpSp>
        <p:nvGrpSpPr>
          <p:cNvPr id="19463" name="13 - Ομάδα"/>
          <p:cNvGrpSpPr>
            <a:grpSpLocks/>
          </p:cNvGrpSpPr>
          <p:nvPr/>
        </p:nvGrpSpPr>
        <p:grpSpPr bwMode="auto">
          <a:xfrm>
            <a:off x="-1" y="227116"/>
            <a:ext cx="7913223" cy="2159948"/>
            <a:chOff x="56161" y="514390"/>
            <a:chExt cx="7913293" cy="2160254"/>
          </a:xfrm>
        </p:grpSpPr>
        <p:sp>
          <p:nvSpPr>
            <p:cNvPr id="17" name="Rectangle 23"/>
            <p:cNvSpPr/>
            <p:nvPr/>
          </p:nvSpPr>
          <p:spPr>
            <a:xfrm>
              <a:off x="56161" y="514390"/>
              <a:ext cx="7913293" cy="800214"/>
            </a:xfrm>
            <a:prstGeom prst="rect">
              <a:avLst/>
            </a:prstGeom>
            <a:gradFill flip="none" rotWithShape="1">
              <a:gsLst>
                <a:gs pos="32000">
                  <a:schemeClr val="bg2"/>
                </a:gs>
                <a:gs pos="100000">
                  <a:schemeClr val="bg2">
                    <a:lumMod val="75000"/>
                  </a:schemeClr>
                </a:gs>
              </a:gsLst>
              <a:lin ang="5400000" scaled="1"/>
              <a:tileRect/>
            </a:gradFill>
            <a:ln w="12700">
              <a:gradFill flip="none" rotWithShape="1">
                <a:gsLst>
                  <a:gs pos="0">
                    <a:schemeClr val="bg1"/>
                  </a:gs>
                  <a:gs pos="100000">
                    <a:schemeClr val="bg1">
                      <a:lumMod val="75000"/>
                    </a:schemeClr>
                  </a:gs>
                </a:gsLst>
                <a:lin ang="16200000" scaled="1"/>
                <a:tileRect/>
              </a:gradFill>
            </a:ln>
            <a:effectLst>
              <a:glow rad="63500">
                <a:schemeClr val="bg1">
                  <a:lumMod val="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914400" anchor="ctr"/>
            <a:lstStyle/>
            <a:p>
              <a:pPr algn="ctr" fontAlgn="auto">
                <a:spcBef>
                  <a:spcPts val="0"/>
                </a:spcBef>
                <a:spcAft>
                  <a:spcPts val="0"/>
                </a:spcAft>
                <a:defRPr/>
              </a:pPr>
              <a:r>
                <a:rPr lang="el-GR" sz="2400" b="1" dirty="0">
                  <a:solidFill>
                    <a:srgbClr val="1F497D">
                      <a:lumMod val="75000"/>
                    </a:srgbClr>
                  </a:solidFill>
                  <a:latin typeface="Gill Sans MT" pitchFamily="34" charset="0"/>
                </a:rPr>
                <a:t>Ελληνοβρετανική συνεργασία</a:t>
              </a:r>
            </a:p>
            <a:p>
              <a:pPr algn="ctr" fontAlgn="auto">
                <a:spcBef>
                  <a:spcPts val="0"/>
                </a:spcBef>
                <a:spcAft>
                  <a:spcPts val="0"/>
                </a:spcAft>
                <a:defRPr/>
              </a:pPr>
              <a:r>
                <a:rPr lang="el-GR" sz="2400" b="1" dirty="0">
                  <a:solidFill>
                    <a:srgbClr val="1F497D">
                      <a:lumMod val="75000"/>
                    </a:srgbClr>
                  </a:solidFill>
                  <a:latin typeface="Gill Sans MT" pitchFamily="34" charset="0"/>
                </a:rPr>
                <a:t>Προϋποθέσεις συμμετοχής</a:t>
              </a:r>
            </a:p>
          </p:txBody>
        </p:sp>
        <p:cxnSp>
          <p:nvCxnSpPr>
            <p:cNvPr id="18" name="Straight Connector 25"/>
            <p:cNvCxnSpPr/>
            <p:nvPr/>
          </p:nvCxnSpPr>
          <p:spPr>
            <a:xfrm>
              <a:off x="1043242" y="1844263"/>
              <a:ext cx="0" cy="830381"/>
            </a:xfrm>
            <a:prstGeom prst="line">
              <a:avLst/>
            </a:prstGeom>
            <a:ln w="31750">
              <a:solidFill>
                <a:srgbClr val="FFFFFF"/>
              </a:solidFill>
              <a:prstDash val="sysDot"/>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082101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7" name="6 - Ορθογώνιο"/>
          <p:cNvSpPr/>
          <p:nvPr/>
        </p:nvSpPr>
        <p:spPr>
          <a:xfrm>
            <a:off x="0" y="0"/>
            <a:ext cx="9144000" cy="1341438"/>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el-GR" b="1">
              <a:ln w="18000">
                <a:solidFill>
                  <a:srgbClr val="C0504D">
                    <a:satMod val="140000"/>
                  </a:srgbClr>
                </a:solidFill>
                <a:prstDash val="solid"/>
                <a:miter lim="800000"/>
              </a:ln>
              <a:noFill/>
              <a:effectLst>
                <a:outerShdw blurRad="25500" dist="23000" dir="7020000" algn="tl">
                  <a:srgbClr val="000000">
                    <a:alpha val="50000"/>
                  </a:srgbClr>
                </a:outerShdw>
              </a:effectLst>
            </a:endParaRPr>
          </a:p>
        </p:txBody>
      </p:sp>
      <p:pic>
        <p:nvPicPr>
          <p:cNvPr id="9" name="8 - Εικόνα" descr="iky.png"/>
          <p:cNvPicPr>
            <a:picLocks noChangeAspect="1"/>
          </p:cNvPicPr>
          <p:nvPr/>
        </p:nvPicPr>
        <p:blipFill>
          <a:blip r:embed="rId3" cstate="print"/>
          <a:stretch>
            <a:fillRect/>
          </a:stretch>
        </p:blipFill>
        <p:spPr>
          <a:xfrm>
            <a:off x="8217386" y="6078"/>
            <a:ext cx="926614" cy="864840"/>
          </a:xfrm>
          <a:prstGeom prst="rect">
            <a:avLst/>
          </a:prstGeom>
          <a:ln>
            <a:noFill/>
          </a:ln>
          <a:effectLst>
            <a:outerShdw blurRad="190500" algn="tl" rotWithShape="0">
              <a:srgbClr val="000000">
                <a:alpha val="70000"/>
              </a:srgbClr>
            </a:outerShdw>
          </a:effectLst>
        </p:spPr>
      </p:pic>
      <p:sp>
        <p:nvSpPr>
          <p:cNvPr id="19461" name="5 - Υπότιτλος"/>
          <p:cNvSpPr txBox="1">
            <a:spLocks/>
          </p:cNvSpPr>
          <p:nvPr/>
        </p:nvSpPr>
        <p:spPr bwMode="auto">
          <a:xfrm>
            <a:off x="323850" y="2420938"/>
            <a:ext cx="8496300" cy="4032250"/>
          </a:xfrm>
          <a:prstGeom prst="rect">
            <a:avLst/>
          </a:prstGeom>
          <a:noFill/>
          <a:ln w="9525">
            <a:noFill/>
            <a:miter lim="800000"/>
            <a:headEnd/>
            <a:tailEnd/>
          </a:ln>
        </p:spPr>
        <p:txBody>
          <a:bodyPr/>
          <a:lstStyle/>
          <a:p>
            <a:pPr algn="just">
              <a:spcBef>
                <a:spcPct val="20000"/>
              </a:spcBef>
              <a:buFont typeface="Arial" pitchFamily="34" charset="0"/>
              <a:buChar char="•"/>
            </a:pPr>
            <a:endParaRPr lang="en-US" sz="3200">
              <a:solidFill>
                <a:srgbClr val="17375E"/>
              </a:solidFill>
              <a:latin typeface="Calibri" pitchFamily="34" charset="0"/>
            </a:endParaRPr>
          </a:p>
        </p:txBody>
      </p:sp>
      <p:sp>
        <p:nvSpPr>
          <p:cNvPr id="19462" name="5 - Υπότιτλος"/>
          <p:cNvSpPr txBox="1">
            <a:spLocks/>
          </p:cNvSpPr>
          <p:nvPr/>
        </p:nvSpPr>
        <p:spPr bwMode="auto">
          <a:xfrm>
            <a:off x="476250" y="2573338"/>
            <a:ext cx="8496300" cy="4032250"/>
          </a:xfrm>
          <a:prstGeom prst="rect">
            <a:avLst/>
          </a:prstGeom>
          <a:noFill/>
          <a:ln w="9525">
            <a:noFill/>
            <a:miter lim="800000"/>
            <a:headEnd/>
            <a:tailEnd/>
          </a:ln>
        </p:spPr>
        <p:txBody>
          <a:bodyPr/>
          <a:lstStyle/>
          <a:p>
            <a:pPr algn="just">
              <a:spcBef>
                <a:spcPct val="20000"/>
              </a:spcBef>
              <a:buFont typeface="Arial" pitchFamily="34" charset="0"/>
              <a:buChar char="•"/>
            </a:pPr>
            <a:endParaRPr lang="en-US" sz="3200">
              <a:solidFill>
                <a:srgbClr val="17375E"/>
              </a:solidFill>
              <a:latin typeface="Calibri" pitchFamily="34" charset="0"/>
            </a:endParaRPr>
          </a:p>
        </p:txBody>
      </p:sp>
      <p:grpSp>
        <p:nvGrpSpPr>
          <p:cNvPr id="19463" name="13 - Ομάδα"/>
          <p:cNvGrpSpPr>
            <a:grpSpLocks/>
          </p:cNvGrpSpPr>
          <p:nvPr/>
        </p:nvGrpSpPr>
        <p:grpSpPr bwMode="auto">
          <a:xfrm>
            <a:off x="476250" y="148924"/>
            <a:ext cx="7264102" cy="2283642"/>
            <a:chOff x="152619" y="390677"/>
            <a:chExt cx="10945980" cy="2283967"/>
          </a:xfrm>
        </p:grpSpPr>
        <p:sp>
          <p:nvSpPr>
            <p:cNvPr id="17" name="Rectangle 23"/>
            <p:cNvSpPr/>
            <p:nvPr/>
          </p:nvSpPr>
          <p:spPr>
            <a:xfrm>
              <a:off x="152619" y="390677"/>
              <a:ext cx="10945980" cy="753425"/>
            </a:xfrm>
            <a:prstGeom prst="rect">
              <a:avLst/>
            </a:prstGeom>
            <a:gradFill flip="none" rotWithShape="1">
              <a:gsLst>
                <a:gs pos="32000">
                  <a:schemeClr val="bg2"/>
                </a:gs>
                <a:gs pos="100000">
                  <a:schemeClr val="bg2">
                    <a:lumMod val="75000"/>
                  </a:schemeClr>
                </a:gs>
              </a:gsLst>
              <a:lin ang="5400000" scaled="1"/>
              <a:tileRect/>
            </a:gradFill>
            <a:ln w="12700">
              <a:gradFill flip="none" rotWithShape="1">
                <a:gsLst>
                  <a:gs pos="0">
                    <a:schemeClr val="bg1"/>
                  </a:gs>
                  <a:gs pos="100000">
                    <a:schemeClr val="bg1">
                      <a:lumMod val="75000"/>
                    </a:schemeClr>
                  </a:gs>
                </a:gsLst>
                <a:lin ang="16200000" scaled="1"/>
                <a:tileRect/>
              </a:gradFill>
            </a:ln>
            <a:effectLst>
              <a:glow rad="63500">
                <a:schemeClr val="bg1">
                  <a:lumMod val="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914400" anchor="ctr"/>
            <a:lstStyle/>
            <a:p>
              <a:pPr fontAlgn="auto">
                <a:spcBef>
                  <a:spcPts val="0"/>
                </a:spcBef>
                <a:spcAft>
                  <a:spcPts val="0"/>
                </a:spcAft>
                <a:defRPr/>
              </a:pPr>
              <a:r>
                <a:rPr lang="el-GR" sz="2400" b="1" dirty="0">
                  <a:solidFill>
                    <a:srgbClr val="1F497D">
                      <a:lumMod val="75000"/>
                    </a:srgbClr>
                  </a:solidFill>
                  <a:latin typeface="Gill Sans MT" pitchFamily="34" charset="0"/>
                </a:rPr>
                <a:t>Υποτροφίες ΙΚΥ - </a:t>
              </a:r>
              <a:r>
                <a:rPr lang="en-US" sz="2400" b="1" dirty="0">
                  <a:solidFill>
                    <a:srgbClr val="1F497D">
                      <a:lumMod val="75000"/>
                    </a:srgbClr>
                  </a:solidFill>
                  <a:latin typeface="Gill Sans MT" pitchFamily="34" charset="0"/>
                </a:rPr>
                <a:t>Fulbright</a:t>
              </a:r>
              <a:endParaRPr lang="el-GR" sz="2400" b="1" dirty="0">
                <a:solidFill>
                  <a:srgbClr val="1F497D">
                    <a:lumMod val="75000"/>
                  </a:srgbClr>
                </a:solidFill>
                <a:latin typeface="Gill Sans MT" pitchFamily="34" charset="0"/>
              </a:endParaRPr>
            </a:p>
          </p:txBody>
        </p:sp>
        <p:cxnSp>
          <p:nvCxnSpPr>
            <p:cNvPr id="18" name="Straight Connector 25"/>
            <p:cNvCxnSpPr/>
            <p:nvPr/>
          </p:nvCxnSpPr>
          <p:spPr>
            <a:xfrm>
              <a:off x="1043242" y="1844263"/>
              <a:ext cx="0" cy="830381"/>
            </a:xfrm>
            <a:prstGeom prst="line">
              <a:avLst/>
            </a:prstGeom>
            <a:ln w="31750">
              <a:solidFill>
                <a:srgbClr val="FFFFFF"/>
              </a:solidFill>
              <a:prstDash val="sysDot"/>
            </a:ln>
          </p:spPr>
          <p:style>
            <a:lnRef idx="1">
              <a:schemeClr val="accent1"/>
            </a:lnRef>
            <a:fillRef idx="0">
              <a:schemeClr val="accent1"/>
            </a:fillRef>
            <a:effectRef idx="0">
              <a:schemeClr val="accent1"/>
            </a:effectRef>
            <a:fontRef idx="minor">
              <a:schemeClr val="tx1"/>
            </a:fontRef>
          </p:style>
        </p:cxnSp>
      </p:grpSp>
      <p:graphicFrame>
        <p:nvGraphicFramePr>
          <p:cNvPr id="13" name="12 - Διάγραμμα"/>
          <p:cNvGraphicFramePr/>
          <p:nvPr>
            <p:extLst>
              <p:ext uri="{D42A27DB-BD31-4B8C-83A1-F6EECF244321}">
                <p14:modId xmlns:p14="http://schemas.microsoft.com/office/powerpoint/2010/main" val="953471910"/>
              </p:ext>
            </p:extLst>
          </p:nvPr>
        </p:nvGraphicFramePr>
        <p:xfrm>
          <a:off x="1" y="2958253"/>
          <a:ext cx="9143999" cy="403225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3" name="Εικόνα 2">
            <a:extLst>
              <a:ext uri="{FF2B5EF4-FFF2-40B4-BE49-F238E27FC236}">
                <a16:creationId xmlns:a16="http://schemas.microsoft.com/office/drawing/2014/main" id="{AB23D49B-BDDC-4CCD-8B68-219B39FB343B}"/>
              </a:ext>
            </a:extLst>
          </p:cNvPr>
          <p:cNvPicPr>
            <a:picLocks noChangeAspect="1"/>
          </p:cNvPicPr>
          <p:nvPr/>
        </p:nvPicPr>
        <p:blipFill>
          <a:blip r:embed="rId9"/>
          <a:stretch>
            <a:fillRect/>
          </a:stretch>
        </p:blipFill>
        <p:spPr>
          <a:xfrm>
            <a:off x="-12502" y="902241"/>
            <a:ext cx="9143998" cy="2083639"/>
          </a:xfrm>
          <a:prstGeom prst="rect">
            <a:avLst/>
          </a:prstGeom>
        </p:spPr>
      </p:pic>
    </p:spTree>
    <p:extLst>
      <p:ext uri="{BB962C8B-B14F-4D97-AF65-F5344CB8AC3E}">
        <p14:creationId xmlns:p14="http://schemas.microsoft.com/office/powerpoint/2010/main" val="20752815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7" name="6 - Ορθογώνιο"/>
          <p:cNvSpPr/>
          <p:nvPr/>
        </p:nvSpPr>
        <p:spPr>
          <a:xfrm>
            <a:off x="0" y="0"/>
            <a:ext cx="9144000" cy="1341438"/>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el-GR" b="1">
              <a:ln w="18000">
                <a:solidFill>
                  <a:srgbClr val="C0504D">
                    <a:satMod val="140000"/>
                  </a:srgbClr>
                </a:solidFill>
                <a:prstDash val="solid"/>
                <a:miter lim="800000"/>
              </a:ln>
              <a:noFill/>
              <a:effectLst>
                <a:outerShdw blurRad="25500" dist="23000" dir="7020000" algn="tl">
                  <a:srgbClr val="000000">
                    <a:alpha val="50000"/>
                  </a:srgbClr>
                </a:outerShdw>
              </a:effectLst>
            </a:endParaRPr>
          </a:p>
        </p:txBody>
      </p:sp>
      <p:pic>
        <p:nvPicPr>
          <p:cNvPr id="9" name="8 - Εικόνα" descr="iky.png"/>
          <p:cNvPicPr>
            <a:picLocks noChangeAspect="1"/>
          </p:cNvPicPr>
          <p:nvPr/>
        </p:nvPicPr>
        <p:blipFill>
          <a:blip r:embed="rId3" cstate="print"/>
          <a:stretch>
            <a:fillRect/>
          </a:stretch>
        </p:blipFill>
        <p:spPr>
          <a:xfrm>
            <a:off x="7953375" y="-8194"/>
            <a:ext cx="1190625" cy="958850"/>
          </a:xfrm>
          <a:prstGeom prst="rect">
            <a:avLst/>
          </a:prstGeom>
          <a:ln>
            <a:noFill/>
          </a:ln>
          <a:effectLst>
            <a:outerShdw blurRad="190500" algn="tl" rotWithShape="0">
              <a:srgbClr val="000000">
                <a:alpha val="70000"/>
              </a:srgbClr>
            </a:outerShdw>
          </a:effectLst>
        </p:spPr>
      </p:pic>
      <p:sp>
        <p:nvSpPr>
          <p:cNvPr id="19461" name="5 - Υπότιτλος"/>
          <p:cNvSpPr txBox="1">
            <a:spLocks/>
          </p:cNvSpPr>
          <p:nvPr/>
        </p:nvSpPr>
        <p:spPr bwMode="auto">
          <a:xfrm>
            <a:off x="323850" y="2420938"/>
            <a:ext cx="8496300" cy="4032250"/>
          </a:xfrm>
          <a:prstGeom prst="rect">
            <a:avLst/>
          </a:prstGeom>
          <a:noFill/>
          <a:ln w="9525">
            <a:noFill/>
            <a:miter lim="800000"/>
            <a:headEnd/>
            <a:tailEnd/>
          </a:ln>
        </p:spPr>
        <p:txBody>
          <a:bodyPr/>
          <a:lstStyle/>
          <a:p>
            <a:pPr algn="just">
              <a:spcBef>
                <a:spcPct val="20000"/>
              </a:spcBef>
              <a:buFont typeface="Arial" pitchFamily="34" charset="0"/>
              <a:buChar char="•"/>
            </a:pPr>
            <a:endParaRPr lang="en-US" sz="3200">
              <a:solidFill>
                <a:srgbClr val="17375E"/>
              </a:solidFill>
              <a:latin typeface="Calibri" pitchFamily="34" charset="0"/>
            </a:endParaRPr>
          </a:p>
        </p:txBody>
      </p:sp>
      <p:graphicFrame>
        <p:nvGraphicFramePr>
          <p:cNvPr id="2" name="Διάγραμμα 1">
            <a:extLst>
              <a:ext uri="{FF2B5EF4-FFF2-40B4-BE49-F238E27FC236}">
                <a16:creationId xmlns:a16="http://schemas.microsoft.com/office/drawing/2014/main" id="{E29D23C7-45F5-4B3E-B0D2-87F34E2C8158}"/>
              </a:ext>
            </a:extLst>
          </p:cNvPr>
          <p:cNvGraphicFramePr/>
          <p:nvPr>
            <p:extLst>
              <p:ext uri="{D42A27DB-BD31-4B8C-83A1-F6EECF244321}">
                <p14:modId xmlns:p14="http://schemas.microsoft.com/office/powerpoint/2010/main" val="2766925045"/>
              </p:ext>
            </p:extLst>
          </p:nvPr>
        </p:nvGraphicFramePr>
        <p:xfrm>
          <a:off x="476250" y="1969831"/>
          <a:ext cx="8496300" cy="463575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pSp>
        <p:nvGrpSpPr>
          <p:cNvPr id="19463" name="13 - Ομάδα"/>
          <p:cNvGrpSpPr>
            <a:grpSpLocks/>
          </p:cNvGrpSpPr>
          <p:nvPr/>
        </p:nvGrpSpPr>
        <p:grpSpPr bwMode="auto">
          <a:xfrm>
            <a:off x="0" y="0"/>
            <a:ext cx="7164288" cy="1341438"/>
            <a:chOff x="395536" y="1772816"/>
            <a:chExt cx="8424936" cy="901828"/>
          </a:xfrm>
        </p:grpSpPr>
        <p:sp>
          <p:nvSpPr>
            <p:cNvPr id="17" name="Rectangle 23"/>
            <p:cNvSpPr/>
            <p:nvPr/>
          </p:nvSpPr>
          <p:spPr>
            <a:xfrm>
              <a:off x="395536" y="1772816"/>
              <a:ext cx="8424936" cy="753425"/>
            </a:xfrm>
            <a:prstGeom prst="rect">
              <a:avLst/>
            </a:prstGeom>
            <a:gradFill flip="none" rotWithShape="1">
              <a:gsLst>
                <a:gs pos="32000">
                  <a:schemeClr val="bg2"/>
                </a:gs>
                <a:gs pos="100000">
                  <a:schemeClr val="bg2">
                    <a:lumMod val="75000"/>
                  </a:schemeClr>
                </a:gs>
              </a:gsLst>
              <a:lin ang="5400000" scaled="1"/>
              <a:tileRect/>
            </a:gradFill>
            <a:ln w="12700">
              <a:gradFill flip="none" rotWithShape="1">
                <a:gsLst>
                  <a:gs pos="0">
                    <a:schemeClr val="bg1"/>
                  </a:gs>
                  <a:gs pos="100000">
                    <a:schemeClr val="bg1">
                      <a:lumMod val="75000"/>
                    </a:schemeClr>
                  </a:gs>
                </a:gsLst>
                <a:lin ang="16200000" scaled="1"/>
                <a:tileRect/>
              </a:gradFill>
            </a:ln>
            <a:effectLst>
              <a:glow rad="63500">
                <a:schemeClr val="bg1">
                  <a:lumMod val="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914400" anchor="ctr"/>
            <a:lstStyle/>
            <a:p>
              <a:pPr fontAlgn="auto">
                <a:spcBef>
                  <a:spcPts val="0"/>
                </a:spcBef>
                <a:spcAft>
                  <a:spcPts val="0"/>
                </a:spcAft>
                <a:defRPr/>
              </a:pPr>
              <a:r>
                <a:rPr lang="el-GR" sz="2400" b="1" dirty="0">
                  <a:solidFill>
                    <a:srgbClr val="1F497D">
                      <a:lumMod val="75000"/>
                    </a:srgbClr>
                  </a:solidFill>
                  <a:latin typeface="Gill Sans MT" pitchFamily="34" charset="0"/>
                </a:rPr>
                <a:t>Υποτροφίες ΙΚΥ - </a:t>
              </a:r>
              <a:r>
                <a:rPr lang="en-US" sz="2400" b="1" dirty="0">
                  <a:solidFill>
                    <a:srgbClr val="1F497D">
                      <a:lumMod val="75000"/>
                    </a:srgbClr>
                  </a:solidFill>
                  <a:latin typeface="Gill Sans MT" pitchFamily="34" charset="0"/>
                </a:rPr>
                <a:t>Fulbright</a:t>
              </a:r>
              <a:endParaRPr lang="el-GR" sz="2400" b="1" dirty="0">
                <a:solidFill>
                  <a:srgbClr val="1F497D">
                    <a:lumMod val="75000"/>
                  </a:srgbClr>
                </a:solidFill>
                <a:latin typeface="Gill Sans MT" pitchFamily="34" charset="0"/>
              </a:endParaRPr>
            </a:p>
          </p:txBody>
        </p:sp>
        <p:cxnSp>
          <p:nvCxnSpPr>
            <p:cNvPr id="18" name="Straight Connector 25"/>
            <p:cNvCxnSpPr/>
            <p:nvPr/>
          </p:nvCxnSpPr>
          <p:spPr>
            <a:xfrm>
              <a:off x="1043242" y="1844263"/>
              <a:ext cx="0" cy="830381"/>
            </a:xfrm>
            <a:prstGeom prst="line">
              <a:avLst/>
            </a:prstGeom>
            <a:ln w="31750">
              <a:solidFill>
                <a:srgbClr val="FFFFFF"/>
              </a:solidFill>
              <a:prstDash val="sysDot"/>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6222151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7" name="6 - Ορθογώνιο"/>
          <p:cNvSpPr/>
          <p:nvPr/>
        </p:nvSpPr>
        <p:spPr>
          <a:xfrm>
            <a:off x="0" y="0"/>
            <a:ext cx="9144000" cy="1341438"/>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el-GR" b="1">
              <a:ln w="18000">
                <a:solidFill>
                  <a:srgbClr val="C0504D">
                    <a:satMod val="140000"/>
                  </a:srgbClr>
                </a:solidFill>
                <a:prstDash val="solid"/>
                <a:miter lim="800000"/>
              </a:ln>
              <a:noFill/>
              <a:effectLst>
                <a:outerShdw blurRad="25500" dist="23000" dir="7020000" algn="tl">
                  <a:srgbClr val="000000">
                    <a:alpha val="50000"/>
                  </a:srgbClr>
                </a:outerShdw>
              </a:effectLst>
            </a:endParaRPr>
          </a:p>
        </p:txBody>
      </p:sp>
      <p:pic>
        <p:nvPicPr>
          <p:cNvPr id="9" name="8 - Εικόνα" descr="iky.png"/>
          <p:cNvPicPr>
            <a:picLocks noChangeAspect="1"/>
          </p:cNvPicPr>
          <p:nvPr/>
        </p:nvPicPr>
        <p:blipFill>
          <a:blip r:embed="rId3" cstate="print"/>
          <a:stretch>
            <a:fillRect/>
          </a:stretch>
        </p:blipFill>
        <p:spPr>
          <a:xfrm>
            <a:off x="7953375" y="-8194"/>
            <a:ext cx="1190625" cy="958850"/>
          </a:xfrm>
          <a:prstGeom prst="rect">
            <a:avLst/>
          </a:prstGeom>
          <a:ln>
            <a:noFill/>
          </a:ln>
          <a:effectLst>
            <a:outerShdw blurRad="190500" algn="tl" rotWithShape="0">
              <a:srgbClr val="000000">
                <a:alpha val="70000"/>
              </a:srgbClr>
            </a:outerShdw>
          </a:effectLst>
        </p:spPr>
      </p:pic>
      <p:graphicFrame>
        <p:nvGraphicFramePr>
          <p:cNvPr id="2" name="Διάγραμμα 1">
            <a:extLst>
              <a:ext uri="{FF2B5EF4-FFF2-40B4-BE49-F238E27FC236}">
                <a16:creationId xmlns:a16="http://schemas.microsoft.com/office/drawing/2014/main" id="{E29D23C7-45F5-4B3E-B0D2-87F34E2C8158}"/>
              </a:ext>
            </a:extLst>
          </p:cNvPr>
          <p:cNvGraphicFramePr/>
          <p:nvPr>
            <p:extLst>
              <p:ext uri="{D42A27DB-BD31-4B8C-83A1-F6EECF244321}">
                <p14:modId xmlns:p14="http://schemas.microsoft.com/office/powerpoint/2010/main" val="2261964988"/>
              </p:ext>
            </p:extLst>
          </p:nvPr>
        </p:nvGraphicFramePr>
        <p:xfrm>
          <a:off x="476250" y="1969831"/>
          <a:ext cx="8496300" cy="463575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pSp>
        <p:nvGrpSpPr>
          <p:cNvPr id="19463" name="13 - Ομάδα"/>
          <p:cNvGrpSpPr>
            <a:grpSpLocks/>
          </p:cNvGrpSpPr>
          <p:nvPr/>
        </p:nvGrpSpPr>
        <p:grpSpPr bwMode="auto">
          <a:xfrm>
            <a:off x="0" y="0"/>
            <a:ext cx="7164288" cy="1341438"/>
            <a:chOff x="395536" y="1772816"/>
            <a:chExt cx="8424936" cy="901828"/>
          </a:xfrm>
        </p:grpSpPr>
        <p:sp>
          <p:nvSpPr>
            <p:cNvPr id="17" name="Rectangle 23"/>
            <p:cNvSpPr/>
            <p:nvPr/>
          </p:nvSpPr>
          <p:spPr>
            <a:xfrm>
              <a:off x="395536" y="1772816"/>
              <a:ext cx="8424936" cy="753425"/>
            </a:xfrm>
            <a:prstGeom prst="rect">
              <a:avLst/>
            </a:prstGeom>
            <a:gradFill flip="none" rotWithShape="1">
              <a:gsLst>
                <a:gs pos="32000">
                  <a:schemeClr val="bg2"/>
                </a:gs>
                <a:gs pos="100000">
                  <a:schemeClr val="bg2">
                    <a:lumMod val="75000"/>
                  </a:schemeClr>
                </a:gs>
              </a:gsLst>
              <a:lin ang="5400000" scaled="1"/>
              <a:tileRect/>
            </a:gradFill>
            <a:ln w="12700">
              <a:gradFill flip="none" rotWithShape="1">
                <a:gsLst>
                  <a:gs pos="0">
                    <a:schemeClr val="bg1"/>
                  </a:gs>
                  <a:gs pos="100000">
                    <a:schemeClr val="bg1">
                      <a:lumMod val="75000"/>
                    </a:schemeClr>
                  </a:gs>
                </a:gsLst>
                <a:lin ang="16200000" scaled="1"/>
                <a:tileRect/>
              </a:gradFill>
            </a:ln>
            <a:effectLst>
              <a:glow rad="63500">
                <a:schemeClr val="bg1">
                  <a:lumMod val="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914400" anchor="ctr"/>
            <a:lstStyle/>
            <a:p>
              <a:pPr fontAlgn="auto">
                <a:spcBef>
                  <a:spcPts val="0"/>
                </a:spcBef>
                <a:spcAft>
                  <a:spcPts val="0"/>
                </a:spcAft>
                <a:defRPr/>
              </a:pPr>
              <a:r>
                <a:rPr lang="el-GR" sz="2400" b="1" dirty="0">
                  <a:solidFill>
                    <a:srgbClr val="1F497D">
                      <a:lumMod val="75000"/>
                    </a:srgbClr>
                  </a:solidFill>
                  <a:latin typeface="Gill Sans MT" pitchFamily="34" charset="0"/>
                </a:rPr>
                <a:t>Κληροδοτήματα ΙΚΥ για μεταπτυχιακές σπουδές και έρευνα στο εξωτερικό</a:t>
              </a:r>
            </a:p>
          </p:txBody>
        </p:sp>
        <p:cxnSp>
          <p:nvCxnSpPr>
            <p:cNvPr id="18" name="Straight Connector 25"/>
            <p:cNvCxnSpPr/>
            <p:nvPr/>
          </p:nvCxnSpPr>
          <p:spPr>
            <a:xfrm>
              <a:off x="1043242" y="1844263"/>
              <a:ext cx="0" cy="830381"/>
            </a:xfrm>
            <a:prstGeom prst="line">
              <a:avLst/>
            </a:prstGeom>
            <a:ln w="31750">
              <a:solidFill>
                <a:srgbClr val="FFFFFF"/>
              </a:solidFill>
              <a:prstDash val="sysDot"/>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0080712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Εικόνα 4">
            <a:extLst>
              <a:ext uri="{FF2B5EF4-FFF2-40B4-BE49-F238E27FC236}">
                <a16:creationId xmlns:a16="http://schemas.microsoft.com/office/drawing/2014/main" id="{683879C0-B7D2-44F2-A59A-8E350C8BA4A0}"/>
              </a:ext>
            </a:extLst>
          </p:cNvPr>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38415749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7" name="6 - Ορθογώνιο"/>
          <p:cNvSpPr/>
          <p:nvPr/>
        </p:nvSpPr>
        <p:spPr>
          <a:xfrm>
            <a:off x="0" y="0"/>
            <a:ext cx="9144000" cy="1111250"/>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el-GR" b="1">
              <a:ln w="18000">
                <a:solidFill>
                  <a:srgbClr val="C0504D">
                    <a:satMod val="140000"/>
                  </a:srgbClr>
                </a:solidFill>
                <a:prstDash val="solid"/>
                <a:miter lim="800000"/>
              </a:ln>
              <a:noFill/>
              <a:effectLst>
                <a:outerShdw blurRad="25500" dist="23000" dir="7020000" algn="tl">
                  <a:srgbClr val="000000">
                    <a:alpha val="50000"/>
                  </a:srgbClr>
                </a:outerShdw>
              </a:effectLst>
            </a:endParaRPr>
          </a:p>
        </p:txBody>
      </p:sp>
      <p:pic>
        <p:nvPicPr>
          <p:cNvPr id="9" name="8 - Εικόνα" descr="iky.png"/>
          <p:cNvPicPr>
            <a:picLocks noChangeAspect="1"/>
          </p:cNvPicPr>
          <p:nvPr/>
        </p:nvPicPr>
        <p:blipFill>
          <a:blip r:embed="rId3" cstate="print"/>
          <a:stretch>
            <a:fillRect/>
          </a:stretch>
        </p:blipFill>
        <p:spPr>
          <a:xfrm>
            <a:off x="7933299" y="0"/>
            <a:ext cx="1190625" cy="920750"/>
          </a:xfrm>
          <a:prstGeom prst="rect">
            <a:avLst/>
          </a:prstGeom>
          <a:ln>
            <a:noFill/>
          </a:ln>
          <a:effectLst>
            <a:outerShdw blurRad="190500" algn="tl" rotWithShape="0">
              <a:srgbClr val="000000">
                <a:alpha val="70000"/>
              </a:srgbClr>
            </a:outerShdw>
          </a:effectLst>
        </p:spPr>
      </p:pic>
      <p:sp>
        <p:nvSpPr>
          <p:cNvPr id="19461" name="5 - Υπότιτλος"/>
          <p:cNvSpPr txBox="1">
            <a:spLocks/>
          </p:cNvSpPr>
          <p:nvPr/>
        </p:nvSpPr>
        <p:spPr bwMode="auto">
          <a:xfrm>
            <a:off x="323850" y="2420938"/>
            <a:ext cx="8496300" cy="4032250"/>
          </a:xfrm>
          <a:prstGeom prst="rect">
            <a:avLst/>
          </a:prstGeom>
          <a:noFill/>
          <a:ln w="9525">
            <a:noFill/>
            <a:miter lim="800000"/>
            <a:headEnd/>
            <a:tailEnd/>
          </a:ln>
        </p:spPr>
        <p:txBody>
          <a:bodyPr/>
          <a:lstStyle/>
          <a:p>
            <a:pPr algn="just">
              <a:spcBef>
                <a:spcPct val="20000"/>
              </a:spcBef>
              <a:buFont typeface="Arial" pitchFamily="34" charset="0"/>
              <a:buChar char="•"/>
            </a:pPr>
            <a:endParaRPr lang="en-US" sz="3200">
              <a:solidFill>
                <a:srgbClr val="17375E"/>
              </a:solidFill>
              <a:latin typeface="Calibri" pitchFamily="34" charset="0"/>
            </a:endParaRPr>
          </a:p>
        </p:txBody>
      </p:sp>
      <p:sp>
        <p:nvSpPr>
          <p:cNvPr id="19462" name="5 - Υπότιτλος"/>
          <p:cNvSpPr txBox="1">
            <a:spLocks/>
          </p:cNvSpPr>
          <p:nvPr/>
        </p:nvSpPr>
        <p:spPr bwMode="auto">
          <a:xfrm>
            <a:off x="179512" y="1254334"/>
            <a:ext cx="8856340" cy="5271010"/>
          </a:xfrm>
          <a:prstGeom prst="rect">
            <a:avLst/>
          </a:prstGeom>
          <a:noFill/>
          <a:ln w="9525">
            <a:noFill/>
            <a:miter lim="800000"/>
            <a:headEnd/>
            <a:tailEnd/>
          </a:ln>
        </p:spPr>
        <p:txBody>
          <a:bodyPr/>
          <a:lstStyle/>
          <a:p>
            <a:pPr algn="ctr"/>
            <a:endParaRPr lang="en-US" sz="1400" dirty="0">
              <a:solidFill>
                <a:srgbClr val="FF0000"/>
              </a:solidFill>
            </a:endParaRPr>
          </a:p>
          <a:p>
            <a:pPr algn="ctr"/>
            <a:endParaRPr lang="en-US" sz="1400" dirty="0">
              <a:solidFill>
                <a:srgbClr val="FF0000"/>
              </a:solidFill>
            </a:endParaRPr>
          </a:p>
          <a:p>
            <a:pPr algn="ctr"/>
            <a:endParaRPr lang="en-US" sz="1400" dirty="0">
              <a:solidFill>
                <a:srgbClr val="FF0000"/>
              </a:solidFill>
            </a:endParaRPr>
          </a:p>
          <a:p>
            <a:pPr algn="ctr"/>
            <a:r>
              <a:rPr lang="el-GR" sz="2000" dirty="0">
                <a:solidFill>
                  <a:schemeClr val="accent2">
                    <a:lumMod val="75000"/>
                  </a:schemeClr>
                </a:solidFill>
              </a:rPr>
              <a:t>Γενικές Προϋποθέσεις: </a:t>
            </a:r>
          </a:p>
          <a:p>
            <a:pPr algn="ctr"/>
            <a:r>
              <a:rPr lang="el-GR" sz="2000" dirty="0">
                <a:solidFill>
                  <a:schemeClr val="accent2">
                    <a:lumMod val="75000"/>
                  </a:schemeClr>
                </a:solidFill>
              </a:rPr>
              <a:t>Όριο ηλικίας έως και 36 ετών</a:t>
            </a:r>
            <a:endParaRPr lang="en-US" sz="2000" dirty="0">
              <a:solidFill>
                <a:schemeClr val="accent2">
                  <a:lumMod val="75000"/>
                </a:schemeClr>
              </a:solidFill>
            </a:endParaRPr>
          </a:p>
          <a:p>
            <a:pPr algn="ctr"/>
            <a:r>
              <a:rPr lang="el-GR" sz="2000" dirty="0">
                <a:solidFill>
                  <a:schemeClr val="accent2">
                    <a:lumMod val="75000"/>
                  </a:schemeClr>
                </a:solidFill>
              </a:rPr>
              <a:t>Βασικό πτυχίο με βαθμό Λίαν Καλώς</a:t>
            </a:r>
            <a:endParaRPr lang="en-US" sz="2000" dirty="0">
              <a:solidFill>
                <a:schemeClr val="accent2">
                  <a:lumMod val="75000"/>
                </a:schemeClr>
              </a:solidFill>
            </a:endParaRPr>
          </a:p>
          <a:p>
            <a:pPr algn="ctr"/>
            <a:r>
              <a:rPr lang="el-GR" sz="2000" dirty="0">
                <a:solidFill>
                  <a:schemeClr val="accent2">
                    <a:lumMod val="75000"/>
                  </a:schemeClr>
                </a:solidFill>
              </a:rPr>
              <a:t>Φορολογητέο εισόδημα ατομικό: 18.000€ ή οικογενειακό: 36.000€</a:t>
            </a:r>
            <a:endParaRPr lang="en-US" sz="2000" dirty="0">
              <a:solidFill>
                <a:schemeClr val="accent2">
                  <a:lumMod val="75000"/>
                </a:schemeClr>
              </a:solidFill>
            </a:endParaRPr>
          </a:p>
          <a:p>
            <a:pPr algn="ctr"/>
            <a:endParaRPr lang="el-GR" sz="2000" dirty="0">
              <a:solidFill>
                <a:schemeClr val="accent2">
                  <a:lumMod val="75000"/>
                </a:schemeClr>
              </a:solidFill>
            </a:endParaRPr>
          </a:p>
          <a:p>
            <a:pPr algn="ctr"/>
            <a:r>
              <a:rPr lang="el-GR" sz="2000" dirty="0">
                <a:solidFill>
                  <a:srgbClr val="FF0000"/>
                </a:solidFill>
              </a:rPr>
              <a:t>Επιλογή: με γραπτό διαγωνισμό</a:t>
            </a:r>
            <a:endParaRPr lang="en-US" sz="2000" dirty="0">
              <a:solidFill>
                <a:srgbClr val="FF0000"/>
              </a:solidFill>
            </a:endParaRPr>
          </a:p>
          <a:p>
            <a:pPr algn="ctr"/>
            <a:endParaRPr lang="el-GR" sz="2000" dirty="0">
              <a:solidFill>
                <a:schemeClr val="accent2">
                  <a:lumMod val="75000"/>
                </a:schemeClr>
              </a:solidFill>
            </a:endParaRPr>
          </a:p>
          <a:p>
            <a:pPr algn="ctr"/>
            <a:r>
              <a:rPr lang="el-GR" sz="2000" dirty="0">
                <a:solidFill>
                  <a:schemeClr val="accent3">
                    <a:lumMod val="50000"/>
                  </a:schemeClr>
                </a:solidFill>
              </a:rPr>
              <a:t>Τροφεία: 1.500€ μηνιαία για μάστερ και εφάπαξ 1.000€ έξοδα πρώτης εγκατάστασης</a:t>
            </a:r>
            <a:endParaRPr lang="en-US" sz="2000" dirty="0">
              <a:solidFill>
                <a:schemeClr val="accent3">
                  <a:lumMod val="50000"/>
                </a:schemeClr>
              </a:solidFill>
            </a:endParaRPr>
          </a:p>
          <a:p>
            <a:pPr algn="ctr"/>
            <a:endParaRPr lang="el-GR" sz="2000" dirty="0">
              <a:solidFill>
                <a:schemeClr val="accent2">
                  <a:lumMod val="75000"/>
                </a:schemeClr>
              </a:solidFill>
            </a:endParaRPr>
          </a:p>
          <a:p>
            <a:pPr algn="ctr"/>
            <a:r>
              <a:rPr lang="el-GR" sz="2000" dirty="0">
                <a:solidFill>
                  <a:srgbClr val="FFC000"/>
                </a:solidFill>
              </a:rPr>
              <a:t>Διάρκεια: έως 24 μήνες</a:t>
            </a:r>
          </a:p>
        </p:txBody>
      </p:sp>
      <p:grpSp>
        <p:nvGrpSpPr>
          <p:cNvPr id="19463" name="13 - Ομάδα"/>
          <p:cNvGrpSpPr>
            <a:grpSpLocks/>
          </p:cNvGrpSpPr>
          <p:nvPr/>
        </p:nvGrpSpPr>
        <p:grpSpPr bwMode="auto">
          <a:xfrm>
            <a:off x="-1348" y="555625"/>
            <a:ext cx="7913223" cy="2342440"/>
            <a:chOff x="56161" y="331872"/>
            <a:chExt cx="7913293" cy="2342772"/>
          </a:xfrm>
        </p:grpSpPr>
        <p:sp>
          <p:nvSpPr>
            <p:cNvPr id="17" name="Rectangle 23"/>
            <p:cNvSpPr/>
            <p:nvPr/>
          </p:nvSpPr>
          <p:spPr>
            <a:xfrm>
              <a:off x="56161" y="331872"/>
              <a:ext cx="7913293" cy="1293925"/>
            </a:xfrm>
            <a:prstGeom prst="rect">
              <a:avLst/>
            </a:prstGeom>
            <a:gradFill flip="none" rotWithShape="1">
              <a:gsLst>
                <a:gs pos="32000">
                  <a:schemeClr val="bg2"/>
                </a:gs>
                <a:gs pos="100000">
                  <a:schemeClr val="bg2">
                    <a:lumMod val="75000"/>
                  </a:schemeClr>
                </a:gs>
              </a:gsLst>
              <a:lin ang="5400000" scaled="1"/>
              <a:tileRect/>
            </a:gradFill>
            <a:ln w="12700">
              <a:gradFill flip="none" rotWithShape="1">
                <a:gsLst>
                  <a:gs pos="0">
                    <a:schemeClr val="bg1"/>
                  </a:gs>
                  <a:gs pos="100000">
                    <a:schemeClr val="bg1">
                      <a:lumMod val="75000"/>
                    </a:schemeClr>
                  </a:gs>
                </a:gsLst>
                <a:lin ang="16200000" scaled="1"/>
                <a:tileRect/>
              </a:gradFill>
            </a:ln>
            <a:effectLst>
              <a:glow rad="63500">
                <a:schemeClr val="bg1">
                  <a:lumMod val="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914400" anchor="ctr"/>
            <a:lstStyle/>
            <a:p>
              <a:pPr algn="ctr" fontAlgn="auto">
                <a:spcBef>
                  <a:spcPts val="0"/>
                </a:spcBef>
                <a:spcAft>
                  <a:spcPts val="0"/>
                </a:spcAft>
                <a:defRPr/>
              </a:pPr>
              <a:r>
                <a:rPr lang="el-GR" sz="2000" b="1" dirty="0">
                  <a:solidFill>
                    <a:srgbClr val="1F497D">
                      <a:lumMod val="75000"/>
                    </a:srgbClr>
                  </a:solidFill>
                  <a:latin typeface="Gill Sans MT" pitchFamily="34" charset="0"/>
                </a:rPr>
                <a:t>Κληροδότημα Φανή </a:t>
              </a:r>
              <a:r>
                <a:rPr lang="el-GR" sz="2000" b="1" dirty="0" err="1">
                  <a:solidFill>
                    <a:srgbClr val="1F497D">
                      <a:lumMod val="75000"/>
                    </a:srgbClr>
                  </a:solidFill>
                  <a:latin typeface="Gill Sans MT" pitchFamily="34" charset="0"/>
                </a:rPr>
                <a:t>Σαριγιάννη</a:t>
              </a:r>
              <a:br>
                <a:rPr lang="el-GR" sz="2000" b="1" dirty="0">
                  <a:solidFill>
                    <a:srgbClr val="1F497D">
                      <a:lumMod val="75000"/>
                    </a:srgbClr>
                  </a:solidFill>
                  <a:latin typeface="Gill Sans MT" pitchFamily="34" charset="0"/>
                </a:rPr>
              </a:br>
              <a:r>
                <a:rPr lang="el-GR" sz="2000" b="1" dirty="0">
                  <a:solidFill>
                    <a:srgbClr val="1F497D">
                      <a:lumMod val="75000"/>
                    </a:srgbClr>
                  </a:solidFill>
                  <a:latin typeface="Gill Sans MT" pitchFamily="34" charset="0"/>
                </a:rPr>
                <a:t>αφορά μεταπτυχιακές σπουδές ή διδακτορική διατριβή στον τομέα της Φυτοπαθολογίας, στο εξωτερικό</a:t>
              </a:r>
              <a:br>
                <a:rPr lang="el-GR" sz="2000" b="1" dirty="0">
                  <a:solidFill>
                    <a:srgbClr val="1F497D">
                      <a:lumMod val="75000"/>
                    </a:srgbClr>
                  </a:solidFill>
                  <a:latin typeface="Gill Sans MT" pitchFamily="34" charset="0"/>
                </a:rPr>
              </a:br>
              <a:endParaRPr lang="el-GR" sz="2000" b="1" dirty="0">
                <a:solidFill>
                  <a:srgbClr val="1F497D">
                    <a:lumMod val="75000"/>
                  </a:srgbClr>
                </a:solidFill>
                <a:latin typeface="Gill Sans MT" pitchFamily="34" charset="0"/>
              </a:endParaRPr>
            </a:p>
          </p:txBody>
        </p:sp>
        <p:cxnSp>
          <p:nvCxnSpPr>
            <p:cNvPr id="18" name="Straight Connector 25"/>
            <p:cNvCxnSpPr/>
            <p:nvPr/>
          </p:nvCxnSpPr>
          <p:spPr>
            <a:xfrm>
              <a:off x="1043242" y="1844263"/>
              <a:ext cx="0" cy="830381"/>
            </a:xfrm>
            <a:prstGeom prst="line">
              <a:avLst/>
            </a:prstGeom>
            <a:ln w="31750">
              <a:solidFill>
                <a:srgbClr val="FFFFFF"/>
              </a:solidFill>
              <a:prstDash val="sysDot"/>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4478938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7" name="6 - Ορθογώνιο"/>
          <p:cNvSpPr/>
          <p:nvPr/>
        </p:nvSpPr>
        <p:spPr>
          <a:xfrm>
            <a:off x="0" y="0"/>
            <a:ext cx="9144000" cy="1111250"/>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el-GR" b="1">
              <a:ln w="18000">
                <a:solidFill>
                  <a:srgbClr val="C0504D">
                    <a:satMod val="140000"/>
                  </a:srgbClr>
                </a:solidFill>
                <a:prstDash val="solid"/>
                <a:miter lim="800000"/>
              </a:ln>
              <a:noFill/>
              <a:effectLst>
                <a:outerShdw blurRad="25500" dist="23000" dir="7020000" algn="tl">
                  <a:srgbClr val="000000">
                    <a:alpha val="50000"/>
                  </a:srgbClr>
                </a:outerShdw>
              </a:effectLst>
            </a:endParaRPr>
          </a:p>
        </p:txBody>
      </p:sp>
      <p:pic>
        <p:nvPicPr>
          <p:cNvPr id="9" name="8 - Εικόνα" descr="iky.png"/>
          <p:cNvPicPr>
            <a:picLocks noChangeAspect="1"/>
          </p:cNvPicPr>
          <p:nvPr/>
        </p:nvPicPr>
        <p:blipFill>
          <a:blip r:embed="rId3" cstate="print"/>
          <a:stretch>
            <a:fillRect/>
          </a:stretch>
        </p:blipFill>
        <p:spPr>
          <a:xfrm>
            <a:off x="7933299" y="0"/>
            <a:ext cx="1190625" cy="920750"/>
          </a:xfrm>
          <a:prstGeom prst="rect">
            <a:avLst/>
          </a:prstGeom>
          <a:ln>
            <a:noFill/>
          </a:ln>
          <a:effectLst>
            <a:outerShdw blurRad="190500" algn="tl" rotWithShape="0">
              <a:srgbClr val="000000">
                <a:alpha val="70000"/>
              </a:srgbClr>
            </a:outerShdw>
          </a:effectLst>
        </p:spPr>
      </p:pic>
      <p:sp>
        <p:nvSpPr>
          <p:cNvPr id="19461" name="5 - Υπότιτλος"/>
          <p:cNvSpPr txBox="1">
            <a:spLocks/>
          </p:cNvSpPr>
          <p:nvPr/>
        </p:nvSpPr>
        <p:spPr bwMode="auto">
          <a:xfrm>
            <a:off x="323850" y="2420938"/>
            <a:ext cx="8496300" cy="4032250"/>
          </a:xfrm>
          <a:prstGeom prst="rect">
            <a:avLst/>
          </a:prstGeom>
          <a:noFill/>
          <a:ln w="9525">
            <a:noFill/>
            <a:miter lim="800000"/>
            <a:headEnd/>
            <a:tailEnd/>
          </a:ln>
        </p:spPr>
        <p:txBody>
          <a:bodyPr/>
          <a:lstStyle/>
          <a:p>
            <a:pPr algn="just">
              <a:spcBef>
                <a:spcPct val="20000"/>
              </a:spcBef>
              <a:buFont typeface="Arial" pitchFamily="34" charset="0"/>
              <a:buChar char="•"/>
            </a:pPr>
            <a:endParaRPr lang="en-US" sz="3200">
              <a:solidFill>
                <a:srgbClr val="17375E"/>
              </a:solidFill>
              <a:latin typeface="Calibri" pitchFamily="34" charset="0"/>
            </a:endParaRPr>
          </a:p>
        </p:txBody>
      </p:sp>
      <p:sp>
        <p:nvSpPr>
          <p:cNvPr id="19462" name="5 - Υπότιτλος"/>
          <p:cNvSpPr txBox="1">
            <a:spLocks/>
          </p:cNvSpPr>
          <p:nvPr/>
        </p:nvSpPr>
        <p:spPr bwMode="auto">
          <a:xfrm>
            <a:off x="179512" y="1254334"/>
            <a:ext cx="8856340" cy="5271010"/>
          </a:xfrm>
          <a:prstGeom prst="rect">
            <a:avLst/>
          </a:prstGeom>
          <a:noFill/>
          <a:ln w="9525">
            <a:noFill/>
            <a:miter lim="800000"/>
            <a:headEnd/>
            <a:tailEnd/>
          </a:ln>
        </p:spPr>
        <p:txBody>
          <a:bodyPr/>
          <a:lstStyle/>
          <a:p>
            <a:pPr algn="ctr"/>
            <a:endParaRPr lang="en-US" sz="1400" dirty="0">
              <a:solidFill>
                <a:srgbClr val="FF0000"/>
              </a:solidFill>
            </a:endParaRPr>
          </a:p>
          <a:p>
            <a:pPr algn="ctr"/>
            <a:endParaRPr lang="en-US" sz="1400" dirty="0">
              <a:solidFill>
                <a:srgbClr val="FF0000"/>
              </a:solidFill>
            </a:endParaRPr>
          </a:p>
          <a:p>
            <a:pPr algn="ctr"/>
            <a:endParaRPr lang="en-US" sz="1400" dirty="0">
              <a:solidFill>
                <a:srgbClr val="FF0000"/>
              </a:solidFill>
            </a:endParaRPr>
          </a:p>
          <a:p>
            <a:pPr algn="ctr"/>
            <a:r>
              <a:rPr lang="el-GR" sz="2000" dirty="0">
                <a:solidFill>
                  <a:schemeClr val="accent2">
                    <a:lumMod val="75000"/>
                  </a:schemeClr>
                </a:solidFill>
              </a:rPr>
              <a:t>Γενικές Προϋποθέσεις: </a:t>
            </a:r>
          </a:p>
          <a:p>
            <a:pPr algn="ctr"/>
            <a:r>
              <a:rPr lang="el-GR" sz="2000" dirty="0">
                <a:solidFill>
                  <a:schemeClr val="accent2">
                    <a:lumMod val="75000"/>
                  </a:schemeClr>
                </a:solidFill>
              </a:rPr>
              <a:t>Όριο ηλικίας έως και 36 ετών</a:t>
            </a:r>
          </a:p>
          <a:p>
            <a:pPr algn="ctr"/>
            <a:r>
              <a:rPr lang="el-GR" sz="2000" dirty="0">
                <a:solidFill>
                  <a:schemeClr val="accent2">
                    <a:lumMod val="75000"/>
                  </a:schemeClr>
                </a:solidFill>
              </a:rPr>
              <a:t>Βασικό πτυχίο με βαθμό Λίαν Καλώς</a:t>
            </a:r>
          </a:p>
          <a:p>
            <a:pPr algn="ctr"/>
            <a:r>
              <a:rPr lang="el-GR" sz="2000" dirty="0">
                <a:solidFill>
                  <a:schemeClr val="accent2">
                    <a:lumMod val="75000"/>
                  </a:schemeClr>
                </a:solidFill>
              </a:rPr>
              <a:t>Φορολογητέο εισόδημα ατομικό: 14.000€ ή οικογενειακό: 28.000€</a:t>
            </a:r>
            <a:endParaRPr lang="en-US" sz="2000" dirty="0">
              <a:solidFill>
                <a:schemeClr val="accent2">
                  <a:lumMod val="75000"/>
                </a:schemeClr>
              </a:solidFill>
            </a:endParaRPr>
          </a:p>
          <a:p>
            <a:pPr marL="342900" indent="-342900" algn="ctr">
              <a:buFont typeface="Arial" panose="020B0604020202020204" pitchFamily="34" charset="0"/>
              <a:buChar char="•"/>
            </a:pPr>
            <a:endParaRPr lang="el-GR" sz="1400" dirty="0">
              <a:solidFill>
                <a:srgbClr val="FF0000"/>
              </a:solidFill>
            </a:endParaRPr>
          </a:p>
          <a:p>
            <a:pPr algn="ctr"/>
            <a:r>
              <a:rPr lang="el-GR" sz="2000" dirty="0">
                <a:solidFill>
                  <a:srgbClr val="FF0000"/>
                </a:solidFill>
              </a:rPr>
              <a:t>Επιλογή: με γραπτό διαγωνισμό</a:t>
            </a:r>
            <a:endParaRPr lang="en-US" sz="2000" dirty="0">
              <a:solidFill>
                <a:srgbClr val="FF0000"/>
              </a:solidFill>
            </a:endParaRPr>
          </a:p>
          <a:p>
            <a:pPr algn="ctr"/>
            <a:endParaRPr lang="el-GR" sz="1400" dirty="0">
              <a:solidFill>
                <a:srgbClr val="FF0000"/>
              </a:solidFill>
            </a:endParaRPr>
          </a:p>
          <a:p>
            <a:pPr algn="ctr"/>
            <a:r>
              <a:rPr lang="el-GR" sz="2000" dirty="0">
                <a:solidFill>
                  <a:schemeClr val="accent3">
                    <a:lumMod val="50000"/>
                  </a:schemeClr>
                </a:solidFill>
              </a:rPr>
              <a:t>Τροφεία: 1.400€ μηνιαίως και εφάπαξ 1.000€ έξοδα πρώτης εγκατάστασης</a:t>
            </a:r>
            <a:endParaRPr lang="en-US" sz="2000" dirty="0">
              <a:solidFill>
                <a:schemeClr val="accent3">
                  <a:lumMod val="50000"/>
                </a:schemeClr>
              </a:solidFill>
            </a:endParaRPr>
          </a:p>
          <a:p>
            <a:pPr algn="ctr"/>
            <a:endParaRPr lang="en-US" sz="2000" dirty="0">
              <a:solidFill>
                <a:schemeClr val="accent3">
                  <a:lumMod val="50000"/>
                </a:schemeClr>
              </a:solidFill>
            </a:endParaRPr>
          </a:p>
          <a:p>
            <a:pPr algn="ctr"/>
            <a:endParaRPr lang="el-GR" sz="1400" dirty="0">
              <a:solidFill>
                <a:srgbClr val="FF0000"/>
              </a:solidFill>
            </a:endParaRPr>
          </a:p>
          <a:p>
            <a:pPr algn="ctr"/>
            <a:r>
              <a:rPr lang="el-GR" sz="2000" dirty="0">
                <a:solidFill>
                  <a:srgbClr val="FFC000"/>
                </a:solidFill>
              </a:rPr>
              <a:t>Διάρκεια: έως 24 μήνες</a:t>
            </a:r>
          </a:p>
        </p:txBody>
      </p:sp>
      <p:grpSp>
        <p:nvGrpSpPr>
          <p:cNvPr id="19463" name="13 - Ομάδα"/>
          <p:cNvGrpSpPr>
            <a:grpSpLocks/>
          </p:cNvGrpSpPr>
          <p:nvPr/>
        </p:nvGrpSpPr>
        <p:grpSpPr bwMode="auto">
          <a:xfrm>
            <a:off x="79447" y="607463"/>
            <a:ext cx="7913223" cy="1779601"/>
            <a:chOff x="135610" y="894791"/>
            <a:chExt cx="7913293" cy="1779853"/>
          </a:xfrm>
        </p:grpSpPr>
        <p:sp>
          <p:nvSpPr>
            <p:cNvPr id="17" name="Rectangle 23"/>
            <p:cNvSpPr/>
            <p:nvPr/>
          </p:nvSpPr>
          <p:spPr>
            <a:xfrm>
              <a:off x="135610" y="894791"/>
              <a:ext cx="7913293" cy="1293925"/>
            </a:xfrm>
            <a:prstGeom prst="rect">
              <a:avLst/>
            </a:prstGeom>
            <a:gradFill flip="none" rotWithShape="1">
              <a:gsLst>
                <a:gs pos="32000">
                  <a:schemeClr val="bg2"/>
                </a:gs>
                <a:gs pos="100000">
                  <a:schemeClr val="bg2">
                    <a:lumMod val="75000"/>
                  </a:schemeClr>
                </a:gs>
              </a:gsLst>
              <a:lin ang="5400000" scaled="1"/>
              <a:tileRect/>
            </a:gradFill>
            <a:ln w="12700">
              <a:gradFill flip="none" rotWithShape="1">
                <a:gsLst>
                  <a:gs pos="0">
                    <a:schemeClr val="bg1"/>
                  </a:gs>
                  <a:gs pos="100000">
                    <a:schemeClr val="bg1">
                      <a:lumMod val="75000"/>
                    </a:schemeClr>
                  </a:gs>
                </a:gsLst>
                <a:lin ang="16200000" scaled="1"/>
                <a:tileRect/>
              </a:gradFill>
            </a:ln>
            <a:effectLst>
              <a:glow rad="63500">
                <a:schemeClr val="bg1">
                  <a:lumMod val="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914400" anchor="ctr"/>
            <a:lstStyle/>
            <a:p>
              <a:pPr algn="ctr" fontAlgn="auto">
                <a:spcBef>
                  <a:spcPts val="0"/>
                </a:spcBef>
                <a:spcAft>
                  <a:spcPts val="0"/>
                </a:spcAft>
                <a:defRPr/>
              </a:pPr>
              <a:endParaRPr lang="en-US" sz="2000" b="1" dirty="0">
                <a:solidFill>
                  <a:srgbClr val="1F497D">
                    <a:lumMod val="75000"/>
                  </a:srgbClr>
                </a:solidFill>
                <a:latin typeface="Gill Sans MT" pitchFamily="34" charset="0"/>
              </a:endParaRPr>
            </a:p>
            <a:p>
              <a:pPr algn="ctr" fontAlgn="auto">
                <a:spcBef>
                  <a:spcPts val="0"/>
                </a:spcBef>
                <a:spcAft>
                  <a:spcPts val="0"/>
                </a:spcAft>
                <a:defRPr/>
              </a:pPr>
              <a:endParaRPr lang="en-US" sz="2000" b="1" dirty="0">
                <a:solidFill>
                  <a:srgbClr val="1F497D">
                    <a:lumMod val="75000"/>
                  </a:srgbClr>
                </a:solidFill>
                <a:latin typeface="Gill Sans MT" pitchFamily="34" charset="0"/>
              </a:endParaRPr>
            </a:p>
            <a:p>
              <a:pPr algn="ctr" fontAlgn="auto">
                <a:spcBef>
                  <a:spcPts val="0"/>
                </a:spcBef>
                <a:spcAft>
                  <a:spcPts val="0"/>
                </a:spcAft>
                <a:defRPr/>
              </a:pPr>
              <a:r>
                <a:rPr lang="el-GR" sz="2000" b="1" dirty="0" err="1">
                  <a:solidFill>
                    <a:srgbClr val="1F497D">
                      <a:lumMod val="75000"/>
                    </a:srgbClr>
                  </a:solidFill>
                  <a:latin typeface="Gill Sans MT" pitchFamily="34" charset="0"/>
                </a:rPr>
                <a:t>Θεοδωρίδειο</a:t>
              </a:r>
              <a:r>
                <a:rPr lang="el-GR" sz="2000" b="1" dirty="0">
                  <a:solidFill>
                    <a:srgbClr val="1F497D">
                      <a:lumMod val="75000"/>
                    </a:srgbClr>
                  </a:solidFill>
                  <a:latin typeface="Gill Sans MT" pitchFamily="34" charset="0"/>
                </a:rPr>
                <a:t> Κληροδότημα Εκπαιδευτικών</a:t>
              </a:r>
              <a:br>
                <a:rPr lang="el-GR" sz="2000" b="1" dirty="0">
                  <a:solidFill>
                    <a:srgbClr val="1F497D">
                      <a:lumMod val="75000"/>
                    </a:srgbClr>
                  </a:solidFill>
                  <a:latin typeface="Gill Sans MT" pitchFamily="34" charset="0"/>
                </a:rPr>
              </a:br>
              <a:r>
                <a:rPr lang="el-GR" sz="2000" b="1" dirty="0">
                  <a:solidFill>
                    <a:srgbClr val="1F497D">
                      <a:lumMod val="75000"/>
                    </a:srgbClr>
                  </a:solidFill>
                  <a:latin typeface="Gill Sans MT" pitchFamily="34" charset="0"/>
                </a:rPr>
                <a:t>αφορά μεταπτυχιακές σπουδές (μάστερ) στον τομέα των Παιδαγωγικών, στο εξωτερικό (χώρες Ε.Ε.)</a:t>
              </a:r>
              <a:br>
                <a:rPr lang="el-GR" sz="2000" b="1" dirty="0">
                  <a:solidFill>
                    <a:srgbClr val="1F497D">
                      <a:lumMod val="75000"/>
                    </a:srgbClr>
                  </a:solidFill>
                  <a:latin typeface="Gill Sans MT" pitchFamily="34" charset="0"/>
                </a:rPr>
              </a:br>
              <a:br>
                <a:rPr lang="el-GR" sz="2000" b="1" dirty="0">
                  <a:solidFill>
                    <a:srgbClr val="1F497D">
                      <a:lumMod val="75000"/>
                    </a:srgbClr>
                  </a:solidFill>
                  <a:latin typeface="Gill Sans MT" pitchFamily="34" charset="0"/>
                </a:rPr>
              </a:br>
              <a:endParaRPr lang="el-GR" sz="2000" b="1" dirty="0">
                <a:solidFill>
                  <a:srgbClr val="1F497D">
                    <a:lumMod val="75000"/>
                  </a:srgbClr>
                </a:solidFill>
                <a:latin typeface="Gill Sans MT" pitchFamily="34" charset="0"/>
              </a:endParaRPr>
            </a:p>
          </p:txBody>
        </p:sp>
        <p:cxnSp>
          <p:nvCxnSpPr>
            <p:cNvPr id="18" name="Straight Connector 25"/>
            <p:cNvCxnSpPr/>
            <p:nvPr/>
          </p:nvCxnSpPr>
          <p:spPr>
            <a:xfrm>
              <a:off x="1043242" y="1844263"/>
              <a:ext cx="0" cy="830381"/>
            </a:xfrm>
            <a:prstGeom prst="line">
              <a:avLst/>
            </a:prstGeom>
            <a:ln w="31750">
              <a:solidFill>
                <a:srgbClr val="FFFFFF"/>
              </a:solidFill>
              <a:prstDash val="sysDot"/>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7252164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7" name="6 - Ορθογώνιο"/>
          <p:cNvSpPr/>
          <p:nvPr/>
        </p:nvSpPr>
        <p:spPr>
          <a:xfrm>
            <a:off x="0" y="0"/>
            <a:ext cx="9144000" cy="1111250"/>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el-GR" b="1">
              <a:ln w="18000">
                <a:solidFill>
                  <a:srgbClr val="C0504D">
                    <a:satMod val="140000"/>
                  </a:srgbClr>
                </a:solidFill>
                <a:prstDash val="solid"/>
                <a:miter lim="800000"/>
              </a:ln>
              <a:noFill/>
              <a:effectLst>
                <a:outerShdw blurRad="25500" dist="23000" dir="7020000" algn="tl">
                  <a:srgbClr val="000000">
                    <a:alpha val="50000"/>
                  </a:srgbClr>
                </a:outerShdw>
              </a:effectLst>
            </a:endParaRPr>
          </a:p>
        </p:txBody>
      </p:sp>
      <p:pic>
        <p:nvPicPr>
          <p:cNvPr id="9" name="8 - Εικόνα" descr="iky.png"/>
          <p:cNvPicPr>
            <a:picLocks noChangeAspect="1"/>
          </p:cNvPicPr>
          <p:nvPr/>
        </p:nvPicPr>
        <p:blipFill>
          <a:blip r:embed="rId3" cstate="print"/>
          <a:stretch>
            <a:fillRect/>
          </a:stretch>
        </p:blipFill>
        <p:spPr>
          <a:xfrm>
            <a:off x="7933299" y="0"/>
            <a:ext cx="1190625" cy="920750"/>
          </a:xfrm>
          <a:prstGeom prst="rect">
            <a:avLst/>
          </a:prstGeom>
          <a:ln>
            <a:noFill/>
          </a:ln>
          <a:effectLst>
            <a:outerShdw blurRad="190500" algn="tl" rotWithShape="0">
              <a:srgbClr val="000000">
                <a:alpha val="70000"/>
              </a:srgbClr>
            </a:outerShdw>
          </a:effectLst>
        </p:spPr>
      </p:pic>
      <p:sp>
        <p:nvSpPr>
          <p:cNvPr id="19461" name="5 - Υπότιτλος"/>
          <p:cNvSpPr txBox="1">
            <a:spLocks/>
          </p:cNvSpPr>
          <p:nvPr/>
        </p:nvSpPr>
        <p:spPr bwMode="auto">
          <a:xfrm>
            <a:off x="323850" y="2420938"/>
            <a:ext cx="8496300" cy="4032250"/>
          </a:xfrm>
          <a:prstGeom prst="rect">
            <a:avLst/>
          </a:prstGeom>
          <a:noFill/>
          <a:ln w="9525">
            <a:noFill/>
            <a:miter lim="800000"/>
            <a:headEnd/>
            <a:tailEnd/>
          </a:ln>
        </p:spPr>
        <p:txBody>
          <a:bodyPr/>
          <a:lstStyle/>
          <a:p>
            <a:pPr algn="just">
              <a:spcBef>
                <a:spcPct val="20000"/>
              </a:spcBef>
              <a:buFont typeface="Arial" pitchFamily="34" charset="0"/>
              <a:buChar char="•"/>
            </a:pPr>
            <a:endParaRPr lang="en-US" sz="3200">
              <a:solidFill>
                <a:srgbClr val="17375E"/>
              </a:solidFill>
              <a:latin typeface="Calibri" pitchFamily="34" charset="0"/>
            </a:endParaRPr>
          </a:p>
        </p:txBody>
      </p:sp>
      <p:sp>
        <p:nvSpPr>
          <p:cNvPr id="19462" name="5 - Υπότιτλος"/>
          <p:cNvSpPr txBox="1">
            <a:spLocks/>
          </p:cNvSpPr>
          <p:nvPr/>
        </p:nvSpPr>
        <p:spPr bwMode="auto">
          <a:xfrm>
            <a:off x="179512" y="1254334"/>
            <a:ext cx="8856340" cy="5271010"/>
          </a:xfrm>
          <a:prstGeom prst="rect">
            <a:avLst/>
          </a:prstGeom>
          <a:noFill/>
          <a:ln w="9525">
            <a:noFill/>
            <a:miter lim="800000"/>
            <a:headEnd/>
            <a:tailEnd/>
          </a:ln>
        </p:spPr>
        <p:txBody>
          <a:bodyPr/>
          <a:lstStyle/>
          <a:p>
            <a:pPr algn="ctr"/>
            <a:endParaRPr lang="en-US" sz="1400" dirty="0">
              <a:solidFill>
                <a:srgbClr val="FF0000"/>
              </a:solidFill>
            </a:endParaRPr>
          </a:p>
          <a:p>
            <a:pPr algn="ctr"/>
            <a:endParaRPr lang="en-US" sz="1400" dirty="0">
              <a:solidFill>
                <a:srgbClr val="FF0000"/>
              </a:solidFill>
            </a:endParaRPr>
          </a:p>
          <a:p>
            <a:pPr algn="ctr"/>
            <a:endParaRPr lang="en-US" sz="1400" dirty="0">
              <a:solidFill>
                <a:srgbClr val="FF0000"/>
              </a:solidFill>
            </a:endParaRPr>
          </a:p>
          <a:p>
            <a:pPr algn="ctr"/>
            <a:r>
              <a:rPr lang="el-GR" sz="2000" dirty="0">
                <a:solidFill>
                  <a:schemeClr val="accent2">
                    <a:lumMod val="75000"/>
                  </a:schemeClr>
                </a:solidFill>
              </a:rPr>
              <a:t>Γενικές Προϋποθέσεις: </a:t>
            </a:r>
          </a:p>
          <a:p>
            <a:pPr algn="ctr"/>
            <a:r>
              <a:rPr lang="el-GR" sz="2000" dirty="0">
                <a:solidFill>
                  <a:schemeClr val="accent2">
                    <a:lumMod val="75000"/>
                  </a:schemeClr>
                </a:solidFill>
              </a:rPr>
              <a:t>Όριο ηλικίας έως και 36 ετών</a:t>
            </a:r>
          </a:p>
          <a:p>
            <a:pPr algn="ctr"/>
            <a:r>
              <a:rPr lang="el-GR" sz="2000" dirty="0">
                <a:solidFill>
                  <a:schemeClr val="accent2">
                    <a:lumMod val="75000"/>
                  </a:schemeClr>
                </a:solidFill>
              </a:rPr>
              <a:t>Βασικό πτυχίο με βαθμό Λίαν Καλώς</a:t>
            </a:r>
          </a:p>
          <a:p>
            <a:pPr algn="ctr"/>
            <a:r>
              <a:rPr lang="el-GR" sz="2000" dirty="0">
                <a:solidFill>
                  <a:schemeClr val="accent2">
                    <a:lumMod val="75000"/>
                  </a:schemeClr>
                </a:solidFill>
              </a:rPr>
              <a:t>Φορολογητέο εισόδημα ατομικό: 14.000€ ή οικογενειακό: 28.000€</a:t>
            </a:r>
            <a:endParaRPr lang="en-US" sz="2000" dirty="0">
              <a:solidFill>
                <a:schemeClr val="accent2">
                  <a:lumMod val="75000"/>
                </a:schemeClr>
              </a:solidFill>
            </a:endParaRPr>
          </a:p>
          <a:p>
            <a:pPr algn="ctr"/>
            <a:r>
              <a:rPr lang="el-GR" sz="2000" dirty="0">
                <a:solidFill>
                  <a:schemeClr val="accent2">
                    <a:lumMod val="75000"/>
                  </a:schemeClr>
                </a:solidFill>
              </a:rPr>
              <a:t>Πολύ καλή γνώση ξένης γλώσσας</a:t>
            </a:r>
            <a:endParaRPr lang="en-US" sz="2000" dirty="0">
              <a:solidFill>
                <a:schemeClr val="accent2">
                  <a:lumMod val="75000"/>
                </a:schemeClr>
              </a:solidFill>
            </a:endParaRPr>
          </a:p>
          <a:p>
            <a:pPr algn="ctr"/>
            <a:endParaRPr lang="el-GR" sz="2000" dirty="0">
              <a:solidFill>
                <a:schemeClr val="accent2">
                  <a:lumMod val="75000"/>
                </a:schemeClr>
              </a:solidFill>
            </a:endParaRPr>
          </a:p>
          <a:p>
            <a:pPr algn="ctr"/>
            <a:r>
              <a:rPr lang="el-GR" sz="2000" dirty="0">
                <a:solidFill>
                  <a:srgbClr val="FF0000"/>
                </a:solidFill>
              </a:rPr>
              <a:t>Επιλογή: με </a:t>
            </a:r>
            <a:r>
              <a:rPr lang="el-GR" sz="2000" dirty="0" err="1">
                <a:solidFill>
                  <a:srgbClr val="FF0000"/>
                </a:solidFill>
              </a:rPr>
              <a:t>μοριοδότηση</a:t>
            </a:r>
            <a:r>
              <a:rPr lang="el-GR" sz="2000" dirty="0">
                <a:solidFill>
                  <a:srgbClr val="FF0000"/>
                </a:solidFill>
              </a:rPr>
              <a:t> βάσει κριτηρίων</a:t>
            </a:r>
            <a:endParaRPr lang="en-US" sz="2000" dirty="0">
              <a:solidFill>
                <a:srgbClr val="FF0000"/>
              </a:solidFill>
            </a:endParaRPr>
          </a:p>
          <a:p>
            <a:pPr algn="ctr"/>
            <a:endParaRPr lang="el-GR" sz="2000" dirty="0">
              <a:solidFill>
                <a:schemeClr val="accent2">
                  <a:lumMod val="75000"/>
                </a:schemeClr>
              </a:solidFill>
            </a:endParaRPr>
          </a:p>
          <a:p>
            <a:pPr algn="ctr"/>
            <a:r>
              <a:rPr lang="el-GR" sz="2000" dirty="0">
                <a:solidFill>
                  <a:schemeClr val="accent3">
                    <a:lumMod val="50000"/>
                  </a:schemeClr>
                </a:solidFill>
              </a:rPr>
              <a:t>Τροφεία: 1.200€ μηνιαίως για Ελλάδα, 1.500€ για εξωτερικό και εφάπαξ 1.000€ έξοδα πρώτης εγκατάστασης</a:t>
            </a:r>
            <a:endParaRPr lang="en-US" sz="2000" dirty="0">
              <a:solidFill>
                <a:schemeClr val="accent3">
                  <a:lumMod val="50000"/>
                </a:schemeClr>
              </a:solidFill>
            </a:endParaRPr>
          </a:p>
          <a:p>
            <a:pPr algn="ctr"/>
            <a:endParaRPr lang="el-GR" sz="2000" dirty="0">
              <a:solidFill>
                <a:schemeClr val="accent2">
                  <a:lumMod val="75000"/>
                </a:schemeClr>
              </a:solidFill>
            </a:endParaRPr>
          </a:p>
          <a:p>
            <a:pPr algn="ctr"/>
            <a:r>
              <a:rPr lang="el-GR" sz="2000" dirty="0">
                <a:solidFill>
                  <a:srgbClr val="FFC000"/>
                </a:solidFill>
              </a:rPr>
              <a:t>Διάρκεια: έως 36 μήνες</a:t>
            </a:r>
          </a:p>
        </p:txBody>
      </p:sp>
      <p:grpSp>
        <p:nvGrpSpPr>
          <p:cNvPr id="19463" name="13 - Ομάδα"/>
          <p:cNvGrpSpPr>
            <a:grpSpLocks/>
          </p:cNvGrpSpPr>
          <p:nvPr/>
        </p:nvGrpSpPr>
        <p:grpSpPr bwMode="auto">
          <a:xfrm>
            <a:off x="36743" y="260648"/>
            <a:ext cx="7913223" cy="2342440"/>
            <a:chOff x="56161" y="331872"/>
            <a:chExt cx="7913293" cy="2342772"/>
          </a:xfrm>
        </p:grpSpPr>
        <p:sp>
          <p:nvSpPr>
            <p:cNvPr id="17" name="Rectangle 23"/>
            <p:cNvSpPr/>
            <p:nvPr/>
          </p:nvSpPr>
          <p:spPr>
            <a:xfrm>
              <a:off x="56161" y="331872"/>
              <a:ext cx="7913293" cy="1584401"/>
            </a:xfrm>
            <a:prstGeom prst="rect">
              <a:avLst/>
            </a:prstGeom>
            <a:gradFill flip="none" rotWithShape="1">
              <a:gsLst>
                <a:gs pos="32000">
                  <a:schemeClr val="bg2"/>
                </a:gs>
                <a:gs pos="100000">
                  <a:schemeClr val="bg2">
                    <a:lumMod val="75000"/>
                  </a:schemeClr>
                </a:gs>
              </a:gsLst>
              <a:lin ang="5400000" scaled="1"/>
              <a:tileRect/>
            </a:gradFill>
            <a:ln w="12700">
              <a:gradFill flip="none" rotWithShape="1">
                <a:gsLst>
                  <a:gs pos="0">
                    <a:schemeClr val="bg1"/>
                  </a:gs>
                  <a:gs pos="100000">
                    <a:schemeClr val="bg1">
                      <a:lumMod val="75000"/>
                    </a:schemeClr>
                  </a:gs>
                </a:gsLst>
                <a:lin ang="16200000" scaled="1"/>
                <a:tileRect/>
              </a:gradFill>
            </a:ln>
            <a:effectLst>
              <a:glow rad="63500">
                <a:schemeClr val="bg1">
                  <a:lumMod val="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914400" anchor="ctr"/>
            <a:lstStyle/>
            <a:p>
              <a:pPr algn="ctr" fontAlgn="auto">
                <a:spcBef>
                  <a:spcPts val="0"/>
                </a:spcBef>
                <a:spcAft>
                  <a:spcPts val="0"/>
                </a:spcAft>
                <a:defRPr/>
              </a:pPr>
              <a:endParaRPr lang="en-US" sz="2000" b="1" dirty="0">
                <a:solidFill>
                  <a:srgbClr val="1F497D">
                    <a:lumMod val="75000"/>
                  </a:srgbClr>
                </a:solidFill>
                <a:latin typeface="Gill Sans MT" pitchFamily="34" charset="0"/>
              </a:endParaRPr>
            </a:p>
            <a:p>
              <a:pPr algn="ctr" fontAlgn="auto">
                <a:spcBef>
                  <a:spcPts val="0"/>
                </a:spcBef>
                <a:spcAft>
                  <a:spcPts val="0"/>
                </a:spcAft>
                <a:defRPr/>
              </a:pPr>
              <a:endParaRPr lang="en-US" sz="2000" b="1" dirty="0">
                <a:solidFill>
                  <a:srgbClr val="1F497D">
                    <a:lumMod val="75000"/>
                  </a:srgbClr>
                </a:solidFill>
                <a:latin typeface="Gill Sans MT" pitchFamily="34" charset="0"/>
              </a:endParaRPr>
            </a:p>
            <a:p>
              <a:pPr algn="ctr" fontAlgn="auto">
                <a:spcBef>
                  <a:spcPts val="0"/>
                </a:spcBef>
                <a:spcAft>
                  <a:spcPts val="0"/>
                </a:spcAft>
                <a:defRPr/>
              </a:pPr>
              <a:r>
                <a:rPr lang="el-GR" sz="2000" b="1" dirty="0">
                  <a:solidFill>
                    <a:srgbClr val="1F497D">
                      <a:lumMod val="75000"/>
                    </a:srgbClr>
                  </a:solidFill>
                  <a:latin typeface="Gill Sans MT" pitchFamily="34" charset="0"/>
                </a:rPr>
                <a:t>Κληροδότημα Δ. </a:t>
              </a:r>
              <a:r>
                <a:rPr lang="el-GR" sz="2000" b="1" dirty="0" err="1">
                  <a:solidFill>
                    <a:srgbClr val="1F497D">
                      <a:lumMod val="75000"/>
                    </a:srgbClr>
                  </a:solidFill>
                  <a:latin typeface="Gill Sans MT" pitchFamily="34" charset="0"/>
                </a:rPr>
                <a:t>Χρυσοβέργη</a:t>
              </a:r>
              <a:br>
                <a:rPr lang="el-GR" sz="2000" b="1" dirty="0">
                  <a:solidFill>
                    <a:srgbClr val="1F497D">
                      <a:lumMod val="75000"/>
                    </a:srgbClr>
                  </a:solidFill>
                  <a:latin typeface="Gill Sans MT" pitchFamily="34" charset="0"/>
                </a:rPr>
              </a:br>
              <a:r>
                <a:rPr lang="el-GR" sz="2000" b="1" dirty="0">
                  <a:solidFill>
                    <a:srgbClr val="1F497D">
                      <a:lumMod val="75000"/>
                    </a:srgbClr>
                  </a:solidFill>
                  <a:latin typeface="Gill Sans MT" pitchFamily="34" charset="0"/>
                </a:rPr>
                <a:t>αφορά διδακτορική διατριβή σε εξειδικεύσεις που ορίζονται από το ΔΣ (ενδεικτικά για το </a:t>
              </a:r>
              <a:r>
                <a:rPr lang="el-GR" sz="2000" b="1" dirty="0" err="1">
                  <a:solidFill>
                    <a:srgbClr val="1F497D">
                      <a:lumMod val="75000"/>
                    </a:srgbClr>
                  </a:solidFill>
                  <a:latin typeface="Gill Sans MT" pitchFamily="34" charset="0"/>
                </a:rPr>
                <a:t>ακαδ</a:t>
              </a:r>
              <a:r>
                <a:rPr lang="el-GR" sz="2000" b="1" dirty="0">
                  <a:solidFill>
                    <a:srgbClr val="1F497D">
                      <a:lumMod val="75000"/>
                    </a:srgbClr>
                  </a:solidFill>
                  <a:latin typeface="Gill Sans MT" pitchFamily="34" charset="0"/>
                </a:rPr>
                <a:t>. έτος 2022-2023: Μαθηματικά, Αστρονομία και Φυσιολογία), στην Ελλάδα ή στο εξωτερικό</a:t>
              </a:r>
              <a:br>
                <a:rPr lang="el-GR" sz="2000" b="1" dirty="0">
                  <a:solidFill>
                    <a:srgbClr val="1F497D">
                      <a:lumMod val="75000"/>
                    </a:srgbClr>
                  </a:solidFill>
                  <a:latin typeface="Gill Sans MT" pitchFamily="34" charset="0"/>
                </a:rPr>
              </a:br>
              <a:br>
                <a:rPr lang="el-GR" sz="2000" b="1" dirty="0">
                  <a:solidFill>
                    <a:srgbClr val="1F497D">
                      <a:lumMod val="75000"/>
                    </a:srgbClr>
                  </a:solidFill>
                  <a:latin typeface="Gill Sans MT" pitchFamily="34" charset="0"/>
                </a:rPr>
              </a:br>
              <a:endParaRPr lang="el-GR" sz="2000" b="1" dirty="0">
                <a:solidFill>
                  <a:srgbClr val="1F497D">
                    <a:lumMod val="75000"/>
                  </a:srgbClr>
                </a:solidFill>
                <a:latin typeface="Gill Sans MT" pitchFamily="34" charset="0"/>
              </a:endParaRPr>
            </a:p>
          </p:txBody>
        </p:sp>
        <p:cxnSp>
          <p:nvCxnSpPr>
            <p:cNvPr id="18" name="Straight Connector 25"/>
            <p:cNvCxnSpPr/>
            <p:nvPr/>
          </p:nvCxnSpPr>
          <p:spPr>
            <a:xfrm>
              <a:off x="1043242" y="1844263"/>
              <a:ext cx="0" cy="830381"/>
            </a:xfrm>
            <a:prstGeom prst="line">
              <a:avLst/>
            </a:prstGeom>
            <a:ln w="31750">
              <a:solidFill>
                <a:srgbClr val="FFFFFF"/>
              </a:solidFill>
              <a:prstDash val="sysDot"/>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5498141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7" name="6 - Ορθογώνιο"/>
          <p:cNvSpPr/>
          <p:nvPr/>
        </p:nvSpPr>
        <p:spPr>
          <a:xfrm>
            <a:off x="0" y="0"/>
            <a:ext cx="9144000" cy="1111250"/>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el-GR" b="1">
              <a:ln w="18000">
                <a:solidFill>
                  <a:srgbClr val="C0504D">
                    <a:satMod val="140000"/>
                  </a:srgbClr>
                </a:solidFill>
                <a:prstDash val="solid"/>
                <a:miter lim="800000"/>
              </a:ln>
              <a:noFill/>
              <a:effectLst>
                <a:outerShdw blurRad="25500" dist="23000" dir="7020000" algn="tl">
                  <a:srgbClr val="000000">
                    <a:alpha val="50000"/>
                  </a:srgbClr>
                </a:outerShdw>
              </a:effectLst>
            </a:endParaRPr>
          </a:p>
        </p:txBody>
      </p:sp>
      <p:pic>
        <p:nvPicPr>
          <p:cNvPr id="9" name="8 - Εικόνα" descr="iky.png"/>
          <p:cNvPicPr>
            <a:picLocks noChangeAspect="1"/>
          </p:cNvPicPr>
          <p:nvPr/>
        </p:nvPicPr>
        <p:blipFill>
          <a:blip r:embed="rId3" cstate="print"/>
          <a:stretch>
            <a:fillRect/>
          </a:stretch>
        </p:blipFill>
        <p:spPr>
          <a:xfrm>
            <a:off x="7933299" y="0"/>
            <a:ext cx="1190625" cy="920750"/>
          </a:xfrm>
          <a:prstGeom prst="rect">
            <a:avLst/>
          </a:prstGeom>
          <a:ln>
            <a:noFill/>
          </a:ln>
          <a:effectLst>
            <a:outerShdw blurRad="190500" algn="tl" rotWithShape="0">
              <a:srgbClr val="000000">
                <a:alpha val="70000"/>
              </a:srgbClr>
            </a:outerShdw>
          </a:effectLst>
        </p:spPr>
      </p:pic>
      <p:sp>
        <p:nvSpPr>
          <p:cNvPr id="19461" name="5 - Υπότιτλος"/>
          <p:cNvSpPr txBox="1">
            <a:spLocks/>
          </p:cNvSpPr>
          <p:nvPr/>
        </p:nvSpPr>
        <p:spPr bwMode="auto">
          <a:xfrm>
            <a:off x="323850" y="2420938"/>
            <a:ext cx="8496300" cy="4032250"/>
          </a:xfrm>
          <a:prstGeom prst="rect">
            <a:avLst/>
          </a:prstGeom>
          <a:noFill/>
          <a:ln w="9525">
            <a:noFill/>
            <a:miter lim="800000"/>
            <a:headEnd/>
            <a:tailEnd/>
          </a:ln>
        </p:spPr>
        <p:txBody>
          <a:bodyPr/>
          <a:lstStyle/>
          <a:p>
            <a:pPr algn="just">
              <a:spcBef>
                <a:spcPct val="20000"/>
              </a:spcBef>
              <a:buFont typeface="Arial" pitchFamily="34" charset="0"/>
              <a:buChar char="•"/>
            </a:pPr>
            <a:endParaRPr lang="en-US" sz="3200">
              <a:solidFill>
                <a:srgbClr val="17375E"/>
              </a:solidFill>
              <a:latin typeface="Calibri" pitchFamily="34" charset="0"/>
            </a:endParaRPr>
          </a:p>
        </p:txBody>
      </p:sp>
      <p:sp>
        <p:nvSpPr>
          <p:cNvPr id="19462" name="5 - Υπότιτλος"/>
          <p:cNvSpPr txBox="1">
            <a:spLocks/>
          </p:cNvSpPr>
          <p:nvPr/>
        </p:nvSpPr>
        <p:spPr bwMode="auto">
          <a:xfrm>
            <a:off x="179512" y="1254334"/>
            <a:ext cx="8856340" cy="5271010"/>
          </a:xfrm>
          <a:prstGeom prst="rect">
            <a:avLst/>
          </a:prstGeom>
          <a:noFill/>
          <a:ln w="9525">
            <a:noFill/>
            <a:miter lim="800000"/>
            <a:headEnd/>
            <a:tailEnd/>
          </a:ln>
        </p:spPr>
        <p:txBody>
          <a:bodyPr/>
          <a:lstStyle/>
          <a:p>
            <a:pPr algn="ctr"/>
            <a:endParaRPr lang="en-US" sz="1400" dirty="0">
              <a:solidFill>
                <a:srgbClr val="FF0000"/>
              </a:solidFill>
            </a:endParaRPr>
          </a:p>
          <a:p>
            <a:pPr algn="ctr"/>
            <a:endParaRPr lang="en-US" sz="1400" dirty="0">
              <a:solidFill>
                <a:srgbClr val="FF0000"/>
              </a:solidFill>
            </a:endParaRPr>
          </a:p>
          <a:p>
            <a:pPr algn="ctr"/>
            <a:endParaRPr lang="en-US" sz="1400" dirty="0">
              <a:solidFill>
                <a:srgbClr val="FF0000"/>
              </a:solidFill>
            </a:endParaRPr>
          </a:p>
          <a:p>
            <a:pPr algn="ctr"/>
            <a:endParaRPr lang="en-US" sz="1400" dirty="0">
              <a:solidFill>
                <a:srgbClr val="FF0000"/>
              </a:solidFill>
            </a:endParaRPr>
          </a:p>
          <a:p>
            <a:pPr algn="ctr"/>
            <a:endParaRPr lang="en-US" sz="1400" dirty="0">
              <a:solidFill>
                <a:srgbClr val="FF0000"/>
              </a:solidFill>
            </a:endParaRPr>
          </a:p>
          <a:p>
            <a:pPr algn="ctr"/>
            <a:r>
              <a:rPr lang="el-GR" sz="2000" dirty="0">
                <a:solidFill>
                  <a:schemeClr val="accent2">
                    <a:lumMod val="75000"/>
                  </a:schemeClr>
                </a:solidFill>
              </a:rPr>
              <a:t>Γενικές Προϋποθέσεις: </a:t>
            </a:r>
          </a:p>
          <a:p>
            <a:pPr algn="ctr"/>
            <a:r>
              <a:rPr lang="el-GR" sz="2000" dirty="0">
                <a:solidFill>
                  <a:schemeClr val="accent2">
                    <a:lumMod val="75000"/>
                  </a:schemeClr>
                </a:solidFill>
              </a:rPr>
              <a:t>Όριο ηλικίας έως και 36 ετών</a:t>
            </a:r>
          </a:p>
          <a:p>
            <a:pPr algn="ctr"/>
            <a:r>
              <a:rPr lang="el-GR" sz="2000" dirty="0">
                <a:solidFill>
                  <a:schemeClr val="accent2">
                    <a:lumMod val="75000"/>
                  </a:schemeClr>
                </a:solidFill>
              </a:rPr>
              <a:t>Βασικό πτυχίο Ιατρικής με βαθμό άριστα</a:t>
            </a:r>
          </a:p>
          <a:p>
            <a:pPr algn="ctr"/>
            <a:r>
              <a:rPr lang="el-GR" sz="2000" dirty="0">
                <a:solidFill>
                  <a:schemeClr val="accent2">
                    <a:lumMod val="75000"/>
                  </a:schemeClr>
                </a:solidFill>
              </a:rPr>
              <a:t>Φορολογητέο εισόδημα ατομικό: 14.000€ ή οικογενειακό: 28.000€</a:t>
            </a:r>
            <a:endParaRPr lang="en-US" sz="2000" dirty="0">
              <a:solidFill>
                <a:schemeClr val="accent2">
                  <a:lumMod val="75000"/>
                </a:schemeClr>
              </a:solidFill>
            </a:endParaRPr>
          </a:p>
          <a:p>
            <a:pPr algn="ctr"/>
            <a:endParaRPr lang="el-GR" sz="2000" dirty="0">
              <a:solidFill>
                <a:schemeClr val="accent2">
                  <a:lumMod val="75000"/>
                </a:schemeClr>
              </a:solidFill>
            </a:endParaRPr>
          </a:p>
          <a:p>
            <a:pPr algn="ctr"/>
            <a:r>
              <a:rPr lang="el-GR" sz="2000" dirty="0">
                <a:solidFill>
                  <a:srgbClr val="FF0000"/>
                </a:solidFill>
              </a:rPr>
              <a:t>Επιλογή: με κριτήριο τον βαθμό πτυχίου</a:t>
            </a:r>
            <a:endParaRPr lang="en-US" sz="2000" dirty="0">
              <a:solidFill>
                <a:srgbClr val="FF0000"/>
              </a:solidFill>
            </a:endParaRPr>
          </a:p>
          <a:p>
            <a:pPr algn="ctr"/>
            <a:endParaRPr lang="el-GR" sz="2000" dirty="0">
              <a:solidFill>
                <a:srgbClr val="FF0000"/>
              </a:solidFill>
            </a:endParaRPr>
          </a:p>
          <a:p>
            <a:pPr algn="ctr"/>
            <a:r>
              <a:rPr lang="el-GR" sz="2000" dirty="0">
                <a:solidFill>
                  <a:schemeClr val="accent3">
                    <a:lumMod val="75000"/>
                  </a:schemeClr>
                </a:solidFill>
              </a:rPr>
              <a:t>Τροφεία: 1.500€ μηνιαία και 1.000€ έξοδα πρώτης εγκατάστασης</a:t>
            </a:r>
            <a:endParaRPr lang="en-US" sz="2000" dirty="0">
              <a:solidFill>
                <a:schemeClr val="accent3">
                  <a:lumMod val="75000"/>
                </a:schemeClr>
              </a:solidFill>
            </a:endParaRPr>
          </a:p>
          <a:p>
            <a:pPr algn="ctr"/>
            <a:endParaRPr lang="el-GR" sz="2000" dirty="0">
              <a:solidFill>
                <a:schemeClr val="accent3">
                  <a:lumMod val="75000"/>
                </a:schemeClr>
              </a:solidFill>
            </a:endParaRPr>
          </a:p>
          <a:p>
            <a:pPr algn="ctr"/>
            <a:r>
              <a:rPr lang="el-GR" sz="2000" dirty="0">
                <a:solidFill>
                  <a:srgbClr val="FFC000"/>
                </a:solidFill>
              </a:rPr>
              <a:t>Διάρκεια: έως 24 μήνες για μάστερ και έως 36 μήνες για διδακτορικό</a:t>
            </a:r>
          </a:p>
        </p:txBody>
      </p:sp>
      <p:grpSp>
        <p:nvGrpSpPr>
          <p:cNvPr id="19463" name="13 - Ομάδα"/>
          <p:cNvGrpSpPr>
            <a:grpSpLocks/>
          </p:cNvGrpSpPr>
          <p:nvPr/>
        </p:nvGrpSpPr>
        <p:grpSpPr bwMode="auto">
          <a:xfrm>
            <a:off x="-1" y="227116"/>
            <a:ext cx="7913223" cy="2159948"/>
            <a:chOff x="56161" y="514390"/>
            <a:chExt cx="7913293" cy="2160254"/>
          </a:xfrm>
        </p:grpSpPr>
        <p:sp>
          <p:nvSpPr>
            <p:cNvPr id="17" name="Rectangle 23"/>
            <p:cNvSpPr/>
            <p:nvPr/>
          </p:nvSpPr>
          <p:spPr>
            <a:xfrm>
              <a:off x="56161" y="514390"/>
              <a:ext cx="7913293" cy="800214"/>
            </a:xfrm>
            <a:prstGeom prst="rect">
              <a:avLst/>
            </a:prstGeom>
            <a:gradFill flip="none" rotWithShape="1">
              <a:gsLst>
                <a:gs pos="32000">
                  <a:schemeClr val="bg2"/>
                </a:gs>
                <a:gs pos="100000">
                  <a:schemeClr val="bg2">
                    <a:lumMod val="75000"/>
                  </a:schemeClr>
                </a:gs>
              </a:gsLst>
              <a:lin ang="5400000" scaled="1"/>
              <a:tileRect/>
            </a:gradFill>
            <a:ln w="12700">
              <a:gradFill flip="none" rotWithShape="1">
                <a:gsLst>
                  <a:gs pos="0">
                    <a:schemeClr val="bg1"/>
                  </a:gs>
                  <a:gs pos="100000">
                    <a:schemeClr val="bg1">
                      <a:lumMod val="75000"/>
                    </a:schemeClr>
                  </a:gs>
                </a:gsLst>
                <a:lin ang="16200000" scaled="1"/>
                <a:tileRect/>
              </a:gradFill>
            </a:ln>
            <a:effectLst>
              <a:glow rad="63500">
                <a:schemeClr val="bg1">
                  <a:lumMod val="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914400" anchor="ctr"/>
            <a:lstStyle/>
            <a:p>
              <a:pPr algn="ctr" fontAlgn="auto">
                <a:spcBef>
                  <a:spcPts val="0"/>
                </a:spcBef>
                <a:spcAft>
                  <a:spcPts val="0"/>
                </a:spcAft>
                <a:defRPr/>
              </a:pPr>
              <a:r>
                <a:rPr lang="el-GR" sz="2000" b="1" dirty="0">
                  <a:solidFill>
                    <a:srgbClr val="1F497D">
                      <a:lumMod val="75000"/>
                    </a:srgbClr>
                  </a:solidFill>
                  <a:latin typeface="Gill Sans MT" pitchFamily="34" charset="0"/>
                </a:rPr>
                <a:t>Κληροδότημα Λεωνίδας Νικολαΐδης</a:t>
              </a:r>
              <a:br>
                <a:rPr lang="el-GR" sz="2000" b="1" dirty="0">
                  <a:solidFill>
                    <a:srgbClr val="1F497D">
                      <a:lumMod val="75000"/>
                    </a:srgbClr>
                  </a:solidFill>
                  <a:latin typeface="Gill Sans MT" pitchFamily="34" charset="0"/>
                </a:rPr>
              </a:br>
              <a:r>
                <a:rPr lang="el-GR" sz="2000" b="1" dirty="0">
                  <a:solidFill>
                    <a:srgbClr val="1F497D">
                      <a:lumMod val="75000"/>
                    </a:srgbClr>
                  </a:solidFill>
                  <a:latin typeface="Gill Sans MT" pitchFamily="34" charset="0"/>
                </a:rPr>
                <a:t>αφορά μεταπτυχιακές σπουδές ή διδακτορική διατριβή ή κλινική έρευνα στον τομέα της Ιατρικής, στο εξωτερικό</a:t>
              </a:r>
            </a:p>
          </p:txBody>
        </p:sp>
        <p:cxnSp>
          <p:nvCxnSpPr>
            <p:cNvPr id="18" name="Straight Connector 25"/>
            <p:cNvCxnSpPr/>
            <p:nvPr/>
          </p:nvCxnSpPr>
          <p:spPr>
            <a:xfrm>
              <a:off x="1043242" y="1844263"/>
              <a:ext cx="0" cy="830381"/>
            </a:xfrm>
            <a:prstGeom prst="line">
              <a:avLst/>
            </a:prstGeom>
            <a:ln w="31750">
              <a:solidFill>
                <a:srgbClr val="FFFFFF"/>
              </a:solidFill>
              <a:prstDash val="sysDot"/>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5083744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7" name="6 - Ορθογώνιο"/>
          <p:cNvSpPr/>
          <p:nvPr/>
        </p:nvSpPr>
        <p:spPr>
          <a:xfrm>
            <a:off x="0" y="0"/>
            <a:ext cx="9144000" cy="1111250"/>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el-GR" b="1">
              <a:ln w="18000">
                <a:solidFill>
                  <a:srgbClr val="C0504D">
                    <a:satMod val="140000"/>
                  </a:srgbClr>
                </a:solidFill>
                <a:prstDash val="solid"/>
                <a:miter lim="800000"/>
              </a:ln>
              <a:noFill/>
              <a:effectLst>
                <a:outerShdw blurRad="25500" dist="23000" dir="7020000" algn="tl">
                  <a:srgbClr val="000000">
                    <a:alpha val="50000"/>
                  </a:srgbClr>
                </a:outerShdw>
              </a:effectLst>
            </a:endParaRPr>
          </a:p>
        </p:txBody>
      </p:sp>
      <p:pic>
        <p:nvPicPr>
          <p:cNvPr id="9" name="8 - Εικόνα" descr="iky.png"/>
          <p:cNvPicPr>
            <a:picLocks noChangeAspect="1"/>
          </p:cNvPicPr>
          <p:nvPr/>
        </p:nvPicPr>
        <p:blipFill>
          <a:blip r:embed="rId3" cstate="print"/>
          <a:stretch>
            <a:fillRect/>
          </a:stretch>
        </p:blipFill>
        <p:spPr>
          <a:xfrm>
            <a:off x="7933299" y="0"/>
            <a:ext cx="1190625" cy="920750"/>
          </a:xfrm>
          <a:prstGeom prst="rect">
            <a:avLst/>
          </a:prstGeom>
          <a:ln>
            <a:noFill/>
          </a:ln>
          <a:effectLst>
            <a:outerShdw blurRad="190500" algn="tl" rotWithShape="0">
              <a:srgbClr val="000000">
                <a:alpha val="70000"/>
              </a:srgbClr>
            </a:outerShdw>
          </a:effectLst>
        </p:spPr>
      </p:pic>
      <p:sp>
        <p:nvSpPr>
          <p:cNvPr id="19461" name="5 - Υπότιτλος"/>
          <p:cNvSpPr txBox="1">
            <a:spLocks/>
          </p:cNvSpPr>
          <p:nvPr/>
        </p:nvSpPr>
        <p:spPr bwMode="auto">
          <a:xfrm>
            <a:off x="323850" y="2420938"/>
            <a:ext cx="8496300" cy="4032250"/>
          </a:xfrm>
          <a:prstGeom prst="rect">
            <a:avLst/>
          </a:prstGeom>
          <a:noFill/>
          <a:ln w="9525">
            <a:noFill/>
            <a:miter lim="800000"/>
            <a:headEnd/>
            <a:tailEnd/>
          </a:ln>
        </p:spPr>
        <p:txBody>
          <a:bodyPr/>
          <a:lstStyle/>
          <a:p>
            <a:pPr algn="just">
              <a:spcBef>
                <a:spcPct val="20000"/>
              </a:spcBef>
              <a:buFont typeface="Arial" pitchFamily="34" charset="0"/>
              <a:buChar char="•"/>
            </a:pPr>
            <a:endParaRPr lang="en-US" sz="3200">
              <a:solidFill>
                <a:srgbClr val="17375E"/>
              </a:solidFill>
              <a:latin typeface="Calibri" pitchFamily="34" charset="0"/>
            </a:endParaRPr>
          </a:p>
        </p:txBody>
      </p:sp>
      <p:sp>
        <p:nvSpPr>
          <p:cNvPr id="19462" name="5 - Υπότιτλος"/>
          <p:cNvSpPr txBox="1">
            <a:spLocks/>
          </p:cNvSpPr>
          <p:nvPr/>
        </p:nvSpPr>
        <p:spPr bwMode="auto">
          <a:xfrm>
            <a:off x="179512" y="1254334"/>
            <a:ext cx="8856340" cy="5271010"/>
          </a:xfrm>
          <a:prstGeom prst="rect">
            <a:avLst/>
          </a:prstGeom>
          <a:noFill/>
          <a:ln w="9525">
            <a:noFill/>
            <a:miter lim="800000"/>
            <a:headEnd/>
            <a:tailEnd/>
          </a:ln>
        </p:spPr>
        <p:txBody>
          <a:bodyPr/>
          <a:lstStyle/>
          <a:p>
            <a:pPr algn="ctr"/>
            <a:endParaRPr lang="en-US" sz="1400" dirty="0">
              <a:solidFill>
                <a:srgbClr val="FF0000"/>
              </a:solidFill>
            </a:endParaRPr>
          </a:p>
          <a:p>
            <a:pPr algn="ctr"/>
            <a:endParaRPr lang="en-US" sz="1400" dirty="0">
              <a:solidFill>
                <a:srgbClr val="FF0000"/>
              </a:solidFill>
            </a:endParaRPr>
          </a:p>
          <a:p>
            <a:pPr algn="ctr"/>
            <a:endParaRPr lang="en-US" sz="1400" dirty="0">
              <a:solidFill>
                <a:srgbClr val="FF0000"/>
              </a:solidFill>
            </a:endParaRPr>
          </a:p>
          <a:p>
            <a:pPr algn="ctr"/>
            <a:endParaRPr lang="en-US" sz="1400" dirty="0">
              <a:solidFill>
                <a:srgbClr val="FF0000"/>
              </a:solidFill>
            </a:endParaRPr>
          </a:p>
          <a:p>
            <a:pPr algn="ctr"/>
            <a:endParaRPr lang="en-US" sz="1400" dirty="0">
              <a:solidFill>
                <a:srgbClr val="FF0000"/>
              </a:solidFill>
            </a:endParaRPr>
          </a:p>
          <a:p>
            <a:pPr algn="ctr"/>
            <a:r>
              <a:rPr lang="el-GR" sz="2000" dirty="0">
                <a:solidFill>
                  <a:schemeClr val="accent2">
                    <a:lumMod val="75000"/>
                  </a:schemeClr>
                </a:solidFill>
              </a:rPr>
              <a:t>Γενικές Προϋποθέσεις: </a:t>
            </a:r>
          </a:p>
          <a:p>
            <a:pPr algn="ctr"/>
            <a:r>
              <a:rPr lang="el-GR" sz="2000" dirty="0">
                <a:solidFill>
                  <a:schemeClr val="accent2">
                    <a:lumMod val="75000"/>
                  </a:schemeClr>
                </a:solidFill>
              </a:rPr>
              <a:t>Όριο ηλικίας έως και 36 ετών</a:t>
            </a:r>
          </a:p>
          <a:p>
            <a:pPr algn="ctr"/>
            <a:r>
              <a:rPr lang="el-GR" sz="2000" dirty="0">
                <a:solidFill>
                  <a:schemeClr val="accent2">
                    <a:lumMod val="75000"/>
                  </a:schemeClr>
                </a:solidFill>
              </a:rPr>
              <a:t>Βασικό πτυχίο με βαθμό Λίαν Καλώς</a:t>
            </a:r>
          </a:p>
          <a:p>
            <a:pPr algn="ctr"/>
            <a:r>
              <a:rPr lang="el-GR" sz="2000" dirty="0">
                <a:solidFill>
                  <a:schemeClr val="accent2">
                    <a:lumMod val="75000"/>
                  </a:schemeClr>
                </a:solidFill>
              </a:rPr>
              <a:t>Φορολογητέο εισόδημα ατομικό: 14.000€ ή οικογενειακό: 28.000€</a:t>
            </a:r>
          </a:p>
          <a:p>
            <a:pPr algn="ctr"/>
            <a:r>
              <a:rPr lang="el-GR" sz="2000" dirty="0">
                <a:solidFill>
                  <a:schemeClr val="accent2">
                    <a:lumMod val="75000"/>
                  </a:schemeClr>
                </a:solidFill>
              </a:rPr>
              <a:t>Πολύ καλή γνώση ξένης γλώσσας</a:t>
            </a:r>
            <a:endParaRPr lang="en-US" sz="2000" dirty="0">
              <a:solidFill>
                <a:schemeClr val="accent2">
                  <a:lumMod val="75000"/>
                </a:schemeClr>
              </a:solidFill>
            </a:endParaRPr>
          </a:p>
          <a:p>
            <a:pPr algn="ctr"/>
            <a:endParaRPr lang="el-GR" sz="2000" dirty="0">
              <a:solidFill>
                <a:schemeClr val="accent2">
                  <a:lumMod val="75000"/>
                </a:schemeClr>
              </a:solidFill>
            </a:endParaRPr>
          </a:p>
          <a:p>
            <a:pPr algn="ctr"/>
            <a:r>
              <a:rPr lang="el-GR" sz="2000" dirty="0">
                <a:solidFill>
                  <a:srgbClr val="FF0000"/>
                </a:solidFill>
              </a:rPr>
              <a:t>Επιλογή: με </a:t>
            </a:r>
            <a:r>
              <a:rPr lang="el-GR" sz="2000" dirty="0" err="1">
                <a:solidFill>
                  <a:srgbClr val="FF0000"/>
                </a:solidFill>
              </a:rPr>
              <a:t>μοριοδότηση</a:t>
            </a:r>
            <a:r>
              <a:rPr lang="el-GR" sz="2000" dirty="0">
                <a:solidFill>
                  <a:srgbClr val="FF0000"/>
                </a:solidFill>
              </a:rPr>
              <a:t> βάσει ποιοτικών κριτηρίων</a:t>
            </a:r>
            <a:endParaRPr lang="en-US" sz="2000" dirty="0">
              <a:solidFill>
                <a:srgbClr val="FF0000"/>
              </a:solidFill>
            </a:endParaRPr>
          </a:p>
          <a:p>
            <a:pPr algn="ctr"/>
            <a:endParaRPr lang="el-GR" sz="2000" dirty="0">
              <a:solidFill>
                <a:srgbClr val="FF0000"/>
              </a:solidFill>
            </a:endParaRPr>
          </a:p>
          <a:p>
            <a:pPr algn="ctr"/>
            <a:r>
              <a:rPr lang="el-GR" sz="2000" dirty="0">
                <a:solidFill>
                  <a:schemeClr val="accent4">
                    <a:lumMod val="75000"/>
                  </a:schemeClr>
                </a:solidFill>
              </a:rPr>
              <a:t>Τροφεία: 1.400€ μηνιαία για μάστερ, 1.500€ μηνιαία για έρευνα και εφάπαξ 1.000€ έξοδα πρώτης εγκατάστασης</a:t>
            </a:r>
            <a:endParaRPr lang="en-US" sz="2000" dirty="0">
              <a:solidFill>
                <a:schemeClr val="accent4">
                  <a:lumMod val="75000"/>
                </a:schemeClr>
              </a:solidFill>
            </a:endParaRPr>
          </a:p>
          <a:p>
            <a:pPr algn="ctr"/>
            <a:endParaRPr lang="el-GR" sz="2000" dirty="0">
              <a:solidFill>
                <a:schemeClr val="accent2">
                  <a:lumMod val="75000"/>
                </a:schemeClr>
              </a:solidFill>
            </a:endParaRPr>
          </a:p>
          <a:p>
            <a:pPr algn="ctr"/>
            <a:r>
              <a:rPr lang="el-GR" sz="2000" dirty="0">
                <a:solidFill>
                  <a:srgbClr val="FFC000"/>
                </a:solidFill>
              </a:rPr>
              <a:t>Διάρκεια: έως 24 μήνες για μάστερ ή μεταδιδακτορική έρευνα και έως 36 μήνες για διδακτορικό</a:t>
            </a:r>
          </a:p>
        </p:txBody>
      </p:sp>
      <p:grpSp>
        <p:nvGrpSpPr>
          <p:cNvPr id="19463" name="13 - Ομάδα"/>
          <p:cNvGrpSpPr>
            <a:grpSpLocks/>
          </p:cNvGrpSpPr>
          <p:nvPr/>
        </p:nvGrpSpPr>
        <p:grpSpPr bwMode="auto">
          <a:xfrm>
            <a:off x="-1" y="44624"/>
            <a:ext cx="7913223" cy="2342440"/>
            <a:chOff x="56161" y="331872"/>
            <a:chExt cx="7913293" cy="2342772"/>
          </a:xfrm>
        </p:grpSpPr>
        <p:sp>
          <p:nvSpPr>
            <p:cNvPr id="17" name="Rectangle 23"/>
            <p:cNvSpPr/>
            <p:nvPr/>
          </p:nvSpPr>
          <p:spPr>
            <a:xfrm>
              <a:off x="56161" y="331872"/>
              <a:ext cx="7913293" cy="1293925"/>
            </a:xfrm>
            <a:prstGeom prst="rect">
              <a:avLst/>
            </a:prstGeom>
            <a:gradFill flip="none" rotWithShape="1">
              <a:gsLst>
                <a:gs pos="32000">
                  <a:schemeClr val="bg2"/>
                </a:gs>
                <a:gs pos="100000">
                  <a:schemeClr val="bg2">
                    <a:lumMod val="75000"/>
                  </a:schemeClr>
                </a:gs>
              </a:gsLst>
              <a:lin ang="5400000" scaled="1"/>
              <a:tileRect/>
            </a:gradFill>
            <a:ln w="12700">
              <a:gradFill flip="none" rotWithShape="1">
                <a:gsLst>
                  <a:gs pos="0">
                    <a:schemeClr val="bg1"/>
                  </a:gs>
                  <a:gs pos="100000">
                    <a:schemeClr val="bg1">
                      <a:lumMod val="75000"/>
                    </a:schemeClr>
                  </a:gs>
                </a:gsLst>
                <a:lin ang="16200000" scaled="1"/>
                <a:tileRect/>
              </a:gradFill>
            </a:ln>
            <a:effectLst>
              <a:glow rad="63500">
                <a:schemeClr val="bg1">
                  <a:lumMod val="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914400" anchor="ctr"/>
            <a:lstStyle/>
            <a:p>
              <a:pPr algn="ctr" fontAlgn="auto">
                <a:spcBef>
                  <a:spcPts val="0"/>
                </a:spcBef>
                <a:spcAft>
                  <a:spcPts val="0"/>
                </a:spcAft>
                <a:defRPr/>
              </a:pPr>
              <a:r>
                <a:rPr lang="el-GR" sz="2000" b="1" dirty="0">
                  <a:solidFill>
                    <a:srgbClr val="1F497D">
                      <a:lumMod val="75000"/>
                    </a:srgbClr>
                  </a:solidFill>
                  <a:latin typeface="Gill Sans MT" pitchFamily="34" charset="0"/>
                </a:rPr>
                <a:t>Κληροδότημα εις μνήμην Μαρίας </a:t>
              </a:r>
              <a:r>
                <a:rPr lang="el-GR" sz="2000" b="1" dirty="0" err="1">
                  <a:solidFill>
                    <a:srgbClr val="1F497D">
                      <a:lumMod val="75000"/>
                    </a:srgbClr>
                  </a:solidFill>
                  <a:latin typeface="Gill Sans MT" pitchFamily="34" charset="0"/>
                </a:rPr>
                <a:t>Ζαούση</a:t>
              </a:r>
              <a:br>
                <a:rPr lang="el-GR" sz="2000" b="1" dirty="0">
                  <a:solidFill>
                    <a:srgbClr val="1F497D">
                      <a:lumMod val="75000"/>
                    </a:srgbClr>
                  </a:solidFill>
                  <a:latin typeface="Gill Sans MT" pitchFamily="34" charset="0"/>
                </a:rPr>
              </a:br>
              <a:r>
                <a:rPr lang="el-GR" sz="2000" b="1" dirty="0">
                  <a:solidFill>
                    <a:srgbClr val="1F497D">
                      <a:lumMod val="75000"/>
                    </a:srgbClr>
                  </a:solidFill>
                  <a:latin typeface="Gill Sans MT" pitchFamily="34" charset="0"/>
                </a:rPr>
                <a:t>αφορά μεταπτυχιακές σπουδές ή διδακτορική διατριβή ή μεταδιδακτορική έρευνα στον τομέα της Ψυχιατρικής, στο εξωτερικό</a:t>
              </a:r>
            </a:p>
          </p:txBody>
        </p:sp>
        <p:cxnSp>
          <p:nvCxnSpPr>
            <p:cNvPr id="18" name="Straight Connector 25"/>
            <p:cNvCxnSpPr/>
            <p:nvPr/>
          </p:nvCxnSpPr>
          <p:spPr>
            <a:xfrm>
              <a:off x="1043242" y="1844263"/>
              <a:ext cx="0" cy="830381"/>
            </a:xfrm>
            <a:prstGeom prst="line">
              <a:avLst/>
            </a:prstGeom>
            <a:ln w="31750">
              <a:solidFill>
                <a:srgbClr val="FFFFFF"/>
              </a:solidFill>
              <a:prstDash val="sysDot"/>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1921110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B5F2F00-303D-43DF-AF93-647FAAA3C884}"/>
              </a:ext>
            </a:extLst>
          </p:cNvPr>
          <p:cNvSpPr>
            <a:spLocks noGrp="1"/>
          </p:cNvSpPr>
          <p:nvPr>
            <p:ph type="title"/>
          </p:nvPr>
        </p:nvSpPr>
        <p:spPr>
          <a:xfrm>
            <a:off x="-252536" y="302786"/>
            <a:ext cx="8373618" cy="1108928"/>
          </a:xfrm>
        </p:spPr>
        <p:txBody>
          <a:bodyPr>
            <a:normAutofit/>
          </a:bodyPr>
          <a:lstStyle/>
          <a:p>
            <a:pPr algn="ctr"/>
            <a:r>
              <a:rPr lang="en-US" sz="2400" b="1" dirty="0">
                <a:solidFill>
                  <a:srgbClr val="002060"/>
                </a:solidFill>
              </a:rPr>
              <a:t>We are not looking where we should be looking…</a:t>
            </a:r>
            <a:br>
              <a:rPr lang="en-US" sz="2400" b="1" dirty="0">
                <a:solidFill>
                  <a:srgbClr val="002060"/>
                </a:solidFill>
              </a:rPr>
            </a:br>
            <a:r>
              <a:rPr lang="en-US" sz="2400" b="1" dirty="0">
                <a:solidFill>
                  <a:srgbClr val="002060"/>
                </a:solidFill>
              </a:rPr>
              <a:t>ALMOST </a:t>
            </a:r>
            <a:r>
              <a:rPr lang="en-US" sz="2400" b="1" dirty="0" err="1">
                <a:solidFill>
                  <a:srgbClr val="002060"/>
                </a:solidFill>
              </a:rPr>
              <a:t>NoTHING</a:t>
            </a:r>
            <a:r>
              <a:rPr lang="en-US" sz="2400" b="1" dirty="0">
                <a:solidFill>
                  <a:srgbClr val="002060"/>
                </a:solidFill>
              </a:rPr>
              <a:t> COMES OUT OF THE BLUE…</a:t>
            </a:r>
            <a:endParaRPr lang="el-GR" sz="2400" b="1" dirty="0">
              <a:solidFill>
                <a:srgbClr val="002060"/>
              </a:solidFill>
            </a:endParaRPr>
          </a:p>
        </p:txBody>
      </p:sp>
      <p:pic>
        <p:nvPicPr>
          <p:cNvPr id="4" name="Εικόνα 3">
            <a:extLst>
              <a:ext uri="{FF2B5EF4-FFF2-40B4-BE49-F238E27FC236}">
                <a16:creationId xmlns:a16="http://schemas.microsoft.com/office/drawing/2014/main" id="{299D3D62-0E0A-42A0-B3C4-E5A14FA6913F}"/>
              </a:ext>
            </a:extLst>
          </p:cNvPr>
          <p:cNvPicPr>
            <a:picLocks noChangeAspect="1"/>
          </p:cNvPicPr>
          <p:nvPr/>
        </p:nvPicPr>
        <p:blipFill>
          <a:blip r:embed="rId2"/>
          <a:stretch>
            <a:fillRect/>
          </a:stretch>
        </p:blipFill>
        <p:spPr>
          <a:xfrm>
            <a:off x="0" y="1340768"/>
            <a:ext cx="4975285" cy="4752528"/>
          </a:xfrm>
          <a:prstGeom prst="rect">
            <a:avLst/>
          </a:prstGeom>
        </p:spPr>
      </p:pic>
      <p:pic>
        <p:nvPicPr>
          <p:cNvPr id="5" name="Εικόνα 4">
            <a:extLst>
              <a:ext uri="{FF2B5EF4-FFF2-40B4-BE49-F238E27FC236}">
                <a16:creationId xmlns:a16="http://schemas.microsoft.com/office/drawing/2014/main" id="{84CB68A0-68E7-402F-8653-C5FB16318488}"/>
              </a:ext>
            </a:extLst>
          </p:cNvPr>
          <p:cNvPicPr>
            <a:picLocks noChangeAspect="1"/>
          </p:cNvPicPr>
          <p:nvPr/>
        </p:nvPicPr>
        <p:blipFill>
          <a:blip r:embed="rId3"/>
          <a:stretch>
            <a:fillRect/>
          </a:stretch>
        </p:blipFill>
        <p:spPr>
          <a:xfrm>
            <a:off x="4975285" y="1340768"/>
            <a:ext cx="4114800" cy="4752528"/>
          </a:xfrm>
          <a:prstGeom prst="rect">
            <a:avLst/>
          </a:prstGeom>
        </p:spPr>
      </p:pic>
    </p:spTree>
    <p:extLst>
      <p:ext uri="{BB962C8B-B14F-4D97-AF65-F5344CB8AC3E}">
        <p14:creationId xmlns:p14="http://schemas.microsoft.com/office/powerpoint/2010/main" val="18577816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28596" y="0"/>
            <a:ext cx="8229600" cy="1143000"/>
          </a:xfrm>
        </p:spPr>
        <p:txBody>
          <a:bodyPr/>
          <a:lstStyle/>
          <a:p>
            <a:r>
              <a:rPr lang="el-GR" dirty="0" err="1"/>
              <a:t>ΜΗπως</a:t>
            </a:r>
            <a:r>
              <a:rPr lang="el-GR" dirty="0"/>
              <a:t> </a:t>
            </a:r>
            <a:r>
              <a:rPr lang="el-GR" b="1" dirty="0" err="1">
                <a:solidFill>
                  <a:srgbClr val="C00000"/>
                </a:solidFill>
              </a:rPr>
              <a:t>πΑθαμε</a:t>
            </a:r>
            <a:r>
              <a:rPr lang="el-GR" dirty="0"/>
              <a:t> ό,τι </a:t>
            </a:r>
            <a:r>
              <a:rPr lang="el-GR" dirty="0" err="1"/>
              <a:t>ευχηθΗκαμε</a:t>
            </a:r>
            <a:r>
              <a:rPr lang="el-GR" dirty="0"/>
              <a:t>;</a:t>
            </a:r>
            <a:endParaRPr lang="en-US" dirty="0"/>
          </a:p>
        </p:txBody>
      </p:sp>
      <p:pic>
        <p:nvPicPr>
          <p:cNvPr id="4" name="Picture 9" descr="https://encrypted-tbn1.gstatic.com/images?q=tbn:ANd9GcSAeHOv8rsrXOU8sBqE2BqsZzGag-9BK33QaemujVvNsbaBbz5kCQ"/>
          <p:cNvPicPr>
            <a:picLocks noChangeAspect="1" noChangeArrowheads="1"/>
          </p:cNvPicPr>
          <p:nvPr/>
        </p:nvPicPr>
        <p:blipFill>
          <a:blip r:embed="rId2" cstate="print"/>
          <a:srcRect/>
          <a:stretch>
            <a:fillRect/>
          </a:stretch>
        </p:blipFill>
        <p:spPr bwMode="auto">
          <a:xfrm>
            <a:off x="0" y="1571612"/>
            <a:ext cx="9144000" cy="528638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afterEffect">
                                  <p:stCondLst>
                                    <p:cond delay="0"/>
                                  </p:stCondLst>
                                  <p:childTnLst>
                                    <p:animRot by="21600000">
                                      <p:cBhvr>
                                        <p:cTn id="6" dur="2000" fill="hold"/>
                                        <p:tgtEl>
                                          <p:spTgt spid="4"/>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2" presetClass="entr" presetSubtype="2"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2000" fill="hold"/>
                                        <p:tgtEl>
                                          <p:spTgt spid="2"/>
                                        </p:tgtEl>
                                        <p:attrNameLst>
                                          <p:attrName>ppt_x</p:attrName>
                                        </p:attrNameLst>
                                      </p:cBhvr>
                                      <p:tavLst>
                                        <p:tav tm="0">
                                          <p:val>
                                            <p:strVal val="1+#ppt_w/2"/>
                                          </p:val>
                                        </p:tav>
                                        <p:tav tm="100000">
                                          <p:val>
                                            <p:strVal val="#ppt_x"/>
                                          </p:val>
                                        </p:tav>
                                      </p:tavLst>
                                    </p:anim>
                                    <p:anim calcmode="lin" valueType="num">
                                      <p:cBhvr additive="base">
                                        <p:cTn id="12" dur="20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Οι αστείες εικόνες της ημέρας! - Ο Ντελάλης">
            <a:extLst>
              <a:ext uri="{FF2B5EF4-FFF2-40B4-BE49-F238E27FC236}">
                <a16:creationId xmlns:a16="http://schemas.microsoft.com/office/drawing/2014/main" id="{9B053D46-DCA3-4F81-BB36-C5BA25E465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73" y="0"/>
            <a:ext cx="9144000" cy="60932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38857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Χριστουγεννιάτικη Εικόνα Φόντου για Υπολογιστή #0022-white - Χριστούγεννα">
            <a:extLst>
              <a:ext uri="{FF2B5EF4-FFF2-40B4-BE49-F238E27FC236}">
                <a16:creationId xmlns:a16="http://schemas.microsoft.com/office/drawing/2014/main" id="{FE575974-D91A-47B2-9FBB-0F4C06EFFA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 Υπότιτλος"/>
          <p:cNvSpPr>
            <a:spLocks noGrp="1"/>
          </p:cNvSpPr>
          <p:nvPr>
            <p:ph type="subTitle" idx="1"/>
          </p:nvPr>
        </p:nvSpPr>
        <p:spPr>
          <a:xfrm>
            <a:off x="1187624" y="1556792"/>
            <a:ext cx="5544616" cy="936625"/>
          </a:xfrm>
        </p:spPr>
        <p:txBody>
          <a:bodyPr rtlCol="0">
            <a:normAutofit/>
          </a:bodyPr>
          <a:lstStyle/>
          <a:p>
            <a:pPr fontAlgn="auto">
              <a:spcAft>
                <a:spcPts val="0"/>
              </a:spcAft>
              <a:defRPr/>
            </a:pPr>
            <a:r>
              <a:rPr lang="el-GR" sz="2000" b="1" dirty="0" err="1">
                <a:solidFill>
                  <a:srgbClr val="C00000"/>
                </a:solidFill>
              </a:rPr>
              <a:t>Προγραμματα</a:t>
            </a:r>
            <a:r>
              <a:rPr lang="el-GR" sz="2000" b="1" dirty="0">
                <a:solidFill>
                  <a:srgbClr val="C00000"/>
                </a:solidFill>
              </a:rPr>
              <a:t> </a:t>
            </a:r>
            <a:r>
              <a:rPr lang="el-GR" sz="2000" b="1" dirty="0" err="1">
                <a:solidFill>
                  <a:srgbClr val="C00000"/>
                </a:solidFill>
              </a:rPr>
              <a:t>υποτροφιων</a:t>
            </a:r>
            <a:r>
              <a:rPr lang="el-GR" sz="2000" b="1" dirty="0">
                <a:solidFill>
                  <a:srgbClr val="C00000"/>
                </a:solidFill>
              </a:rPr>
              <a:t> </a:t>
            </a:r>
            <a:r>
              <a:rPr lang="el-GR" sz="2000" b="1" dirty="0" err="1">
                <a:solidFill>
                  <a:srgbClr val="C00000"/>
                </a:solidFill>
              </a:rPr>
              <a:t>εσωτερικου</a:t>
            </a:r>
            <a:r>
              <a:rPr lang="el-GR" sz="2000" b="1" dirty="0">
                <a:solidFill>
                  <a:srgbClr val="C00000"/>
                </a:solidFill>
              </a:rPr>
              <a:t> (1)</a:t>
            </a:r>
          </a:p>
        </p:txBody>
      </p:sp>
      <p:sp useBgFill="1">
        <p:nvSpPr>
          <p:cNvPr id="7" name="6 - Ορθογώνιο"/>
          <p:cNvSpPr/>
          <p:nvPr/>
        </p:nvSpPr>
        <p:spPr>
          <a:xfrm>
            <a:off x="-4763" y="-4763"/>
            <a:ext cx="9144000" cy="1341438"/>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el-GR"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pic>
        <p:nvPicPr>
          <p:cNvPr id="9" name="8 - Εικόνα" descr="iky.png"/>
          <p:cNvPicPr>
            <a:picLocks noChangeAspect="1"/>
          </p:cNvPicPr>
          <p:nvPr/>
        </p:nvPicPr>
        <p:blipFill>
          <a:blip r:embed="rId3" cstate="print"/>
          <a:stretch>
            <a:fillRect/>
          </a:stretch>
        </p:blipFill>
        <p:spPr>
          <a:xfrm>
            <a:off x="7380288" y="115888"/>
            <a:ext cx="1190625" cy="1111250"/>
          </a:xfrm>
          <a:prstGeom prst="rect">
            <a:avLst/>
          </a:prstGeom>
          <a:ln>
            <a:noFill/>
          </a:ln>
          <a:effectLst>
            <a:outerShdw blurRad="190500" algn="tl" rotWithShape="0">
              <a:srgbClr val="000000">
                <a:alpha val="70000"/>
              </a:srgbClr>
            </a:outerShdw>
          </a:effectLst>
        </p:spPr>
      </p:pic>
      <p:graphicFrame>
        <p:nvGraphicFramePr>
          <p:cNvPr id="12" name="11 - Διάγραμμα"/>
          <p:cNvGraphicFramePr/>
          <p:nvPr>
            <p:extLst>
              <p:ext uri="{D42A27DB-BD31-4B8C-83A1-F6EECF244321}">
                <p14:modId xmlns:p14="http://schemas.microsoft.com/office/powerpoint/2010/main" val="784127610"/>
              </p:ext>
            </p:extLst>
          </p:nvPr>
        </p:nvGraphicFramePr>
        <p:xfrm>
          <a:off x="323528" y="2204864"/>
          <a:ext cx="8496944" cy="410445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2050" name="Εικόνα 1" descr="image001">
            <a:extLst>
              <a:ext uri="{FF2B5EF4-FFF2-40B4-BE49-F238E27FC236}">
                <a16:creationId xmlns:a16="http://schemas.microsoft.com/office/drawing/2014/main" id="{2A7B76FE-DC87-4828-A1DF-6B56CA3F02C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0656" y="336885"/>
            <a:ext cx="5486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7" name="6 - Ορθογώνιο"/>
          <p:cNvSpPr/>
          <p:nvPr/>
        </p:nvSpPr>
        <p:spPr>
          <a:xfrm>
            <a:off x="0" y="0"/>
            <a:ext cx="9144000" cy="1341438"/>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el-GR" b="1">
              <a:ln w="18000">
                <a:solidFill>
                  <a:srgbClr val="C0504D">
                    <a:satMod val="140000"/>
                  </a:srgbClr>
                </a:solidFill>
                <a:prstDash val="solid"/>
                <a:miter lim="800000"/>
              </a:ln>
              <a:noFill/>
              <a:effectLst>
                <a:outerShdw blurRad="25500" dist="23000" dir="7020000" algn="tl">
                  <a:srgbClr val="000000">
                    <a:alpha val="50000"/>
                  </a:srgbClr>
                </a:outerShdw>
              </a:effectLst>
            </a:endParaRPr>
          </a:p>
        </p:txBody>
      </p:sp>
      <p:pic>
        <p:nvPicPr>
          <p:cNvPr id="9" name="8 - Εικόνα" descr="iky.png"/>
          <p:cNvPicPr>
            <a:picLocks noChangeAspect="1"/>
          </p:cNvPicPr>
          <p:nvPr/>
        </p:nvPicPr>
        <p:blipFill>
          <a:blip r:embed="rId3" cstate="print"/>
          <a:stretch>
            <a:fillRect/>
          </a:stretch>
        </p:blipFill>
        <p:spPr>
          <a:xfrm>
            <a:off x="7380288" y="115888"/>
            <a:ext cx="1190625" cy="1111250"/>
          </a:xfrm>
          <a:prstGeom prst="rect">
            <a:avLst/>
          </a:prstGeom>
          <a:ln>
            <a:noFill/>
          </a:ln>
          <a:effectLst>
            <a:outerShdw blurRad="190500" algn="tl" rotWithShape="0">
              <a:srgbClr val="000000">
                <a:alpha val="70000"/>
              </a:srgbClr>
            </a:outerShdw>
          </a:effectLst>
        </p:spPr>
      </p:pic>
      <p:sp>
        <p:nvSpPr>
          <p:cNvPr id="17413" name="5 - Υπότιτλος"/>
          <p:cNvSpPr txBox="1">
            <a:spLocks/>
          </p:cNvSpPr>
          <p:nvPr/>
        </p:nvSpPr>
        <p:spPr bwMode="auto">
          <a:xfrm>
            <a:off x="323850" y="2420938"/>
            <a:ext cx="8496300" cy="4032250"/>
          </a:xfrm>
          <a:prstGeom prst="rect">
            <a:avLst/>
          </a:prstGeom>
          <a:noFill/>
          <a:ln w="9525">
            <a:noFill/>
            <a:miter lim="800000"/>
            <a:headEnd/>
            <a:tailEnd/>
          </a:ln>
        </p:spPr>
        <p:txBody>
          <a:bodyPr/>
          <a:lstStyle/>
          <a:p>
            <a:pPr algn="just">
              <a:spcBef>
                <a:spcPct val="20000"/>
              </a:spcBef>
              <a:buFont typeface="Arial" pitchFamily="34" charset="0"/>
              <a:buChar char="•"/>
            </a:pPr>
            <a:endParaRPr lang="en-US" sz="3200">
              <a:solidFill>
                <a:srgbClr val="17375E"/>
              </a:solidFill>
              <a:latin typeface="Calibri" pitchFamily="34" charset="0"/>
            </a:endParaRPr>
          </a:p>
        </p:txBody>
      </p:sp>
      <p:sp>
        <p:nvSpPr>
          <p:cNvPr id="17414" name="5 - Υπότιτλος"/>
          <p:cNvSpPr txBox="1">
            <a:spLocks/>
          </p:cNvSpPr>
          <p:nvPr/>
        </p:nvSpPr>
        <p:spPr bwMode="auto">
          <a:xfrm>
            <a:off x="468313" y="2565400"/>
            <a:ext cx="8496300" cy="4032250"/>
          </a:xfrm>
          <a:prstGeom prst="rect">
            <a:avLst/>
          </a:prstGeom>
          <a:noFill/>
          <a:ln w="9525">
            <a:noFill/>
            <a:miter lim="800000"/>
            <a:headEnd/>
            <a:tailEnd/>
          </a:ln>
        </p:spPr>
        <p:txBody>
          <a:bodyPr/>
          <a:lstStyle/>
          <a:p>
            <a:pPr algn="just">
              <a:spcBef>
                <a:spcPct val="20000"/>
              </a:spcBef>
              <a:buFont typeface="Arial" pitchFamily="34" charset="0"/>
              <a:buChar char="•"/>
            </a:pPr>
            <a:endParaRPr lang="en-US" sz="3200">
              <a:solidFill>
                <a:srgbClr val="17375E"/>
              </a:solidFill>
              <a:latin typeface="Calibri" pitchFamily="34" charset="0"/>
            </a:endParaRPr>
          </a:p>
        </p:txBody>
      </p:sp>
      <p:grpSp>
        <p:nvGrpSpPr>
          <p:cNvPr id="17415" name="13 - Ομάδα"/>
          <p:cNvGrpSpPr>
            <a:grpSpLocks/>
          </p:cNvGrpSpPr>
          <p:nvPr/>
        </p:nvGrpSpPr>
        <p:grpSpPr bwMode="auto">
          <a:xfrm>
            <a:off x="395288" y="1484313"/>
            <a:ext cx="8424862" cy="1223962"/>
            <a:chOff x="395536" y="1484784"/>
            <a:chExt cx="8424936" cy="1224136"/>
          </a:xfrm>
        </p:grpSpPr>
        <p:sp>
          <p:nvSpPr>
            <p:cNvPr id="17" name="Rectangle 23"/>
            <p:cNvSpPr/>
            <p:nvPr/>
          </p:nvSpPr>
          <p:spPr>
            <a:xfrm>
              <a:off x="395536" y="1484784"/>
              <a:ext cx="8424936" cy="1224136"/>
            </a:xfrm>
            <a:prstGeom prst="rect">
              <a:avLst/>
            </a:prstGeom>
            <a:gradFill flip="none" rotWithShape="1">
              <a:gsLst>
                <a:gs pos="32000">
                  <a:schemeClr val="bg2"/>
                </a:gs>
                <a:gs pos="100000">
                  <a:schemeClr val="bg2">
                    <a:lumMod val="75000"/>
                  </a:schemeClr>
                </a:gs>
              </a:gsLst>
              <a:lin ang="5400000" scaled="1"/>
              <a:tileRect/>
            </a:gradFill>
            <a:ln w="12700">
              <a:gradFill flip="none" rotWithShape="1">
                <a:gsLst>
                  <a:gs pos="0">
                    <a:schemeClr val="bg1"/>
                  </a:gs>
                  <a:gs pos="100000">
                    <a:schemeClr val="bg1">
                      <a:lumMod val="75000"/>
                    </a:schemeClr>
                  </a:gs>
                </a:gsLst>
                <a:lin ang="16200000" scaled="1"/>
                <a:tileRect/>
              </a:gradFill>
            </a:ln>
            <a:effectLst>
              <a:glow rad="63500">
                <a:schemeClr val="bg1">
                  <a:lumMod val="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914400" anchor="ctr"/>
            <a:lstStyle/>
            <a:p>
              <a:pPr fontAlgn="auto">
                <a:spcBef>
                  <a:spcPts val="0"/>
                </a:spcBef>
                <a:spcAft>
                  <a:spcPts val="0"/>
                </a:spcAft>
                <a:defRPr/>
              </a:pPr>
              <a:r>
                <a:rPr lang="el-GR" sz="2200" dirty="0">
                  <a:solidFill>
                    <a:srgbClr val="1F497D">
                      <a:lumMod val="75000"/>
                    </a:srgbClr>
                  </a:solidFill>
                  <a:latin typeface="Gill Sans MT" pitchFamily="34" charset="0"/>
                </a:rPr>
                <a:t>Ενισχύσεις συμμετοχών σε διεθνείς διαγωνισμούς</a:t>
              </a:r>
            </a:p>
          </p:txBody>
        </p:sp>
        <p:cxnSp>
          <p:nvCxnSpPr>
            <p:cNvPr id="18" name="Straight Connector 25"/>
            <p:cNvCxnSpPr/>
            <p:nvPr/>
          </p:nvCxnSpPr>
          <p:spPr>
            <a:xfrm>
              <a:off x="1043242" y="1556231"/>
              <a:ext cx="0" cy="1081242"/>
            </a:xfrm>
            <a:prstGeom prst="line">
              <a:avLst/>
            </a:prstGeom>
            <a:ln w="31750">
              <a:solidFill>
                <a:srgbClr val="FFFFFF"/>
              </a:solidFill>
              <a:prstDash val="sysDot"/>
            </a:ln>
          </p:spPr>
          <p:style>
            <a:lnRef idx="1">
              <a:schemeClr val="accent1"/>
            </a:lnRef>
            <a:fillRef idx="0">
              <a:schemeClr val="accent1"/>
            </a:fillRef>
            <a:effectRef idx="0">
              <a:schemeClr val="accent1"/>
            </a:effectRef>
            <a:fontRef idx="minor">
              <a:schemeClr val="tx1"/>
            </a:fontRef>
          </p:style>
        </p:cxnSp>
        <p:sp>
          <p:nvSpPr>
            <p:cNvPr id="17422" name="TextBox 24"/>
            <p:cNvSpPr txBox="1">
              <a:spLocks noChangeArrowheads="1"/>
            </p:cNvSpPr>
            <p:nvPr/>
          </p:nvSpPr>
          <p:spPr bwMode="auto">
            <a:xfrm>
              <a:off x="395536" y="1700808"/>
              <a:ext cx="576064" cy="861774"/>
            </a:xfrm>
            <a:prstGeom prst="rect">
              <a:avLst/>
            </a:prstGeom>
            <a:noFill/>
            <a:ln w="9525">
              <a:noFill/>
              <a:miter lim="800000"/>
              <a:headEnd/>
              <a:tailEnd/>
            </a:ln>
          </p:spPr>
          <p:txBody>
            <a:bodyPr>
              <a:spAutoFit/>
            </a:bodyPr>
            <a:lstStyle/>
            <a:p>
              <a:pPr algn="ctr"/>
              <a:endParaRPr lang="en-US" sz="5000" dirty="0">
                <a:solidFill>
                  <a:srgbClr val="17375E"/>
                </a:solidFill>
                <a:latin typeface="Calisto MT" pitchFamily="18" charset="0"/>
              </a:endParaRPr>
            </a:p>
          </p:txBody>
        </p:sp>
      </p:grpSp>
      <p:graphicFrame>
        <p:nvGraphicFramePr>
          <p:cNvPr id="13" name="12 - Διάγραμμα"/>
          <p:cNvGraphicFramePr/>
          <p:nvPr>
            <p:extLst>
              <p:ext uri="{D42A27DB-BD31-4B8C-83A1-F6EECF244321}">
                <p14:modId xmlns:p14="http://schemas.microsoft.com/office/powerpoint/2010/main" val="37081120"/>
              </p:ext>
            </p:extLst>
          </p:nvPr>
        </p:nvGraphicFramePr>
        <p:xfrm>
          <a:off x="395536" y="2708920"/>
          <a:ext cx="8424936" cy="352839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2" name="Εικόνα 1" descr="image001">
            <a:extLst>
              <a:ext uri="{FF2B5EF4-FFF2-40B4-BE49-F238E27FC236}">
                <a16:creationId xmlns:a16="http://schemas.microsoft.com/office/drawing/2014/main" id="{A244BAEF-774F-4DD8-838E-AF8D75F2A034}"/>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419894"/>
            <a:ext cx="5486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972368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7" name="6 - Ορθογώνιο"/>
          <p:cNvSpPr/>
          <p:nvPr/>
        </p:nvSpPr>
        <p:spPr>
          <a:xfrm>
            <a:off x="0" y="0"/>
            <a:ext cx="9144000" cy="1341438"/>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el-GR" b="1">
              <a:ln w="18000">
                <a:solidFill>
                  <a:srgbClr val="C0504D">
                    <a:satMod val="140000"/>
                  </a:srgbClr>
                </a:solidFill>
                <a:prstDash val="solid"/>
                <a:miter lim="800000"/>
              </a:ln>
              <a:noFill/>
              <a:effectLst>
                <a:outerShdw blurRad="25500" dist="23000" dir="7020000" algn="tl">
                  <a:srgbClr val="000000">
                    <a:alpha val="50000"/>
                  </a:srgbClr>
                </a:outerShdw>
              </a:effectLst>
            </a:endParaRPr>
          </a:p>
        </p:txBody>
      </p:sp>
      <p:pic>
        <p:nvPicPr>
          <p:cNvPr id="9" name="8 - Εικόνα" descr="iky.png"/>
          <p:cNvPicPr>
            <a:picLocks noChangeAspect="1"/>
          </p:cNvPicPr>
          <p:nvPr/>
        </p:nvPicPr>
        <p:blipFill>
          <a:blip r:embed="rId3" cstate="print"/>
          <a:stretch>
            <a:fillRect/>
          </a:stretch>
        </p:blipFill>
        <p:spPr>
          <a:xfrm>
            <a:off x="7380288" y="115888"/>
            <a:ext cx="1190625" cy="1111250"/>
          </a:xfrm>
          <a:prstGeom prst="rect">
            <a:avLst/>
          </a:prstGeom>
          <a:ln>
            <a:noFill/>
          </a:ln>
          <a:effectLst>
            <a:outerShdw blurRad="190500" algn="tl" rotWithShape="0">
              <a:srgbClr val="000000">
                <a:alpha val="70000"/>
              </a:srgbClr>
            </a:outerShdw>
          </a:effectLst>
        </p:spPr>
      </p:pic>
      <p:sp>
        <p:nvSpPr>
          <p:cNvPr id="17413" name="5 - Υπότιτλος"/>
          <p:cNvSpPr txBox="1">
            <a:spLocks/>
          </p:cNvSpPr>
          <p:nvPr/>
        </p:nvSpPr>
        <p:spPr bwMode="auto">
          <a:xfrm>
            <a:off x="323850" y="2420938"/>
            <a:ext cx="8496300" cy="4032250"/>
          </a:xfrm>
          <a:prstGeom prst="rect">
            <a:avLst/>
          </a:prstGeom>
          <a:noFill/>
          <a:ln w="9525">
            <a:noFill/>
            <a:miter lim="800000"/>
            <a:headEnd/>
            <a:tailEnd/>
          </a:ln>
        </p:spPr>
        <p:txBody>
          <a:bodyPr/>
          <a:lstStyle/>
          <a:p>
            <a:pPr algn="just">
              <a:spcBef>
                <a:spcPct val="20000"/>
              </a:spcBef>
              <a:buFont typeface="Arial" pitchFamily="34" charset="0"/>
              <a:buChar char="•"/>
            </a:pPr>
            <a:endParaRPr lang="en-US" sz="3200">
              <a:solidFill>
                <a:srgbClr val="17375E"/>
              </a:solidFill>
              <a:latin typeface="Calibri" pitchFamily="34" charset="0"/>
            </a:endParaRPr>
          </a:p>
        </p:txBody>
      </p:sp>
      <p:sp>
        <p:nvSpPr>
          <p:cNvPr id="17414" name="5 - Υπότιτλος"/>
          <p:cNvSpPr txBox="1">
            <a:spLocks/>
          </p:cNvSpPr>
          <p:nvPr/>
        </p:nvSpPr>
        <p:spPr bwMode="auto">
          <a:xfrm>
            <a:off x="468313" y="2565400"/>
            <a:ext cx="8496300" cy="4032250"/>
          </a:xfrm>
          <a:prstGeom prst="rect">
            <a:avLst/>
          </a:prstGeom>
          <a:noFill/>
          <a:ln w="9525">
            <a:noFill/>
            <a:miter lim="800000"/>
            <a:headEnd/>
            <a:tailEnd/>
          </a:ln>
        </p:spPr>
        <p:txBody>
          <a:bodyPr/>
          <a:lstStyle/>
          <a:p>
            <a:pPr algn="just">
              <a:spcBef>
                <a:spcPct val="20000"/>
              </a:spcBef>
              <a:buFont typeface="Arial" pitchFamily="34" charset="0"/>
              <a:buChar char="•"/>
            </a:pPr>
            <a:endParaRPr lang="en-US" sz="3200">
              <a:solidFill>
                <a:srgbClr val="17375E"/>
              </a:solidFill>
              <a:latin typeface="Calibri" pitchFamily="34" charset="0"/>
            </a:endParaRPr>
          </a:p>
        </p:txBody>
      </p:sp>
      <p:grpSp>
        <p:nvGrpSpPr>
          <p:cNvPr id="17415" name="13 - Ομάδα"/>
          <p:cNvGrpSpPr>
            <a:grpSpLocks/>
          </p:cNvGrpSpPr>
          <p:nvPr/>
        </p:nvGrpSpPr>
        <p:grpSpPr bwMode="auto">
          <a:xfrm>
            <a:off x="438137" y="1470360"/>
            <a:ext cx="8424862" cy="1223962"/>
            <a:chOff x="395536" y="1484784"/>
            <a:chExt cx="8424936" cy="1224136"/>
          </a:xfrm>
        </p:grpSpPr>
        <p:sp>
          <p:nvSpPr>
            <p:cNvPr id="17" name="Rectangle 23"/>
            <p:cNvSpPr/>
            <p:nvPr/>
          </p:nvSpPr>
          <p:spPr>
            <a:xfrm>
              <a:off x="395536" y="1484784"/>
              <a:ext cx="8424936" cy="1224136"/>
            </a:xfrm>
            <a:prstGeom prst="rect">
              <a:avLst/>
            </a:prstGeom>
            <a:gradFill flip="none" rotWithShape="1">
              <a:gsLst>
                <a:gs pos="32000">
                  <a:schemeClr val="bg2"/>
                </a:gs>
                <a:gs pos="100000">
                  <a:schemeClr val="bg2">
                    <a:lumMod val="75000"/>
                  </a:schemeClr>
                </a:gs>
              </a:gsLst>
              <a:lin ang="5400000" scaled="1"/>
              <a:tileRect/>
            </a:gradFill>
            <a:ln w="12700">
              <a:gradFill flip="none" rotWithShape="1">
                <a:gsLst>
                  <a:gs pos="0">
                    <a:schemeClr val="bg1"/>
                  </a:gs>
                  <a:gs pos="100000">
                    <a:schemeClr val="bg1">
                      <a:lumMod val="75000"/>
                    </a:schemeClr>
                  </a:gs>
                </a:gsLst>
                <a:lin ang="16200000" scaled="1"/>
                <a:tileRect/>
              </a:gradFill>
            </a:ln>
            <a:effectLst>
              <a:glow rad="63500">
                <a:schemeClr val="bg1">
                  <a:lumMod val="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914400" anchor="ctr"/>
            <a:lstStyle/>
            <a:p>
              <a:pPr fontAlgn="auto">
                <a:spcBef>
                  <a:spcPts val="0"/>
                </a:spcBef>
                <a:spcAft>
                  <a:spcPts val="0"/>
                </a:spcAft>
                <a:defRPr/>
              </a:pPr>
              <a:r>
                <a:rPr lang="el-GR" sz="2200" dirty="0">
                  <a:solidFill>
                    <a:srgbClr val="1F497D">
                      <a:lumMod val="75000"/>
                    </a:srgbClr>
                  </a:solidFill>
                  <a:latin typeface="Gill Sans MT" pitchFamily="34" charset="0"/>
                </a:rPr>
                <a:t>Βραβεία διάκρισης σε διεθνείς διαγωνισμούς</a:t>
              </a:r>
            </a:p>
          </p:txBody>
        </p:sp>
        <p:cxnSp>
          <p:nvCxnSpPr>
            <p:cNvPr id="18" name="Straight Connector 25"/>
            <p:cNvCxnSpPr/>
            <p:nvPr/>
          </p:nvCxnSpPr>
          <p:spPr>
            <a:xfrm>
              <a:off x="1043242" y="1556231"/>
              <a:ext cx="0" cy="1081242"/>
            </a:xfrm>
            <a:prstGeom prst="line">
              <a:avLst/>
            </a:prstGeom>
            <a:ln w="31750">
              <a:solidFill>
                <a:srgbClr val="FFFFFF"/>
              </a:solidFill>
              <a:prstDash val="sysDot"/>
            </a:ln>
          </p:spPr>
          <p:style>
            <a:lnRef idx="1">
              <a:schemeClr val="accent1"/>
            </a:lnRef>
            <a:fillRef idx="0">
              <a:schemeClr val="accent1"/>
            </a:fillRef>
            <a:effectRef idx="0">
              <a:schemeClr val="accent1"/>
            </a:effectRef>
            <a:fontRef idx="minor">
              <a:schemeClr val="tx1"/>
            </a:fontRef>
          </p:style>
        </p:cxnSp>
      </p:grpSp>
      <p:graphicFrame>
        <p:nvGraphicFramePr>
          <p:cNvPr id="13" name="12 - Διάγραμμα"/>
          <p:cNvGraphicFramePr/>
          <p:nvPr>
            <p:extLst>
              <p:ext uri="{D42A27DB-BD31-4B8C-83A1-F6EECF244321}">
                <p14:modId xmlns:p14="http://schemas.microsoft.com/office/powerpoint/2010/main" val="2919033783"/>
              </p:ext>
            </p:extLst>
          </p:nvPr>
        </p:nvGraphicFramePr>
        <p:xfrm>
          <a:off x="395536" y="2708920"/>
          <a:ext cx="8424936" cy="352839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2" name="Εικόνα 1" descr="image001">
            <a:extLst>
              <a:ext uri="{FF2B5EF4-FFF2-40B4-BE49-F238E27FC236}">
                <a16:creationId xmlns:a16="http://schemas.microsoft.com/office/drawing/2014/main" id="{4ACE4C3B-5753-4184-917F-D0BC58EC1FA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0656" y="336885"/>
            <a:ext cx="5486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323015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7" name="6 - Ορθογώνιο"/>
          <p:cNvSpPr/>
          <p:nvPr/>
        </p:nvSpPr>
        <p:spPr>
          <a:xfrm>
            <a:off x="0" y="0"/>
            <a:ext cx="9144000" cy="1293000"/>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marL="92075" algn="ctr" fontAlgn="auto">
              <a:spcBef>
                <a:spcPts val="0"/>
              </a:spcBef>
              <a:spcAft>
                <a:spcPts val="0"/>
              </a:spcAft>
              <a:defRPr/>
            </a:pPr>
            <a:r>
              <a:rPr lang="el-GR" sz="2200" b="1" dirty="0">
                <a:solidFill>
                  <a:srgbClr val="1F497D">
                    <a:lumMod val="75000"/>
                  </a:srgbClr>
                </a:solidFill>
                <a:latin typeface="Gill Sans MT" pitchFamily="34" charset="0"/>
              </a:rPr>
              <a:t>Πρόγραμμα χορήγησης υποτροφιών </a:t>
            </a:r>
          </a:p>
          <a:p>
            <a:pPr marL="92075" algn="ctr" fontAlgn="auto">
              <a:spcBef>
                <a:spcPts val="0"/>
              </a:spcBef>
              <a:spcAft>
                <a:spcPts val="0"/>
              </a:spcAft>
              <a:defRPr/>
            </a:pPr>
            <a:r>
              <a:rPr lang="el-GR" sz="2200" b="1" dirty="0">
                <a:solidFill>
                  <a:srgbClr val="1F497D">
                    <a:lumMod val="75000"/>
                  </a:srgbClr>
                </a:solidFill>
                <a:latin typeface="Gill Sans MT" pitchFamily="34" charset="0"/>
              </a:rPr>
              <a:t>διδακτορικών σπουδών</a:t>
            </a:r>
          </a:p>
          <a:p>
            <a:pPr marL="92075" algn="ctr" fontAlgn="auto">
              <a:spcBef>
                <a:spcPts val="0"/>
              </a:spcBef>
              <a:spcAft>
                <a:spcPts val="0"/>
              </a:spcAft>
              <a:defRPr/>
            </a:pPr>
            <a:r>
              <a:rPr lang="el-GR" sz="2200" b="1" dirty="0">
                <a:solidFill>
                  <a:srgbClr val="1F497D">
                    <a:lumMod val="75000"/>
                  </a:srgbClr>
                </a:solidFill>
                <a:latin typeface="Gill Sans MT" pitchFamily="34" charset="0"/>
              </a:rPr>
              <a:t> ΙΚΥ-ΕΥΔΑΠ</a:t>
            </a:r>
          </a:p>
        </p:txBody>
      </p:sp>
      <p:pic>
        <p:nvPicPr>
          <p:cNvPr id="9" name="8 - Εικόνα" descr="iky.png"/>
          <p:cNvPicPr>
            <a:picLocks noChangeAspect="1"/>
          </p:cNvPicPr>
          <p:nvPr/>
        </p:nvPicPr>
        <p:blipFill>
          <a:blip r:embed="rId3" cstate="print"/>
          <a:stretch>
            <a:fillRect/>
          </a:stretch>
        </p:blipFill>
        <p:spPr>
          <a:xfrm>
            <a:off x="107504" y="111129"/>
            <a:ext cx="1152128" cy="965995"/>
          </a:xfrm>
          <a:prstGeom prst="rect">
            <a:avLst/>
          </a:prstGeom>
          <a:ln>
            <a:noFill/>
          </a:ln>
          <a:effectLst>
            <a:outerShdw blurRad="190500" algn="tl" rotWithShape="0">
              <a:srgbClr val="000000">
                <a:alpha val="70000"/>
              </a:srgbClr>
            </a:outerShdw>
          </a:effectLst>
        </p:spPr>
      </p:pic>
      <p:sp>
        <p:nvSpPr>
          <p:cNvPr id="17413" name="5 - Υπότιτλος"/>
          <p:cNvSpPr txBox="1">
            <a:spLocks/>
          </p:cNvSpPr>
          <p:nvPr/>
        </p:nvSpPr>
        <p:spPr bwMode="auto">
          <a:xfrm>
            <a:off x="323850" y="2420938"/>
            <a:ext cx="8496300" cy="4032250"/>
          </a:xfrm>
          <a:prstGeom prst="rect">
            <a:avLst/>
          </a:prstGeom>
          <a:noFill/>
          <a:ln w="9525">
            <a:noFill/>
            <a:miter lim="800000"/>
            <a:headEnd/>
            <a:tailEnd/>
          </a:ln>
        </p:spPr>
        <p:txBody>
          <a:bodyPr/>
          <a:lstStyle/>
          <a:p>
            <a:pPr algn="just">
              <a:spcBef>
                <a:spcPct val="20000"/>
              </a:spcBef>
              <a:buFont typeface="Arial" pitchFamily="34" charset="0"/>
              <a:buChar char="•"/>
            </a:pPr>
            <a:endParaRPr lang="en-US" sz="3200">
              <a:solidFill>
                <a:srgbClr val="17375E"/>
              </a:solidFill>
              <a:latin typeface="Calibri" pitchFamily="34" charset="0"/>
            </a:endParaRPr>
          </a:p>
        </p:txBody>
      </p:sp>
      <p:sp>
        <p:nvSpPr>
          <p:cNvPr id="17414" name="5 - Υπότιτλος"/>
          <p:cNvSpPr txBox="1">
            <a:spLocks/>
          </p:cNvSpPr>
          <p:nvPr/>
        </p:nvSpPr>
        <p:spPr bwMode="auto">
          <a:xfrm>
            <a:off x="468313" y="2565400"/>
            <a:ext cx="8496300" cy="4032250"/>
          </a:xfrm>
          <a:prstGeom prst="rect">
            <a:avLst/>
          </a:prstGeom>
          <a:noFill/>
          <a:ln w="9525">
            <a:noFill/>
            <a:miter lim="800000"/>
            <a:headEnd/>
            <a:tailEnd/>
          </a:ln>
        </p:spPr>
        <p:txBody>
          <a:bodyPr/>
          <a:lstStyle/>
          <a:p>
            <a:pPr algn="just">
              <a:spcBef>
                <a:spcPct val="20000"/>
              </a:spcBef>
              <a:buFont typeface="Arial" pitchFamily="34" charset="0"/>
              <a:buChar char="•"/>
            </a:pPr>
            <a:endParaRPr lang="en-US" sz="3200">
              <a:solidFill>
                <a:srgbClr val="17375E"/>
              </a:solidFill>
              <a:latin typeface="Calibri" pitchFamily="34" charset="0"/>
            </a:endParaRPr>
          </a:p>
        </p:txBody>
      </p:sp>
      <p:graphicFrame>
        <p:nvGraphicFramePr>
          <p:cNvPr id="13" name="12 - Διάγραμμα"/>
          <p:cNvGraphicFramePr/>
          <p:nvPr>
            <p:extLst>
              <p:ext uri="{D42A27DB-BD31-4B8C-83A1-F6EECF244321}">
                <p14:modId xmlns:p14="http://schemas.microsoft.com/office/powerpoint/2010/main" val="4014391766"/>
              </p:ext>
            </p:extLst>
          </p:nvPr>
        </p:nvGraphicFramePr>
        <p:xfrm>
          <a:off x="503995" y="1467214"/>
          <a:ext cx="8424936" cy="462608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1" name="Εικόνα 10">
            <a:extLst>
              <a:ext uri="{FF2B5EF4-FFF2-40B4-BE49-F238E27FC236}">
                <a16:creationId xmlns:a16="http://schemas.microsoft.com/office/drawing/2014/main" id="{A93F0D03-8F0E-4344-93AA-E8EA27C8EE43}"/>
              </a:ext>
            </a:extLst>
          </p:cNvPr>
          <p:cNvPicPr/>
          <p:nvPr/>
        </p:nvPicPr>
        <p:blipFill>
          <a:blip r:embed="rId9">
            <a:extLst>
              <a:ext uri="{28A0092B-C50C-407E-A947-70E740481C1C}">
                <a14:useLocalDpi xmlns:a14="http://schemas.microsoft.com/office/drawing/2010/main" val="0"/>
              </a:ext>
            </a:extLst>
          </a:blip>
          <a:srcRect/>
          <a:stretch>
            <a:fillRect/>
          </a:stretch>
        </p:blipFill>
        <p:spPr bwMode="auto">
          <a:xfrm>
            <a:off x="7794135" y="153077"/>
            <a:ext cx="1334267" cy="965994"/>
          </a:xfrm>
          <a:prstGeom prst="rect">
            <a:avLst/>
          </a:prstGeom>
          <a:noFill/>
        </p:spPr>
      </p:pic>
    </p:spTree>
    <p:extLst>
      <p:ext uri="{BB962C8B-B14F-4D97-AF65-F5344CB8AC3E}">
        <p14:creationId xmlns:p14="http://schemas.microsoft.com/office/powerpoint/2010/main" val="7280092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7" name="6 - Ορθογώνιο"/>
          <p:cNvSpPr/>
          <p:nvPr/>
        </p:nvSpPr>
        <p:spPr>
          <a:xfrm>
            <a:off x="0" y="0"/>
            <a:ext cx="9144000" cy="1293000"/>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marL="92075" algn="ctr" fontAlgn="auto">
              <a:spcBef>
                <a:spcPts val="0"/>
              </a:spcBef>
              <a:spcAft>
                <a:spcPts val="0"/>
              </a:spcAft>
              <a:defRPr/>
            </a:pPr>
            <a:r>
              <a:rPr lang="el-GR" sz="2200" b="1" dirty="0">
                <a:solidFill>
                  <a:srgbClr val="1F497D">
                    <a:lumMod val="75000"/>
                  </a:srgbClr>
                </a:solidFill>
                <a:latin typeface="Gill Sans MT" pitchFamily="34" charset="0"/>
              </a:rPr>
              <a:t>Πρόγραμμα χορήγησης υποτροφιών </a:t>
            </a:r>
          </a:p>
          <a:p>
            <a:pPr marL="92075" algn="ctr" fontAlgn="auto">
              <a:spcBef>
                <a:spcPts val="0"/>
              </a:spcBef>
              <a:spcAft>
                <a:spcPts val="0"/>
              </a:spcAft>
              <a:defRPr/>
            </a:pPr>
            <a:r>
              <a:rPr lang="el-GR" sz="2200" b="1" dirty="0">
                <a:solidFill>
                  <a:srgbClr val="1F497D">
                    <a:lumMod val="75000"/>
                  </a:srgbClr>
                </a:solidFill>
                <a:latin typeface="Gill Sans MT" pitchFamily="34" charset="0"/>
              </a:rPr>
              <a:t>διδακτορικών σπουδών</a:t>
            </a:r>
          </a:p>
          <a:p>
            <a:pPr marL="92075" algn="ctr" fontAlgn="auto">
              <a:spcBef>
                <a:spcPts val="0"/>
              </a:spcBef>
              <a:spcAft>
                <a:spcPts val="0"/>
              </a:spcAft>
              <a:defRPr/>
            </a:pPr>
            <a:r>
              <a:rPr lang="el-GR" sz="2200" b="1" dirty="0">
                <a:solidFill>
                  <a:srgbClr val="1F497D">
                    <a:lumMod val="75000"/>
                  </a:srgbClr>
                </a:solidFill>
                <a:latin typeface="Gill Sans MT" pitchFamily="34" charset="0"/>
              </a:rPr>
              <a:t> ΙΚΥ-ΕΥΔΑΠ</a:t>
            </a:r>
          </a:p>
        </p:txBody>
      </p:sp>
      <p:pic>
        <p:nvPicPr>
          <p:cNvPr id="9" name="8 - Εικόνα" descr="iky.png"/>
          <p:cNvPicPr>
            <a:picLocks noChangeAspect="1"/>
          </p:cNvPicPr>
          <p:nvPr/>
        </p:nvPicPr>
        <p:blipFill>
          <a:blip r:embed="rId3" cstate="print"/>
          <a:stretch>
            <a:fillRect/>
          </a:stretch>
        </p:blipFill>
        <p:spPr>
          <a:xfrm>
            <a:off x="107504" y="111129"/>
            <a:ext cx="1152128" cy="965995"/>
          </a:xfrm>
          <a:prstGeom prst="rect">
            <a:avLst/>
          </a:prstGeom>
          <a:ln>
            <a:noFill/>
          </a:ln>
          <a:effectLst>
            <a:outerShdw blurRad="190500" algn="tl" rotWithShape="0">
              <a:srgbClr val="000000">
                <a:alpha val="70000"/>
              </a:srgbClr>
            </a:outerShdw>
          </a:effectLst>
        </p:spPr>
      </p:pic>
      <p:sp>
        <p:nvSpPr>
          <p:cNvPr id="17413" name="5 - Υπότιτλος"/>
          <p:cNvSpPr txBox="1">
            <a:spLocks/>
          </p:cNvSpPr>
          <p:nvPr/>
        </p:nvSpPr>
        <p:spPr bwMode="auto">
          <a:xfrm>
            <a:off x="323850" y="2420938"/>
            <a:ext cx="8496300" cy="4032250"/>
          </a:xfrm>
          <a:prstGeom prst="rect">
            <a:avLst/>
          </a:prstGeom>
          <a:noFill/>
          <a:ln w="9525">
            <a:noFill/>
            <a:miter lim="800000"/>
            <a:headEnd/>
            <a:tailEnd/>
          </a:ln>
        </p:spPr>
        <p:txBody>
          <a:bodyPr/>
          <a:lstStyle/>
          <a:p>
            <a:pPr algn="just">
              <a:spcBef>
                <a:spcPct val="20000"/>
              </a:spcBef>
              <a:buFont typeface="Arial" pitchFamily="34" charset="0"/>
              <a:buChar char="•"/>
            </a:pPr>
            <a:endParaRPr lang="en-US" sz="3200">
              <a:solidFill>
                <a:srgbClr val="17375E"/>
              </a:solidFill>
              <a:latin typeface="Calibri" pitchFamily="34" charset="0"/>
            </a:endParaRPr>
          </a:p>
        </p:txBody>
      </p:sp>
      <p:sp>
        <p:nvSpPr>
          <p:cNvPr id="17414" name="5 - Υπότιτλος"/>
          <p:cNvSpPr txBox="1">
            <a:spLocks/>
          </p:cNvSpPr>
          <p:nvPr/>
        </p:nvSpPr>
        <p:spPr bwMode="auto">
          <a:xfrm>
            <a:off x="468313" y="2565400"/>
            <a:ext cx="8496300" cy="4032250"/>
          </a:xfrm>
          <a:prstGeom prst="rect">
            <a:avLst/>
          </a:prstGeom>
          <a:noFill/>
          <a:ln w="9525">
            <a:noFill/>
            <a:miter lim="800000"/>
            <a:headEnd/>
            <a:tailEnd/>
          </a:ln>
        </p:spPr>
        <p:txBody>
          <a:bodyPr/>
          <a:lstStyle/>
          <a:p>
            <a:pPr algn="just">
              <a:spcBef>
                <a:spcPct val="20000"/>
              </a:spcBef>
              <a:buFont typeface="Arial" pitchFamily="34" charset="0"/>
              <a:buChar char="•"/>
            </a:pPr>
            <a:endParaRPr lang="en-US" sz="3200">
              <a:solidFill>
                <a:srgbClr val="17375E"/>
              </a:solidFill>
              <a:latin typeface="Calibri" pitchFamily="34" charset="0"/>
            </a:endParaRPr>
          </a:p>
        </p:txBody>
      </p:sp>
      <p:pic>
        <p:nvPicPr>
          <p:cNvPr id="11" name="Εικόνα 10">
            <a:extLst>
              <a:ext uri="{FF2B5EF4-FFF2-40B4-BE49-F238E27FC236}">
                <a16:creationId xmlns:a16="http://schemas.microsoft.com/office/drawing/2014/main" id="{A93F0D03-8F0E-4344-93AA-E8EA27C8EE43}"/>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7794135" y="153077"/>
            <a:ext cx="1334267" cy="965994"/>
          </a:xfrm>
          <a:prstGeom prst="rect">
            <a:avLst/>
          </a:prstGeom>
          <a:noFill/>
        </p:spPr>
      </p:pic>
      <p:graphicFrame>
        <p:nvGraphicFramePr>
          <p:cNvPr id="2" name="Διάγραμμα 1">
            <a:extLst>
              <a:ext uri="{FF2B5EF4-FFF2-40B4-BE49-F238E27FC236}">
                <a16:creationId xmlns:a16="http://schemas.microsoft.com/office/drawing/2014/main" id="{B3995FB6-1906-4CF9-8E5F-928B300AAF47}"/>
              </a:ext>
            </a:extLst>
          </p:cNvPr>
          <p:cNvGraphicFramePr/>
          <p:nvPr>
            <p:extLst>
              <p:ext uri="{D42A27DB-BD31-4B8C-83A1-F6EECF244321}">
                <p14:modId xmlns:p14="http://schemas.microsoft.com/office/powerpoint/2010/main" val="2386240230"/>
              </p:ext>
            </p:extLst>
          </p:nvPr>
        </p:nvGraphicFramePr>
        <p:xfrm>
          <a:off x="323850" y="1437463"/>
          <a:ext cx="5184254" cy="465583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3" name="TextBox 2">
            <a:extLst>
              <a:ext uri="{FF2B5EF4-FFF2-40B4-BE49-F238E27FC236}">
                <a16:creationId xmlns:a16="http://schemas.microsoft.com/office/drawing/2014/main" id="{22828E3F-14C1-4AE8-9FBB-30694B36D5CF}"/>
              </a:ext>
            </a:extLst>
          </p:cNvPr>
          <p:cNvSpPr txBox="1"/>
          <p:nvPr/>
        </p:nvSpPr>
        <p:spPr>
          <a:xfrm>
            <a:off x="5364088" y="1772816"/>
            <a:ext cx="3528392" cy="3600986"/>
          </a:xfrm>
          <a:prstGeom prst="rect">
            <a:avLst/>
          </a:prstGeom>
          <a:solidFill>
            <a:srgbClr val="FFFFCC"/>
          </a:solidFill>
          <a:ln w="28575">
            <a:solidFill>
              <a:srgbClr val="0070C0"/>
            </a:solidFill>
          </a:ln>
        </p:spPr>
        <p:txBody>
          <a:bodyPr wrap="square" rtlCol="0">
            <a:spAutoFit/>
          </a:bodyPr>
          <a:lstStyle/>
          <a:p>
            <a:r>
              <a:rPr lang="el-GR" sz="1200" b="1" u="sng" dirty="0"/>
              <a:t>Τίτλοι διδακτορικών διατριβών</a:t>
            </a:r>
            <a:r>
              <a:rPr lang="el-GR" sz="1200" dirty="0"/>
              <a:t>:</a:t>
            </a:r>
          </a:p>
          <a:p>
            <a:endParaRPr lang="el-GR" sz="1200" dirty="0"/>
          </a:p>
          <a:p>
            <a:r>
              <a:rPr lang="el-GR" sz="1200" b="1" dirty="0">
                <a:solidFill>
                  <a:srgbClr val="6600FF"/>
                </a:solidFill>
                <a:latin typeface="Calibri" panose="020F0502020204030204" pitchFamily="34" charset="0"/>
                <a:cs typeface="Calibri" panose="020F0502020204030204" pitchFamily="34" charset="0"/>
              </a:rPr>
              <a:t>1) Πειραματική Διερεύνηση και Βέλτιστος Έλεγχος Ενεργειακά Αυτόνομης Διεργασίας </a:t>
            </a:r>
            <a:r>
              <a:rPr lang="el-GR" sz="1200" b="1" dirty="0" err="1">
                <a:solidFill>
                  <a:srgbClr val="6600FF"/>
                </a:solidFill>
                <a:latin typeface="Calibri" panose="020F0502020204030204" pitchFamily="34" charset="0"/>
                <a:cs typeface="Calibri" panose="020F0502020204030204" pitchFamily="34" charset="0"/>
              </a:rPr>
              <a:t>Ηλεκτροδιαπίδυσης</a:t>
            </a:r>
            <a:r>
              <a:rPr lang="el-GR" sz="1200" b="1" dirty="0">
                <a:solidFill>
                  <a:srgbClr val="6600FF"/>
                </a:solidFill>
                <a:latin typeface="Calibri" panose="020F0502020204030204" pitchFamily="34" charset="0"/>
                <a:cs typeface="Calibri" panose="020F0502020204030204" pitchFamily="34" charset="0"/>
              </a:rPr>
              <a:t> για την Απομάκρυνση Νιτρικών Ιόντων από </a:t>
            </a:r>
            <a:r>
              <a:rPr lang="el-GR" sz="1200" b="1" dirty="0" err="1">
                <a:solidFill>
                  <a:srgbClr val="6600FF"/>
                </a:solidFill>
                <a:latin typeface="Calibri" panose="020F0502020204030204" pitchFamily="34" charset="0"/>
                <a:cs typeface="Calibri" panose="020F0502020204030204" pitchFamily="34" charset="0"/>
              </a:rPr>
              <a:t>Υδροφορείς</a:t>
            </a:r>
            <a:endParaRPr lang="en-US" sz="1200" b="1" dirty="0">
              <a:solidFill>
                <a:srgbClr val="6600FF"/>
              </a:solidFill>
              <a:latin typeface="Calibri" panose="020F0502020204030204" pitchFamily="34" charset="0"/>
              <a:cs typeface="Calibri" panose="020F0502020204030204" pitchFamily="34" charset="0"/>
            </a:endParaRPr>
          </a:p>
          <a:p>
            <a:r>
              <a:rPr lang="el-GR" sz="1200" b="1" dirty="0">
                <a:solidFill>
                  <a:srgbClr val="6600FF"/>
                </a:solidFill>
                <a:latin typeface="Calibri" panose="020F0502020204030204" pitchFamily="34" charset="0"/>
                <a:cs typeface="Calibri" panose="020F0502020204030204" pitchFamily="34" charset="0"/>
              </a:rPr>
              <a:t> </a:t>
            </a:r>
            <a:endParaRPr lang="en-US" sz="1200" b="1" dirty="0">
              <a:solidFill>
                <a:srgbClr val="6600FF"/>
              </a:solidFill>
              <a:latin typeface="Calibri" panose="020F0502020204030204" pitchFamily="34" charset="0"/>
              <a:cs typeface="Calibri" panose="020F0502020204030204" pitchFamily="34" charset="0"/>
            </a:endParaRPr>
          </a:p>
          <a:p>
            <a:r>
              <a:rPr lang="el-GR" sz="1200" b="1" dirty="0">
                <a:solidFill>
                  <a:srgbClr val="6600FF"/>
                </a:solidFill>
                <a:latin typeface="Calibri" panose="020F0502020204030204" pitchFamily="34" charset="0"/>
                <a:cs typeface="Calibri" panose="020F0502020204030204" pitchFamily="34" charset="0"/>
              </a:rPr>
              <a:t>2) Μελέτη Προηγμένων Οξειδωτικών Διεργασιών για την απομάκρυνση οργανικών </a:t>
            </a:r>
            <a:r>
              <a:rPr lang="el-GR" sz="1200" b="1" dirty="0" err="1">
                <a:solidFill>
                  <a:srgbClr val="6600FF"/>
                </a:solidFill>
                <a:latin typeface="Calibri" panose="020F0502020204030204" pitchFamily="34" charset="0"/>
                <a:cs typeface="Calibri" panose="020F0502020204030204" pitchFamily="34" charset="0"/>
              </a:rPr>
              <a:t>μικρορύπων</a:t>
            </a:r>
            <a:r>
              <a:rPr lang="el-GR" sz="1200" b="1" dirty="0">
                <a:solidFill>
                  <a:srgbClr val="6600FF"/>
                </a:solidFill>
                <a:latin typeface="Calibri" panose="020F0502020204030204" pitchFamily="34" charset="0"/>
                <a:cs typeface="Calibri" panose="020F0502020204030204" pitchFamily="34" charset="0"/>
              </a:rPr>
              <a:t> από το νερό</a:t>
            </a:r>
            <a:endParaRPr lang="en-US" sz="1200" b="1" dirty="0">
              <a:solidFill>
                <a:srgbClr val="6600FF"/>
              </a:solidFill>
              <a:latin typeface="Calibri" panose="020F0502020204030204" pitchFamily="34" charset="0"/>
              <a:cs typeface="Calibri" panose="020F0502020204030204" pitchFamily="34" charset="0"/>
            </a:endParaRPr>
          </a:p>
          <a:p>
            <a:r>
              <a:rPr lang="el-GR" sz="1200" b="1" dirty="0">
                <a:solidFill>
                  <a:srgbClr val="6600FF"/>
                </a:solidFill>
                <a:latin typeface="Calibri" panose="020F0502020204030204" pitchFamily="34" charset="0"/>
                <a:cs typeface="Calibri" panose="020F0502020204030204" pitchFamily="34" charset="0"/>
              </a:rPr>
              <a:t> </a:t>
            </a:r>
            <a:endParaRPr lang="en-US" sz="1200" b="1" dirty="0">
              <a:solidFill>
                <a:srgbClr val="6600FF"/>
              </a:solidFill>
              <a:latin typeface="Calibri" panose="020F0502020204030204" pitchFamily="34" charset="0"/>
              <a:cs typeface="Calibri" panose="020F0502020204030204" pitchFamily="34" charset="0"/>
            </a:endParaRPr>
          </a:p>
          <a:p>
            <a:r>
              <a:rPr lang="el-GR" sz="1200" b="1" dirty="0">
                <a:solidFill>
                  <a:srgbClr val="6600FF"/>
                </a:solidFill>
                <a:latin typeface="Calibri" panose="020F0502020204030204" pitchFamily="34" charset="0"/>
                <a:cs typeface="Calibri" panose="020F0502020204030204" pitchFamily="34" charset="0"/>
              </a:rPr>
              <a:t>3) Μελέτη του </a:t>
            </a:r>
            <a:r>
              <a:rPr lang="el-GR" sz="1200" b="1" dirty="0" err="1">
                <a:solidFill>
                  <a:srgbClr val="6600FF"/>
                </a:solidFill>
                <a:latin typeface="Calibri" panose="020F0502020204030204" pitchFamily="34" charset="0"/>
                <a:cs typeface="Calibri" panose="020F0502020204030204" pitchFamily="34" charset="0"/>
              </a:rPr>
              <a:t>μικροβιώματος</a:t>
            </a:r>
            <a:r>
              <a:rPr lang="el-GR" sz="1200" b="1" dirty="0">
                <a:solidFill>
                  <a:srgbClr val="6600FF"/>
                </a:solidFill>
                <a:latin typeface="Calibri" panose="020F0502020204030204" pitchFamily="34" charset="0"/>
                <a:cs typeface="Calibri" panose="020F0502020204030204" pitchFamily="34" charset="0"/>
              </a:rPr>
              <a:t> στα ύδατα που προορίζονται για ύδρευση στους Δήμους Ελασσόνας και Αλμυρού και σύγκριση με φυσικά μεταλλικά νερά του εμπορίου</a:t>
            </a:r>
            <a:endParaRPr lang="en-US" sz="1200" b="1" dirty="0">
              <a:solidFill>
                <a:srgbClr val="6600FF"/>
              </a:solidFill>
              <a:latin typeface="Calibri" panose="020F0502020204030204" pitchFamily="34" charset="0"/>
              <a:cs typeface="Calibri" panose="020F0502020204030204" pitchFamily="34" charset="0"/>
            </a:endParaRPr>
          </a:p>
          <a:p>
            <a:r>
              <a:rPr lang="el-GR" sz="1200" b="1" dirty="0">
                <a:solidFill>
                  <a:srgbClr val="6600FF"/>
                </a:solidFill>
                <a:latin typeface="Calibri" panose="020F0502020204030204" pitchFamily="34" charset="0"/>
                <a:cs typeface="Calibri" panose="020F0502020204030204" pitchFamily="34" charset="0"/>
              </a:rPr>
              <a:t> </a:t>
            </a:r>
            <a:endParaRPr lang="en-US" sz="1200" b="1" dirty="0">
              <a:solidFill>
                <a:srgbClr val="6600FF"/>
              </a:solidFill>
              <a:latin typeface="Calibri" panose="020F0502020204030204" pitchFamily="34" charset="0"/>
              <a:cs typeface="Calibri" panose="020F0502020204030204" pitchFamily="34" charset="0"/>
            </a:endParaRPr>
          </a:p>
          <a:p>
            <a:r>
              <a:rPr lang="el-GR" sz="1200" b="1" dirty="0">
                <a:solidFill>
                  <a:srgbClr val="6600FF"/>
                </a:solidFill>
                <a:latin typeface="Calibri" panose="020F0502020204030204" pitchFamily="34" charset="0"/>
                <a:cs typeface="Calibri" panose="020F0502020204030204" pitchFamily="34" charset="0"/>
              </a:rPr>
              <a:t>4) Μοντέλα διαχείρισης ζήτησης και τιμολόγησης για αγαθά κοινής ωφέλειας</a:t>
            </a:r>
            <a:endParaRPr lang="en-US" sz="1200" b="1" dirty="0">
              <a:solidFill>
                <a:srgbClr val="6600FF"/>
              </a:solidFill>
              <a:latin typeface="Calibri" panose="020F0502020204030204" pitchFamily="34" charset="0"/>
              <a:cs typeface="Calibri" panose="020F0502020204030204" pitchFamily="34" charset="0"/>
            </a:endParaRPr>
          </a:p>
          <a:p>
            <a:endParaRPr lang="en-US" sz="1200" dirty="0">
              <a:latin typeface="Brush Script MT" panose="03060802040406070304" pitchFamily="66" charset="0"/>
            </a:endParaRPr>
          </a:p>
        </p:txBody>
      </p:sp>
    </p:spTree>
    <p:extLst>
      <p:ext uri="{BB962C8B-B14F-4D97-AF65-F5344CB8AC3E}">
        <p14:creationId xmlns:p14="http://schemas.microsoft.com/office/powerpoint/2010/main" val="7272284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 Υπότιτλος"/>
          <p:cNvSpPr>
            <a:spLocks noGrp="1"/>
          </p:cNvSpPr>
          <p:nvPr>
            <p:ph type="subTitle" idx="1"/>
          </p:nvPr>
        </p:nvSpPr>
        <p:spPr>
          <a:xfrm>
            <a:off x="1979712" y="1627014"/>
            <a:ext cx="5833592" cy="936625"/>
          </a:xfrm>
        </p:spPr>
        <p:txBody>
          <a:bodyPr rtlCol="0">
            <a:normAutofit fontScale="92500" lnSpcReduction="10000"/>
          </a:bodyPr>
          <a:lstStyle/>
          <a:p>
            <a:pPr fontAlgn="auto">
              <a:spcAft>
                <a:spcPts val="0"/>
              </a:spcAft>
              <a:defRPr/>
            </a:pPr>
            <a:r>
              <a:rPr lang="el-GR" sz="2000" b="1" dirty="0">
                <a:solidFill>
                  <a:srgbClr val="C00000"/>
                </a:solidFill>
              </a:rPr>
              <a:t>Προγράμματα υποτροφιών εσωτερικού (2)</a:t>
            </a:r>
          </a:p>
          <a:p>
            <a:pPr algn="ctr" fontAlgn="auto">
              <a:spcAft>
                <a:spcPts val="0"/>
              </a:spcAft>
              <a:defRPr/>
            </a:pPr>
            <a:r>
              <a:rPr lang="el-GR" sz="2000" b="1" dirty="0">
                <a:solidFill>
                  <a:srgbClr val="C00000"/>
                </a:solidFill>
              </a:rPr>
              <a:t>Υπό σχεδιασμό </a:t>
            </a:r>
          </a:p>
        </p:txBody>
      </p:sp>
      <p:sp useBgFill="1">
        <p:nvSpPr>
          <p:cNvPr id="7" name="6 - Ορθογώνιο"/>
          <p:cNvSpPr/>
          <p:nvPr/>
        </p:nvSpPr>
        <p:spPr>
          <a:xfrm>
            <a:off x="-4763" y="-4763"/>
            <a:ext cx="9144000" cy="1341438"/>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el-GR"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pic>
        <p:nvPicPr>
          <p:cNvPr id="9" name="8 - Εικόνα" descr="iky.png"/>
          <p:cNvPicPr>
            <a:picLocks noChangeAspect="1"/>
          </p:cNvPicPr>
          <p:nvPr/>
        </p:nvPicPr>
        <p:blipFill>
          <a:blip r:embed="rId3" cstate="print"/>
          <a:stretch>
            <a:fillRect/>
          </a:stretch>
        </p:blipFill>
        <p:spPr>
          <a:xfrm>
            <a:off x="7380288" y="115888"/>
            <a:ext cx="1190625" cy="1111250"/>
          </a:xfrm>
          <a:prstGeom prst="rect">
            <a:avLst/>
          </a:prstGeom>
          <a:ln>
            <a:noFill/>
          </a:ln>
          <a:effectLst>
            <a:outerShdw blurRad="190500" algn="tl" rotWithShape="0">
              <a:srgbClr val="000000">
                <a:alpha val="70000"/>
              </a:srgbClr>
            </a:outerShdw>
          </a:effectLst>
        </p:spPr>
      </p:pic>
      <p:graphicFrame>
        <p:nvGraphicFramePr>
          <p:cNvPr id="12" name="11 - Διάγραμμα"/>
          <p:cNvGraphicFramePr/>
          <p:nvPr>
            <p:extLst>
              <p:ext uri="{D42A27DB-BD31-4B8C-83A1-F6EECF244321}">
                <p14:modId xmlns:p14="http://schemas.microsoft.com/office/powerpoint/2010/main" val="1736974524"/>
              </p:ext>
            </p:extLst>
          </p:nvPr>
        </p:nvGraphicFramePr>
        <p:xfrm>
          <a:off x="323528" y="2204864"/>
          <a:ext cx="8496944" cy="410445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2050" name="Εικόνα 1" descr="image001">
            <a:extLst>
              <a:ext uri="{FF2B5EF4-FFF2-40B4-BE49-F238E27FC236}">
                <a16:creationId xmlns:a16="http://schemas.microsoft.com/office/drawing/2014/main" id="{2A7B76FE-DC87-4828-A1DF-6B56CA3F02C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0656" y="336885"/>
            <a:ext cx="5486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813663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 Υπότιτλος"/>
          <p:cNvSpPr>
            <a:spLocks noGrp="1"/>
          </p:cNvSpPr>
          <p:nvPr>
            <p:ph type="subTitle" idx="1"/>
          </p:nvPr>
        </p:nvSpPr>
        <p:spPr>
          <a:xfrm>
            <a:off x="1403648" y="1556793"/>
            <a:ext cx="5833592" cy="648072"/>
          </a:xfrm>
        </p:spPr>
        <p:txBody>
          <a:bodyPr rtlCol="0">
            <a:normAutofit/>
          </a:bodyPr>
          <a:lstStyle/>
          <a:p>
            <a:pPr>
              <a:defRPr/>
            </a:pPr>
            <a:r>
              <a:rPr lang="el-GR" sz="2000" b="1" dirty="0">
                <a:solidFill>
                  <a:srgbClr val="C00000"/>
                </a:solidFill>
              </a:rPr>
              <a:t>Προγράμματα υποτροφιών εξωτερικού </a:t>
            </a:r>
          </a:p>
        </p:txBody>
      </p:sp>
      <p:sp useBgFill="1">
        <p:nvSpPr>
          <p:cNvPr id="7" name="6 - Ορθογώνιο"/>
          <p:cNvSpPr/>
          <p:nvPr/>
        </p:nvSpPr>
        <p:spPr>
          <a:xfrm>
            <a:off x="-4763" y="-4763"/>
            <a:ext cx="9144000" cy="1341438"/>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el-GR"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pic>
        <p:nvPicPr>
          <p:cNvPr id="9" name="8 - Εικόνα" descr="iky.png"/>
          <p:cNvPicPr>
            <a:picLocks noChangeAspect="1"/>
          </p:cNvPicPr>
          <p:nvPr/>
        </p:nvPicPr>
        <p:blipFill>
          <a:blip r:embed="rId3" cstate="print"/>
          <a:stretch>
            <a:fillRect/>
          </a:stretch>
        </p:blipFill>
        <p:spPr>
          <a:xfrm>
            <a:off x="7380288" y="115888"/>
            <a:ext cx="1190625" cy="1111250"/>
          </a:xfrm>
          <a:prstGeom prst="rect">
            <a:avLst/>
          </a:prstGeom>
          <a:ln>
            <a:noFill/>
          </a:ln>
          <a:effectLst>
            <a:outerShdw blurRad="190500" algn="tl" rotWithShape="0">
              <a:srgbClr val="000000">
                <a:alpha val="70000"/>
              </a:srgbClr>
            </a:outerShdw>
          </a:effectLst>
        </p:spPr>
      </p:pic>
      <p:pic>
        <p:nvPicPr>
          <p:cNvPr id="2050" name="Εικόνα 1" descr="image001">
            <a:extLst>
              <a:ext uri="{FF2B5EF4-FFF2-40B4-BE49-F238E27FC236}">
                <a16:creationId xmlns:a16="http://schemas.microsoft.com/office/drawing/2014/main" id="{2A7B76FE-DC87-4828-A1DF-6B56CA3F02C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656" y="336885"/>
            <a:ext cx="5486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3" name="11 - Διάγραμμα">
            <a:extLst>
              <a:ext uri="{FF2B5EF4-FFF2-40B4-BE49-F238E27FC236}">
                <a16:creationId xmlns:a16="http://schemas.microsoft.com/office/drawing/2014/main" id="{5DA70A05-9730-49CB-96DA-23A1DB9AE533}"/>
              </a:ext>
            </a:extLst>
          </p:cNvPr>
          <p:cNvGraphicFramePr/>
          <p:nvPr>
            <p:extLst>
              <p:ext uri="{D42A27DB-BD31-4B8C-83A1-F6EECF244321}">
                <p14:modId xmlns:p14="http://schemas.microsoft.com/office/powerpoint/2010/main" val="1142394913"/>
              </p:ext>
            </p:extLst>
          </p:nvPr>
        </p:nvGraphicFramePr>
        <p:xfrm>
          <a:off x="323528" y="2204864"/>
          <a:ext cx="8496944" cy="410445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05740789"/>
      </p:ext>
    </p:extLst>
  </p:cSld>
  <p:clrMapOvr>
    <a:masterClrMapping/>
  </p:clrMapOvr>
</p:sld>
</file>

<file path=ppt/theme/theme1.xml><?xml version="1.0" encoding="utf-8"?>
<a:theme xmlns:a="http://schemas.openxmlformats.org/drawingml/2006/main" name="1_Συλλογη">
  <a:themeElements>
    <a:clrScheme name="Συλλογη">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Συλλογη">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Συλλογη">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Συλλογη">
  <a:themeElements>
    <a:clrScheme name="Συλλογη">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Συλλογη">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Συλλογη">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6ee6c938-9fe6-4786-84bc-e0cc3c4050df" xsi:nil="true"/>
  </documentManagement>
</p:properties>
</file>

<file path=customXml/item2.xml><?xml version="1.0" encoding="utf-8"?>
<ct:contentTypeSchema xmlns:ct="http://schemas.microsoft.com/office/2006/metadata/contentType" xmlns:ma="http://schemas.microsoft.com/office/2006/metadata/properties/metaAttributes" ct:_="" ma:_="" ma:contentTypeName="Έγγραφο" ma:contentTypeID="0x010100AB1E4ED9B9AD6F42BC2A7A4F599B1FCD" ma:contentTypeVersion="17" ma:contentTypeDescription="Δημιουργία νέου εγγράφου" ma:contentTypeScope="" ma:versionID="3f771c6152883b0aea8c9bc81887632c">
  <xsd:schema xmlns:xsd="http://www.w3.org/2001/XMLSchema" xmlns:xs="http://www.w3.org/2001/XMLSchema" xmlns:p="http://schemas.microsoft.com/office/2006/metadata/properties" xmlns:ns3="6ee6c938-9fe6-4786-84bc-e0cc3c4050df" xmlns:ns4="e10bce61-1d29-48dd-aeeb-ba3bc2a9b5ca" targetNamespace="http://schemas.microsoft.com/office/2006/metadata/properties" ma:root="true" ma:fieldsID="795f85e78e86667d7bef9682a046f1a9" ns3:_="" ns4:_="">
    <xsd:import namespace="6ee6c938-9fe6-4786-84bc-e0cc3c4050df"/>
    <xsd:import namespace="e10bce61-1d29-48dd-aeeb-ba3bc2a9b5ca"/>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LengthInSeconds" minOccurs="0"/>
                <xsd:element ref="ns3:MediaServiceDateTaken" minOccurs="0"/>
                <xsd:element ref="ns3:MediaServiceOCR" minOccurs="0"/>
                <xsd:element ref="ns3:MediaServiceGenerationTime" minOccurs="0"/>
                <xsd:element ref="ns3:MediaServiceEventHashCode" minOccurs="0"/>
                <xsd:element ref="ns3:MediaServiceLocation" minOccurs="0"/>
                <xsd:element ref="ns3:_activity" minOccurs="0"/>
                <xsd:element ref="ns4:SharedWithUsers" minOccurs="0"/>
                <xsd:element ref="ns4:SharedWithDetails" minOccurs="0"/>
                <xsd:element ref="ns4:SharingHintHash" minOccurs="0"/>
                <xsd:element ref="ns3:MediaServiceObjectDetectorVersions" minOccurs="0"/>
                <xsd:element ref="ns3: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ee6c938-9fe6-4786-84bc-e0cc3c4050d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DateTaken" ma:index="14" nillable="true" ma:displayName="MediaServiceDateTaken" ma:hidden="true" ma:internalName="MediaServiceDateTake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_activity" ma:index="19" nillable="true" ma:displayName="_activity" ma:hidden="true" ma:internalName="_activity">
      <xsd:simpleType>
        <xsd:restriction base="dms:Note"/>
      </xsd:simple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MediaServiceSystemTags" ma:index="24"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10bce61-1d29-48dd-aeeb-ba3bc2a9b5ca" elementFormDefault="qualified">
    <xsd:import namespace="http://schemas.microsoft.com/office/2006/documentManagement/types"/>
    <xsd:import namespace="http://schemas.microsoft.com/office/infopath/2007/PartnerControls"/>
    <xsd:element name="SharedWithUsers" ma:index="20" nillable="true" ma:displayName="Κοινή χρήση με"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Κοινή χρήση με λεπτομέρειες" ma:internalName="SharedWithDetails" ma:readOnly="true">
      <xsd:simpleType>
        <xsd:restriction base="dms:Note">
          <xsd:maxLength value="255"/>
        </xsd:restriction>
      </xsd:simpleType>
    </xsd:element>
    <xsd:element name="SharingHintHash" ma:index="22" nillable="true" ma:displayName="Κοινή χρήση κατακερματισμού υπόδειξης"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Τύπος περιεχομένου"/>
        <xsd:element ref="dc:title" minOccurs="0" maxOccurs="1" ma:index="4" ma:displayName="Τίτλος"/>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2B7FB04-1C7F-4707-8D91-42EA40E1B0B3}">
  <ds:schemaRefs>
    <ds:schemaRef ds:uri="http://schemas.openxmlformats.org/package/2006/metadata/core-properties"/>
    <ds:schemaRef ds:uri="http://purl.org/dc/terms/"/>
    <ds:schemaRef ds:uri="e10bce61-1d29-48dd-aeeb-ba3bc2a9b5ca"/>
    <ds:schemaRef ds:uri="http://schemas.microsoft.com/office/2006/documentManagement/types"/>
    <ds:schemaRef ds:uri="http://purl.org/dc/elements/1.1/"/>
    <ds:schemaRef ds:uri="http://schemas.microsoft.com/office/2006/metadata/properties"/>
    <ds:schemaRef ds:uri="http://purl.org/dc/dcmitype/"/>
    <ds:schemaRef ds:uri="http://www.w3.org/XML/1998/namespace"/>
    <ds:schemaRef ds:uri="http://schemas.microsoft.com/office/infopath/2007/PartnerControls"/>
    <ds:schemaRef ds:uri="6ee6c938-9fe6-4786-84bc-e0cc3c4050df"/>
  </ds:schemaRefs>
</ds:datastoreItem>
</file>

<file path=customXml/itemProps2.xml><?xml version="1.0" encoding="utf-8"?>
<ds:datastoreItem xmlns:ds="http://schemas.openxmlformats.org/officeDocument/2006/customXml" ds:itemID="{5613E768-9619-4166-8195-2BF7D279885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ee6c938-9fe6-4786-84bc-e0cc3c4050df"/>
    <ds:schemaRef ds:uri="e10bce61-1d29-48dd-aeeb-ba3bc2a9b5c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43CC3FA-B135-4E0B-93C5-9E36AEFD744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Chatzi Presentation 8_12_2017 Divani Car</Template>
  <TotalTime>1297</TotalTime>
  <Words>1629</Words>
  <Application>Microsoft Office PowerPoint</Application>
  <PresentationFormat>Προβολή στην οθόνη (4:3)</PresentationFormat>
  <Paragraphs>243</Paragraphs>
  <Slides>28</Slides>
  <Notes>23</Notes>
  <HiddenSlides>0</HiddenSlides>
  <MMClips>0</MMClips>
  <ScaleCrop>false</ScaleCrop>
  <HeadingPairs>
    <vt:vector size="6" baseType="variant">
      <vt:variant>
        <vt:lpstr>Γραμματοσειρές που χρησιμοποιούνται</vt:lpstr>
      </vt:variant>
      <vt:variant>
        <vt:i4>6</vt:i4>
      </vt:variant>
      <vt:variant>
        <vt:lpstr>Θέμα</vt:lpstr>
      </vt:variant>
      <vt:variant>
        <vt:i4>2</vt:i4>
      </vt:variant>
      <vt:variant>
        <vt:lpstr>Τίτλοι διαφανειών</vt:lpstr>
      </vt:variant>
      <vt:variant>
        <vt:i4>28</vt:i4>
      </vt:variant>
    </vt:vector>
  </HeadingPairs>
  <TitlesOfParts>
    <vt:vector size="36" baseType="lpstr">
      <vt:lpstr>Arial</vt:lpstr>
      <vt:lpstr>Brush Script MT</vt:lpstr>
      <vt:lpstr>Calibri</vt:lpstr>
      <vt:lpstr>Calisto MT</vt:lpstr>
      <vt:lpstr>Gill Sans MT</vt:lpstr>
      <vt:lpstr>Trebuchet MS</vt:lpstr>
      <vt:lpstr>1_Συλλογη</vt:lpstr>
      <vt:lpstr>Συλλογη</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We are not looking where we should be looking… ALMOST NoTHING COMES OUT OF THE BLUE…</vt:lpstr>
      <vt:lpstr>ΜΗπως πΑθαμε ό,τι ευχηθΗκαμε;</vt:lpstr>
      <vt:lpstr>Παρουσίαση του PowerPoint</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echatz</dc:creator>
  <cp:lastModifiedBy>Eirini Ntroutsa</cp:lastModifiedBy>
  <cp:revision>138</cp:revision>
  <dcterms:created xsi:type="dcterms:W3CDTF">2018-02-21T12:48:17Z</dcterms:created>
  <dcterms:modified xsi:type="dcterms:W3CDTF">2023-12-08T13:54:55Z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0x010100AB1E4ED9B9AD6F42BC2A7A4F599B1FCD</vt:lpwstr>
  </property>
</Properties>
</file>