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ppt/notesSlides/notesSlide6.xml" ContentType="application/vnd.openxmlformats-officedocument.presentationml.notesSlide+xml"/>
  <Override PartName="/ppt/charts/chart3.xml" ContentType="application/vnd.openxmlformats-officedocument.drawingml.chart+xml"/>
  <Override PartName="/ppt/notesSlides/notesSlide7.xml" ContentType="application/vnd.openxmlformats-officedocument.presentationml.notesSlide+xml"/>
  <Override PartName="/ppt/charts/chart4.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5.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chartEx1.xml" ContentType="application/vnd.ms-office.chartex+xml"/>
  <Override PartName="/ppt/charts/style1.xml" ContentType="application/vnd.ms-office.chartstyle+xml"/>
  <Override PartName="/ppt/charts/colors1.xml" ContentType="application/vnd.ms-office.chartcolorstyle+xml"/>
  <Override PartName="/ppt/charts/style2.xml" ContentType="application/vnd.ms-office.chartstyle+xml"/>
  <Override PartName="/ppt/charts/colors2.xml" ContentType="application/vnd.ms-office.chartcolorstyle+xml"/>
  <Override PartName="/ppt/charts/style3.xml" ContentType="application/vnd.ms-office.chartstyle+xml"/>
  <Override PartName="/ppt/charts/colors3.xml" ContentType="application/vnd.ms-office.chartcolorstyle+xml"/>
  <Override PartName="/ppt/charts/style4.xml" ContentType="application/vnd.ms-office.chartstyle+xml"/>
  <Override PartName="/ppt/charts/colors4.xml" ContentType="application/vnd.ms-office.chartcolorstyle+xml"/>
  <Override PartName="/ppt/charts/colors5.xml" ContentType="application/vnd.ms-office.chartcolorstyle+xml"/>
  <Override PartName="/ppt/charts/style5.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25"/>
  </p:notesMasterIdLst>
  <p:sldIdLst>
    <p:sldId id="256" r:id="rId2"/>
    <p:sldId id="257" r:id="rId3"/>
    <p:sldId id="263" r:id="rId4"/>
    <p:sldId id="267" r:id="rId5"/>
    <p:sldId id="268" r:id="rId6"/>
    <p:sldId id="269" r:id="rId7"/>
    <p:sldId id="272" r:id="rId8"/>
    <p:sldId id="264" r:id="rId9"/>
    <p:sldId id="271" r:id="rId10"/>
    <p:sldId id="261" r:id="rId11"/>
    <p:sldId id="275" r:id="rId12"/>
    <p:sldId id="276" r:id="rId13"/>
    <p:sldId id="273" r:id="rId14"/>
    <p:sldId id="283" r:id="rId15"/>
    <p:sldId id="277" r:id="rId16"/>
    <p:sldId id="279" r:id="rId17"/>
    <p:sldId id="278" r:id="rId18"/>
    <p:sldId id="284" r:id="rId19"/>
    <p:sldId id="285" r:id="rId20"/>
    <p:sldId id="280" r:id="rId21"/>
    <p:sldId id="282" r:id="rId22"/>
    <p:sldId id="281" r:id="rId23"/>
    <p:sldId id="259"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8F29BD"/>
    <a:srgbClr val="FF0066"/>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78" autoAdjust="0"/>
    <p:restoredTop sz="94660"/>
  </p:normalViewPr>
  <p:slideViewPr>
    <p:cSldViewPr snapToGrid="0">
      <p:cViewPr>
        <p:scale>
          <a:sx n="76" d="100"/>
          <a:sy n="76" d="100"/>
        </p:scale>
        <p:origin x="-246" y="-22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oleObject" Target="file:///F:\IKY\&#928;&#913;&#929;&#927;&#933;&#931;&#921;&#913;&#931;&#917;&#921;&#931;\&#931;&#932;&#927;&#921;&#935;&#917;&#921;&#913;%202010-2015%20&#921;&#922;&#933;&#916;&#913;%20&#922;&#913;&#921;%20&#913;&#923;&#923;&#913;%202.xlsx" TargetMode="External"/></Relationships>
</file>

<file path=ppt/charts/_rels/chartEx1.xml.rels><?xml version="1.0" encoding="UTF-8" standalone="yes"?>
<Relationships xmlns="http://schemas.openxmlformats.org/package/2006/relationships"><Relationship Id="rId3" Type="http://schemas.microsoft.com/office/2011/relationships/chartColorStyle" Target="colors5.xml"/><Relationship Id="rId2" Type="http://schemas.microsoft.com/office/2011/relationships/chartStyle" Target="style5.xml"/><Relationship Id="rId1" Type="http://schemas.openxmlformats.org/officeDocument/2006/relationships/oleObject" Target="file:///C:\&#928;&#929;&#927;&#921;&#931;&#932;&#913;&#924;&#917;&#925;&#919;%20&#913;&#923;&#923;&#927;&#916;&#913;&#928;&#937;&#925;%20&#924;&#927;&#929;&#934;&#937;&#932;&#921;&#922;&#937;&#925;%20&#913;&#925;&#932;&#913;&#923;&#923;&#913;&#915;&#937;&#925;\&#928;&#913;&#929;&#927;&#933;&#931;&#921;&#913;&#931;&#919;\&#915;&#923;&#937;&#931;&#931;&#913;%20&#922;&#913;&#921;%20&#928;&#927;&#923;&#921;&#932;&#921;&#931;&#924;&#927;&#931;%20&#913;&#925;&#913;%20&#919;&#928;&#917;&#921;&#929;&#92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baseline="0">
                <a:solidFill>
                  <a:srgbClr val="00B0F0"/>
                </a:solidFill>
                <a:latin typeface="Comic Sans MS" panose="030F0702030302020204" pitchFamily="66" charset="0"/>
                <a:ea typeface="+mn-ea"/>
                <a:cs typeface="+mn-cs"/>
              </a:defRPr>
            </a:pPr>
            <a:r>
              <a:rPr lang="el-GR" baseline="0" dirty="0" err="1">
                <a:latin typeface="Comic Sans MS" panose="030F0702030302020204" pitchFamily="66" charset="0"/>
              </a:rPr>
              <a:t>Προελευση</a:t>
            </a:r>
            <a:r>
              <a:rPr lang="el-GR" baseline="0" dirty="0">
                <a:latin typeface="Comic Sans MS" panose="030F0702030302020204" pitchFamily="66" charset="0"/>
              </a:rPr>
              <a:t> </a:t>
            </a:r>
            <a:r>
              <a:rPr lang="el-GR" baseline="0" dirty="0" err="1">
                <a:latin typeface="Comic Sans MS" panose="030F0702030302020204" pitchFamily="66" charset="0"/>
              </a:rPr>
              <a:t>υποτροφων</a:t>
            </a:r>
            <a:r>
              <a:rPr lang="el-GR" baseline="0" dirty="0">
                <a:latin typeface="Comic Sans MS" panose="030F0702030302020204" pitchFamily="66" charset="0"/>
              </a:rPr>
              <a:t> 2002-2019</a:t>
            </a:r>
          </a:p>
        </c:rich>
      </c:tx>
      <c:layout/>
      <c:overlay val="0"/>
      <c:spPr>
        <a:noFill/>
        <a:ln>
          <a:noFill/>
        </a:ln>
        <a:effectLst/>
      </c:spPr>
    </c:title>
    <c:autoTitleDeleted val="0"/>
    <c:plotArea>
      <c:layout/>
      <c:pieChart>
        <c:varyColors val="1"/>
        <c:ser>
          <c:idx val="0"/>
          <c:order val="0"/>
          <c:dPt>
            <c:idx val="0"/>
            <c:bubble3D val="0"/>
            <c:spPr>
              <a:solidFill>
                <a:schemeClr val="accent1"/>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1-EE1B-4682-8F52-D6BBF16073E8}"/>
              </c:ext>
            </c:extLst>
          </c:dPt>
          <c:dPt>
            <c:idx val="1"/>
            <c:bubble3D val="0"/>
            <c:spPr>
              <a:solidFill>
                <a:schemeClr val="accent2"/>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3-EE1B-4682-8F52-D6BBF16073E8}"/>
              </c:ext>
            </c:extLst>
          </c:dPt>
          <c:dPt>
            <c:idx val="2"/>
            <c:bubble3D val="0"/>
            <c:spPr>
              <a:solidFill>
                <a:schemeClr val="accent3"/>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5-EE1B-4682-8F52-D6BBF16073E8}"/>
              </c:ext>
            </c:extLst>
          </c:dPt>
          <c:dPt>
            <c:idx val="3"/>
            <c:bubble3D val="0"/>
            <c:spPr>
              <a:solidFill>
                <a:schemeClr val="accent4"/>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7-EE1B-4682-8F52-D6BBF16073E8}"/>
              </c:ext>
            </c:extLst>
          </c:dPt>
          <c:dPt>
            <c:idx val="4"/>
            <c:bubble3D val="0"/>
            <c:spPr>
              <a:solidFill>
                <a:schemeClr val="accent5"/>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9-EE1B-4682-8F52-D6BBF16073E8}"/>
              </c:ext>
            </c:extLst>
          </c:dPt>
          <c:dLbls>
            <c:dLbl>
              <c:idx val="0"/>
              <c:spPr>
                <a:solidFill>
                  <a:prstClr val="white"/>
                </a:solidFill>
                <a:ln>
                  <a:solidFill>
                    <a:srgbClr val="274FA4"/>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rgbClr val="00B0F0"/>
                      </a:solidFill>
                      <a:latin typeface="+mn-lt"/>
                      <a:ea typeface="+mn-ea"/>
                      <a:cs typeface="+mn-cs"/>
                    </a:defRPr>
                  </a:pPr>
                  <a:endParaRPr lang="el-GR"/>
                </a:p>
              </c:txPr>
              <c:dLblPos val="inEnd"/>
              <c:showLegendKey val="0"/>
              <c:showVal val="0"/>
              <c:showCatName val="1"/>
              <c:showSerName val="0"/>
              <c:showPercent val="1"/>
              <c:showBubbleSize val="0"/>
            </c:dLbl>
            <c:dLbl>
              <c:idx val="1"/>
              <c:spPr>
                <a:solidFill>
                  <a:prstClr val="white"/>
                </a:solidFill>
                <a:ln>
                  <a:solidFill>
                    <a:srgbClr val="274FA4"/>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rgbClr val="00B0F0"/>
                      </a:solidFill>
                      <a:latin typeface="+mn-lt"/>
                      <a:ea typeface="+mn-ea"/>
                      <a:cs typeface="+mn-cs"/>
                    </a:defRPr>
                  </a:pPr>
                  <a:endParaRPr lang="el-GR"/>
                </a:p>
              </c:txPr>
              <c:dLblPos val="inEnd"/>
              <c:showLegendKey val="0"/>
              <c:showVal val="0"/>
              <c:showCatName val="1"/>
              <c:showSerName val="0"/>
              <c:showPercent val="1"/>
              <c:showBubbleSize val="0"/>
            </c:dLbl>
            <c:dLbl>
              <c:idx val="2"/>
              <c:spPr>
                <a:solidFill>
                  <a:prstClr val="white"/>
                </a:solidFill>
                <a:ln>
                  <a:solidFill>
                    <a:srgbClr val="274FA4"/>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rgbClr val="00B0F0"/>
                      </a:solidFill>
                      <a:latin typeface="+mn-lt"/>
                      <a:ea typeface="+mn-ea"/>
                      <a:cs typeface="+mn-cs"/>
                    </a:defRPr>
                  </a:pPr>
                  <a:endParaRPr lang="el-GR"/>
                </a:p>
              </c:txPr>
              <c:dLblPos val="inEnd"/>
              <c:showLegendKey val="0"/>
              <c:showVal val="0"/>
              <c:showCatName val="1"/>
              <c:showSerName val="0"/>
              <c:showPercent val="1"/>
              <c:showBubbleSize val="0"/>
            </c:dLbl>
            <c:dLbl>
              <c:idx val="3"/>
              <c:spPr>
                <a:solidFill>
                  <a:prstClr val="white"/>
                </a:solidFill>
                <a:ln>
                  <a:solidFill>
                    <a:srgbClr val="274FA4"/>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rgbClr val="00B0F0"/>
                      </a:solidFill>
                      <a:latin typeface="+mn-lt"/>
                      <a:ea typeface="+mn-ea"/>
                      <a:cs typeface="+mn-cs"/>
                    </a:defRPr>
                  </a:pPr>
                  <a:endParaRPr lang="el-GR"/>
                </a:p>
              </c:txPr>
              <c:dLblPos val="inEnd"/>
              <c:showLegendKey val="0"/>
              <c:showVal val="0"/>
              <c:showCatName val="1"/>
              <c:showSerName val="0"/>
              <c:showPercent val="1"/>
              <c:showBubbleSize val="0"/>
            </c:dLbl>
            <c:dLbl>
              <c:idx val="4"/>
              <c:spPr>
                <a:solidFill>
                  <a:prstClr val="white"/>
                </a:solidFill>
                <a:ln>
                  <a:solidFill>
                    <a:srgbClr val="274FA4"/>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rgbClr val="00B0F0"/>
                      </a:solidFill>
                      <a:latin typeface="+mn-lt"/>
                      <a:ea typeface="+mn-ea"/>
                      <a:cs typeface="+mn-cs"/>
                    </a:defRPr>
                  </a:pPr>
                  <a:endParaRPr lang="el-GR"/>
                </a:p>
              </c:txPr>
              <c:dLblPos val="inEnd"/>
              <c:showLegendKey val="0"/>
              <c:showVal val="0"/>
              <c:showCatName val="1"/>
              <c:showSerName val="0"/>
              <c:showPercent val="1"/>
              <c:showBubbleSize val="0"/>
            </c:dLbl>
            <c:spPr>
              <a:solidFill>
                <a:prstClr val="white"/>
              </a:solidFill>
              <a:ln>
                <a:solidFill>
                  <a:srgbClr val="274FA4"/>
                </a:solidFill>
              </a:ln>
              <a:effectLst/>
            </c:spPr>
            <c:dLblPos val="inEnd"/>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Φύλλο2!$A$1:$A$5</c:f>
              <c:strCache>
                <c:ptCount val="5"/>
                <c:pt idx="0">
                  <c:v>ΕΥΡΩΠΗ </c:v>
                </c:pt>
                <c:pt idx="1">
                  <c:v>ΑΦΡΙΚΗ</c:v>
                </c:pt>
                <c:pt idx="2">
                  <c:v>ΑΜΕΡΙΚΗ</c:v>
                </c:pt>
                <c:pt idx="3">
                  <c:v>ΑΣΙΑ </c:v>
                </c:pt>
                <c:pt idx="4">
                  <c:v>ΩΚΕΑΝΙΑ</c:v>
                </c:pt>
              </c:strCache>
            </c:strRef>
          </c:cat>
          <c:val>
            <c:numRef>
              <c:f>Φύλλο2!$B$1:$B$5</c:f>
              <c:numCache>
                <c:formatCode>General</c:formatCode>
                <c:ptCount val="5"/>
                <c:pt idx="0">
                  <c:v>803</c:v>
                </c:pt>
                <c:pt idx="1">
                  <c:v>186</c:v>
                </c:pt>
                <c:pt idx="2">
                  <c:v>97</c:v>
                </c:pt>
                <c:pt idx="3">
                  <c:v>464</c:v>
                </c:pt>
                <c:pt idx="4">
                  <c:v>4</c:v>
                </c:pt>
              </c:numCache>
            </c:numRef>
          </c:val>
          <c:extLst xmlns:c16r2="http://schemas.microsoft.com/office/drawing/2015/06/chart">
            <c:ext xmlns:c16="http://schemas.microsoft.com/office/drawing/2014/chart" uri="{C3380CC4-5D6E-409C-BE32-E72D297353CC}">
              <c16:uniqueId val="{0000000A-EE1B-4682-8F52-D6BBF16073E8}"/>
            </c:ext>
          </c:extLst>
        </c:ser>
        <c:dLbls>
          <c:dLblPos val="inEnd"/>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w="38100">
      <a:solidFill>
        <a:srgbClr val="0070C0"/>
      </a:solidFill>
    </a:ln>
    <a:effectLst/>
  </c:spPr>
  <c:txPr>
    <a:bodyPr/>
    <a:lstStyle/>
    <a:p>
      <a:pPr>
        <a:defRPr>
          <a:solidFill>
            <a:srgbClr val="00B0F0"/>
          </a:solidFill>
        </a:defRPr>
      </a:pPr>
      <a:endParaRPr lang="el-G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00" b="1" i="0" u="none" strike="noStrike" kern="1200" baseline="0">
                <a:solidFill>
                  <a:schemeClr val="dk1">
                    <a:lumMod val="75000"/>
                    <a:lumOff val="25000"/>
                  </a:schemeClr>
                </a:solidFill>
                <a:latin typeface="Century" panose="02040604050505020304" pitchFamily="18" charset="0"/>
                <a:ea typeface="+mn-ea"/>
                <a:cs typeface="+mn-cs"/>
              </a:defRPr>
            </a:pPr>
            <a:r>
              <a:rPr lang="el-GR" sz="1900" baseline="0" dirty="0">
                <a:latin typeface="Century" panose="02040604050505020304" pitchFamily="18" charset="0"/>
              </a:rPr>
              <a:t>ΑΦΡΙΚΗ</a:t>
            </a:r>
          </a:p>
        </c:rich>
      </c:tx>
      <c:layout/>
      <c:overlay val="0"/>
      <c:spPr>
        <a:noFill/>
        <a:ln>
          <a:noFill/>
        </a:ln>
        <a:effectLst/>
      </c:spPr>
    </c:title>
    <c:autoTitleDeleted val="0"/>
    <c:plotArea>
      <c:layout/>
      <c:barChart>
        <c:barDir val="bar"/>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Lbls>
            <c:dLbl>
              <c:idx val="16"/>
              <c:layout/>
              <c:tx>
                <c:rich>
                  <a:bodyPr/>
                  <a:lstStyle/>
                  <a:p>
                    <a:r>
                      <a:rPr lang="en-US"/>
                      <a:t>108</a:t>
                    </a:r>
                  </a:p>
                </c:rich>
              </c:tx>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38C3-4EEF-9E92-0057AF2219F7}"/>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lt1"/>
                    </a:solidFill>
                    <a:latin typeface="+mn-lt"/>
                    <a:ea typeface="+mn-ea"/>
                    <a:cs typeface="+mn-cs"/>
                  </a:defRPr>
                </a:pPr>
                <a:endParaRPr lang="el-GR"/>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Φύλλο3!$A$2:$A$22</c:f>
              <c:strCache>
                <c:ptCount val="21"/>
                <c:pt idx="0">
                  <c:v>ΑΛΓΕΡΙΑ</c:v>
                </c:pt>
                <c:pt idx="1">
                  <c:v>ΜΑΛΑΟΥΙ</c:v>
                </c:pt>
                <c:pt idx="2">
                  <c:v>ΜΑΡΟΚΟ </c:v>
                </c:pt>
                <c:pt idx="3">
                  <c:v>ΜΟΖΑΜΒΙΚΗ</c:v>
                </c:pt>
                <c:pt idx="4">
                  <c:v>ΝΙΓΗΡΙΑ</c:v>
                </c:pt>
                <c:pt idx="5">
                  <c:v>ΡΟΥΑΝΤΑ </c:v>
                </c:pt>
                <c:pt idx="6">
                  <c:v>ΣΕΝΕΓΑΛΗ</c:v>
                </c:pt>
                <c:pt idx="7">
                  <c:v>Ν.ΑΦΡΙΚΗ</c:v>
                </c:pt>
                <c:pt idx="8">
                  <c:v>ΣΟΥΔΑΝ</c:v>
                </c:pt>
                <c:pt idx="9">
                  <c:v>ΤΑΝΖΑΝΙΑ</c:v>
                </c:pt>
                <c:pt idx="10">
                  <c:v>ΤΥΝΗΣΙΑ</c:v>
                </c:pt>
                <c:pt idx="11">
                  <c:v>ΟΥΓΚΑΝΤΑ</c:v>
                </c:pt>
                <c:pt idx="12">
                  <c:v>ΚΑΜΕΡΟΥΝ</c:v>
                </c:pt>
                <c:pt idx="13">
                  <c:v>ΤΣΑΝΤ</c:v>
                </c:pt>
                <c:pt idx="14">
                  <c:v>ΠΡ.ΑΚΡΩΤΗΡΙ</c:v>
                </c:pt>
                <c:pt idx="15">
                  <c:v>ΚΟΝΓΚΟ</c:v>
                </c:pt>
                <c:pt idx="16">
                  <c:v>ΑΙΓΥΠΤΟΣ</c:v>
                </c:pt>
                <c:pt idx="17">
                  <c:v>ΑΙΘΙΟΠΙΑ</c:v>
                </c:pt>
                <c:pt idx="18">
                  <c:v>ΓΚΑΝΑ</c:v>
                </c:pt>
                <c:pt idx="19">
                  <c:v>AKTH ΕΛΕΦΑΝΤΟΣΤΟΥ </c:v>
                </c:pt>
                <c:pt idx="20">
                  <c:v>ΛΙΒΥΗ</c:v>
                </c:pt>
              </c:strCache>
            </c:strRef>
          </c:cat>
          <c:val>
            <c:numRef>
              <c:f>Φύλλο3!$B$2:$B$22</c:f>
              <c:numCache>
                <c:formatCode>General</c:formatCode>
                <c:ptCount val="21"/>
                <c:pt idx="0">
                  <c:v>1</c:v>
                </c:pt>
                <c:pt idx="1">
                  <c:v>1</c:v>
                </c:pt>
                <c:pt idx="2">
                  <c:v>3</c:v>
                </c:pt>
                <c:pt idx="3">
                  <c:v>1</c:v>
                </c:pt>
                <c:pt idx="4">
                  <c:v>8</c:v>
                </c:pt>
                <c:pt idx="5">
                  <c:v>1</c:v>
                </c:pt>
                <c:pt idx="6">
                  <c:v>3</c:v>
                </c:pt>
                <c:pt idx="7">
                  <c:v>1</c:v>
                </c:pt>
                <c:pt idx="8">
                  <c:v>1</c:v>
                </c:pt>
                <c:pt idx="9">
                  <c:v>1</c:v>
                </c:pt>
                <c:pt idx="10">
                  <c:v>4</c:v>
                </c:pt>
                <c:pt idx="11">
                  <c:v>1</c:v>
                </c:pt>
                <c:pt idx="12">
                  <c:v>4</c:v>
                </c:pt>
                <c:pt idx="13">
                  <c:v>1</c:v>
                </c:pt>
                <c:pt idx="14">
                  <c:v>2</c:v>
                </c:pt>
                <c:pt idx="15">
                  <c:v>24</c:v>
                </c:pt>
                <c:pt idx="16">
                  <c:v>117</c:v>
                </c:pt>
                <c:pt idx="17">
                  <c:v>3</c:v>
                </c:pt>
                <c:pt idx="18">
                  <c:v>1</c:v>
                </c:pt>
                <c:pt idx="19">
                  <c:v>7</c:v>
                </c:pt>
                <c:pt idx="20">
                  <c:v>1</c:v>
                </c:pt>
              </c:numCache>
            </c:numRef>
          </c:val>
          <c:extLst xmlns:c16r2="http://schemas.microsoft.com/office/drawing/2015/06/chart">
            <c:ext xmlns:c16="http://schemas.microsoft.com/office/drawing/2014/chart" uri="{C3380CC4-5D6E-409C-BE32-E72D297353CC}">
              <c16:uniqueId val="{00000000-38C3-4EEF-9E92-0057AF2219F7}"/>
            </c:ext>
          </c:extLst>
        </c:ser>
        <c:dLbls>
          <c:dLblPos val="inEnd"/>
          <c:showLegendKey val="0"/>
          <c:showVal val="1"/>
          <c:showCatName val="0"/>
          <c:showSerName val="0"/>
          <c:showPercent val="0"/>
          <c:showBubbleSize val="0"/>
        </c:dLbls>
        <c:gapWidth val="65"/>
        <c:axId val="187493888"/>
        <c:axId val="190867712"/>
      </c:barChart>
      <c:catAx>
        <c:axId val="187493888"/>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200" b="1" i="0" u="none" strike="noStrike" kern="1200" cap="all" baseline="0">
                <a:solidFill>
                  <a:schemeClr val="dk1">
                    <a:lumMod val="75000"/>
                    <a:lumOff val="25000"/>
                  </a:schemeClr>
                </a:solidFill>
                <a:latin typeface="+mn-lt"/>
                <a:ea typeface="+mn-ea"/>
                <a:cs typeface="+mn-cs"/>
              </a:defRPr>
            </a:pPr>
            <a:endParaRPr lang="el-GR"/>
          </a:p>
        </c:txPr>
        <c:crossAx val="190867712"/>
        <c:crosses val="autoZero"/>
        <c:auto val="1"/>
        <c:lblAlgn val="ctr"/>
        <c:lblOffset val="100"/>
        <c:noMultiLvlLbl val="0"/>
      </c:catAx>
      <c:valAx>
        <c:axId val="190867712"/>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l-GR"/>
          </a:p>
        </c:txPr>
        <c:crossAx val="187493888"/>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28575" cap="flat" cmpd="sng" algn="ctr">
      <a:solidFill>
        <a:srgbClr val="0070C0"/>
      </a:solidFill>
      <a:round/>
    </a:ln>
    <a:effectLst/>
  </c:spPr>
  <c:txPr>
    <a:bodyPr/>
    <a:lstStyle/>
    <a:p>
      <a:pPr>
        <a:defRPr/>
      </a:pPr>
      <a:endParaRPr lang="el-G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lang="el-GR" sz="1900" b="1" i="0" u="none" strike="noStrike" kern="1200" baseline="0">
                <a:solidFill>
                  <a:prstClr val="black">
                    <a:lumMod val="75000"/>
                    <a:lumOff val="25000"/>
                  </a:prstClr>
                </a:solidFill>
                <a:effectLst/>
                <a:latin typeface="Century" panose="02040604050505020304" pitchFamily="18" charset="0"/>
                <a:ea typeface="+mn-ea"/>
                <a:cs typeface="+mn-cs"/>
              </a:defRPr>
            </a:pPr>
            <a:r>
              <a:rPr lang="el-GR" sz="1900" b="1" i="0" u="none" strike="noStrike" kern="1200" baseline="0" dirty="0">
                <a:solidFill>
                  <a:prstClr val="black">
                    <a:lumMod val="75000"/>
                    <a:lumOff val="25000"/>
                  </a:prstClr>
                </a:solidFill>
                <a:latin typeface="Century" panose="02040604050505020304" pitchFamily="18" charset="0"/>
                <a:ea typeface="+mn-ea"/>
                <a:cs typeface="+mn-cs"/>
              </a:rPr>
              <a:t>ΑΣΙΑ </a:t>
            </a:r>
          </a:p>
        </c:rich>
      </c:tx>
      <c:layout/>
      <c:overlay val="0"/>
      <c:spPr>
        <a:noFill/>
        <a:ln>
          <a:noFill/>
        </a:ln>
        <a:effectLst/>
      </c:spPr>
    </c:title>
    <c:autoTitleDeleted val="0"/>
    <c:plotArea>
      <c:layout/>
      <c:barChart>
        <c:barDir val="col"/>
        <c:grouping val="clustered"/>
        <c:varyColors val="0"/>
        <c:ser>
          <c:idx val="0"/>
          <c:order val="0"/>
          <c:spPr>
            <a:gradFill>
              <a:gsLst>
                <a:gs pos="0">
                  <a:schemeClr val="accent1"/>
                </a:gs>
                <a:gs pos="100000">
                  <a:schemeClr val="accent1">
                    <a:lumMod val="84000"/>
                  </a:schemeClr>
                </a:gs>
              </a:gsLst>
              <a:lin ang="5400000" scaled="1"/>
            </a:gradFill>
            <a:ln>
              <a:noFill/>
            </a:ln>
            <a:effectLst>
              <a:outerShdw blurRad="76200" dir="18900000" sy="23000" kx="-1200000" algn="bl" rotWithShape="0">
                <a:prstClr val="black">
                  <a:alpha val="2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l-GR"/>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Φύλλο4!$A$1:$A$26</c:f>
              <c:strCache>
                <c:ptCount val="26"/>
                <c:pt idx="0">
                  <c:v>ΑΦΓΑΝΙΣΤΑΝ</c:v>
                </c:pt>
                <c:pt idx="1">
                  <c:v>ΑΡΜΕΝΙΑ </c:v>
                </c:pt>
                <c:pt idx="2">
                  <c:v>ΜΠΑΓΚΛΑΝΤΕΣ </c:v>
                </c:pt>
                <c:pt idx="3">
                  <c:v>ΝΕΠΑΛ</c:v>
                </c:pt>
                <c:pt idx="4">
                  <c:v>ΠΑΛΑΙΣΤΙΝΗ</c:v>
                </c:pt>
                <c:pt idx="5">
                  <c:v>ΠΑΚΙΣΤΑΝ</c:v>
                </c:pt>
                <c:pt idx="6">
                  <c:v>ΣΡΙ ΛΑΝΚΑ</c:v>
                </c:pt>
                <c:pt idx="7">
                  <c:v>ΣΥΡΙΑ</c:v>
                </c:pt>
                <c:pt idx="8">
                  <c:v>ΤΑΙΛΑΝΔΗ</c:v>
                </c:pt>
                <c:pt idx="9">
                  <c:v>ΤΟΥΡΚΙΑ</c:v>
                </c:pt>
                <c:pt idx="10">
                  <c:v>ΟΥΖΜΠΕΚΙΣΤΑΝ</c:v>
                </c:pt>
                <c:pt idx="11">
                  <c:v>ΒΙΕΤΝΑΜ </c:v>
                </c:pt>
                <c:pt idx="12">
                  <c:v>ΥΕΜΕΝΗ</c:v>
                </c:pt>
                <c:pt idx="13">
                  <c:v>ΚΙΝΑ</c:v>
                </c:pt>
                <c:pt idx="14">
                  <c:v>ΙΝΔΙΑ</c:v>
                </c:pt>
                <c:pt idx="15">
                  <c:v>ΙΝΔΟΝΗΣΙΑ</c:v>
                </c:pt>
                <c:pt idx="16">
                  <c:v>ΙΡΑΝ</c:v>
                </c:pt>
                <c:pt idx="17">
                  <c:v>ΙΡΑΚ</c:v>
                </c:pt>
                <c:pt idx="18">
                  <c:v>ΙΣΡΑΗΛ</c:v>
                </c:pt>
                <c:pt idx="19">
                  <c:v>ΙΑΠΩΝΙΑ </c:v>
                </c:pt>
                <c:pt idx="20">
                  <c:v>IOΡΔΑΝΙΑ</c:v>
                </c:pt>
                <c:pt idx="21">
                  <c:v>ΚΑΖΑΚΣΤΑΝ</c:v>
                </c:pt>
                <c:pt idx="22">
                  <c:v>ΚΙΡΓΙΖΙΑ</c:v>
                </c:pt>
                <c:pt idx="23">
                  <c:v>ΚΟΡΕΑ</c:v>
                </c:pt>
                <c:pt idx="24">
                  <c:v>ΚΟΥΡΔΙΣΤΑΝ</c:v>
                </c:pt>
                <c:pt idx="25">
                  <c:v>ΛΙΒΑΝΟΣ</c:v>
                </c:pt>
              </c:strCache>
            </c:strRef>
          </c:cat>
          <c:val>
            <c:numRef>
              <c:f>Φύλλο4!$B$1:$B$26</c:f>
              <c:numCache>
                <c:formatCode>General</c:formatCode>
                <c:ptCount val="26"/>
                <c:pt idx="0">
                  <c:v>3</c:v>
                </c:pt>
                <c:pt idx="1">
                  <c:v>94</c:v>
                </c:pt>
                <c:pt idx="2">
                  <c:v>7</c:v>
                </c:pt>
                <c:pt idx="3">
                  <c:v>7</c:v>
                </c:pt>
                <c:pt idx="4">
                  <c:v>7</c:v>
                </c:pt>
                <c:pt idx="5">
                  <c:v>3</c:v>
                </c:pt>
                <c:pt idx="6">
                  <c:v>1</c:v>
                </c:pt>
                <c:pt idx="7">
                  <c:v>4</c:v>
                </c:pt>
                <c:pt idx="8">
                  <c:v>7</c:v>
                </c:pt>
                <c:pt idx="9">
                  <c:v>72</c:v>
                </c:pt>
                <c:pt idx="10">
                  <c:v>17</c:v>
                </c:pt>
                <c:pt idx="11">
                  <c:v>2</c:v>
                </c:pt>
                <c:pt idx="12">
                  <c:v>2</c:v>
                </c:pt>
                <c:pt idx="13">
                  <c:v>27</c:v>
                </c:pt>
                <c:pt idx="14">
                  <c:v>8</c:v>
                </c:pt>
                <c:pt idx="15">
                  <c:v>1</c:v>
                </c:pt>
                <c:pt idx="16">
                  <c:v>10</c:v>
                </c:pt>
                <c:pt idx="17">
                  <c:v>7</c:v>
                </c:pt>
                <c:pt idx="18">
                  <c:v>1</c:v>
                </c:pt>
                <c:pt idx="19">
                  <c:v>3</c:v>
                </c:pt>
                <c:pt idx="20">
                  <c:v>10</c:v>
                </c:pt>
                <c:pt idx="21">
                  <c:v>30</c:v>
                </c:pt>
                <c:pt idx="22">
                  <c:v>15</c:v>
                </c:pt>
                <c:pt idx="23">
                  <c:v>8</c:v>
                </c:pt>
                <c:pt idx="24">
                  <c:v>1</c:v>
                </c:pt>
                <c:pt idx="25">
                  <c:v>2</c:v>
                </c:pt>
              </c:numCache>
            </c:numRef>
          </c:val>
          <c:extLst xmlns:c16r2="http://schemas.microsoft.com/office/drawing/2015/06/chart">
            <c:ext xmlns:c16="http://schemas.microsoft.com/office/drawing/2014/chart" uri="{C3380CC4-5D6E-409C-BE32-E72D297353CC}">
              <c16:uniqueId val="{00000000-D4E5-409A-AF5F-DD83A8CA7A42}"/>
            </c:ext>
          </c:extLst>
        </c:ser>
        <c:dLbls>
          <c:dLblPos val="inEnd"/>
          <c:showLegendKey val="0"/>
          <c:showVal val="1"/>
          <c:showCatName val="0"/>
          <c:showSerName val="0"/>
          <c:showPercent val="0"/>
          <c:showBubbleSize val="0"/>
        </c:dLbls>
        <c:gapWidth val="41"/>
        <c:axId val="190811648"/>
        <c:axId val="190870592"/>
      </c:barChart>
      <c:catAx>
        <c:axId val="19081164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dk1">
                    <a:lumMod val="65000"/>
                    <a:lumOff val="35000"/>
                  </a:schemeClr>
                </a:solidFill>
                <a:effectLst/>
                <a:latin typeface="+mn-lt"/>
                <a:ea typeface="+mn-ea"/>
                <a:cs typeface="+mn-cs"/>
              </a:defRPr>
            </a:pPr>
            <a:endParaRPr lang="el-GR"/>
          </a:p>
        </c:txPr>
        <c:crossAx val="190870592"/>
        <c:crosses val="autoZero"/>
        <c:auto val="1"/>
        <c:lblAlgn val="ctr"/>
        <c:lblOffset val="100"/>
        <c:noMultiLvlLbl val="0"/>
      </c:catAx>
      <c:valAx>
        <c:axId val="190870592"/>
        <c:scaling>
          <c:orientation val="minMax"/>
        </c:scaling>
        <c:delete val="1"/>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crossAx val="190811648"/>
        <c:crosses val="autoZero"/>
        <c:crossBetween val="between"/>
      </c:valAx>
      <c:spPr>
        <a:noFill/>
        <a:ln>
          <a:noFill/>
        </a:ln>
        <a:effectLst/>
      </c:spPr>
    </c:plotArea>
    <c:plotVisOnly val="1"/>
    <c:dispBlanksAs val="gap"/>
    <c:showDLblsOverMax val="0"/>
  </c:chart>
  <c:spPr>
    <a:gradFill flip="none" rotWithShape="1">
      <a:gsLst>
        <a:gs pos="0">
          <a:schemeClr val="lt1"/>
        </a:gs>
        <a:gs pos="68000">
          <a:schemeClr val="lt1">
            <a:lumMod val="85000"/>
          </a:schemeClr>
        </a:gs>
        <a:gs pos="100000">
          <a:schemeClr val="lt1"/>
        </a:gs>
      </a:gsLst>
      <a:lin ang="5400000" scaled="1"/>
      <a:tileRect/>
    </a:gradFill>
    <a:ln w="28575" cap="flat" cmpd="sng" algn="ctr">
      <a:solidFill>
        <a:srgbClr val="0070C0"/>
      </a:solidFill>
      <a:round/>
    </a:ln>
    <a:effectLst/>
  </c:spPr>
  <c:txPr>
    <a:bodyPr/>
    <a:lstStyle/>
    <a:p>
      <a:pPr>
        <a:defRPr/>
      </a:pPr>
      <a:endParaRPr lang="el-G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lang="el-GR" sz="1900" b="1" i="0" u="none" strike="noStrike" kern="1200" baseline="0">
                <a:solidFill>
                  <a:prstClr val="black">
                    <a:lumMod val="75000"/>
                    <a:lumOff val="25000"/>
                  </a:prstClr>
                </a:solidFill>
                <a:effectLst/>
                <a:latin typeface="Century" panose="02040604050505020304" pitchFamily="18" charset="0"/>
                <a:ea typeface="+mn-ea"/>
                <a:cs typeface="+mn-cs"/>
              </a:defRPr>
            </a:pPr>
            <a:r>
              <a:rPr lang="el-GR" sz="1900" b="1" i="0" u="none" strike="noStrike" kern="1200" baseline="0">
                <a:solidFill>
                  <a:prstClr val="black">
                    <a:lumMod val="75000"/>
                    <a:lumOff val="25000"/>
                  </a:prstClr>
                </a:solidFill>
                <a:effectLst/>
                <a:latin typeface="Century" panose="02040604050505020304" pitchFamily="18" charset="0"/>
                <a:ea typeface="+mn-ea"/>
                <a:cs typeface="+mn-cs"/>
              </a:rPr>
              <a:t>ΑΜΕΡΙΚΗ</a:t>
            </a:r>
          </a:p>
        </c:rich>
      </c:tx>
      <c:layout/>
      <c:overlay val="0"/>
      <c:spPr>
        <a:noFill/>
        <a:ln>
          <a:noFill/>
        </a:ln>
        <a:effectLst/>
      </c:spPr>
    </c:title>
    <c:autoTitleDeleted val="0"/>
    <c:plotArea>
      <c:layout/>
      <c:barChart>
        <c:barDir val="bar"/>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l-GR"/>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Φύλλο6!$A$3:$A$14</c:f>
              <c:strCache>
                <c:ptCount val="12"/>
                <c:pt idx="0">
                  <c:v>Η.Π.Α</c:v>
                </c:pt>
                <c:pt idx="1">
                  <c:v>ΑΡΓΕΝΤΙΝΗ</c:v>
                </c:pt>
                <c:pt idx="2">
                  <c:v>ΜΕΞΙΚΟ</c:v>
                </c:pt>
                <c:pt idx="3">
                  <c:v>ΠΕΡΟΥ</c:v>
                </c:pt>
                <c:pt idx="4">
                  <c:v>ΟΥΡΟΥΓΟΥΑΗ</c:v>
                </c:pt>
                <c:pt idx="5">
                  <c:v>ΒΕΝΕΖΟΥΕΛΑ</c:v>
                </c:pt>
                <c:pt idx="6">
                  <c:v>ΒΡΑΖΙΛΙΑ </c:v>
                </c:pt>
                <c:pt idx="7">
                  <c:v>ΚΑΝΑΔΑΣ</c:v>
                </c:pt>
                <c:pt idx="8">
                  <c:v>ΧΙΛΗ</c:v>
                </c:pt>
                <c:pt idx="9">
                  <c:v>KOΛΟΜΒΙΑ </c:v>
                </c:pt>
                <c:pt idx="10">
                  <c:v>ΚΟΣΤΑ ΡΙΚΑ</c:v>
                </c:pt>
                <c:pt idx="11">
                  <c:v>ΚΟΥΒΑ</c:v>
                </c:pt>
              </c:strCache>
            </c:strRef>
          </c:cat>
          <c:val>
            <c:numRef>
              <c:f>Φύλλο6!$B$3:$B$14</c:f>
              <c:numCache>
                <c:formatCode>General</c:formatCode>
                <c:ptCount val="12"/>
                <c:pt idx="0">
                  <c:v>22</c:v>
                </c:pt>
                <c:pt idx="1">
                  <c:v>9</c:v>
                </c:pt>
                <c:pt idx="2">
                  <c:v>19</c:v>
                </c:pt>
                <c:pt idx="3">
                  <c:v>5</c:v>
                </c:pt>
                <c:pt idx="4">
                  <c:v>4</c:v>
                </c:pt>
                <c:pt idx="5">
                  <c:v>3</c:v>
                </c:pt>
                <c:pt idx="6">
                  <c:v>6</c:v>
                </c:pt>
                <c:pt idx="7">
                  <c:v>2</c:v>
                </c:pt>
                <c:pt idx="8">
                  <c:v>18</c:v>
                </c:pt>
                <c:pt idx="9">
                  <c:v>6</c:v>
                </c:pt>
                <c:pt idx="10">
                  <c:v>2</c:v>
                </c:pt>
                <c:pt idx="11">
                  <c:v>1</c:v>
                </c:pt>
              </c:numCache>
            </c:numRef>
          </c:val>
          <c:extLst xmlns:c16r2="http://schemas.microsoft.com/office/drawing/2015/06/chart">
            <c:ext xmlns:c16="http://schemas.microsoft.com/office/drawing/2014/chart" uri="{C3380CC4-5D6E-409C-BE32-E72D297353CC}">
              <c16:uniqueId val="{00000000-FA4C-49FA-8944-A8898D01506C}"/>
            </c:ext>
          </c:extLst>
        </c:ser>
        <c:dLbls>
          <c:dLblPos val="inEnd"/>
          <c:showLegendKey val="0"/>
          <c:showVal val="1"/>
          <c:showCatName val="0"/>
          <c:showSerName val="0"/>
          <c:showPercent val="0"/>
          <c:showBubbleSize val="0"/>
        </c:dLbls>
        <c:gapWidth val="65"/>
        <c:axId val="191026688"/>
        <c:axId val="117623616"/>
      </c:barChart>
      <c:catAx>
        <c:axId val="191026688"/>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200" b="1" i="0" u="none" strike="noStrike" kern="1200" cap="all" baseline="0">
                <a:solidFill>
                  <a:schemeClr val="dk1">
                    <a:lumMod val="75000"/>
                    <a:lumOff val="25000"/>
                  </a:schemeClr>
                </a:solidFill>
                <a:latin typeface="+mn-lt"/>
                <a:ea typeface="+mn-ea"/>
                <a:cs typeface="+mn-cs"/>
              </a:defRPr>
            </a:pPr>
            <a:endParaRPr lang="el-GR"/>
          </a:p>
        </c:txPr>
        <c:crossAx val="117623616"/>
        <c:crosses val="autoZero"/>
        <c:auto val="1"/>
        <c:lblAlgn val="ctr"/>
        <c:lblOffset val="100"/>
        <c:noMultiLvlLbl val="0"/>
      </c:catAx>
      <c:valAx>
        <c:axId val="117623616"/>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l-GR"/>
          </a:p>
        </c:txPr>
        <c:crossAx val="191026688"/>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28575" cap="flat" cmpd="sng" algn="ctr">
      <a:solidFill>
        <a:srgbClr val="0070C0"/>
      </a:solidFill>
      <a:round/>
    </a:ln>
    <a:effectLst/>
  </c:spPr>
  <c:txPr>
    <a:bodyPr/>
    <a:lstStyle/>
    <a:p>
      <a:pPr>
        <a:defRPr/>
      </a:pPr>
      <a:endParaRPr lang="el-G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manualLayout>
          <c:layoutTarget val="inner"/>
          <c:xMode val="edge"/>
          <c:yMode val="edge"/>
          <c:x val="8.8422370710730572E-2"/>
          <c:y val="0.10683694050609978"/>
          <c:w val="0.89803824270973798"/>
          <c:h val="0.72578766447922194"/>
        </c:manualLayout>
      </c:layout>
      <c:barChart>
        <c:barDir val="col"/>
        <c:grouping val="clustered"/>
        <c:varyColors val="0"/>
        <c:ser>
          <c:idx val="0"/>
          <c:order val="0"/>
          <c:tx>
            <c:v>ΕΠΙΛΕΓΕΝΤΑ ΠΡΟΓΡΑΜΜΑΤΑ IKYDA 2018, 2020, 2022</c:v>
          </c:tx>
          <c:invertIfNegative val="0"/>
          <c:dLbls>
            <c:spPr>
              <a:noFill/>
              <a:ln>
                <a:noFill/>
              </a:ln>
              <a:effectLst/>
            </c:spPr>
            <c:txPr>
              <a:bodyPr wrap="square" lIns="38100" tIns="19050" rIns="38100" bIns="19050" anchor="ctr">
                <a:spAutoFit/>
              </a:bodyPr>
              <a:lstStyle/>
              <a:p>
                <a:pPr>
                  <a:defRPr sz="1400"/>
                </a:pPr>
                <a:endParaRPr lang="el-G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'IKYDA 2018,2020,2022'!$A$1:$A$6</c:f>
              <c:strCache>
                <c:ptCount val="6"/>
                <c:pt idx="0">
                  <c:v>ΑΝΘΡΩΠΙΣΤΙΚΕΣ ΕΠΙΣΤΗΜΕΣ</c:v>
                </c:pt>
                <c:pt idx="1">
                  <c:v>ΓΕΩΠΟΝΙΚΕΣ ΕΠΙΣΤΗΜΕΣ ΚΑΙ ΚΤΗΝΙΑΤΡΙΚΗ</c:v>
                </c:pt>
                <c:pt idx="2">
                  <c:v>ΕΠΙΣΤΗΜΕΣ ΖΩΗΣ </c:v>
                </c:pt>
                <c:pt idx="3">
                  <c:v>ΕΠΙΣΤΗΜΕΣ ΜΗΧΑΝΙΚΩΝ</c:v>
                </c:pt>
                <c:pt idx="4">
                  <c:v>ΘΕΤΙΚΕΣ ΕΠΙΣΤΗΜΕΣ</c:v>
                </c:pt>
                <c:pt idx="5">
                  <c:v>ΚΟΙΝΩΝΙΚΕΣ ΕΠΙΣΤΗΜΕΣ</c:v>
                </c:pt>
              </c:strCache>
            </c:strRef>
          </c:cat>
          <c:val>
            <c:numRef>
              <c:f>'IKYDA 2018,2020,2022'!$B$1:$B$6</c:f>
              <c:numCache>
                <c:formatCode>General</c:formatCode>
                <c:ptCount val="6"/>
                <c:pt idx="0">
                  <c:v>3</c:v>
                </c:pt>
                <c:pt idx="1">
                  <c:v>3</c:v>
                </c:pt>
                <c:pt idx="2">
                  <c:v>8</c:v>
                </c:pt>
                <c:pt idx="3">
                  <c:v>6</c:v>
                </c:pt>
                <c:pt idx="4">
                  <c:v>20</c:v>
                </c:pt>
                <c:pt idx="5">
                  <c:v>2</c:v>
                </c:pt>
              </c:numCache>
            </c:numRef>
          </c:val>
          <c:extLst xmlns:c16r2="http://schemas.microsoft.com/office/drawing/2015/06/chart">
            <c:ext xmlns:c16="http://schemas.microsoft.com/office/drawing/2014/chart" uri="{C3380CC4-5D6E-409C-BE32-E72D297353CC}">
              <c16:uniqueId val="{00000000-591E-4A38-9C4D-56BF305346C7}"/>
            </c:ext>
          </c:extLst>
        </c:ser>
        <c:dLbls>
          <c:showLegendKey val="0"/>
          <c:showVal val="0"/>
          <c:showCatName val="0"/>
          <c:showSerName val="0"/>
          <c:showPercent val="0"/>
          <c:showBubbleSize val="0"/>
        </c:dLbls>
        <c:gapWidth val="150"/>
        <c:axId val="134638592"/>
        <c:axId val="178549248"/>
      </c:barChart>
      <c:catAx>
        <c:axId val="134638592"/>
        <c:scaling>
          <c:orientation val="minMax"/>
        </c:scaling>
        <c:delete val="0"/>
        <c:axPos val="b"/>
        <c:numFmt formatCode="General" sourceLinked="0"/>
        <c:majorTickMark val="out"/>
        <c:minorTickMark val="none"/>
        <c:tickLblPos val="nextTo"/>
        <c:txPr>
          <a:bodyPr/>
          <a:lstStyle/>
          <a:p>
            <a:pPr>
              <a:defRPr sz="1400"/>
            </a:pPr>
            <a:endParaRPr lang="el-GR"/>
          </a:p>
        </c:txPr>
        <c:crossAx val="178549248"/>
        <c:crosses val="autoZero"/>
        <c:auto val="1"/>
        <c:lblAlgn val="ctr"/>
        <c:lblOffset val="100"/>
        <c:noMultiLvlLbl val="0"/>
      </c:catAx>
      <c:valAx>
        <c:axId val="178549248"/>
        <c:scaling>
          <c:orientation val="minMax"/>
        </c:scaling>
        <c:delete val="0"/>
        <c:axPos val="l"/>
        <c:majorGridlines/>
        <c:numFmt formatCode="General" sourceLinked="1"/>
        <c:majorTickMark val="out"/>
        <c:minorTickMark val="none"/>
        <c:tickLblPos val="nextTo"/>
        <c:crossAx val="134638592"/>
        <c:crosses val="autoZero"/>
        <c:crossBetween val="between"/>
      </c:valAx>
      <c:spPr>
        <a:solidFill>
          <a:sysClr val="window" lastClr="FFFFFF"/>
        </a:solidFill>
      </c:spPr>
    </c:plotArea>
    <c:plotVisOnly val="1"/>
    <c:dispBlanksAs val="gap"/>
    <c:showDLblsOverMax val="0"/>
  </c:chart>
  <c: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c:spPr>
  <c:externalData r:id="rId1">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Φύλλο5!$A$1:$A$17</cx:f>
        <cx:lvl ptCount="17">
          <cx:pt idx="0">ΑΖΕΡΜΠΑΪΤΖΑΝ </cx:pt>
          <cx:pt idx="1">ΑΙΓΥΠΤΟΣ</cx:pt>
          <cx:pt idx="2">ΑΡΓΕΝΤΙΝΗ</cx:pt>
          <cx:pt idx="3">ΒΟΥΛΓΑΡΙΑ</cx:pt>
          <cx:pt idx="4">ΓΕΩΡΓΙΑ</cx:pt>
          <cx:pt idx="5">ΙΡΑΝ</cx:pt>
          <cx:pt idx="6">ΙΣΠΑΝΙΑ </cx:pt>
          <cx:pt idx="7">ΙΤΑΛΙΑ</cx:pt>
          <cx:pt idx="8">ΚΟΝΓΚΟ</cx:pt>
          <cx:pt idx="9">ΛΕΤΟΝΙΑ</cx:pt>
          <cx:pt idx="10">ΟΥΓΓΑΡΙΑ</cx:pt>
          <cx:pt idx="11">ΟΥΚΡΑΝΙΑ </cx:pt>
          <cx:pt idx="12">ΠΑΛΑΙΣΤΙΝΗ</cx:pt>
          <cx:pt idx="13">ΡΟΥΜΑΝΙΑ</cx:pt>
          <cx:pt idx="14">ΣΕΡΒΙΑ</cx:pt>
          <cx:pt idx="15">ΤΟΥΡΚΙΑ</cx:pt>
          <cx:pt idx="16">ΧΙΛΗ</cx:pt>
        </cx:lvl>
      </cx:strDim>
      <cx:numDim type="val">
        <cx:f>Φύλλο5!$B$1:$B$17</cx:f>
        <cx:lvl ptCount="17" formatCode="General">
          <cx:pt idx="0">3</cx:pt>
          <cx:pt idx="1">3</cx:pt>
          <cx:pt idx="2">1</cx:pt>
          <cx:pt idx="3">2</cx:pt>
          <cx:pt idx="4">3</cx:pt>
          <cx:pt idx="5">1</cx:pt>
          <cx:pt idx="6">2</cx:pt>
          <cx:pt idx="7">1</cx:pt>
          <cx:pt idx="8">1</cx:pt>
          <cx:pt idx="9">1</cx:pt>
          <cx:pt idx="10">1</cx:pt>
          <cx:pt idx="11">3</cx:pt>
          <cx:pt idx="12">1</cx:pt>
          <cx:pt idx="13">1</cx:pt>
          <cx:pt idx="14">4</cx:pt>
          <cx:pt idx="15">1</cx:pt>
          <cx:pt idx="16">1</cx:pt>
        </cx:lvl>
      </cx:numDim>
    </cx:data>
  </cx:chartData>
  <cx:chart>
    <cx:title pos="t" align="ctr" overlay="0">
      <cx:tx>
        <cx:txData>
          <cx:v>ΘΕΡΙΝΟ ΕΝΤΑΤΙΚΟ ΠΡΟΓΡΑΜΜΑ ΕΛΛΗΝΙΚΗΣ ΓΛΩΣΣΑΣ 2019</cx:v>
        </cx:txData>
      </cx:tx>
      <cx:txPr>
        <a:bodyPr spcFirstLastPara="1" vertOverflow="ellipsis" horzOverflow="overflow" wrap="square" lIns="0" tIns="0" rIns="0" bIns="0" anchor="ctr" anchorCtr="1"/>
        <a:lstStyle/>
        <a:p>
          <a:pPr algn="ctr" rtl="0">
            <a:defRPr/>
          </a:pPr>
          <a:r>
            <a:rPr lang="el-GR" sz="1900" b="1" i="0" u="none" strike="noStrike" kern="1200" baseline="0" dirty="0">
              <a:solidFill>
                <a:prstClr val="black">
                  <a:lumMod val="75000"/>
                  <a:lumOff val="25000"/>
                </a:prstClr>
              </a:solidFill>
              <a:effectLst/>
              <a:latin typeface="Century" panose="02040604050505020304" pitchFamily="18" charset="0"/>
              <a:ea typeface="+mn-ea"/>
              <a:cs typeface="+mn-cs"/>
            </a:rPr>
            <a:t>ΘΕΡΙΝΟ ΕΝΤΑΤΙΚΟ ΠΡΟΓΡΑΜΜΑ ΕΛΛΗΝΙΚΗΣ ΓΛΩΣΣΑΣ 2019</a:t>
          </a:r>
        </a:p>
      </cx:txPr>
    </cx:title>
    <cx:plotArea>
      <cx:plotAreaRegion>
        <cx:series layoutId="funnel" uniqueId="{DF3F6FA6-B681-4CBB-8A77-C785C7E2304F}">
          <cx:dataId val="0"/>
        </cx:series>
      </cx:plotAreaRegion>
      <cx:axis id="0">
        <cx:catScaling gapWidth="0.100000001"/>
        <cx:tickLabels/>
        <cx:txPr>
          <a:bodyPr spcFirstLastPara="1" vertOverflow="ellipsis" horzOverflow="overflow" wrap="square" lIns="0" tIns="0" rIns="0" bIns="0" anchor="ctr" anchorCtr="1"/>
          <a:lstStyle/>
          <a:p>
            <a:pPr algn="ctr" rtl="0">
              <a:defRPr b="1">
                <a:solidFill>
                  <a:srgbClr val="0070C0"/>
                </a:solidFill>
              </a:defRPr>
            </a:pPr>
            <a:endParaRPr lang="el-GR" sz="900" b="1" i="0" u="none" strike="noStrike" baseline="0">
              <a:solidFill>
                <a:srgbClr val="0070C0"/>
              </a:solidFill>
            </a:endParaRPr>
          </a:p>
        </cx:txPr>
      </cx:axis>
    </cx:plotArea>
  </cx:chart>
  <cx:spPr>
    <a:noFill/>
    <a:ln w="28575">
      <a:solidFill>
        <a:srgbClr val="0070C0"/>
      </a:solidFill>
    </a:ln>
  </cx:spPr>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000" kern="1200"/>
  </cs:chartArea>
  <cs:dataLabel>
    <cs:lnRef idx="0"/>
    <cs:fillRef idx="0"/>
    <cs:effectRef idx="0"/>
    <cs:fontRef idx="minor">
      <a:schemeClr val="lt1"/>
    </cs:fontRef>
    <cs:spPr/>
    <cs:defRPr sz="10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0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430">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6348F0-B694-4ED3-B16C-0E8635A57BF1}" type="datetimeFigureOut">
              <a:rPr lang="en-US" smtClean="0"/>
              <a:t>12/14/2023</a:t>
            </a:fld>
            <a:endParaRPr lang="en-US"/>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505E05-00CE-4563-8349-91796A7A11B1}" type="slidenum">
              <a:rPr lang="en-US" smtClean="0"/>
              <a:t>‹#›</a:t>
            </a:fld>
            <a:endParaRPr lang="en-US"/>
          </a:p>
        </p:txBody>
      </p:sp>
    </p:spTree>
    <p:extLst>
      <p:ext uri="{BB962C8B-B14F-4D97-AF65-F5344CB8AC3E}">
        <p14:creationId xmlns:p14="http://schemas.microsoft.com/office/powerpoint/2010/main" val="4103838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5"/>
          </p:nvPr>
        </p:nvSpPr>
        <p:spPr/>
        <p:txBody>
          <a:bodyPr/>
          <a:lstStyle/>
          <a:p>
            <a:fld id="{70505E05-00CE-4563-8349-91796A7A11B1}" type="slidenum">
              <a:rPr lang="en-US" smtClean="0"/>
              <a:t>1</a:t>
            </a:fld>
            <a:endParaRPr lang="en-US"/>
          </a:p>
        </p:txBody>
      </p:sp>
    </p:spTree>
    <p:extLst>
      <p:ext uri="{BB962C8B-B14F-4D97-AF65-F5344CB8AC3E}">
        <p14:creationId xmlns:p14="http://schemas.microsoft.com/office/powerpoint/2010/main" val="20941936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endParaRPr lang="en-US" dirty="0"/>
          </a:p>
        </p:txBody>
      </p:sp>
      <p:sp>
        <p:nvSpPr>
          <p:cNvPr id="4" name="Θέση αριθμού διαφάνειας 3"/>
          <p:cNvSpPr>
            <a:spLocks noGrp="1"/>
          </p:cNvSpPr>
          <p:nvPr>
            <p:ph type="sldNum" sz="quarter" idx="5"/>
          </p:nvPr>
        </p:nvSpPr>
        <p:spPr/>
        <p:txBody>
          <a:bodyPr/>
          <a:lstStyle/>
          <a:p>
            <a:fld id="{70505E05-00CE-4563-8349-91796A7A11B1}" type="slidenum">
              <a:rPr lang="en-US" smtClean="0"/>
              <a:t>10</a:t>
            </a:fld>
            <a:endParaRPr lang="en-US"/>
          </a:p>
        </p:txBody>
      </p:sp>
    </p:spTree>
    <p:extLst>
      <p:ext uri="{BB962C8B-B14F-4D97-AF65-F5344CB8AC3E}">
        <p14:creationId xmlns:p14="http://schemas.microsoft.com/office/powerpoint/2010/main" val="32402000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5"/>
          </p:nvPr>
        </p:nvSpPr>
        <p:spPr/>
        <p:txBody>
          <a:bodyPr/>
          <a:lstStyle/>
          <a:p>
            <a:fld id="{70505E05-00CE-4563-8349-91796A7A11B1}" type="slidenum">
              <a:rPr lang="en-US" smtClean="0"/>
              <a:t>11</a:t>
            </a:fld>
            <a:endParaRPr lang="en-US"/>
          </a:p>
        </p:txBody>
      </p:sp>
    </p:spTree>
    <p:extLst>
      <p:ext uri="{BB962C8B-B14F-4D97-AF65-F5344CB8AC3E}">
        <p14:creationId xmlns:p14="http://schemas.microsoft.com/office/powerpoint/2010/main" val="18849278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5"/>
          </p:nvPr>
        </p:nvSpPr>
        <p:spPr/>
        <p:txBody>
          <a:bodyPr/>
          <a:lstStyle/>
          <a:p>
            <a:fld id="{70505E05-00CE-4563-8349-91796A7A11B1}" type="slidenum">
              <a:rPr lang="en-US" smtClean="0"/>
              <a:t>12</a:t>
            </a:fld>
            <a:endParaRPr lang="en-US"/>
          </a:p>
        </p:txBody>
      </p:sp>
    </p:spTree>
    <p:extLst>
      <p:ext uri="{BB962C8B-B14F-4D97-AF65-F5344CB8AC3E}">
        <p14:creationId xmlns:p14="http://schemas.microsoft.com/office/powerpoint/2010/main" val="30560794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5"/>
          </p:nvPr>
        </p:nvSpPr>
        <p:spPr/>
        <p:txBody>
          <a:bodyPr/>
          <a:lstStyle/>
          <a:p>
            <a:fld id="{70505E05-00CE-4563-8349-91796A7A11B1}" type="slidenum">
              <a:rPr lang="en-US" smtClean="0"/>
              <a:t>13</a:t>
            </a:fld>
            <a:endParaRPr lang="en-US"/>
          </a:p>
        </p:txBody>
      </p:sp>
    </p:spTree>
    <p:extLst>
      <p:ext uri="{BB962C8B-B14F-4D97-AF65-F5344CB8AC3E}">
        <p14:creationId xmlns:p14="http://schemas.microsoft.com/office/powerpoint/2010/main" val="15745199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5"/>
          </p:nvPr>
        </p:nvSpPr>
        <p:spPr/>
        <p:txBody>
          <a:bodyPr/>
          <a:lstStyle/>
          <a:p>
            <a:fld id="{70505E05-00CE-4563-8349-91796A7A11B1}" type="slidenum">
              <a:rPr lang="en-US" smtClean="0"/>
              <a:t>15</a:t>
            </a:fld>
            <a:endParaRPr lang="en-US"/>
          </a:p>
        </p:txBody>
      </p:sp>
    </p:spTree>
    <p:extLst>
      <p:ext uri="{BB962C8B-B14F-4D97-AF65-F5344CB8AC3E}">
        <p14:creationId xmlns:p14="http://schemas.microsoft.com/office/powerpoint/2010/main" val="13932048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5"/>
          </p:nvPr>
        </p:nvSpPr>
        <p:spPr/>
        <p:txBody>
          <a:bodyPr/>
          <a:lstStyle/>
          <a:p>
            <a:fld id="{70505E05-00CE-4563-8349-91796A7A11B1}" type="slidenum">
              <a:rPr lang="en-US" smtClean="0"/>
              <a:t>16</a:t>
            </a:fld>
            <a:endParaRPr lang="en-US"/>
          </a:p>
        </p:txBody>
      </p:sp>
    </p:spTree>
    <p:extLst>
      <p:ext uri="{BB962C8B-B14F-4D97-AF65-F5344CB8AC3E}">
        <p14:creationId xmlns:p14="http://schemas.microsoft.com/office/powerpoint/2010/main" val="36377443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5"/>
          </p:nvPr>
        </p:nvSpPr>
        <p:spPr/>
        <p:txBody>
          <a:bodyPr/>
          <a:lstStyle/>
          <a:p>
            <a:fld id="{70505E05-00CE-4563-8349-91796A7A11B1}" type="slidenum">
              <a:rPr lang="en-US" smtClean="0"/>
              <a:t>17</a:t>
            </a:fld>
            <a:endParaRPr lang="en-US"/>
          </a:p>
        </p:txBody>
      </p:sp>
    </p:spTree>
    <p:extLst>
      <p:ext uri="{BB962C8B-B14F-4D97-AF65-F5344CB8AC3E}">
        <p14:creationId xmlns:p14="http://schemas.microsoft.com/office/powerpoint/2010/main" val="29735771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5"/>
          </p:nvPr>
        </p:nvSpPr>
        <p:spPr/>
        <p:txBody>
          <a:bodyPr/>
          <a:lstStyle/>
          <a:p>
            <a:fld id="{70505E05-00CE-4563-8349-91796A7A11B1}" type="slidenum">
              <a:rPr lang="en-US" smtClean="0"/>
              <a:t>20</a:t>
            </a:fld>
            <a:endParaRPr lang="en-US"/>
          </a:p>
        </p:txBody>
      </p:sp>
    </p:spTree>
    <p:extLst>
      <p:ext uri="{BB962C8B-B14F-4D97-AF65-F5344CB8AC3E}">
        <p14:creationId xmlns:p14="http://schemas.microsoft.com/office/powerpoint/2010/main" val="39760356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5"/>
          </p:nvPr>
        </p:nvSpPr>
        <p:spPr/>
        <p:txBody>
          <a:bodyPr/>
          <a:lstStyle/>
          <a:p>
            <a:fld id="{70505E05-00CE-4563-8349-91796A7A11B1}" type="slidenum">
              <a:rPr lang="en-US" smtClean="0"/>
              <a:t>21</a:t>
            </a:fld>
            <a:endParaRPr lang="en-US"/>
          </a:p>
        </p:txBody>
      </p:sp>
    </p:spTree>
    <p:extLst>
      <p:ext uri="{BB962C8B-B14F-4D97-AF65-F5344CB8AC3E}">
        <p14:creationId xmlns:p14="http://schemas.microsoft.com/office/powerpoint/2010/main" val="18916553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5"/>
          </p:nvPr>
        </p:nvSpPr>
        <p:spPr/>
        <p:txBody>
          <a:bodyPr/>
          <a:lstStyle/>
          <a:p>
            <a:fld id="{70505E05-00CE-4563-8349-91796A7A11B1}" type="slidenum">
              <a:rPr lang="en-US" smtClean="0"/>
              <a:t>22</a:t>
            </a:fld>
            <a:endParaRPr lang="en-US"/>
          </a:p>
        </p:txBody>
      </p:sp>
    </p:spTree>
    <p:extLst>
      <p:ext uri="{BB962C8B-B14F-4D97-AF65-F5344CB8AC3E}">
        <p14:creationId xmlns:p14="http://schemas.microsoft.com/office/powerpoint/2010/main" val="974751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a:p>
            <a:endParaRPr lang="el-GR" dirty="0"/>
          </a:p>
          <a:p>
            <a:endParaRPr lang="el-GR" dirty="0"/>
          </a:p>
          <a:p>
            <a:endParaRPr lang="el-GR" dirty="0"/>
          </a:p>
          <a:p>
            <a:r>
              <a:rPr lang="el-GR" dirty="0"/>
              <a:t>Εκμάθηση ελληνικής γλώσσας εξοικείωση με τον ελληνικό πολιτισμό</a:t>
            </a:r>
          </a:p>
          <a:p>
            <a:r>
              <a:rPr lang="el-GR" dirty="0"/>
              <a:t>Ειδικά προγράμματα υποτροφιών για την κάλυψη συγκεκριμένων αναγκών για αλλοδαπούς και ομογενείς</a:t>
            </a:r>
          </a:p>
          <a:p>
            <a:r>
              <a:rPr lang="el-GR" dirty="0"/>
              <a:t>Διμερή Προγράμματα Μορφωτικών Ανταλλαγών μεταξύ Ελλάδας και χωρών της αλλοδαπής</a:t>
            </a:r>
          </a:p>
          <a:p>
            <a:r>
              <a:rPr lang="el-GR" dirty="0"/>
              <a:t>ΘΑ ΔΩΣΩ ΣΤΟΙΧΕΙΑ ΓΙΑ ΤΟ ΠΡΟΦΙΛ ΤΟΥ ΤΜΗΜΑΤΟΣ ΚΑΙ ΤΟ ΕΡΓΟ ΠΟΥ ΕΧΕΙ ΠΡΟΣΦΕΡΕΙ ΤΑ ΠΡΟΗΓΟΥΜΕΝΑ ΧΡΟΝΙΑ ΚΑΘΩΣ ΚΑΙ ΤΗΝ ΠΡΟΟΠΤΙΚΗ ΤΟΥ ΓΙΑ ΤΟ ΜΕΛΛΟΝ</a:t>
            </a:r>
          </a:p>
          <a:p>
            <a:endParaRPr lang="el-GR" dirty="0"/>
          </a:p>
          <a:p>
            <a:r>
              <a:rPr lang="el-GR" dirty="0"/>
              <a:t>ΝΑ ΣΑΣ ΣΥΣΤΗΣΩ ΣΕ ΈΝΑ </a:t>
            </a:r>
            <a:r>
              <a:rPr lang="el-GR" b="1" dirty="0"/>
              <a:t>ΕΞΩΣΤΡΕΦΕΣ ΤΜΗΜΑ- ΣΥΜΠΕΡΑΣΜΑΤΙΚΑ ΜΕ ΤΑ ΠΡΟΓΡΑΜΜΑΤΑ ΠΟΥ ΠΑΡΕΙΧΕ ΤΟ ΤΜΗΜΑ ΑΥΤΌ ΤΟΥ ΙΚΥ ΕΠΕΤΥΧΕ ΤΗΝ ΠΟΛΥΠΟΘΗΤΗ ΕΞΩΣΤΡΕΦΕΙΑ ΤΗΣ ΕΛΛΗΝΙΚΗΣ ΕΚΠΑΙΔΕΥΣΗΣ ΑΦΟΥ ΚΑΤΟΡΘΩΣΕ ΝΑ ΚΑΤΑΣΤΕΙ ΠΟΛΟΣ ΕΛΞΗΣ ΓΙΑ ΑΛΛΟΔΑΠΟΥΣ ΠΟΥ ΗΡΘΑΝ ΣΕ ΕΠΑΦΗ ΜΕ ΤΑ ΕΛΛΗΝΙΚΑ ΠΑΝΕΠΙΣΤΗΜΙΑ ΣΤΑ ΟΠΟΙΑ ΠΑΡΑΚΟΛΟΥΘΗΣΑΝ ΜΑΘΗΜΑΤΑ ΓΛΩΣΣΑΣ, ΠΟΛΙΤΙΣΜΟΥ, ΜΕΤΕΚΠΑΙΔΕΥΘΗΚΑΝ ΣΕ ΕΛΛΗΝΙΚΑ ΝΟΣΟΚΟΜΕΙΑ, ΕΡΕΥΝΗΤΙΚΑ ΙΔΡΥΜΑΤΑ </a:t>
            </a:r>
            <a:r>
              <a:rPr lang="en-US" b="1" dirty="0"/>
              <a:t>DAAD </a:t>
            </a:r>
            <a:r>
              <a:rPr lang="el-GR" b="1" dirty="0"/>
              <a:t>ΚΑΙ ΕΙΧΑΝ ΤΗΝ ΕΥΚΑΙΡΙΑ ΝΑ ΕΚΤΙΜΗΣΟΥΝ ΤΟ ΥΨΗΛΟ ΕΠΙΠΕΔΟ ΣΠΟΥΔΩΝ ΤΟΥΣ ΚΑΙ ΤΟ ΕΠΙΣΤΗΜΟΝΙΚΟ ΠΡΟΣΩΠΙΚΟ.</a:t>
            </a:r>
            <a:r>
              <a:rPr lang="el-GR" dirty="0"/>
              <a:t>ΠΟΥ ΔΙΑΣΥΝΔΕΕΙ ΤΗΝ ΕΛΛΑΔΑ ΜΕ ΑΠΑΝΤΑΧΟΥ/ ΔΗΜΙΟΥΡΓΕΙ ΠΡΕΣΒΕΥΤΕΣ ΓΙΑ ΤΗΝ ΕΛΛΑΔΑ, ΣΥΣΦΙΓΓΕΙ ΔΕΣΜΟΥΣ ΚΑΙ ΠΑΡΕΧΕΙ ΑΝΑΠΤΥΞΙΑΚΗ ΒΟΗΘΕΙΑ ΣΕ ΑΝΑΠΤΥΣΣΟΜΕΝΕΣ ΧΩΡΕΣ…..</a:t>
            </a:r>
            <a:endParaRPr lang="en-US" dirty="0"/>
          </a:p>
          <a:p>
            <a:r>
              <a:rPr lang="en-US" dirty="0"/>
              <a:t>ENA TMHMA ME </a:t>
            </a:r>
            <a:r>
              <a:rPr lang="el-GR" dirty="0"/>
              <a:t>ΔΙΤΤΗ ΑΠΟΣΤΟΛΗ ΑΦΟΥ ΜΠΟΡΕΙ ΝΑ ΠΑΡΕΧΕΙ ΥΠΟΤΡΟΦΙΕΣ ΣΕ ΕΛΛΗΝΕΣ ΓΙΑ ΣΥΜΜΕΤΟΧΗ ΣΕ ΕΙΔΙΚΑ ΠΡΟΓΡΑΜΜΑΤΑ ΚΑΙ ΑΦΕΤΕΡΟΥ ΝΑ ΥΠΟΣΤΗΡΙΖΕΙ ΥΠΗΚΟΟΥΣ ΑΛΛΩΝ ΧΩΡΩΝ ΓΙΑ….</a:t>
            </a:r>
          </a:p>
          <a:p>
            <a:r>
              <a:rPr lang="el-GR" dirty="0"/>
              <a:t>Εδώ το ΙΚΥ δίνει υποτροφίες σε αλλοδαπούς </a:t>
            </a:r>
          </a:p>
          <a:p>
            <a:r>
              <a:rPr lang="el-GR" dirty="0"/>
              <a:t>ΚΡΙΤΙΚΕΣ ΑΠΌ ΣΥΜΜΕΤΕΧΟΝΤΕΣ / ΦΩΤΟΓΡΑΦΙΕΣ????? ΓΙΑ ΝΑ ΓΙΝΕΙ ΖΩΝΤΑΝΟ</a:t>
            </a:r>
          </a:p>
          <a:p>
            <a:endParaRPr lang="el-GR" sz="1200" b="0" i="0" kern="1200" dirty="0">
              <a:solidFill>
                <a:schemeClr val="tx1"/>
              </a:solidFill>
              <a:effectLst/>
              <a:latin typeface="+mn-lt"/>
              <a:ea typeface="+mn-ea"/>
              <a:cs typeface="+mn-cs"/>
            </a:endParaRPr>
          </a:p>
          <a:p>
            <a:r>
              <a:rPr lang="el-GR" sz="1200" b="0" i="0" kern="1200" dirty="0">
                <a:solidFill>
                  <a:schemeClr val="tx1"/>
                </a:solidFill>
                <a:effectLst/>
                <a:latin typeface="+mn-lt"/>
                <a:ea typeface="+mn-ea"/>
                <a:cs typeface="+mn-cs"/>
              </a:rPr>
              <a:t>Διμερείς μορφωτικές συμφωνίες με ξένα κράτη αναφορικά με την ανταλλαγή εμπειρογνωμόνων, καθηγητών, επιστημόνων και σπουδαστών/ έχουν προσκληθεί από </a:t>
            </a:r>
            <a:r>
              <a:rPr lang="el-GR" sz="1200" b="0" i="0" kern="1200" dirty="0" err="1">
                <a:solidFill>
                  <a:schemeClr val="tx1"/>
                </a:solidFill>
                <a:effectLst/>
                <a:latin typeface="+mn-lt"/>
                <a:ea typeface="+mn-ea"/>
                <a:cs typeface="+mn-cs"/>
              </a:rPr>
              <a:t>έλληνες</a:t>
            </a:r>
            <a:r>
              <a:rPr lang="el-GR" sz="1200" b="0" i="0" kern="1200" dirty="0">
                <a:solidFill>
                  <a:schemeClr val="tx1"/>
                </a:solidFill>
                <a:effectLst/>
                <a:latin typeface="+mn-lt"/>
                <a:ea typeface="+mn-ea"/>
                <a:cs typeface="+mn-cs"/>
              </a:rPr>
              <a:t> καθηγητές αντίστοιχων ειδικοτήτων και έρχονται στην Ελλάδα για 7 ημέρες/καλύπτεται διαμονή, διατροφή και εσωτερικές μετακινήσεις</a:t>
            </a:r>
          </a:p>
          <a:p>
            <a:r>
              <a:rPr lang="el-GR" sz="1200" b="0" i="0" kern="1200" dirty="0">
                <a:solidFill>
                  <a:schemeClr val="tx1"/>
                </a:solidFill>
                <a:effectLst/>
                <a:latin typeface="+mn-lt"/>
                <a:ea typeface="+mn-ea"/>
                <a:cs typeface="+mn-cs"/>
              </a:rPr>
              <a:t>ΟΜΟΓΕΝΗΣ ΑΛΛΟΔΑΠΟΣ είναι αυτός που, ενώ έχει ελληνική εθνικότητα, δεν είναι Έλληνας πολίτης.</a:t>
            </a:r>
            <a:r>
              <a:rPr lang="el-GR" dirty="0"/>
              <a:t/>
            </a:r>
            <a:br>
              <a:rPr lang="el-GR" dirty="0"/>
            </a:br>
            <a:r>
              <a:rPr lang="el-GR" sz="1200" b="0" i="0" kern="1200" dirty="0">
                <a:solidFill>
                  <a:schemeClr val="tx1"/>
                </a:solidFill>
                <a:effectLst/>
                <a:latin typeface="+mn-lt"/>
                <a:ea typeface="+mn-ea"/>
                <a:cs typeface="+mn-cs"/>
              </a:rPr>
              <a:t>ΑΛΛΟΓΕΝΗΣ ΑΛΛΟΔΑΠΟΣ είναι αυτός που δεν έχει ελληνική εθνικότητα και δεν είναι Έλληνας πολίτης.</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l-GR" sz="1200" kern="1200" dirty="0">
                <a:solidFill>
                  <a:schemeClr val="tx1"/>
                </a:solidFill>
                <a:effectLst/>
                <a:latin typeface="+mn-lt"/>
                <a:ea typeface="+mn-ea"/>
                <a:cs typeface="+mn-cs"/>
              </a:rPr>
              <a:t>Το Πρόγραμμα, το οποίο αφορά όλα τα επίπεδα γνώσης της Νέας Ελληνικής γλώσσας, απευθύνεται σε ξένους υπηκόους, κατόχους πτυχίου Πανεπιστημίου του εξωτερικού, που δεν είναι μόνιμοι κάτοικοι Ελλάδας. Η πρωτοβουλία  αυτή ανελήφθη για πρώτη φορά το 1992  στο πλαίσιο της αναπτυξιακής πολιτικής της Ελλάδος με στόχο την προώθηση της ελληνικής γλώσσας και πολιτισμού, αλλά και της </a:t>
            </a:r>
            <a:r>
              <a:rPr lang="el-GR" sz="1200" kern="1200" dirty="0" err="1">
                <a:solidFill>
                  <a:schemeClr val="tx1"/>
                </a:solidFill>
                <a:effectLst/>
                <a:latin typeface="+mn-lt"/>
                <a:ea typeface="+mn-ea"/>
                <a:cs typeface="+mn-cs"/>
              </a:rPr>
              <a:t>Ελληνοφωνίας</a:t>
            </a:r>
            <a:r>
              <a:rPr lang="el-GR" sz="1200" kern="1200" dirty="0">
                <a:solidFill>
                  <a:schemeClr val="tx1"/>
                </a:solidFill>
                <a:effectLst/>
                <a:latin typeface="+mn-lt"/>
                <a:ea typeface="+mn-ea"/>
                <a:cs typeface="+mn-cs"/>
              </a:rPr>
              <a:t> γενικότερα, καθώς και της ενδυνάμωσης των δεσμών της με άλλες χώρες. </a:t>
            </a:r>
            <a:endParaRPr lang="en-US" sz="1200" kern="1200" dirty="0">
              <a:solidFill>
                <a:schemeClr val="tx1"/>
              </a:solidFill>
              <a:effectLst/>
              <a:latin typeface="+mn-lt"/>
              <a:ea typeface="+mn-ea"/>
              <a:cs typeface="+mn-cs"/>
            </a:endParaRPr>
          </a:p>
          <a:p>
            <a:endParaRPr lang="en-US" dirty="0"/>
          </a:p>
          <a:p>
            <a:endParaRPr lang="en-US" dirty="0"/>
          </a:p>
        </p:txBody>
      </p:sp>
      <p:sp>
        <p:nvSpPr>
          <p:cNvPr id="4" name="Θέση αριθμού διαφάνειας 3"/>
          <p:cNvSpPr>
            <a:spLocks noGrp="1"/>
          </p:cNvSpPr>
          <p:nvPr>
            <p:ph type="sldNum" sz="quarter" idx="5"/>
          </p:nvPr>
        </p:nvSpPr>
        <p:spPr/>
        <p:txBody>
          <a:bodyPr/>
          <a:lstStyle/>
          <a:p>
            <a:fld id="{70505E05-00CE-4563-8349-91796A7A11B1}" type="slidenum">
              <a:rPr lang="en-US" smtClean="0"/>
              <a:t>2</a:t>
            </a:fld>
            <a:endParaRPr lang="en-US"/>
          </a:p>
        </p:txBody>
      </p:sp>
    </p:spTree>
    <p:extLst>
      <p:ext uri="{BB962C8B-B14F-4D97-AF65-F5344CB8AC3E}">
        <p14:creationId xmlns:p14="http://schemas.microsoft.com/office/powerpoint/2010/main" val="8800421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endParaRPr lang="en-US" dirty="0"/>
          </a:p>
          <a:p>
            <a:endParaRPr lang="en-US" dirty="0"/>
          </a:p>
          <a:p>
            <a:r>
              <a:rPr lang="el-GR" dirty="0"/>
              <a:t>Ιδιαιτέρως επιτυχημένο και δημοφιλές ακόμα και τώρα παρόλο που δεν προκηρύχθηκε για το 2020/2021 λόγω πανδημίας /λαμβάνουμε διαρκώς ερωτήματα για το αν και πότε θα προκηρυχθεί </a:t>
            </a:r>
          </a:p>
          <a:p>
            <a:r>
              <a:rPr lang="el-GR" dirty="0"/>
              <a:t>Από το 2002</a:t>
            </a:r>
          </a:p>
          <a:p>
            <a:r>
              <a:rPr lang="el-GR" dirty="0"/>
              <a:t>ΦΩΤΟΓΡΑΦΙΕΣ ΑΠΌ ΑΡΧΕΙΟ ΙΚΥ</a:t>
            </a:r>
          </a:p>
          <a:p>
            <a:r>
              <a:rPr lang="el-GR" sz="1200" b="1" kern="1200" dirty="0">
                <a:solidFill>
                  <a:schemeClr val="tx1"/>
                </a:solidFill>
                <a:effectLst/>
                <a:latin typeface="+mn-lt"/>
                <a:ea typeface="+mn-ea"/>
                <a:cs typeface="+mn-cs"/>
              </a:rPr>
              <a:t>ΟΙΚΟΝΟΜΙΚΕΣ ΠΑΡΟΧΕΣ</a:t>
            </a:r>
            <a:endParaRPr lang="en-US" sz="1200" b="1" kern="1200" dirty="0">
              <a:solidFill>
                <a:schemeClr val="tx1"/>
              </a:solidFill>
              <a:effectLst/>
              <a:latin typeface="+mn-lt"/>
              <a:ea typeface="+mn-ea"/>
              <a:cs typeface="+mn-cs"/>
            </a:endParaRPr>
          </a:p>
          <a:p>
            <a:r>
              <a:rPr lang="el-GR"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l-GR" sz="1200" kern="1200" dirty="0">
                <a:solidFill>
                  <a:schemeClr val="tx1"/>
                </a:solidFill>
                <a:effectLst/>
                <a:latin typeface="+mn-lt"/>
                <a:ea typeface="+mn-ea"/>
                <a:cs typeface="+mn-cs"/>
              </a:rPr>
              <a:t>Η υποτροφία περιλαμβάνει:</a:t>
            </a:r>
            <a:endParaRPr lang="en-US" sz="1200" kern="1200" dirty="0">
              <a:solidFill>
                <a:schemeClr val="tx1"/>
              </a:solidFill>
              <a:effectLst/>
              <a:latin typeface="+mn-lt"/>
              <a:ea typeface="+mn-ea"/>
              <a:cs typeface="+mn-cs"/>
            </a:endParaRPr>
          </a:p>
          <a:p>
            <a:r>
              <a:rPr lang="el-GR" sz="1200" kern="1200" dirty="0">
                <a:solidFill>
                  <a:schemeClr val="tx1"/>
                </a:solidFill>
                <a:effectLst/>
                <a:latin typeface="+mn-lt"/>
                <a:ea typeface="+mn-ea"/>
                <a:cs typeface="+mn-cs"/>
              </a:rPr>
              <a:t>1.	Δωρεάν διαμονή και σίτιση σε εστίες ή χώρους που καθορίζονται από το                                     Πανεπιστήμιο που αναλαμβάνει την υλοποίηση  του προγράμματος. </a:t>
            </a:r>
            <a:endParaRPr lang="en-US" sz="1200" kern="1200" dirty="0">
              <a:solidFill>
                <a:schemeClr val="tx1"/>
              </a:solidFill>
              <a:effectLst/>
              <a:latin typeface="+mn-lt"/>
              <a:ea typeface="+mn-ea"/>
              <a:cs typeface="+mn-cs"/>
            </a:endParaRPr>
          </a:p>
          <a:p>
            <a:r>
              <a:rPr lang="el-GR" sz="1200" kern="1200" dirty="0">
                <a:solidFill>
                  <a:schemeClr val="tx1"/>
                </a:solidFill>
                <a:effectLst/>
                <a:latin typeface="+mn-lt"/>
                <a:ea typeface="+mn-ea"/>
                <a:cs typeface="+mn-cs"/>
              </a:rPr>
              <a:t>2.	Μηνιαία υποτροφία </a:t>
            </a:r>
            <a:r>
              <a:rPr lang="el-GR" sz="1200" kern="1200" dirty="0" err="1">
                <a:solidFill>
                  <a:schemeClr val="tx1"/>
                </a:solidFill>
                <a:effectLst/>
                <a:latin typeface="+mn-lt"/>
                <a:ea typeface="+mn-ea"/>
                <a:cs typeface="+mn-cs"/>
              </a:rPr>
              <a:t>εκατόν</a:t>
            </a:r>
            <a:r>
              <a:rPr lang="el-GR" sz="1200" kern="1200" dirty="0">
                <a:solidFill>
                  <a:schemeClr val="tx1"/>
                </a:solidFill>
                <a:effectLst/>
                <a:latin typeface="+mn-lt"/>
                <a:ea typeface="+mn-ea"/>
                <a:cs typeface="+mn-cs"/>
              </a:rPr>
              <a:t> πενήντα (150,00) ευρώ (καθαρό ποσό).</a:t>
            </a:r>
            <a:endParaRPr lang="en-US" sz="1200" kern="1200" dirty="0">
              <a:solidFill>
                <a:schemeClr val="tx1"/>
              </a:solidFill>
              <a:effectLst/>
              <a:latin typeface="+mn-lt"/>
              <a:ea typeface="+mn-ea"/>
              <a:cs typeface="+mn-cs"/>
            </a:endParaRPr>
          </a:p>
          <a:p>
            <a:r>
              <a:rPr lang="el-GR" sz="1200" kern="1200" dirty="0">
                <a:solidFill>
                  <a:schemeClr val="tx1"/>
                </a:solidFill>
                <a:effectLst/>
                <a:latin typeface="+mn-lt"/>
                <a:ea typeface="+mn-ea"/>
                <a:cs typeface="+mn-cs"/>
              </a:rPr>
              <a:t>3.  Εφάπαξ ποσό διακοσίων (200,00) ευρώ ως έξοδα πρώτης εγκατάστασης.	</a:t>
            </a:r>
            <a:endParaRPr lang="en-US" sz="1200" kern="1200" dirty="0">
              <a:solidFill>
                <a:schemeClr val="tx1"/>
              </a:solidFill>
              <a:effectLst/>
              <a:latin typeface="+mn-lt"/>
              <a:ea typeface="+mn-ea"/>
              <a:cs typeface="+mn-cs"/>
            </a:endParaRPr>
          </a:p>
          <a:p>
            <a:r>
              <a:rPr lang="el-GR" sz="1200" kern="1200" dirty="0">
                <a:solidFill>
                  <a:schemeClr val="tx1"/>
                </a:solidFill>
                <a:effectLst/>
                <a:latin typeface="+mn-lt"/>
                <a:ea typeface="+mn-ea"/>
                <a:cs typeface="+mn-cs"/>
              </a:rPr>
              <a:t>4.	Δωρεάν ιατροφαρμακευτική και νοσοκομειακή περίθαλψη, σε περίπτωση έκτακτης                    ανάγκης και μόνο σε Δημόσια Νοσηλευτικά Ιδρύματα. Οι Ευρωπαίοι πολίτες θα πρέπει να         έχουν εφοδιαστεί με την Ευρωπαϊκή Κάρτα Ασφάλισης-Ασθενείας από τον οικείο                         ασφαλιστικό φορέα της χώρας προέλευσής τους.</a:t>
            </a:r>
            <a:endParaRPr lang="en-US" sz="1200" kern="1200" dirty="0">
              <a:solidFill>
                <a:schemeClr val="tx1"/>
              </a:solidFill>
              <a:effectLst/>
              <a:latin typeface="+mn-lt"/>
              <a:ea typeface="+mn-ea"/>
              <a:cs typeface="+mn-cs"/>
            </a:endParaRPr>
          </a:p>
          <a:p>
            <a:r>
              <a:rPr lang="el-GR" sz="1200" kern="1200" dirty="0">
                <a:solidFill>
                  <a:schemeClr val="tx1"/>
                </a:solidFill>
                <a:effectLst/>
                <a:latin typeface="+mn-lt"/>
                <a:ea typeface="+mn-ea"/>
                <a:cs typeface="+mn-cs"/>
              </a:rPr>
              <a:t>5.  Κάλυψη διδάκτρων και λοιπών λειτουργικών δαπανών του Πανεπιστημίου.</a:t>
            </a:r>
            <a:endParaRPr lang="en-US" sz="1200" kern="1200" dirty="0">
              <a:solidFill>
                <a:schemeClr val="tx1"/>
              </a:solidFill>
              <a:effectLst/>
              <a:latin typeface="+mn-lt"/>
              <a:ea typeface="+mn-ea"/>
              <a:cs typeface="+mn-cs"/>
            </a:endParaRPr>
          </a:p>
          <a:p>
            <a:endParaRPr lang="en-US" dirty="0"/>
          </a:p>
        </p:txBody>
      </p:sp>
      <p:sp>
        <p:nvSpPr>
          <p:cNvPr id="4" name="Θέση αριθμού διαφάνειας 3"/>
          <p:cNvSpPr>
            <a:spLocks noGrp="1"/>
          </p:cNvSpPr>
          <p:nvPr>
            <p:ph type="sldNum" sz="quarter" idx="5"/>
          </p:nvPr>
        </p:nvSpPr>
        <p:spPr/>
        <p:txBody>
          <a:bodyPr/>
          <a:lstStyle/>
          <a:p>
            <a:fld id="{70505E05-00CE-4563-8349-91796A7A11B1}" type="slidenum">
              <a:rPr lang="en-US" smtClean="0"/>
              <a:t>3</a:t>
            </a:fld>
            <a:endParaRPr lang="en-US"/>
          </a:p>
        </p:txBody>
      </p:sp>
    </p:spTree>
    <p:extLst>
      <p:ext uri="{BB962C8B-B14F-4D97-AF65-F5344CB8AC3E}">
        <p14:creationId xmlns:p14="http://schemas.microsoft.com/office/powerpoint/2010/main" val="15656383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5"/>
          </p:nvPr>
        </p:nvSpPr>
        <p:spPr/>
        <p:txBody>
          <a:bodyPr/>
          <a:lstStyle/>
          <a:p>
            <a:fld id="{70505E05-00CE-4563-8349-91796A7A11B1}" type="slidenum">
              <a:rPr lang="en-US" smtClean="0"/>
              <a:t>4</a:t>
            </a:fld>
            <a:endParaRPr lang="en-US"/>
          </a:p>
        </p:txBody>
      </p:sp>
    </p:spTree>
    <p:extLst>
      <p:ext uri="{BB962C8B-B14F-4D97-AF65-F5344CB8AC3E}">
        <p14:creationId xmlns:p14="http://schemas.microsoft.com/office/powerpoint/2010/main" val="9151737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a:p>
            <a:endParaRPr lang="en-US" dirty="0"/>
          </a:p>
        </p:txBody>
      </p:sp>
      <p:sp>
        <p:nvSpPr>
          <p:cNvPr id="4" name="Θέση αριθμού διαφάνειας 3"/>
          <p:cNvSpPr>
            <a:spLocks noGrp="1"/>
          </p:cNvSpPr>
          <p:nvPr>
            <p:ph type="sldNum" sz="quarter" idx="5"/>
          </p:nvPr>
        </p:nvSpPr>
        <p:spPr/>
        <p:txBody>
          <a:bodyPr/>
          <a:lstStyle/>
          <a:p>
            <a:fld id="{70505E05-00CE-4563-8349-91796A7A11B1}" type="slidenum">
              <a:rPr lang="en-US" smtClean="0"/>
              <a:t>5</a:t>
            </a:fld>
            <a:endParaRPr lang="en-US"/>
          </a:p>
        </p:txBody>
      </p:sp>
    </p:spTree>
    <p:extLst>
      <p:ext uri="{BB962C8B-B14F-4D97-AF65-F5344CB8AC3E}">
        <p14:creationId xmlns:p14="http://schemas.microsoft.com/office/powerpoint/2010/main" val="1829213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a:p>
            <a:endParaRPr lang="en-US" dirty="0"/>
          </a:p>
        </p:txBody>
      </p:sp>
      <p:sp>
        <p:nvSpPr>
          <p:cNvPr id="4" name="Θέση αριθμού διαφάνειας 3"/>
          <p:cNvSpPr>
            <a:spLocks noGrp="1"/>
          </p:cNvSpPr>
          <p:nvPr>
            <p:ph type="sldNum" sz="quarter" idx="5"/>
          </p:nvPr>
        </p:nvSpPr>
        <p:spPr/>
        <p:txBody>
          <a:bodyPr/>
          <a:lstStyle/>
          <a:p>
            <a:fld id="{70505E05-00CE-4563-8349-91796A7A11B1}" type="slidenum">
              <a:rPr lang="en-US" smtClean="0"/>
              <a:t>6</a:t>
            </a:fld>
            <a:endParaRPr lang="en-US"/>
          </a:p>
        </p:txBody>
      </p:sp>
    </p:spTree>
    <p:extLst>
      <p:ext uri="{BB962C8B-B14F-4D97-AF65-F5344CB8AC3E}">
        <p14:creationId xmlns:p14="http://schemas.microsoft.com/office/powerpoint/2010/main" val="16937163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a:p>
            <a:endParaRPr lang="en-US" dirty="0"/>
          </a:p>
        </p:txBody>
      </p:sp>
      <p:sp>
        <p:nvSpPr>
          <p:cNvPr id="4" name="Θέση αριθμού διαφάνειας 3"/>
          <p:cNvSpPr>
            <a:spLocks noGrp="1"/>
          </p:cNvSpPr>
          <p:nvPr>
            <p:ph type="sldNum" sz="quarter" idx="5"/>
          </p:nvPr>
        </p:nvSpPr>
        <p:spPr/>
        <p:txBody>
          <a:bodyPr/>
          <a:lstStyle/>
          <a:p>
            <a:fld id="{70505E05-00CE-4563-8349-91796A7A11B1}" type="slidenum">
              <a:rPr lang="en-US" smtClean="0"/>
              <a:t>7</a:t>
            </a:fld>
            <a:endParaRPr lang="en-US"/>
          </a:p>
        </p:txBody>
      </p:sp>
    </p:spTree>
    <p:extLst>
      <p:ext uri="{BB962C8B-B14F-4D97-AF65-F5344CB8AC3E}">
        <p14:creationId xmlns:p14="http://schemas.microsoft.com/office/powerpoint/2010/main" val="1107061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b="1" dirty="0"/>
          </a:p>
        </p:txBody>
      </p:sp>
      <p:sp>
        <p:nvSpPr>
          <p:cNvPr id="4" name="Θέση αριθμού διαφάνειας 3"/>
          <p:cNvSpPr>
            <a:spLocks noGrp="1"/>
          </p:cNvSpPr>
          <p:nvPr>
            <p:ph type="sldNum" sz="quarter" idx="5"/>
          </p:nvPr>
        </p:nvSpPr>
        <p:spPr/>
        <p:txBody>
          <a:bodyPr/>
          <a:lstStyle/>
          <a:p>
            <a:fld id="{70505E05-00CE-4563-8349-91796A7A11B1}" type="slidenum">
              <a:rPr lang="en-US" smtClean="0"/>
              <a:t>8</a:t>
            </a:fld>
            <a:endParaRPr lang="en-US"/>
          </a:p>
        </p:txBody>
      </p:sp>
    </p:spTree>
    <p:extLst>
      <p:ext uri="{BB962C8B-B14F-4D97-AF65-F5344CB8AC3E}">
        <p14:creationId xmlns:p14="http://schemas.microsoft.com/office/powerpoint/2010/main" val="17924640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b="1" dirty="0"/>
          </a:p>
        </p:txBody>
      </p:sp>
      <p:sp>
        <p:nvSpPr>
          <p:cNvPr id="4" name="Θέση αριθμού διαφάνειας 3"/>
          <p:cNvSpPr>
            <a:spLocks noGrp="1"/>
          </p:cNvSpPr>
          <p:nvPr>
            <p:ph type="sldNum" sz="quarter" idx="5"/>
          </p:nvPr>
        </p:nvSpPr>
        <p:spPr/>
        <p:txBody>
          <a:bodyPr/>
          <a:lstStyle/>
          <a:p>
            <a:fld id="{70505E05-00CE-4563-8349-91796A7A11B1}" type="slidenum">
              <a:rPr lang="en-US" smtClean="0"/>
              <a:t>9</a:t>
            </a:fld>
            <a:endParaRPr lang="en-US"/>
          </a:p>
        </p:txBody>
      </p:sp>
    </p:spTree>
    <p:extLst>
      <p:ext uri="{BB962C8B-B14F-4D97-AF65-F5344CB8AC3E}">
        <p14:creationId xmlns:p14="http://schemas.microsoft.com/office/powerpoint/2010/main" val="34880055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59362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smtClean="0"/>
              <a:t>12/14/2023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59297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smtClean="0"/>
              <a:t>12/14/2023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771318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smtClean="0"/>
              <a:t>12/14/2023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611040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smtClean="0"/>
              <a:t>12/14/2023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454303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3" name="Date Placeholder 2"/>
          <p:cNvSpPr>
            <a:spLocks noGrp="1"/>
          </p:cNvSpPr>
          <p:nvPr>
            <p:ph type="dt" sz="half" idx="10"/>
          </p:nvPr>
        </p:nvSpPr>
        <p:spPr/>
        <p:txBody>
          <a:bodyPr/>
          <a:lstStyle/>
          <a:p>
            <a:fld id="{48A87A34-81AB-432B-8DAE-1953F412C126}" type="datetimeFigureOut">
              <a:rPr lang="en-US" smtClean="0"/>
              <a:t>12/14/2023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83402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3" name="Date Placeholder 2"/>
          <p:cNvSpPr>
            <a:spLocks noGrp="1"/>
          </p:cNvSpPr>
          <p:nvPr>
            <p:ph type="dt" sz="half" idx="10"/>
          </p:nvPr>
        </p:nvSpPr>
        <p:spPr/>
        <p:txBody>
          <a:bodyPr/>
          <a:lstStyle/>
          <a:p>
            <a:fld id="{48A87A34-81AB-432B-8DAE-1953F412C126}" type="datetimeFigureOut">
              <a:rPr lang="en-US" smtClean="0"/>
              <a:t>12/14/2023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282270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807143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95661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92166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48A87A34-81AB-432B-8DAE-1953F412C126}" type="datetimeFigureOut">
              <a:rPr lang="en-US" smtClean="0"/>
              <a:t>12/14/2023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40538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l-GR"/>
              <a:t>Κάντε κλικ για να επεξεργαστείτε τον τίτλο υποδείγματος</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12/14/2023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62293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2" name="Content Placeholder 3"/>
          <p:cNvSpPr>
            <a:spLocks noGrp="1"/>
          </p:cNvSpPr>
          <p:nvPr>
            <p:ph sz="quarter" idx="13"/>
          </p:nvPr>
        </p:nvSpPr>
        <p:spPr>
          <a:xfrm>
            <a:off x="913774" y="3051012"/>
            <a:ext cx="5106027" cy="2740187"/>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3" name="Content Placeholder 5"/>
          <p:cNvSpPr>
            <a:spLocks noGrp="1"/>
          </p:cNvSpPr>
          <p:nvPr>
            <p:ph sz="quarter" idx="14"/>
          </p:nvPr>
        </p:nvSpPr>
        <p:spPr>
          <a:xfrm>
            <a:off x="6172200" y="3051012"/>
            <a:ext cx="5105401" cy="2740187"/>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12/14/2023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93961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12/14/2023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64034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smtClean="0"/>
              <a:t>12/14/2023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58663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l-GR"/>
              <a:t>Κάντε κλικ για να επεξεργαστείτε τον τίτλο υποδείγματος</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smtClean="0"/>
              <a:t>12/14/2023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69935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smtClean="0"/>
              <a:t>12/14/2023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27536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smtClean="0"/>
              <a:pPr/>
              <a:t>12/14/2023</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0602506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mxarhou@iky.g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14/relationships/chartEx" Target="../charts/chartEx1.xml"/><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4EDF29EF-97FC-47B0-BBB9-F68DB4BCA844}"/>
              </a:ext>
            </a:extLst>
          </p:cNvPr>
          <p:cNvSpPr>
            <a:spLocks noGrp="1"/>
          </p:cNvSpPr>
          <p:nvPr>
            <p:ph type="ctrTitle"/>
          </p:nvPr>
        </p:nvSpPr>
        <p:spPr>
          <a:xfrm>
            <a:off x="1464905" y="1334278"/>
            <a:ext cx="9302621" cy="2192694"/>
          </a:xfrm>
          <a:ln w="28575">
            <a:solidFill>
              <a:srgbClr val="0070C0"/>
            </a:solidFill>
            <a:prstDash val="sysDash"/>
          </a:ln>
        </p:spPr>
        <p:txBody>
          <a:bodyPr>
            <a:normAutofit/>
          </a:bodyPr>
          <a:lstStyle/>
          <a:p>
            <a:r>
              <a:rPr lang="el-GR" sz="3200" dirty="0">
                <a:solidFill>
                  <a:schemeClr val="bg2">
                    <a:lumMod val="50000"/>
                  </a:schemeClr>
                </a:solidFill>
                <a:effectLst>
                  <a:outerShdw blurRad="38100" dist="38100" dir="2700000" algn="tl">
                    <a:srgbClr val="000000">
                      <a:alpha val="43137"/>
                    </a:srgbClr>
                  </a:outerShdw>
                </a:effectLst>
                <a:latin typeface="Calibri" panose="020F0502020204030204" pitchFamily="34" charset="0"/>
              </a:rPr>
              <a:t>«</a:t>
            </a:r>
            <a:r>
              <a:rPr lang="el-GR" sz="3200" dirty="0" err="1">
                <a:solidFill>
                  <a:schemeClr val="bg2">
                    <a:lumMod val="50000"/>
                  </a:schemeClr>
                </a:solidFill>
                <a:effectLst>
                  <a:outerShdw blurRad="38100" dist="38100" dir="2700000" algn="tl">
                    <a:srgbClr val="000000">
                      <a:alpha val="43137"/>
                    </a:srgbClr>
                  </a:outerShdw>
                </a:effectLst>
                <a:latin typeface="Calibri" panose="020F0502020204030204" pitchFamily="34" charset="0"/>
              </a:rPr>
              <a:t>ΕιδικΑ</a:t>
            </a:r>
            <a:r>
              <a:rPr lang="el-GR" sz="3200" dirty="0">
                <a:solidFill>
                  <a:schemeClr val="bg2">
                    <a:lumMod val="50000"/>
                  </a:schemeClr>
                </a:solidFill>
                <a:effectLst>
                  <a:outerShdw blurRad="38100" dist="38100" dir="2700000" algn="tl">
                    <a:srgbClr val="000000">
                      <a:alpha val="43137"/>
                    </a:srgbClr>
                  </a:outerShdw>
                </a:effectLst>
                <a:latin typeface="Calibri" panose="020F0502020204030204" pitchFamily="34" charset="0"/>
              </a:rPr>
              <a:t> </a:t>
            </a:r>
            <a:r>
              <a:rPr lang="el-GR" sz="3200" dirty="0" err="1">
                <a:solidFill>
                  <a:schemeClr val="bg2">
                    <a:lumMod val="50000"/>
                  </a:schemeClr>
                </a:solidFill>
                <a:effectLst>
                  <a:outerShdw blurRad="38100" dist="38100" dir="2700000" algn="tl">
                    <a:srgbClr val="000000">
                      <a:alpha val="43137"/>
                    </a:srgbClr>
                  </a:outerShdw>
                </a:effectLst>
                <a:latin typeface="Calibri" panose="020F0502020204030204" pitchFamily="34" charset="0"/>
              </a:rPr>
              <a:t>διακρατικΑ</a:t>
            </a:r>
            <a:r>
              <a:rPr lang="el-GR" sz="3200" dirty="0">
                <a:solidFill>
                  <a:schemeClr val="bg2">
                    <a:lumMod val="50000"/>
                  </a:schemeClr>
                </a:solidFill>
                <a:effectLst>
                  <a:outerShdw blurRad="38100" dist="38100" dir="2700000" algn="tl">
                    <a:srgbClr val="000000">
                      <a:alpha val="43137"/>
                    </a:srgbClr>
                  </a:outerShdw>
                </a:effectLst>
                <a:latin typeface="Calibri" panose="020F0502020204030204" pitchFamily="34" charset="0"/>
              </a:rPr>
              <a:t> </a:t>
            </a:r>
            <a:r>
              <a:rPr lang="el-GR" sz="3200" dirty="0" err="1">
                <a:solidFill>
                  <a:schemeClr val="bg2">
                    <a:lumMod val="50000"/>
                  </a:schemeClr>
                </a:solidFill>
                <a:effectLst>
                  <a:outerShdw blurRad="38100" dist="38100" dir="2700000" algn="tl">
                    <a:srgbClr val="000000">
                      <a:alpha val="43137"/>
                    </a:srgbClr>
                  </a:outerShdw>
                </a:effectLst>
                <a:latin typeface="Calibri" panose="020F0502020204030204" pitchFamily="34" charset="0"/>
              </a:rPr>
              <a:t>ΠρογρΑμματα</a:t>
            </a:r>
            <a:r>
              <a:rPr lang="el-GR" sz="3200" dirty="0">
                <a:solidFill>
                  <a:schemeClr val="bg2">
                    <a:lumMod val="50000"/>
                  </a:schemeClr>
                </a:solidFill>
                <a:effectLst>
                  <a:outerShdw blurRad="38100" dist="38100" dir="2700000" algn="tl">
                    <a:srgbClr val="000000">
                      <a:alpha val="43137"/>
                    </a:srgbClr>
                  </a:outerShdw>
                </a:effectLst>
                <a:latin typeface="Calibri" panose="020F0502020204030204" pitchFamily="34" charset="0"/>
              </a:rPr>
              <a:t> </a:t>
            </a:r>
            <a:r>
              <a:rPr lang="el-GR" sz="3200" dirty="0" err="1" smtClean="0">
                <a:solidFill>
                  <a:schemeClr val="bg2">
                    <a:lumMod val="50000"/>
                  </a:schemeClr>
                </a:solidFill>
                <a:effectLst>
                  <a:outerShdw blurRad="38100" dist="38100" dir="2700000" algn="tl">
                    <a:srgbClr val="000000">
                      <a:alpha val="43137"/>
                    </a:srgbClr>
                  </a:outerShdw>
                </a:effectLst>
                <a:latin typeface="Calibri" panose="020F0502020204030204" pitchFamily="34" charset="0"/>
              </a:rPr>
              <a:t>ΥποτροφιΩν</a:t>
            </a:r>
            <a:r>
              <a:rPr lang="el-GR" sz="3200" dirty="0" smtClean="0">
                <a:solidFill>
                  <a:schemeClr val="bg2">
                    <a:lumMod val="50000"/>
                  </a:schemeClr>
                </a:solidFill>
                <a:effectLst>
                  <a:outerShdw blurRad="38100" dist="38100" dir="2700000" algn="tl">
                    <a:srgbClr val="000000">
                      <a:alpha val="43137"/>
                    </a:srgbClr>
                  </a:outerShdw>
                </a:effectLst>
                <a:latin typeface="Calibri" panose="020F0502020204030204" pitchFamily="34" charset="0"/>
              </a:rPr>
              <a:t> </a:t>
            </a:r>
            <a:r>
              <a:rPr lang="el-GR" sz="3200" dirty="0">
                <a:solidFill>
                  <a:schemeClr val="bg2">
                    <a:lumMod val="50000"/>
                  </a:schemeClr>
                </a:solidFill>
                <a:effectLst>
                  <a:outerShdw blurRad="38100" dist="38100" dir="2700000" algn="tl">
                    <a:srgbClr val="000000">
                      <a:alpha val="43137"/>
                    </a:srgbClr>
                  </a:outerShdw>
                </a:effectLst>
                <a:latin typeface="Calibri" panose="020F0502020204030204" pitchFamily="34" charset="0"/>
              </a:rPr>
              <a:t>ΙΚΥ για </a:t>
            </a:r>
            <a:r>
              <a:rPr lang="el-GR" sz="3200" dirty="0" err="1">
                <a:solidFill>
                  <a:schemeClr val="bg2">
                    <a:lumMod val="50000"/>
                  </a:schemeClr>
                </a:solidFill>
                <a:effectLst>
                  <a:outerShdw blurRad="38100" dist="38100" dir="2700000" algn="tl">
                    <a:srgbClr val="000000">
                      <a:alpha val="43137"/>
                    </a:srgbClr>
                  </a:outerShdw>
                </a:effectLst>
                <a:latin typeface="Calibri" panose="020F0502020204030204" pitchFamily="34" charset="0"/>
              </a:rPr>
              <a:t>μελη</a:t>
            </a:r>
            <a:r>
              <a:rPr lang="el-GR" sz="3200" dirty="0">
                <a:solidFill>
                  <a:schemeClr val="bg2">
                    <a:lumMod val="50000"/>
                  </a:schemeClr>
                </a:solidFill>
                <a:effectLst>
                  <a:outerShdw blurRad="38100" dist="38100" dir="2700000" algn="tl">
                    <a:srgbClr val="000000">
                      <a:alpha val="43137"/>
                    </a:srgbClr>
                  </a:outerShdw>
                </a:effectLst>
                <a:latin typeface="Calibri" panose="020F0502020204030204" pitchFamily="34" charset="0"/>
              </a:rPr>
              <a:t> </a:t>
            </a:r>
            <a:r>
              <a:rPr lang="el-GR" sz="3200" dirty="0" err="1">
                <a:solidFill>
                  <a:schemeClr val="bg2">
                    <a:lumMod val="50000"/>
                  </a:schemeClr>
                </a:solidFill>
                <a:effectLst>
                  <a:outerShdw blurRad="38100" dist="38100" dir="2700000" algn="tl">
                    <a:srgbClr val="000000">
                      <a:alpha val="43137"/>
                    </a:srgbClr>
                  </a:outerShdw>
                </a:effectLst>
                <a:latin typeface="Calibri" panose="020F0502020204030204" pitchFamily="34" charset="0"/>
              </a:rPr>
              <a:t>δεπ</a:t>
            </a:r>
            <a:r>
              <a:rPr lang="el-GR" sz="3200" dirty="0">
                <a:solidFill>
                  <a:schemeClr val="bg2">
                    <a:lumMod val="50000"/>
                  </a:schemeClr>
                </a:solidFill>
                <a:effectLst>
                  <a:outerShdw blurRad="38100" dist="38100" dir="2700000" algn="tl">
                    <a:srgbClr val="000000">
                      <a:alpha val="43137"/>
                    </a:srgbClr>
                  </a:outerShdw>
                </a:effectLst>
                <a:latin typeface="Calibri" panose="020F0502020204030204" pitchFamily="34" charset="0"/>
              </a:rPr>
              <a:t> &amp; </a:t>
            </a:r>
            <a:r>
              <a:rPr lang="el-GR" sz="3200" dirty="0" err="1">
                <a:solidFill>
                  <a:schemeClr val="bg2">
                    <a:lumMod val="50000"/>
                  </a:schemeClr>
                </a:solidFill>
                <a:effectLst>
                  <a:outerShdw blurRad="38100" dist="38100" dir="2700000" algn="tl">
                    <a:srgbClr val="000000">
                      <a:alpha val="43137"/>
                    </a:srgbClr>
                  </a:outerShdw>
                </a:effectLst>
                <a:latin typeface="Calibri" panose="020F0502020204030204" pitchFamily="34" charset="0"/>
              </a:rPr>
              <a:t>ερευνητριεσ</a:t>
            </a:r>
            <a:r>
              <a:rPr lang="el-GR" sz="3200" dirty="0">
                <a:solidFill>
                  <a:schemeClr val="bg2">
                    <a:lumMod val="50000"/>
                  </a:schemeClr>
                </a:solidFill>
                <a:effectLst>
                  <a:outerShdw blurRad="38100" dist="38100" dir="2700000" algn="tl">
                    <a:srgbClr val="000000">
                      <a:alpha val="43137"/>
                    </a:srgbClr>
                  </a:outerShdw>
                </a:effectLst>
                <a:latin typeface="Calibri" panose="020F0502020204030204" pitchFamily="34" charset="0"/>
              </a:rPr>
              <a:t>/</a:t>
            </a:r>
            <a:r>
              <a:rPr lang="el-GR" sz="3200" dirty="0" err="1">
                <a:solidFill>
                  <a:schemeClr val="bg2">
                    <a:lumMod val="50000"/>
                  </a:schemeClr>
                </a:solidFill>
                <a:effectLst>
                  <a:outerShdw blurRad="38100" dist="38100" dir="2700000" algn="tl">
                    <a:srgbClr val="000000">
                      <a:alpha val="43137"/>
                    </a:srgbClr>
                  </a:outerShdw>
                </a:effectLst>
                <a:latin typeface="Calibri" panose="020F0502020204030204" pitchFamily="34" charset="0"/>
              </a:rPr>
              <a:t>εσ</a:t>
            </a:r>
            <a:r>
              <a:rPr lang="el-GR" sz="3200" dirty="0">
                <a:solidFill>
                  <a:schemeClr val="bg2">
                    <a:lumMod val="50000"/>
                  </a:schemeClr>
                </a:solidFill>
                <a:effectLst>
                  <a:outerShdw blurRad="38100" dist="38100" dir="2700000" algn="tl">
                    <a:srgbClr val="000000">
                      <a:alpha val="43137"/>
                    </a:srgbClr>
                  </a:outerShdw>
                </a:effectLst>
                <a:latin typeface="Calibri" panose="020F0502020204030204" pitchFamily="34" charset="0"/>
              </a:rPr>
              <a:t>»</a:t>
            </a:r>
            <a:r>
              <a:rPr lang="en-US" sz="3200" dirty="0">
                <a:solidFill>
                  <a:schemeClr val="bg2">
                    <a:lumMod val="50000"/>
                  </a:schemeClr>
                </a:solidFill>
                <a:effectLst>
                  <a:outerShdw blurRad="38100" dist="38100" dir="2700000" algn="tl">
                    <a:srgbClr val="000000">
                      <a:alpha val="43137"/>
                    </a:srgbClr>
                  </a:outerShdw>
                </a:effectLst>
              </a:rPr>
              <a:t/>
            </a:r>
            <a:br>
              <a:rPr lang="en-US" sz="3200" dirty="0">
                <a:solidFill>
                  <a:schemeClr val="bg2">
                    <a:lumMod val="50000"/>
                  </a:schemeClr>
                </a:solidFill>
                <a:effectLst>
                  <a:outerShdw blurRad="38100" dist="38100" dir="2700000" algn="tl">
                    <a:srgbClr val="000000">
                      <a:alpha val="43137"/>
                    </a:srgbClr>
                  </a:outerShdw>
                </a:effectLst>
              </a:rPr>
            </a:br>
            <a:endParaRPr lang="en-US" sz="3200" dirty="0">
              <a:solidFill>
                <a:schemeClr val="bg2">
                  <a:lumMod val="50000"/>
                </a:schemeClr>
              </a:solidFill>
              <a:effectLst>
                <a:outerShdw blurRad="38100" dist="38100" dir="2700000" algn="tl">
                  <a:srgbClr val="000000">
                    <a:alpha val="43137"/>
                  </a:srgbClr>
                </a:outerShdw>
              </a:effectLst>
            </a:endParaRPr>
          </a:p>
        </p:txBody>
      </p:sp>
      <p:sp>
        <p:nvSpPr>
          <p:cNvPr id="3" name="Υπότιτλος 2">
            <a:extLst>
              <a:ext uri="{FF2B5EF4-FFF2-40B4-BE49-F238E27FC236}">
                <a16:creationId xmlns="" xmlns:a16="http://schemas.microsoft.com/office/drawing/2014/main" id="{15FB5538-3B43-4F0D-9FE1-EB20A7E8ED92}"/>
              </a:ext>
            </a:extLst>
          </p:cNvPr>
          <p:cNvSpPr>
            <a:spLocks noGrp="1"/>
          </p:cNvSpPr>
          <p:nvPr>
            <p:ph type="subTitle" idx="1"/>
          </p:nvPr>
        </p:nvSpPr>
        <p:spPr>
          <a:xfrm>
            <a:off x="1884785" y="4142792"/>
            <a:ext cx="7772400" cy="1250302"/>
          </a:xfrm>
        </p:spPr>
        <p:txBody>
          <a:bodyPr>
            <a:normAutofit/>
          </a:bodyPr>
          <a:lstStyle/>
          <a:p>
            <a:r>
              <a:rPr lang="el-GR" sz="1800" cap="none" dirty="0">
                <a:solidFill>
                  <a:schemeClr val="tx2">
                    <a:lumMod val="75000"/>
                  </a:schemeClr>
                </a:solidFill>
              </a:rPr>
              <a:t>Μαρία Ξαρχουλάκου, αν. Προϊσταμένη</a:t>
            </a:r>
          </a:p>
          <a:p>
            <a:r>
              <a:rPr lang="el-GR" sz="1800" cap="none" dirty="0">
                <a:solidFill>
                  <a:schemeClr val="tx2">
                    <a:lumMod val="75000"/>
                  </a:schemeClr>
                </a:solidFill>
              </a:rPr>
              <a:t>Τμήμα Υποτροφιών Αλλοδαπών και Μορφωτικών Ανταλλαγών</a:t>
            </a:r>
          </a:p>
          <a:p>
            <a:endParaRPr lang="el-GR" sz="1800" cap="none" dirty="0">
              <a:solidFill>
                <a:schemeClr val="tx2">
                  <a:lumMod val="75000"/>
                </a:schemeClr>
              </a:solidFill>
            </a:endParaRPr>
          </a:p>
          <a:p>
            <a:endParaRPr lang="en-US" sz="1800" cap="none" dirty="0"/>
          </a:p>
        </p:txBody>
      </p:sp>
      <p:pic>
        <p:nvPicPr>
          <p:cNvPr id="4" name="4 - Εικόνα" descr="iky.png">
            <a:extLst>
              <a:ext uri="{FF2B5EF4-FFF2-40B4-BE49-F238E27FC236}">
                <a16:creationId xmlns="" xmlns:a16="http://schemas.microsoft.com/office/drawing/2014/main" id="{7D76D2A6-4FF2-4369-B191-741DB38E4DD4}"/>
              </a:ext>
            </a:extLst>
          </p:cNvPr>
          <p:cNvPicPr>
            <a:picLocks noChangeAspect="1"/>
          </p:cNvPicPr>
          <p:nvPr/>
        </p:nvPicPr>
        <p:blipFill>
          <a:blip r:embed="rId3" cstate="print"/>
          <a:stretch>
            <a:fillRect/>
          </a:stretch>
        </p:blipFill>
        <p:spPr>
          <a:xfrm>
            <a:off x="10954604" y="133165"/>
            <a:ext cx="1030250" cy="1003177"/>
          </a:xfrm>
          <a:prstGeom prst="rect">
            <a:avLst/>
          </a:prstGeom>
        </p:spPr>
      </p:pic>
    </p:spTree>
    <p:extLst>
      <p:ext uri="{BB962C8B-B14F-4D97-AF65-F5344CB8AC3E}">
        <p14:creationId xmlns:p14="http://schemas.microsoft.com/office/powerpoint/2010/main" val="15019756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EEE39519-5487-4321-8B7D-59E5F9768C70}"/>
              </a:ext>
            </a:extLst>
          </p:cNvPr>
          <p:cNvSpPr>
            <a:spLocks noGrp="1"/>
          </p:cNvSpPr>
          <p:nvPr>
            <p:ph type="title"/>
          </p:nvPr>
        </p:nvSpPr>
        <p:spPr>
          <a:xfrm>
            <a:off x="1944210" y="825623"/>
            <a:ext cx="8185211" cy="834501"/>
          </a:xfrm>
        </p:spPr>
        <p:txBody>
          <a:bodyPr/>
          <a:lstStyle/>
          <a:p>
            <a:r>
              <a:rPr lang="el-GR" sz="3200" dirty="0" err="1">
                <a:solidFill>
                  <a:schemeClr val="bg2">
                    <a:lumMod val="50000"/>
                  </a:schemeClr>
                </a:solidFill>
                <a:effectLst>
                  <a:outerShdw blurRad="38100" dist="38100" dir="2700000" algn="tl">
                    <a:srgbClr val="000000">
                      <a:alpha val="43137"/>
                    </a:srgbClr>
                  </a:outerShdw>
                </a:effectLst>
              </a:rPr>
              <a:t>Προγραμμα</a:t>
            </a:r>
            <a:r>
              <a:rPr lang="el-GR" sz="3200" dirty="0">
                <a:solidFill>
                  <a:schemeClr val="bg2">
                    <a:lumMod val="50000"/>
                  </a:schemeClr>
                </a:solidFill>
                <a:effectLst>
                  <a:outerShdw blurRad="38100" dist="38100" dir="2700000" algn="tl">
                    <a:srgbClr val="000000">
                      <a:alpha val="43137"/>
                    </a:srgbClr>
                  </a:outerShdw>
                </a:effectLst>
              </a:rPr>
              <a:t> </a:t>
            </a:r>
            <a:r>
              <a:rPr lang="en-US" sz="3200" dirty="0">
                <a:solidFill>
                  <a:schemeClr val="bg2">
                    <a:lumMod val="50000"/>
                  </a:schemeClr>
                </a:solidFill>
                <a:effectLst>
                  <a:outerShdw blurRad="38100" dist="38100" dir="2700000" algn="tl">
                    <a:srgbClr val="000000">
                      <a:alpha val="43137"/>
                    </a:srgbClr>
                  </a:outerShdw>
                </a:effectLst>
              </a:rPr>
              <a:t>IKYDA </a:t>
            </a:r>
          </a:p>
        </p:txBody>
      </p:sp>
      <p:sp>
        <p:nvSpPr>
          <p:cNvPr id="3" name="Θέση περιεχομένου 2">
            <a:extLst>
              <a:ext uri="{FF2B5EF4-FFF2-40B4-BE49-F238E27FC236}">
                <a16:creationId xmlns="" xmlns:a16="http://schemas.microsoft.com/office/drawing/2014/main" id="{6ECDCC4A-A62E-486C-91C1-21F1261168D9}"/>
              </a:ext>
            </a:extLst>
          </p:cNvPr>
          <p:cNvSpPr>
            <a:spLocks noGrp="1"/>
          </p:cNvSpPr>
          <p:nvPr>
            <p:ph sz="quarter" idx="13"/>
          </p:nvPr>
        </p:nvSpPr>
        <p:spPr>
          <a:xfrm>
            <a:off x="896645" y="1811045"/>
            <a:ext cx="10377996" cy="3888419"/>
          </a:xfrm>
          <a:ln w="12700">
            <a:solidFill>
              <a:srgbClr val="0070C0"/>
            </a:solidFill>
          </a:ln>
        </p:spPr>
        <p:txBody>
          <a:bodyPr>
            <a:normAutofit lnSpcReduction="10000"/>
          </a:bodyPr>
          <a:lstStyle/>
          <a:p>
            <a:r>
              <a:rPr lang="el-GR" cap="none" dirty="0"/>
              <a:t>ΙΚΥ</a:t>
            </a:r>
            <a:r>
              <a:rPr lang="en-US" cap="none" dirty="0"/>
              <a:t>-DAAD</a:t>
            </a:r>
            <a:r>
              <a:rPr lang="el-GR" cap="none" dirty="0"/>
              <a:t> (Μνημόνιο Συνεργασίας)</a:t>
            </a:r>
          </a:p>
          <a:p>
            <a:r>
              <a:rPr lang="el-GR" cap="none" dirty="0"/>
              <a:t>προώθηση ανταλλαγών &amp; επιστημονικής συνεργασίας -αναβάθμιση του επιστημονικού δυναμικού της χώρας</a:t>
            </a:r>
          </a:p>
          <a:p>
            <a:r>
              <a:rPr lang="el-GR" cap="none" dirty="0"/>
              <a:t>Α.Ε.Ι-Ερευνητικά Ιδρύματα</a:t>
            </a:r>
          </a:p>
          <a:p>
            <a:r>
              <a:rPr lang="el-GR" cap="none" dirty="0"/>
              <a:t>συνεργασία/κινητικότητα αποκλειστικά με την Γερμανία</a:t>
            </a:r>
          </a:p>
          <a:p>
            <a:r>
              <a:rPr lang="el-GR" cap="none" dirty="0"/>
              <a:t>υποβάλλουν &amp; υλοποιούν </a:t>
            </a:r>
            <a:r>
              <a:rPr lang="el-GR" b="1" cap="none" dirty="0">
                <a:solidFill>
                  <a:srgbClr val="FF0000"/>
                </a:solidFill>
              </a:rPr>
              <a:t>κοινά</a:t>
            </a:r>
            <a:r>
              <a:rPr lang="el-GR" cap="none" dirty="0"/>
              <a:t> ερευνητικά σχέδια (παραγωγή κοινών ερευνητικών αποτελεσμάτων, διεθνείς συλλογικές δημοσιεύσεις)</a:t>
            </a:r>
          </a:p>
          <a:p>
            <a:r>
              <a:rPr lang="el-GR" cap="none" dirty="0"/>
              <a:t>απόκτηση ερευνητικής εμπειρίας σε διεθνές περιβάλλον για τους νέους, κυρίως, επιστήμονες </a:t>
            </a:r>
          </a:p>
          <a:p>
            <a:pPr marL="0" indent="0">
              <a:buNone/>
            </a:pPr>
            <a:endParaRPr lang="en-US" dirty="0"/>
          </a:p>
        </p:txBody>
      </p:sp>
      <p:pic>
        <p:nvPicPr>
          <p:cNvPr id="4" name="4 - Εικόνα" descr="iky.png">
            <a:extLst>
              <a:ext uri="{FF2B5EF4-FFF2-40B4-BE49-F238E27FC236}">
                <a16:creationId xmlns="" xmlns:a16="http://schemas.microsoft.com/office/drawing/2014/main" id="{0796AA27-A89D-40AB-92AB-3F70971D166F}"/>
              </a:ext>
            </a:extLst>
          </p:cNvPr>
          <p:cNvPicPr>
            <a:picLocks noChangeAspect="1"/>
          </p:cNvPicPr>
          <p:nvPr/>
        </p:nvPicPr>
        <p:blipFill>
          <a:blip r:embed="rId3" cstate="print"/>
          <a:stretch>
            <a:fillRect/>
          </a:stretch>
        </p:blipFill>
        <p:spPr>
          <a:xfrm>
            <a:off x="10954604" y="133165"/>
            <a:ext cx="1030250" cy="1003177"/>
          </a:xfrm>
          <a:prstGeom prst="rect">
            <a:avLst/>
          </a:prstGeom>
        </p:spPr>
      </p:pic>
    </p:spTree>
    <p:extLst>
      <p:ext uri="{BB962C8B-B14F-4D97-AF65-F5344CB8AC3E}">
        <p14:creationId xmlns:p14="http://schemas.microsoft.com/office/powerpoint/2010/main" val="9454075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EEE39519-5487-4321-8B7D-59E5F9768C70}"/>
              </a:ext>
            </a:extLst>
          </p:cNvPr>
          <p:cNvSpPr>
            <a:spLocks noGrp="1"/>
          </p:cNvSpPr>
          <p:nvPr>
            <p:ph type="title"/>
          </p:nvPr>
        </p:nvSpPr>
        <p:spPr>
          <a:xfrm>
            <a:off x="1944210" y="825623"/>
            <a:ext cx="8185211" cy="834501"/>
          </a:xfrm>
        </p:spPr>
        <p:txBody>
          <a:bodyPr/>
          <a:lstStyle/>
          <a:p>
            <a:r>
              <a:rPr lang="el-GR" sz="3200" dirty="0" err="1">
                <a:solidFill>
                  <a:schemeClr val="bg2">
                    <a:lumMod val="50000"/>
                  </a:schemeClr>
                </a:solidFill>
                <a:effectLst>
                  <a:outerShdw blurRad="38100" dist="38100" dir="2700000" algn="tl">
                    <a:srgbClr val="000000">
                      <a:alpha val="43137"/>
                    </a:srgbClr>
                  </a:outerShdw>
                </a:effectLst>
              </a:rPr>
              <a:t>Προγραμμα</a:t>
            </a:r>
            <a:r>
              <a:rPr lang="el-GR" sz="3200" dirty="0">
                <a:solidFill>
                  <a:schemeClr val="bg2">
                    <a:lumMod val="50000"/>
                  </a:schemeClr>
                </a:solidFill>
                <a:effectLst>
                  <a:outerShdw blurRad="38100" dist="38100" dir="2700000" algn="tl">
                    <a:srgbClr val="000000">
                      <a:alpha val="43137"/>
                    </a:srgbClr>
                  </a:outerShdw>
                </a:effectLst>
              </a:rPr>
              <a:t> </a:t>
            </a:r>
            <a:r>
              <a:rPr lang="en-US" sz="3200" dirty="0">
                <a:solidFill>
                  <a:schemeClr val="bg2">
                    <a:lumMod val="50000"/>
                  </a:schemeClr>
                </a:solidFill>
                <a:effectLst>
                  <a:outerShdw blurRad="38100" dist="38100" dir="2700000" algn="tl">
                    <a:srgbClr val="000000">
                      <a:alpha val="43137"/>
                    </a:srgbClr>
                  </a:outerShdw>
                </a:effectLst>
              </a:rPr>
              <a:t>IKYDA </a:t>
            </a:r>
          </a:p>
        </p:txBody>
      </p:sp>
      <p:sp>
        <p:nvSpPr>
          <p:cNvPr id="3" name="Θέση περιεχομένου 2">
            <a:extLst>
              <a:ext uri="{FF2B5EF4-FFF2-40B4-BE49-F238E27FC236}">
                <a16:creationId xmlns="" xmlns:a16="http://schemas.microsoft.com/office/drawing/2014/main" id="{6ECDCC4A-A62E-486C-91C1-21F1261168D9}"/>
              </a:ext>
            </a:extLst>
          </p:cNvPr>
          <p:cNvSpPr>
            <a:spLocks noGrp="1"/>
          </p:cNvSpPr>
          <p:nvPr>
            <p:ph sz="quarter" idx="13"/>
          </p:nvPr>
        </p:nvSpPr>
        <p:spPr>
          <a:xfrm>
            <a:off x="896645" y="1811045"/>
            <a:ext cx="10377996" cy="3888419"/>
          </a:xfrm>
          <a:ln w="12700">
            <a:solidFill>
              <a:srgbClr val="0070C0"/>
            </a:solidFill>
          </a:ln>
        </p:spPr>
        <p:txBody>
          <a:bodyPr>
            <a:normAutofit/>
          </a:bodyPr>
          <a:lstStyle/>
          <a:p>
            <a:r>
              <a:rPr lang="el-GR" cap="none" dirty="0"/>
              <a:t>Επιστημονικός υπεύθυνος </a:t>
            </a:r>
            <a:r>
              <a:rPr lang="el-GR" u="sng" cap="none" dirty="0"/>
              <a:t>στην Ελλάδα</a:t>
            </a:r>
          </a:p>
          <a:p>
            <a:pPr>
              <a:buFont typeface="Wingdings" panose="05000000000000000000" pitchFamily="2" charset="2"/>
              <a:buChar char="Ø"/>
            </a:pPr>
            <a:r>
              <a:rPr lang="el-GR" cap="none" dirty="0"/>
              <a:t>Μέλος ΔΕΠ ή ερευνητής/</a:t>
            </a:r>
            <a:r>
              <a:rPr lang="el-GR" cap="none" dirty="0" err="1"/>
              <a:t>τρια</a:t>
            </a:r>
            <a:r>
              <a:rPr lang="el-GR" cap="none" dirty="0"/>
              <a:t> Α</a:t>
            </a:r>
            <a:r>
              <a:rPr lang="el-GR" dirty="0"/>
              <a:t>, Β’, Γ’ </a:t>
            </a:r>
            <a:r>
              <a:rPr lang="el-GR" cap="none" dirty="0"/>
              <a:t>βαθμίδας ελληνικού ερευνητικού ιδρύματος</a:t>
            </a:r>
            <a:endParaRPr lang="el-GR" dirty="0"/>
          </a:p>
          <a:p>
            <a:r>
              <a:rPr lang="el-GR" cap="none" dirty="0"/>
              <a:t>Ερευνητική ομάδα</a:t>
            </a:r>
          </a:p>
          <a:p>
            <a:pPr>
              <a:buFont typeface="Wingdings" panose="05000000000000000000" pitchFamily="2" charset="2"/>
              <a:buChar char="Ø"/>
            </a:pPr>
            <a:r>
              <a:rPr lang="el-GR" cap="none" dirty="0"/>
              <a:t>Εν ενεργεία μέλη ΔΕΠ, ερευνητές ελληνικών ερευνητικών ιδρυμάτων, </a:t>
            </a:r>
            <a:r>
              <a:rPr lang="el-GR" cap="none" dirty="0" err="1"/>
              <a:t>μεταδιδάκτορες</a:t>
            </a:r>
            <a:r>
              <a:rPr lang="el-GR" cap="none" dirty="0"/>
              <a:t>, κάτοχοι διδακτορικού, υποψήφιοι διδάκτορες, μεταπτυχιακοί φοιτητές</a:t>
            </a:r>
          </a:p>
          <a:p>
            <a:endParaRPr lang="el-GR" cap="none" dirty="0"/>
          </a:p>
          <a:p>
            <a:r>
              <a:rPr lang="el-GR" cap="none" dirty="0"/>
              <a:t>Επιστημονικός υπεύθυνος + ερευνητική ομάδα </a:t>
            </a:r>
            <a:r>
              <a:rPr lang="el-GR" u="sng" cap="none" dirty="0"/>
              <a:t>στη Γερμανία</a:t>
            </a:r>
          </a:p>
          <a:p>
            <a:pPr marL="0" indent="0">
              <a:buNone/>
            </a:pPr>
            <a:endParaRPr lang="el-GR" cap="none" dirty="0"/>
          </a:p>
          <a:p>
            <a:pPr marL="0" indent="0">
              <a:buNone/>
            </a:pPr>
            <a:endParaRPr lang="el-GR" cap="none" dirty="0"/>
          </a:p>
          <a:p>
            <a:pPr marL="0" indent="0">
              <a:buNone/>
            </a:pPr>
            <a:endParaRPr lang="en-US" dirty="0"/>
          </a:p>
          <a:p>
            <a:pPr>
              <a:buFont typeface="Wingdings" panose="05000000000000000000" pitchFamily="2" charset="2"/>
              <a:buChar char="Ø"/>
            </a:pPr>
            <a:endParaRPr lang="el-GR" cap="none" dirty="0"/>
          </a:p>
          <a:p>
            <a:pPr>
              <a:buFont typeface="Wingdings" panose="05000000000000000000" pitchFamily="2" charset="2"/>
              <a:buChar char="v"/>
            </a:pPr>
            <a:endParaRPr lang="el-GR" cap="none" dirty="0"/>
          </a:p>
          <a:p>
            <a:endParaRPr lang="el-GR" cap="none" dirty="0"/>
          </a:p>
          <a:p>
            <a:endParaRPr lang="el-GR" cap="none" dirty="0"/>
          </a:p>
          <a:p>
            <a:endParaRPr lang="el-GR" cap="none" dirty="0"/>
          </a:p>
          <a:p>
            <a:pPr marL="0" indent="0">
              <a:buNone/>
            </a:pPr>
            <a:endParaRPr lang="en-US" dirty="0"/>
          </a:p>
        </p:txBody>
      </p:sp>
      <p:pic>
        <p:nvPicPr>
          <p:cNvPr id="4" name="4 - Εικόνα" descr="iky.png">
            <a:extLst>
              <a:ext uri="{FF2B5EF4-FFF2-40B4-BE49-F238E27FC236}">
                <a16:creationId xmlns="" xmlns:a16="http://schemas.microsoft.com/office/drawing/2014/main" id="{0796AA27-A89D-40AB-92AB-3F70971D166F}"/>
              </a:ext>
            </a:extLst>
          </p:cNvPr>
          <p:cNvPicPr>
            <a:picLocks noChangeAspect="1"/>
          </p:cNvPicPr>
          <p:nvPr/>
        </p:nvPicPr>
        <p:blipFill>
          <a:blip r:embed="rId3" cstate="print"/>
          <a:stretch>
            <a:fillRect/>
          </a:stretch>
        </p:blipFill>
        <p:spPr>
          <a:xfrm>
            <a:off x="10954604" y="133165"/>
            <a:ext cx="1030250" cy="1003177"/>
          </a:xfrm>
          <a:prstGeom prst="rect">
            <a:avLst/>
          </a:prstGeom>
        </p:spPr>
      </p:pic>
    </p:spTree>
    <p:extLst>
      <p:ext uri="{BB962C8B-B14F-4D97-AF65-F5344CB8AC3E}">
        <p14:creationId xmlns:p14="http://schemas.microsoft.com/office/powerpoint/2010/main" val="4122471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6" presetClass="emph" presetSubtype="0" fill="hold" nodeType="clickEffect">
                                  <p:stCondLst>
                                    <p:cond delay="0"/>
                                  </p:stCondLst>
                                  <p:childTnLst>
                                    <p:animEffect transition="out" filter="fade">
                                      <p:cBhvr>
                                        <p:cTn id="20" dur="500" tmFilter="0, 0; .2, .5; .8, .5; 1, 0"/>
                                        <p:tgtEl>
                                          <p:spTgt spid="3">
                                            <p:txEl>
                                              <p:pRg st="5" end="5"/>
                                            </p:txEl>
                                          </p:spTgt>
                                        </p:tgtEl>
                                      </p:cBhvr>
                                    </p:animEffect>
                                    <p:animScale>
                                      <p:cBhvr>
                                        <p:cTn id="21" dur="250" autoRev="1" fill="hold"/>
                                        <p:tgtEl>
                                          <p:spTgt spid="3">
                                            <p:txEl>
                                              <p:pRg st="5" end="5"/>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EEE39519-5487-4321-8B7D-59E5F9768C70}"/>
              </a:ext>
            </a:extLst>
          </p:cNvPr>
          <p:cNvSpPr>
            <a:spLocks noGrp="1"/>
          </p:cNvSpPr>
          <p:nvPr>
            <p:ph type="title"/>
          </p:nvPr>
        </p:nvSpPr>
        <p:spPr>
          <a:xfrm>
            <a:off x="1944210" y="825623"/>
            <a:ext cx="8185211" cy="834501"/>
          </a:xfrm>
        </p:spPr>
        <p:txBody>
          <a:bodyPr/>
          <a:lstStyle/>
          <a:p>
            <a:r>
              <a:rPr lang="el-GR" sz="3200" dirty="0" err="1">
                <a:solidFill>
                  <a:schemeClr val="bg2">
                    <a:lumMod val="50000"/>
                  </a:schemeClr>
                </a:solidFill>
                <a:effectLst>
                  <a:outerShdw blurRad="38100" dist="38100" dir="2700000" algn="tl">
                    <a:srgbClr val="000000">
                      <a:alpha val="43137"/>
                    </a:srgbClr>
                  </a:outerShdw>
                </a:effectLst>
              </a:rPr>
              <a:t>Προγραμμα</a:t>
            </a:r>
            <a:r>
              <a:rPr lang="el-GR" sz="3200" dirty="0">
                <a:solidFill>
                  <a:schemeClr val="bg2">
                    <a:lumMod val="50000"/>
                  </a:schemeClr>
                </a:solidFill>
                <a:effectLst>
                  <a:outerShdw blurRad="38100" dist="38100" dir="2700000" algn="tl">
                    <a:srgbClr val="000000">
                      <a:alpha val="43137"/>
                    </a:srgbClr>
                  </a:outerShdw>
                </a:effectLst>
              </a:rPr>
              <a:t> </a:t>
            </a:r>
            <a:r>
              <a:rPr lang="en-US" sz="3200" dirty="0">
                <a:solidFill>
                  <a:schemeClr val="bg2">
                    <a:lumMod val="50000"/>
                  </a:schemeClr>
                </a:solidFill>
                <a:effectLst>
                  <a:outerShdw blurRad="38100" dist="38100" dir="2700000" algn="tl">
                    <a:srgbClr val="000000">
                      <a:alpha val="43137"/>
                    </a:srgbClr>
                  </a:outerShdw>
                </a:effectLst>
              </a:rPr>
              <a:t>IKYDA </a:t>
            </a:r>
          </a:p>
        </p:txBody>
      </p:sp>
      <p:sp>
        <p:nvSpPr>
          <p:cNvPr id="3" name="Θέση περιεχομένου 2">
            <a:extLst>
              <a:ext uri="{FF2B5EF4-FFF2-40B4-BE49-F238E27FC236}">
                <a16:creationId xmlns="" xmlns:a16="http://schemas.microsoft.com/office/drawing/2014/main" id="{6ECDCC4A-A62E-486C-91C1-21F1261168D9}"/>
              </a:ext>
            </a:extLst>
          </p:cNvPr>
          <p:cNvSpPr>
            <a:spLocks noGrp="1"/>
          </p:cNvSpPr>
          <p:nvPr>
            <p:ph sz="quarter" idx="13"/>
          </p:nvPr>
        </p:nvSpPr>
        <p:spPr>
          <a:xfrm>
            <a:off x="896645" y="1811045"/>
            <a:ext cx="10377996" cy="3888419"/>
          </a:xfrm>
          <a:ln w="12700">
            <a:solidFill>
              <a:srgbClr val="0070C0"/>
            </a:solidFill>
          </a:ln>
        </p:spPr>
        <p:txBody>
          <a:bodyPr>
            <a:normAutofit/>
          </a:bodyPr>
          <a:lstStyle/>
          <a:p>
            <a:r>
              <a:rPr lang="el-GR" cap="none" dirty="0"/>
              <a:t>Χρηματοδοτείται η φυσική κινητικότητα στη Γερμανία</a:t>
            </a:r>
          </a:p>
          <a:p>
            <a:pPr>
              <a:buFont typeface="Wingdings" panose="05000000000000000000" pitchFamily="2" charset="2"/>
              <a:buChar char="Ø"/>
            </a:pPr>
            <a:r>
              <a:rPr lang="el-GR" cap="none" dirty="0"/>
              <a:t>δαπάνες μετακίνησης (έως 560€/ κινητικότητα)</a:t>
            </a:r>
          </a:p>
          <a:p>
            <a:pPr>
              <a:buFont typeface="Wingdings" panose="05000000000000000000" pitchFamily="2" charset="2"/>
              <a:buChar char="Ø"/>
            </a:pPr>
            <a:r>
              <a:rPr lang="el-GR" cap="none" dirty="0"/>
              <a:t>ημερήσια αποζημίωση (80/90€)</a:t>
            </a:r>
          </a:p>
          <a:p>
            <a:pPr>
              <a:buFont typeface="Wingdings" panose="05000000000000000000" pitchFamily="2" charset="2"/>
              <a:buChar char="Ø"/>
            </a:pPr>
            <a:r>
              <a:rPr lang="el-GR" cap="none" dirty="0"/>
              <a:t>10.000 ευρώ/έτος</a:t>
            </a:r>
          </a:p>
          <a:p>
            <a:pPr marL="0" indent="0">
              <a:buNone/>
            </a:pPr>
            <a:endParaRPr lang="en-US" dirty="0"/>
          </a:p>
          <a:p>
            <a:pPr>
              <a:buFont typeface="Wingdings" panose="05000000000000000000" pitchFamily="2" charset="2"/>
              <a:buChar char="Ø"/>
            </a:pPr>
            <a:endParaRPr lang="el-GR" cap="none" dirty="0"/>
          </a:p>
          <a:p>
            <a:pPr>
              <a:buFont typeface="Wingdings" panose="05000000000000000000" pitchFamily="2" charset="2"/>
              <a:buChar char="v"/>
            </a:pPr>
            <a:endParaRPr lang="el-GR" cap="none" dirty="0"/>
          </a:p>
          <a:p>
            <a:endParaRPr lang="el-GR" cap="none" dirty="0"/>
          </a:p>
          <a:p>
            <a:endParaRPr lang="el-GR" cap="none" dirty="0"/>
          </a:p>
          <a:p>
            <a:endParaRPr lang="el-GR" cap="none" dirty="0"/>
          </a:p>
          <a:p>
            <a:pPr marL="0" indent="0">
              <a:buNone/>
            </a:pPr>
            <a:endParaRPr lang="en-US" dirty="0"/>
          </a:p>
        </p:txBody>
      </p:sp>
      <p:pic>
        <p:nvPicPr>
          <p:cNvPr id="4" name="4 - Εικόνα" descr="iky.png">
            <a:extLst>
              <a:ext uri="{FF2B5EF4-FFF2-40B4-BE49-F238E27FC236}">
                <a16:creationId xmlns="" xmlns:a16="http://schemas.microsoft.com/office/drawing/2014/main" id="{0796AA27-A89D-40AB-92AB-3F70971D166F}"/>
              </a:ext>
            </a:extLst>
          </p:cNvPr>
          <p:cNvPicPr>
            <a:picLocks noChangeAspect="1"/>
          </p:cNvPicPr>
          <p:nvPr/>
        </p:nvPicPr>
        <p:blipFill>
          <a:blip r:embed="rId3" cstate="print"/>
          <a:stretch>
            <a:fillRect/>
          </a:stretch>
        </p:blipFill>
        <p:spPr>
          <a:xfrm>
            <a:off x="10954604" y="133165"/>
            <a:ext cx="1030250" cy="1003177"/>
          </a:xfrm>
          <a:prstGeom prst="rect">
            <a:avLst/>
          </a:prstGeom>
        </p:spPr>
      </p:pic>
    </p:spTree>
    <p:extLst>
      <p:ext uri="{BB962C8B-B14F-4D97-AF65-F5344CB8AC3E}">
        <p14:creationId xmlns:p14="http://schemas.microsoft.com/office/powerpoint/2010/main" val="452877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EEE39519-5487-4321-8B7D-59E5F9768C70}"/>
              </a:ext>
            </a:extLst>
          </p:cNvPr>
          <p:cNvSpPr>
            <a:spLocks noGrp="1"/>
          </p:cNvSpPr>
          <p:nvPr>
            <p:ph type="title"/>
          </p:nvPr>
        </p:nvSpPr>
        <p:spPr>
          <a:xfrm>
            <a:off x="1811046" y="790113"/>
            <a:ext cx="8345008" cy="772357"/>
          </a:xfrm>
        </p:spPr>
        <p:txBody>
          <a:bodyPr/>
          <a:lstStyle/>
          <a:p>
            <a:r>
              <a:rPr lang="el-GR" sz="3200" dirty="0" err="1">
                <a:solidFill>
                  <a:schemeClr val="bg2">
                    <a:lumMod val="50000"/>
                  </a:schemeClr>
                </a:solidFill>
                <a:effectLst>
                  <a:outerShdw blurRad="38100" dist="38100" dir="2700000" algn="tl">
                    <a:srgbClr val="000000">
                      <a:alpha val="43137"/>
                    </a:srgbClr>
                  </a:outerShdw>
                </a:effectLst>
              </a:rPr>
              <a:t>Προγραμμα</a:t>
            </a:r>
            <a:r>
              <a:rPr lang="el-GR" sz="3200" dirty="0">
                <a:solidFill>
                  <a:schemeClr val="bg2">
                    <a:lumMod val="50000"/>
                  </a:schemeClr>
                </a:solidFill>
                <a:effectLst>
                  <a:outerShdw blurRad="38100" dist="38100" dir="2700000" algn="tl">
                    <a:srgbClr val="000000">
                      <a:alpha val="43137"/>
                    </a:srgbClr>
                  </a:outerShdw>
                </a:effectLst>
              </a:rPr>
              <a:t> </a:t>
            </a:r>
            <a:r>
              <a:rPr lang="en-US" sz="3200" dirty="0">
                <a:solidFill>
                  <a:schemeClr val="bg2">
                    <a:lumMod val="50000"/>
                  </a:schemeClr>
                </a:solidFill>
                <a:effectLst>
                  <a:outerShdw blurRad="38100" dist="38100" dir="2700000" algn="tl">
                    <a:srgbClr val="000000">
                      <a:alpha val="43137"/>
                    </a:srgbClr>
                  </a:outerShdw>
                </a:effectLst>
              </a:rPr>
              <a:t>IKYDA </a:t>
            </a:r>
          </a:p>
        </p:txBody>
      </p:sp>
      <p:sp>
        <p:nvSpPr>
          <p:cNvPr id="3" name="Θέση περιεχομένου 2">
            <a:extLst>
              <a:ext uri="{FF2B5EF4-FFF2-40B4-BE49-F238E27FC236}">
                <a16:creationId xmlns="" xmlns:a16="http://schemas.microsoft.com/office/drawing/2014/main" id="{6ECDCC4A-A62E-486C-91C1-21F1261168D9}"/>
              </a:ext>
            </a:extLst>
          </p:cNvPr>
          <p:cNvSpPr>
            <a:spLocks noGrp="1"/>
          </p:cNvSpPr>
          <p:nvPr>
            <p:ph sz="quarter" idx="13"/>
          </p:nvPr>
        </p:nvSpPr>
        <p:spPr>
          <a:xfrm>
            <a:off x="1007706" y="2006353"/>
            <a:ext cx="10160404" cy="2416357"/>
          </a:xfrm>
          <a:ln w="12700">
            <a:solidFill>
              <a:srgbClr val="0070C0"/>
            </a:solidFill>
          </a:ln>
        </p:spPr>
        <p:txBody>
          <a:bodyPr>
            <a:normAutofit/>
          </a:bodyPr>
          <a:lstStyle/>
          <a:p>
            <a:r>
              <a:rPr lang="el-GR" cap="none" dirty="0"/>
              <a:t>όλοι οι τομείς επιστημών</a:t>
            </a:r>
          </a:p>
          <a:p>
            <a:r>
              <a:rPr lang="el-GR" cap="none" dirty="0"/>
              <a:t>οι αιτήσεις αξιολογούνται στην Ελλάδα και</a:t>
            </a:r>
            <a:r>
              <a:rPr lang="en-US" cap="none" dirty="0"/>
              <a:t> </a:t>
            </a:r>
            <a:r>
              <a:rPr lang="el-GR" cap="none" dirty="0"/>
              <a:t>την Γερμανία</a:t>
            </a:r>
          </a:p>
          <a:p>
            <a:r>
              <a:rPr lang="el-GR" cap="none" dirty="0"/>
              <a:t>Προκήρυξη ΙΚΥ</a:t>
            </a:r>
            <a:r>
              <a:rPr lang="en-US" cap="none" dirty="0"/>
              <a:t>DA 2024/</a:t>
            </a:r>
            <a:r>
              <a:rPr lang="el-GR" cap="none" dirty="0"/>
              <a:t>καταληκτική ημερομηνία υποβολής προτάσεων </a:t>
            </a:r>
            <a:r>
              <a:rPr lang="en-US" cap="none" dirty="0"/>
              <a:t>: 15/12/2024</a:t>
            </a:r>
            <a:endParaRPr lang="el-GR" cap="none" dirty="0"/>
          </a:p>
          <a:p>
            <a:r>
              <a:rPr lang="el-GR" cap="none" dirty="0">
                <a:solidFill>
                  <a:srgbClr val="FF0000"/>
                </a:solidFill>
              </a:rPr>
              <a:t>νέα Πρόσκληση 2025/Οκτώβριος 2024</a:t>
            </a:r>
            <a:endParaRPr lang="en-US" cap="none" dirty="0">
              <a:solidFill>
                <a:srgbClr val="FF0000"/>
              </a:solidFill>
            </a:endParaRPr>
          </a:p>
          <a:p>
            <a:pPr marL="0" indent="0">
              <a:buNone/>
            </a:pPr>
            <a:endParaRPr lang="en-US" dirty="0"/>
          </a:p>
        </p:txBody>
      </p:sp>
      <p:pic>
        <p:nvPicPr>
          <p:cNvPr id="4" name="4 - Εικόνα" descr="iky.png">
            <a:extLst>
              <a:ext uri="{FF2B5EF4-FFF2-40B4-BE49-F238E27FC236}">
                <a16:creationId xmlns="" xmlns:a16="http://schemas.microsoft.com/office/drawing/2014/main" id="{66BDC978-5018-4D02-99D6-61AEB6BCBEDF}"/>
              </a:ext>
            </a:extLst>
          </p:cNvPr>
          <p:cNvPicPr>
            <a:picLocks noChangeAspect="1"/>
          </p:cNvPicPr>
          <p:nvPr/>
        </p:nvPicPr>
        <p:blipFill>
          <a:blip r:embed="rId3" cstate="print"/>
          <a:stretch>
            <a:fillRect/>
          </a:stretch>
        </p:blipFill>
        <p:spPr>
          <a:xfrm>
            <a:off x="10954604" y="133165"/>
            <a:ext cx="1030250" cy="1003177"/>
          </a:xfrm>
          <a:prstGeom prst="rect">
            <a:avLst/>
          </a:prstGeom>
        </p:spPr>
      </p:pic>
    </p:spTree>
    <p:extLst>
      <p:ext uri="{BB962C8B-B14F-4D97-AF65-F5344CB8AC3E}">
        <p14:creationId xmlns:p14="http://schemas.microsoft.com/office/powerpoint/2010/main" val="30771612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2">
            <a:extLst>
              <a:ext uri="{FF2B5EF4-FFF2-40B4-BE49-F238E27FC236}">
                <a16:creationId xmlns="" xmlns:a16="http://schemas.microsoft.com/office/drawing/2014/main" id="{00000000-0008-0000-0100-000003000000}"/>
              </a:ext>
            </a:extLst>
          </p:cNvPr>
          <p:cNvGraphicFramePr>
            <a:graphicFrameLocks/>
          </p:cNvGraphicFramePr>
          <p:nvPr>
            <p:extLst/>
          </p:nvPr>
        </p:nvGraphicFramePr>
        <p:xfrm>
          <a:off x="970843" y="959556"/>
          <a:ext cx="10318045" cy="49896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680912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EEE39519-5487-4321-8B7D-59E5F9768C70}"/>
              </a:ext>
            </a:extLst>
          </p:cNvPr>
          <p:cNvSpPr>
            <a:spLocks noGrp="1"/>
          </p:cNvSpPr>
          <p:nvPr>
            <p:ph type="title"/>
          </p:nvPr>
        </p:nvSpPr>
        <p:spPr>
          <a:xfrm>
            <a:off x="1944210" y="825623"/>
            <a:ext cx="8185211" cy="834501"/>
          </a:xfrm>
        </p:spPr>
        <p:txBody>
          <a:bodyPr>
            <a:normAutofit fontScale="90000"/>
          </a:bodyPr>
          <a:lstStyle/>
          <a:p>
            <a:r>
              <a:rPr lang="el-GR" sz="3200" dirty="0" err="1">
                <a:solidFill>
                  <a:schemeClr val="bg2">
                    <a:lumMod val="50000"/>
                  </a:schemeClr>
                </a:solidFill>
                <a:effectLst>
                  <a:outerShdw blurRad="38100" dist="38100" dir="2700000" algn="tl">
                    <a:srgbClr val="000000">
                      <a:alpha val="43137"/>
                    </a:srgbClr>
                  </a:outerShdw>
                </a:effectLst>
              </a:rPr>
              <a:t>Υποτροφιεσ</a:t>
            </a:r>
            <a:r>
              <a:rPr lang="el-GR" sz="3200" dirty="0">
                <a:solidFill>
                  <a:schemeClr val="bg2">
                    <a:lumMod val="50000"/>
                  </a:schemeClr>
                </a:solidFill>
                <a:effectLst>
                  <a:outerShdw blurRad="38100" dist="38100" dir="2700000" algn="tl">
                    <a:srgbClr val="000000">
                      <a:alpha val="43137"/>
                    </a:srgbClr>
                  </a:outerShdw>
                </a:effectLst>
              </a:rPr>
              <a:t> </a:t>
            </a:r>
            <a:r>
              <a:rPr lang="el-GR" sz="3200" dirty="0" err="1">
                <a:solidFill>
                  <a:schemeClr val="bg2">
                    <a:lumMod val="50000"/>
                  </a:schemeClr>
                </a:solidFill>
                <a:effectLst>
                  <a:outerShdw blurRad="38100" dist="38100" dir="2700000" algn="tl">
                    <a:srgbClr val="000000">
                      <a:alpha val="43137"/>
                    </a:srgbClr>
                  </a:outerShdw>
                </a:effectLst>
              </a:rPr>
              <a:t>συνεργασιασ</a:t>
            </a:r>
            <a:r>
              <a:rPr lang="el-GR" sz="3200" dirty="0">
                <a:solidFill>
                  <a:schemeClr val="bg2">
                    <a:lumMod val="50000"/>
                  </a:schemeClr>
                </a:solidFill>
                <a:effectLst>
                  <a:outerShdw blurRad="38100" dist="38100" dir="2700000" algn="tl">
                    <a:srgbClr val="000000">
                      <a:alpha val="43137"/>
                    </a:srgbClr>
                  </a:outerShdw>
                </a:effectLst>
              </a:rPr>
              <a:t> με </a:t>
            </a:r>
            <a:r>
              <a:rPr lang="el-GR" sz="3200" dirty="0" err="1">
                <a:solidFill>
                  <a:schemeClr val="bg2">
                    <a:lumMod val="50000"/>
                  </a:schemeClr>
                </a:solidFill>
                <a:effectLst>
                  <a:outerShdw blurRad="38100" dist="38100" dir="2700000" algn="tl">
                    <a:srgbClr val="000000">
                      <a:alpha val="43137"/>
                    </a:srgbClr>
                  </a:outerShdw>
                </a:effectLst>
              </a:rPr>
              <a:t>φορεισ</a:t>
            </a:r>
            <a:r>
              <a:rPr lang="el-GR" sz="3200" dirty="0">
                <a:solidFill>
                  <a:schemeClr val="bg2">
                    <a:lumMod val="50000"/>
                  </a:schemeClr>
                </a:solidFill>
                <a:effectLst>
                  <a:outerShdw blurRad="38100" dist="38100" dir="2700000" algn="tl">
                    <a:srgbClr val="000000">
                      <a:alpha val="43137"/>
                    </a:srgbClr>
                  </a:outerShdw>
                </a:effectLst>
              </a:rPr>
              <a:t> </a:t>
            </a:r>
            <a:r>
              <a:rPr lang="el-GR" sz="3200" dirty="0" err="1">
                <a:solidFill>
                  <a:schemeClr val="bg2">
                    <a:lumMod val="50000"/>
                  </a:schemeClr>
                </a:solidFill>
                <a:effectLst>
                  <a:outerShdw blurRad="38100" dist="38100" dir="2700000" algn="tl">
                    <a:srgbClr val="000000">
                      <a:alpha val="43137"/>
                    </a:srgbClr>
                  </a:outerShdw>
                </a:effectLst>
              </a:rPr>
              <a:t>ελληνικου</a:t>
            </a:r>
            <a:r>
              <a:rPr lang="el-GR" sz="3200" dirty="0">
                <a:solidFill>
                  <a:schemeClr val="bg2">
                    <a:lumMod val="50000"/>
                  </a:schemeClr>
                </a:solidFill>
                <a:effectLst>
                  <a:outerShdw blurRad="38100" dist="38100" dir="2700000" algn="tl">
                    <a:srgbClr val="000000">
                      <a:alpha val="43137"/>
                    </a:srgbClr>
                  </a:outerShdw>
                </a:effectLst>
              </a:rPr>
              <a:t> </a:t>
            </a:r>
            <a:r>
              <a:rPr lang="el-GR" sz="3200" dirty="0" err="1">
                <a:solidFill>
                  <a:schemeClr val="bg2">
                    <a:lumMod val="50000"/>
                  </a:schemeClr>
                </a:solidFill>
                <a:effectLst>
                  <a:outerShdw blurRad="38100" dist="38100" dir="2700000" algn="tl">
                    <a:srgbClr val="000000">
                      <a:alpha val="43137"/>
                    </a:srgbClr>
                  </a:outerShdw>
                </a:effectLst>
              </a:rPr>
              <a:t>πολιτισμου</a:t>
            </a:r>
            <a:r>
              <a:rPr lang="el-GR" sz="3200" dirty="0">
                <a:solidFill>
                  <a:schemeClr val="bg2">
                    <a:lumMod val="50000"/>
                  </a:schemeClr>
                </a:solidFill>
                <a:effectLst>
                  <a:outerShdw blurRad="38100" dist="38100" dir="2700000" algn="tl">
                    <a:srgbClr val="000000">
                      <a:alpha val="43137"/>
                    </a:srgbClr>
                  </a:outerShdw>
                </a:effectLst>
              </a:rPr>
              <a:t> </a:t>
            </a:r>
            <a:r>
              <a:rPr lang="en-US" sz="3200" dirty="0">
                <a:solidFill>
                  <a:schemeClr val="bg2">
                    <a:lumMod val="50000"/>
                  </a:schemeClr>
                </a:solidFill>
                <a:effectLst>
                  <a:outerShdw blurRad="38100" dist="38100" dir="2700000" algn="tl">
                    <a:srgbClr val="000000">
                      <a:alpha val="43137"/>
                    </a:srgbClr>
                  </a:outerShdw>
                </a:effectLst>
              </a:rPr>
              <a:t> </a:t>
            </a:r>
          </a:p>
        </p:txBody>
      </p:sp>
      <p:sp>
        <p:nvSpPr>
          <p:cNvPr id="3" name="Θέση περιεχομένου 2">
            <a:extLst>
              <a:ext uri="{FF2B5EF4-FFF2-40B4-BE49-F238E27FC236}">
                <a16:creationId xmlns="" xmlns:a16="http://schemas.microsoft.com/office/drawing/2014/main" id="{6ECDCC4A-A62E-486C-91C1-21F1261168D9}"/>
              </a:ext>
            </a:extLst>
          </p:cNvPr>
          <p:cNvSpPr>
            <a:spLocks noGrp="1"/>
          </p:cNvSpPr>
          <p:nvPr>
            <p:ph sz="quarter" idx="13"/>
          </p:nvPr>
        </p:nvSpPr>
        <p:spPr>
          <a:xfrm>
            <a:off x="896645" y="1811045"/>
            <a:ext cx="10377996" cy="3888419"/>
          </a:xfrm>
          <a:ln w="12700">
            <a:solidFill>
              <a:srgbClr val="0070C0"/>
            </a:solidFill>
          </a:ln>
        </p:spPr>
        <p:txBody>
          <a:bodyPr>
            <a:normAutofit/>
          </a:bodyPr>
          <a:lstStyle/>
          <a:p>
            <a:r>
              <a:rPr lang="el-GR" cap="none" dirty="0"/>
              <a:t>εν ενεργεία μέλη ΔΕΠ κατόπιν πρόσκλησης από φορέα στο εξωτερικό (δημόσιο ελληνικό παν/</a:t>
            </a:r>
            <a:r>
              <a:rPr lang="el-GR" cap="none" dirty="0" err="1"/>
              <a:t>μιο</a:t>
            </a:r>
            <a:r>
              <a:rPr lang="el-GR" cap="none" dirty="0"/>
              <a:t>)</a:t>
            </a:r>
          </a:p>
          <a:p>
            <a:pPr>
              <a:buFont typeface="Wingdings" panose="05000000000000000000" pitchFamily="2" charset="2"/>
              <a:buChar char="Ø"/>
            </a:pPr>
            <a:r>
              <a:rPr lang="el-GR" cap="none" dirty="0"/>
              <a:t> </a:t>
            </a:r>
            <a:r>
              <a:rPr lang="el-GR" sz="1600" cap="none" dirty="0"/>
              <a:t>ομότιμοι καθηγητές/</a:t>
            </a:r>
            <a:r>
              <a:rPr lang="el-GR" sz="1600" cap="none" dirty="0" err="1"/>
              <a:t>τριες</a:t>
            </a:r>
            <a:r>
              <a:rPr lang="el-GR" sz="1600" cap="none" dirty="0"/>
              <a:t> σε εξαιρετικές περιπτώσεις</a:t>
            </a:r>
          </a:p>
          <a:p>
            <a:r>
              <a:rPr lang="el-GR" cap="none" dirty="0"/>
              <a:t>μόνιμοι κάτοικοι Ελλάδας</a:t>
            </a:r>
          </a:p>
          <a:p>
            <a:r>
              <a:rPr lang="el-GR" cap="none" dirty="0"/>
              <a:t>αντικείμενο </a:t>
            </a:r>
            <a:r>
              <a:rPr lang="en-US" cap="none" dirty="0"/>
              <a:t>: </a:t>
            </a:r>
            <a:r>
              <a:rPr lang="el-GR" cap="none" dirty="0"/>
              <a:t>ελληνική γλώσσα, πολιτισμός, γράμματα, τέχνες</a:t>
            </a:r>
          </a:p>
          <a:p>
            <a:pPr marL="0" indent="0">
              <a:buNone/>
            </a:pPr>
            <a:endParaRPr lang="el-GR" cap="none" dirty="0"/>
          </a:p>
          <a:p>
            <a:endParaRPr lang="en-US" dirty="0"/>
          </a:p>
          <a:p>
            <a:pPr>
              <a:buFont typeface="Wingdings" panose="05000000000000000000" pitchFamily="2" charset="2"/>
              <a:buChar char="Ø"/>
            </a:pPr>
            <a:endParaRPr lang="el-GR" cap="none" dirty="0"/>
          </a:p>
          <a:p>
            <a:pPr>
              <a:buFont typeface="Wingdings" panose="05000000000000000000" pitchFamily="2" charset="2"/>
              <a:buChar char="v"/>
            </a:pPr>
            <a:endParaRPr lang="el-GR" cap="none" dirty="0"/>
          </a:p>
          <a:p>
            <a:endParaRPr lang="el-GR" cap="none" dirty="0"/>
          </a:p>
          <a:p>
            <a:endParaRPr lang="el-GR" cap="none" dirty="0"/>
          </a:p>
          <a:p>
            <a:endParaRPr lang="el-GR" cap="none" dirty="0"/>
          </a:p>
          <a:p>
            <a:pPr marL="0" indent="0">
              <a:buNone/>
            </a:pPr>
            <a:endParaRPr lang="en-US" dirty="0"/>
          </a:p>
        </p:txBody>
      </p:sp>
      <p:pic>
        <p:nvPicPr>
          <p:cNvPr id="4" name="4 - Εικόνα" descr="iky.png">
            <a:extLst>
              <a:ext uri="{FF2B5EF4-FFF2-40B4-BE49-F238E27FC236}">
                <a16:creationId xmlns="" xmlns:a16="http://schemas.microsoft.com/office/drawing/2014/main" id="{0796AA27-A89D-40AB-92AB-3F70971D166F}"/>
              </a:ext>
            </a:extLst>
          </p:cNvPr>
          <p:cNvPicPr>
            <a:picLocks noChangeAspect="1"/>
          </p:cNvPicPr>
          <p:nvPr/>
        </p:nvPicPr>
        <p:blipFill>
          <a:blip r:embed="rId3" cstate="print"/>
          <a:stretch>
            <a:fillRect/>
          </a:stretch>
        </p:blipFill>
        <p:spPr>
          <a:xfrm>
            <a:off x="10954604" y="133165"/>
            <a:ext cx="1030250" cy="1003177"/>
          </a:xfrm>
          <a:prstGeom prst="rect">
            <a:avLst/>
          </a:prstGeom>
        </p:spPr>
      </p:pic>
    </p:spTree>
    <p:extLst>
      <p:ext uri="{BB962C8B-B14F-4D97-AF65-F5344CB8AC3E}">
        <p14:creationId xmlns:p14="http://schemas.microsoft.com/office/powerpoint/2010/main" val="3601494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EEE39519-5487-4321-8B7D-59E5F9768C70}"/>
              </a:ext>
            </a:extLst>
          </p:cNvPr>
          <p:cNvSpPr>
            <a:spLocks noGrp="1"/>
          </p:cNvSpPr>
          <p:nvPr>
            <p:ph type="title"/>
          </p:nvPr>
        </p:nvSpPr>
        <p:spPr>
          <a:xfrm>
            <a:off x="1944210" y="825623"/>
            <a:ext cx="8185211" cy="834501"/>
          </a:xfrm>
        </p:spPr>
        <p:txBody>
          <a:bodyPr>
            <a:normAutofit fontScale="90000"/>
          </a:bodyPr>
          <a:lstStyle/>
          <a:p>
            <a:r>
              <a:rPr lang="el-GR" sz="2900" dirty="0" err="1">
                <a:solidFill>
                  <a:schemeClr val="bg2">
                    <a:lumMod val="50000"/>
                  </a:schemeClr>
                </a:solidFill>
                <a:effectLst>
                  <a:outerShdw blurRad="38100" dist="38100" dir="2700000" algn="tl">
                    <a:srgbClr val="000000">
                      <a:alpha val="43137"/>
                    </a:srgbClr>
                  </a:outerShdw>
                </a:effectLst>
              </a:rPr>
              <a:t>Υποτροφιεσ</a:t>
            </a:r>
            <a:r>
              <a:rPr lang="el-GR" sz="2900" dirty="0">
                <a:solidFill>
                  <a:schemeClr val="bg2">
                    <a:lumMod val="50000"/>
                  </a:schemeClr>
                </a:solidFill>
                <a:effectLst>
                  <a:outerShdw blurRad="38100" dist="38100" dir="2700000" algn="tl">
                    <a:srgbClr val="000000">
                      <a:alpha val="43137"/>
                    </a:srgbClr>
                  </a:outerShdw>
                </a:effectLst>
              </a:rPr>
              <a:t> </a:t>
            </a:r>
            <a:r>
              <a:rPr lang="el-GR" sz="2900" dirty="0" err="1">
                <a:solidFill>
                  <a:schemeClr val="bg2">
                    <a:lumMod val="50000"/>
                  </a:schemeClr>
                </a:solidFill>
                <a:effectLst>
                  <a:outerShdw blurRad="38100" dist="38100" dir="2700000" algn="tl">
                    <a:srgbClr val="000000">
                      <a:alpha val="43137"/>
                    </a:srgbClr>
                  </a:outerShdw>
                </a:effectLst>
              </a:rPr>
              <a:t>συνεργασιασ</a:t>
            </a:r>
            <a:r>
              <a:rPr lang="el-GR" sz="2900" dirty="0">
                <a:solidFill>
                  <a:schemeClr val="bg2">
                    <a:lumMod val="50000"/>
                  </a:schemeClr>
                </a:solidFill>
                <a:effectLst>
                  <a:outerShdw blurRad="38100" dist="38100" dir="2700000" algn="tl">
                    <a:srgbClr val="000000">
                      <a:alpha val="43137"/>
                    </a:srgbClr>
                  </a:outerShdw>
                </a:effectLst>
              </a:rPr>
              <a:t> με </a:t>
            </a:r>
            <a:r>
              <a:rPr lang="el-GR" sz="2900" dirty="0" err="1">
                <a:solidFill>
                  <a:schemeClr val="bg2">
                    <a:lumMod val="50000"/>
                  </a:schemeClr>
                </a:solidFill>
                <a:effectLst>
                  <a:outerShdw blurRad="38100" dist="38100" dir="2700000" algn="tl">
                    <a:srgbClr val="000000">
                      <a:alpha val="43137"/>
                    </a:srgbClr>
                  </a:outerShdw>
                </a:effectLst>
              </a:rPr>
              <a:t>φορεισ</a:t>
            </a:r>
            <a:r>
              <a:rPr lang="el-GR" sz="2900" dirty="0">
                <a:solidFill>
                  <a:schemeClr val="bg2">
                    <a:lumMod val="50000"/>
                  </a:schemeClr>
                </a:solidFill>
                <a:effectLst>
                  <a:outerShdw blurRad="38100" dist="38100" dir="2700000" algn="tl">
                    <a:srgbClr val="000000">
                      <a:alpha val="43137"/>
                    </a:srgbClr>
                  </a:outerShdw>
                </a:effectLst>
              </a:rPr>
              <a:t> </a:t>
            </a:r>
            <a:r>
              <a:rPr lang="el-GR" sz="2900" dirty="0" err="1">
                <a:solidFill>
                  <a:schemeClr val="bg2">
                    <a:lumMod val="50000"/>
                  </a:schemeClr>
                </a:solidFill>
                <a:effectLst>
                  <a:outerShdw blurRad="38100" dist="38100" dir="2700000" algn="tl">
                    <a:srgbClr val="000000">
                      <a:alpha val="43137"/>
                    </a:srgbClr>
                  </a:outerShdw>
                </a:effectLst>
              </a:rPr>
              <a:t>ελληνικου</a:t>
            </a:r>
            <a:r>
              <a:rPr lang="el-GR" sz="2900" dirty="0">
                <a:solidFill>
                  <a:schemeClr val="bg2">
                    <a:lumMod val="50000"/>
                  </a:schemeClr>
                </a:solidFill>
                <a:effectLst>
                  <a:outerShdw blurRad="38100" dist="38100" dir="2700000" algn="tl">
                    <a:srgbClr val="000000">
                      <a:alpha val="43137"/>
                    </a:srgbClr>
                  </a:outerShdw>
                </a:effectLst>
              </a:rPr>
              <a:t> </a:t>
            </a:r>
            <a:r>
              <a:rPr lang="el-GR" sz="2900" dirty="0" err="1">
                <a:solidFill>
                  <a:schemeClr val="bg2">
                    <a:lumMod val="50000"/>
                  </a:schemeClr>
                </a:solidFill>
                <a:effectLst>
                  <a:outerShdw blurRad="38100" dist="38100" dir="2700000" algn="tl">
                    <a:srgbClr val="000000">
                      <a:alpha val="43137"/>
                    </a:srgbClr>
                  </a:outerShdw>
                </a:effectLst>
              </a:rPr>
              <a:t>πολιτισμου</a:t>
            </a:r>
            <a:r>
              <a:rPr lang="el-GR" sz="2900" dirty="0">
                <a:solidFill>
                  <a:schemeClr val="bg2">
                    <a:lumMod val="50000"/>
                  </a:schemeClr>
                </a:solidFill>
                <a:effectLst>
                  <a:outerShdw blurRad="38100" dist="38100" dir="2700000" algn="tl">
                    <a:srgbClr val="000000">
                      <a:alpha val="43137"/>
                    </a:srgbClr>
                  </a:outerShdw>
                </a:effectLst>
              </a:rPr>
              <a:t> </a:t>
            </a:r>
            <a:r>
              <a:rPr lang="en-US" sz="2900" dirty="0">
                <a:solidFill>
                  <a:schemeClr val="bg2">
                    <a:lumMod val="50000"/>
                  </a:schemeClr>
                </a:solidFill>
                <a:effectLst>
                  <a:outerShdw blurRad="38100" dist="38100" dir="2700000" algn="tl">
                    <a:srgbClr val="000000">
                      <a:alpha val="43137"/>
                    </a:srgbClr>
                  </a:outerShdw>
                </a:effectLst>
              </a:rPr>
              <a:t> </a:t>
            </a:r>
          </a:p>
        </p:txBody>
      </p:sp>
      <p:sp>
        <p:nvSpPr>
          <p:cNvPr id="3" name="Θέση περιεχομένου 2">
            <a:extLst>
              <a:ext uri="{FF2B5EF4-FFF2-40B4-BE49-F238E27FC236}">
                <a16:creationId xmlns="" xmlns:a16="http://schemas.microsoft.com/office/drawing/2014/main" id="{6ECDCC4A-A62E-486C-91C1-21F1261168D9}"/>
              </a:ext>
            </a:extLst>
          </p:cNvPr>
          <p:cNvSpPr>
            <a:spLocks noGrp="1"/>
          </p:cNvSpPr>
          <p:nvPr>
            <p:ph sz="quarter" idx="13"/>
          </p:nvPr>
        </p:nvSpPr>
        <p:spPr>
          <a:xfrm>
            <a:off x="896645" y="1811045"/>
            <a:ext cx="10377996" cy="3888419"/>
          </a:xfrm>
          <a:ln w="12700">
            <a:solidFill>
              <a:srgbClr val="0070C0"/>
            </a:solidFill>
          </a:ln>
        </p:spPr>
        <p:txBody>
          <a:bodyPr>
            <a:normAutofit/>
          </a:bodyPr>
          <a:lstStyle/>
          <a:p>
            <a:pPr marL="0" indent="0" algn="ctr">
              <a:buNone/>
            </a:pPr>
            <a:r>
              <a:rPr lang="el-GR" b="1" cap="none" dirty="0"/>
              <a:t>Φορέας στο εξωτερικό </a:t>
            </a:r>
          </a:p>
          <a:p>
            <a:r>
              <a:rPr lang="el-GR" cap="none" dirty="0"/>
              <a:t>πανεπιστήμιο ή εκπαιδευτικό ή ερευνητικό ή μορφωτικό ή πολιτιστικό ίδρυμα με συμμετοχή στη διδασκαλία, τις ελληνικές σπουδές ή την ελληνική γλώσσα/πολιτισμό ή </a:t>
            </a:r>
          </a:p>
          <a:p>
            <a:r>
              <a:rPr lang="el-GR" cap="none" dirty="0"/>
              <a:t>να συνδέεται ή να είναι ελληνική κοινότητα του εξωτερικού</a:t>
            </a:r>
          </a:p>
          <a:p>
            <a:pPr marL="0" indent="0">
              <a:buNone/>
            </a:pPr>
            <a:r>
              <a:rPr lang="el-GR" dirty="0"/>
              <a:t> </a:t>
            </a:r>
            <a:endParaRPr lang="el-GR" cap="none" dirty="0"/>
          </a:p>
          <a:p>
            <a:pPr>
              <a:buFont typeface="Wingdings" panose="05000000000000000000" pitchFamily="2" charset="2"/>
              <a:buChar char="v"/>
            </a:pPr>
            <a:endParaRPr lang="el-GR" cap="none" dirty="0"/>
          </a:p>
          <a:p>
            <a:endParaRPr lang="el-GR" cap="none" dirty="0"/>
          </a:p>
          <a:p>
            <a:endParaRPr lang="el-GR" cap="none" dirty="0"/>
          </a:p>
          <a:p>
            <a:endParaRPr lang="el-GR" cap="none" dirty="0"/>
          </a:p>
          <a:p>
            <a:pPr marL="0" indent="0">
              <a:buNone/>
            </a:pPr>
            <a:endParaRPr lang="en-US" dirty="0"/>
          </a:p>
        </p:txBody>
      </p:sp>
      <p:pic>
        <p:nvPicPr>
          <p:cNvPr id="4" name="4 - Εικόνα" descr="iky.png">
            <a:extLst>
              <a:ext uri="{FF2B5EF4-FFF2-40B4-BE49-F238E27FC236}">
                <a16:creationId xmlns="" xmlns:a16="http://schemas.microsoft.com/office/drawing/2014/main" id="{0796AA27-A89D-40AB-92AB-3F70971D166F}"/>
              </a:ext>
            </a:extLst>
          </p:cNvPr>
          <p:cNvPicPr>
            <a:picLocks noChangeAspect="1"/>
          </p:cNvPicPr>
          <p:nvPr/>
        </p:nvPicPr>
        <p:blipFill>
          <a:blip r:embed="rId3" cstate="print"/>
          <a:stretch>
            <a:fillRect/>
          </a:stretch>
        </p:blipFill>
        <p:spPr>
          <a:xfrm>
            <a:off x="10954604" y="133165"/>
            <a:ext cx="1030250" cy="1003177"/>
          </a:xfrm>
          <a:prstGeom prst="rect">
            <a:avLst/>
          </a:prstGeom>
        </p:spPr>
      </p:pic>
    </p:spTree>
    <p:extLst>
      <p:ext uri="{BB962C8B-B14F-4D97-AF65-F5344CB8AC3E}">
        <p14:creationId xmlns:p14="http://schemas.microsoft.com/office/powerpoint/2010/main" val="14448487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EEE39519-5487-4321-8B7D-59E5F9768C70}"/>
              </a:ext>
            </a:extLst>
          </p:cNvPr>
          <p:cNvSpPr>
            <a:spLocks noGrp="1"/>
          </p:cNvSpPr>
          <p:nvPr>
            <p:ph type="title"/>
          </p:nvPr>
        </p:nvSpPr>
        <p:spPr>
          <a:xfrm>
            <a:off x="1944210" y="825623"/>
            <a:ext cx="8185211" cy="834501"/>
          </a:xfrm>
        </p:spPr>
        <p:txBody>
          <a:bodyPr>
            <a:normAutofit/>
          </a:bodyPr>
          <a:lstStyle/>
          <a:p>
            <a:r>
              <a:rPr lang="el-GR" sz="2600" dirty="0" err="1">
                <a:solidFill>
                  <a:schemeClr val="bg2">
                    <a:lumMod val="50000"/>
                  </a:schemeClr>
                </a:solidFill>
                <a:effectLst>
                  <a:outerShdw blurRad="38100" dist="38100" dir="2700000" algn="tl">
                    <a:srgbClr val="000000">
                      <a:alpha val="43137"/>
                    </a:srgbClr>
                  </a:outerShdw>
                </a:effectLst>
              </a:rPr>
              <a:t>Υποτροφιεσ</a:t>
            </a:r>
            <a:r>
              <a:rPr lang="el-GR" sz="2600" dirty="0">
                <a:solidFill>
                  <a:schemeClr val="bg2">
                    <a:lumMod val="50000"/>
                  </a:schemeClr>
                </a:solidFill>
                <a:effectLst>
                  <a:outerShdw blurRad="38100" dist="38100" dir="2700000" algn="tl">
                    <a:srgbClr val="000000">
                      <a:alpha val="43137"/>
                    </a:srgbClr>
                  </a:outerShdw>
                </a:effectLst>
              </a:rPr>
              <a:t> </a:t>
            </a:r>
            <a:r>
              <a:rPr lang="el-GR" sz="2600" dirty="0" err="1">
                <a:solidFill>
                  <a:schemeClr val="bg2">
                    <a:lumMod val="50000"/>
                  </a:schemeClr>
                </a:solidFill>
                <a:effectLst>
                  <a:outerShdw blurRad="38100" dist="38100" dir="2700000" algn="tl">
                    <a:srgbClr val="000000">
                      <a:alpha val="43137"/>
                    </a:srgbClr>
                  </a:outerShdw>
                </a:effectLst>
              </a:rPr>
              <a:t>συνεργασιασ</a:t>
            </a:r>
            <a:r>
              <a:rPr lang="el-GR" sz="2600" dirty="0">
                <a:solidFill>
                  <a:schemeClr val="bg2">
                    <a:lumMod val="50000"/>
                  </a:schemeClr>
                </a:solidFill>
                <a:effectLst>
                  <a:outerShdw blurRad="38100" dist="38100" dir="2700000" algn="tl">
                    <a:srgbClr val="000000">
                      <a:alpha val="43137"/>
                    </a:srgbClr>
                  </a:outerShdw>
                </a:effectLst>
              </a:rPr>
              <a:t> με </a:t>
            </a:r>
            <a:r>
              <a:rPr lang="el-GR" sz="2600" dirty="0" err="1">
                <a:solidFill>
                  <a:schemeClr val="bg2">
                    <a:lumMod val="50000"/>
                  </a:schemeClr>
                </a:solidFill>
                <a:effectLst>
                  <a:outerShdw blurRad="38100" dist="38100" dir="2700000" algn="tl">
                    <a:srgbClr val="000000">
                      <a:alpha val="43137"/>
                    </a:srgbClr>
                  </a:outerShdw>
                </a:effectLst>
              </a:rPr>
              <a:t>φορεισ</a:t>
            </a:r>
            <a:r>
              <a:rPr lang="el-GR" sz="2600" dirty="0">
                <a:solidFill>
                  <a:schemeClr val="bg2">
                    <a:lumMod val="50000"/>
                  </a:schemeClr>
                </a:solidFill>
                <a:effectLst>
                  <a:outerShdw blurRad="38100" dist="38100" dir="2700000" algn="tl">
                    <a:srgbClr val="000000">
                      <a:alpha val="43137"/>
                    </a:srgbClr>
                  </a:outerShdw>
                </a:effectLst>
              </a:rPr>
              <a:t> </a:t>
            </a:r>
            <a:r>
              <a:rPr lang="el-GR" sz="2600" dirty="0" err="1">
                <a:solidFill>
                  <a:schemeClr val="bg2">
                    <a:lumMod val="50000"/>
                  </a:schemeClr>
                </a:solidFill>
                <a:effectLst>
                  <a:outerShdw blurRad="38100" dist="38100" dir="2700000" algn="tl">
                    <a:srgbClr val="000000">
                      <a:alpha val="43137"/>
                    </a:srgbClr>
                  </a:outerShdw>
                </a:effectLst>
              </a:rPr>
              <a:t>ελληνικου</a:t>
            </a:r>
            <a:r>
              <a:rPr lang="el-GR" sz="2600" dirty="0">
                <a:solidFill>
                  <a:schemeClr val="bg2">
                    <a:lumMod val="50000"/>
                  </a:schemeClr>
                </a:solidFill>
                <a:effectLst>
                  <a:outerShdw blurRad="38100" dist="38100" dir="2700000" algn="tl">
                    <a:srgbClr val="000000">
                      <a:alpha val="43137"/>
                    </a:srgbClr>
                  </a:outerShdw>
                </a:effectLst>
              </a:rPr>
              <a:t> </a:t>
            </a:r>
            <a:r>
              <a:rPr lang="el-GR" sz="2600" dirty="0" err="1">
                <a:solidFill>
                  <a:schemeClr val="bg2">
                    <a:lumMod val="50000"/>
                  </a:schemeClr>
                </a:solidFill>
                <a:effectLst>
                  <a:outerShdw blurRad="38100" dist="38100" dir="2700000" algn="tl">
                    <a:srgbClr val="000000">
                      <a:alpha val="43137"/>
                    </a:srgbClr>
                  </a:outerShdw>
                </a:effectLst>
              </a:rPr>
              <a:t>πολιτισμου</a:t>
            </a:r>
            <a:r>
              <a:rPr lang="el-GR" sz="2600" dirty="0">
                <a:solidFill>
                  <a:schemeClr val="bg2">
                    <a:lumMod val="50000"/>
                  </a:schemeClr>
                </a:solidFill>
                <a:effectLst>
                  <a:outerShdw blurRad="38100" dist="38100" dir="2700000" algn="tl">
                    <a:srgbClr val="000000">
                      <a:alpha val="43137"/>
                    </a:srgbClr>
                  </a:outerShdw>
                </a:effectLst>
              </a:rPr>
              <a:t> </a:t>
            </a:r>
            <a:r>
              <a:rPr lang="en-US" sz="2600" dirty="0">
                <a:solidFill>
                  <a:schemeClr val="bg2">
                    <a:lumMod val="50000"/>
                  </a:schemeClr>
                </a:solidFill>
                <a:effectLst>
                  <a:outerShdw blurRad="38100" dist="38100" dir="2700000" algn="tl">
                    <a:srgbClr val="000000">
                      <a:alpha val="43137"/>
                    </a:srgbClr>
                  </a:outerShdw>
                </a:effectLst>
              </a:rPr>
              <a:t> </a:t>
            </a:r>
          </a:p>
        </p:txBody>
      </p:sp>
      <p:sp>
        <p:nvSpPr>
          <p:cNvPr id="3" name="Θέση περιεχομένου 2">
            <a:extLst>
              <a:ext uri="{FF2B5EF4-FFF2-40B4-BE49-F238E27FC236}">
                <a16:creationId xmlns="" xmlns:a16="http://schemas.microsoft.com/office/drawing/2014/main" id="{6ECDCC4A-A62E-486C-91C1-21F1261168D9}"/>
              </a:ext>
            </a:extLst>
          </p:cNvPr>
          <p:cNvSpPr>
            <a:spLocks noGrp="1"/>
          </p:cNvSpPr>
          <p:nvPr>
            <p:ph sz="quarter" idx="13"/>
          </p:nvPr>
        </p:nvSpPr>
        <p:spPr>
          <a:xfrm>
            <a:off x="896645" y="1811045"/>
            <a:ext cx="10377996" cy="3888419"/>
          </a:xfrm>
          <a:ln w="12700">
            <a:solidFill>
              <a:srgbClr val="0070C0"/>
            </a:solidFill>
          </a:ln>
        </p:spPr>
        <p:txBody>
          <a:bodyPr>
            <a:normAutofit fontScale="92500" lnSpcReduction="20000"/>
          </a:bodyPr>
          <a:lstStyle/>
          <a:p>
            <a:r>
              <a:rPr lang="el-GR" cap="none" dirty="0"/>
              <a:t>4 υποτροφίες για Ευρώπη/Αφρική (έως 1.700€)</a:t>
            </a:r>
          </a:p>
          <a:p>
            <a:r>
              <a:rPr lang="el-GR" cap="none" dirty="0"/>
              <a:t>4 υποτροφίες για Αμερική/Ασία/Ωκεανία (έως 3.000€)  </a:t>
            </a:r>
          </a:p>
          <a:p>
            <a:r>
              <a:rPr lang="el-GR" cap="none" dirty="0"/>
              <a:t>Έως 7 ημέρες (έως έξι (6) διανυκτερεύσεις)</a:t>
            </a:r>
          </a:p>
          <a:p>
            <a:pPr marL="0" indent="0">
              <a:buNone/>
            </a:pPr>
            <a:endParaRPr lang="el-GR" cap="none" dirty="0"/>
          </a:p>
          <a:p>
            <a:r>
              <a:rPr lang="el-GR" u="sng" cap="none" dirty="0"/>
              <a:t>η υποτροφία καλύπτει </a:t>
            </a:r>
          </a:p>
          <a:p>
            <a:pPr>
              <a:buFont typeface="Wingdings" panose="05000000000000000000" pitchFamily="2" charset="2"/>
              <a:buChar char="Ø"/>
            </a:pPr>
            <a:r>
              <a:rPr lang="el-GR" cap="none" dirty="0"/>
              <a:t> αεροπορικά εισιτήρια </a:t>
            </a:r>
          </a:p>
          <a:p>
            <a:pPr>
              <a:buFont typeface="Wingdings" panose="05000000000000000000" pitchFamily="2" charset="2"/>
              <a:buChar char="Ø"/>
            </a:pPr>
            <a:r>
              <a:rPr lang="el-GR" cap="none" dirty="0"/>
              <a:t>διαμονή &amp; σίτιση</a:t>
            </a:r>
          </a:p>
          <a:p>
            <a:pPr>
              <a:buFont typeface="Wingdings" panose="05000000000000000000" pitchFamily="2" charset="2"/>
              <a:buChar char="Ø"/>
            </a:pPr>
            <a:r>
              <a:rPr lang="el-GR" cap="none" dirty="0"/>
              <a:t>εσωτερικές μετακινήσεις στη χώρα υποδοχής </a:t>
            </a:r>
          </a:p>
          <a:p>
            <a:pPr>
              <a:buFont typeface="Wingdings" panose="05000000000000000000" pitchFamily="2" charset="2"/>
              <a:buChar char="Ø"/>
            </a:pPr>
            <a:r>
              <a:rPr lang="el-GR" cap="none" dirty="0"/>
              <a:t>έκδοση </a:t>
            </a:r>
            <a:r>
              <a:rPr lang="en-US" cap="none" dirty="0"/>
              <a:t>VISA</a:t>
            </a:r>
            <a:endParaRPr lang="el-GR" cap="none" dirty="0"/>
          </a:p>
          <a:p>
            <a:pPr marL="0" indent="0">
              <a:buNone/>
            </a:pPr>
            <a:endParaRPr lang="el-GR" cap="none" dirty="0"/>
          </a:p>
          <a:p>
            <a:pPr marL="0" indent="0">
              <a:buNone/>
            </a:pPr>
            <a:endParaRPr lang="en-US" dirty="0"/>
          </a:p>
          <a:p>
            <a:pPr>
              <a:buFont typeface="Wingdings" panose="05000000000000000000" pitchFamily="2" charset="2"/>
              <a:buChar char="Ø"/>
            </a:pPr>
            <a:endParaRPr lang="el-GR" cap="none" dirty="0"/>
          </a:p>
          <a:p>
            <a:pPr>
              <a:buFont typeface="Wingdings" panose="05000000000000000000" pitchFamily="2" charset="2"/>
              <a:buChar char="v"/>
            </a:pPr>
            <a:endParaRPr lang="el-GR" cap="none" dirty="0"/>
          </a:p>
          <a:p>
            <a:endParaRPr lang="el-GR" cap="none" dirty="0"/>
          </a:p>
          <a:p>
            <a:endParaRPr lang="el-GR" cap="none" dirty="0"/>
          </a:p>
          <a:p>
            <a:endParaRPr lang="el-GR" cap="none" dirty="0"/>
          </a:p>
          <a:p>
            <a:pPr marL="0" indent="0">
              <a:buNone/>
            </a:pPr>
            <a:endParaRPr lang="en-US" dirty="0"/>
          </a:p>
        </p:txBody>
      </p:sp>
      <p:pic>
        <p:nvPicPr>
          <p:cNvPr id="4" name="4 - Εικόνα" descr="iky.png">
            <a:extLst>
              <a:ext uri="{FF2B5EF4-FFF2-40B4-BE49-F238E27FC236}">
                <a16:creationId xmlns="" xmlns:a16="http://schemas.microsoft.com/office/drawing/2014/main" id="{0796AA27-A89D-40AB-92AB-3F70971D166F}"/>
              </a:ext>
            </a:extLst>
          </p:cNvPr>
          <p:cNvPicPr>
            <a:picLocks noChangeAspect="1"/>
          </p:cNvPicPr>
          <p:nvPr/>
        </p:nvPicPr>
        <p:blipFill>
          <a:blip r:embed="rId3" cstate="print"/>
          <a:stretch>
            <a:fillRect/>
          </a:stretch>
        </p:blipFill>
        <p:spPr>
          <a:xfrm>
            <a:off x="10954604" y="133165"/>
            <a:ext cx="1030250" cy="1003177"/>
          </a:xfrm>
          <a:prstGeom prst="rect">
            <a:avLst/>
          </a:prstGeom>
        </p:spPr>
      </p:pic>
    </p:spTree>
    <p:extLst>
      <p:ext uri="{BB962C8B-B14F-4D97-AF65-F5344CB8AC3E}">
        <p14:creationId xmlns:p14="http://schemas.microsoft.com/office/powerpoint/2010/main" val="2103161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 calcmode="lin" valueType="num">
                                      <p:cBhvr additive="base">
                                        <p:cTn id="23"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533E0AC0-1E7A-4F6C-8149-D8BBD3F012B0}"/>
              </a:ext>
            </a:extLst>
          </p:cNvPr>
          <p:cNvSpPr>
            <a:spLocks noGrp="1"/>
          </p:cNvSpPr>
          <p:nvPr>
            <p:ph type="title"/>
          </p:nvPr>
        </p:nvSpPr>
        <p:spPr>
          <a:xfrm>
            <a:off x="1320800" y="173621"/>
            <a:ext cx="9369778" cy="1184124"/>
          </a:xfrm>
        </p:spPr>
        <p:txBody>
          <a:bodyPr>
            <a:normAutofit fontScale="90000"/>
          </a:bodyPr>
          <a:lstStyle/>
          <a:p>
            <a:r>
              <a:rPr lang="el-GR" sz="2000" b="1" dirty="0">
                <a:solidFill>
                  <a:schemeClr val="bg2">
                    <a:lumMod val="75000"/>
                  </a:schemeClr>
                </a:solidFill>
              </a:rPr>
              <a:t>«</a:t>
            </a:r>
            <a:r>
              <a:rPr lang="el-GR" sz="2000" b="1" cap="none" dirty="0">
                <a:solidFill>
                  <a:schemeClr val="bg2">
                    <a:lumMod val="75000"/>
                  </a:schemeClr>
                </a:solidFill>
              </a:rPr>
              <a:t>Πρόγραμμα Υποτροφιών Ι.Κ.Υ. για την ανάπτυξη συνεργασιών μεταξύ μελών ΔΕΠ ελληνικών ΑΕΙ και εκπαιδευτικών ιδρυμάτων ή φορέων ελληνικού πολιτισμού στο εξωτερικό»</a:t>
            </a:r>
            <a:br>
              <a:rPr lang="el-GR" sz="2000" b="1" cap="none" dirty="0">
                <a:solidFill>
                  <a:schemeClr val="bg2">
                    <a:lumMod val="75000"/>
                  </a:schemeClr>
                </a:solidFill>
              </a:rPr>
            </a:br>
            <a:r>
              <a:rPr lang="el-GR" sz="2000" cap="none" dirty="0">
                <a:solidFill>
                  <a:schemeClr val="bg2">
                    <a:lumMod val="75000"/>
                  </a:schemeClr>
                </a:solidFill>
              </a:rPr>
              <a:t/>
            </a:r>
            <a:br>
              <a:rPr lang="el-GR" sz="2000" cap="none" dirty="0">
                <a:solidFill>
                  <a:schemeClr val="bg2">
                    <a:lumMod val="75000"/>
                  </a:schemeClr>
                </a:solidFill>
              </a:rPr>
            </a:br>
            <a:endParaRPr lang="el-GR" sz="2000" cap="none" dirty="0">
              <a:solidFill>
                <a:schemeClr val="bg2">
                  <a:lumMod val="75000"/>
                </a:schemeClr>
              </a:solidFill>
            </a:endParaRPr>
          </a:p>
        </p:txBody>
      </p:sp>
      <p:graphicFrame>
        <p:nvGraphicFramePr>
          <p:cNvPr id="10" name="Content Placeholder 9"/>
          <p:cNvGraphicFramePr>
            <a:graphicFrameLocks noGrp="1"/>
          </p:cNvGraphicFramePr>
          <p:nvPr>
            <p:ph sz="quarter" idx="13"/>
            <p:extLst/>
          </p:nvPr>
        </p:nvGraphicFramePr>
        <p:xfrm>
          <a:off x="498765" y="1108365"/>
          <a:ext cx="11208326" cy="5106344"/>
        </p:xfrm>
        <a:graphic>
          <a:graphicData uri="http://schemas.openxmlformats.org/drawingml/2006/table">
            <a:tbl>
              <a:tblPr firstRow="1" firstCol="1" bandRow="1">
                <a:tableStyleId>{5C22544A-7EE6-4342-B048-85BDC9FD1C3A}</a:tableStyleId>
              </a:tblPr>
              <a:tblGrid>
                <a:gridCol w="1141952">
                  <a:extLst>
                    <a:ext uri="{9D8B030D-6E8A-4147-A177-3AD203B41FA5}">
                      <a16:colId xmlns="" xmlns:a16="http://schemas.microsoft.com/office/drawing/2014/main" val="20000"/>
                    </a:ext>
                  </a:extLst>
                </a:gridCol>
                <a:gridCol w="1020446">
                  <a:extLst>
                    <a:ext uri="{9D8B030D-6E8A-4147-A177-3AD203B41FA5}">
                      <a16:colId xmlns="" xmlns:a16="http://schemas.microsoft.com/office/drawing/2014/main" val="20001"/>
                    </a:ext>
                  </a:extLst>
                </a:gridCol>
                <a:gridCol w="3196037">
                  <a:extLst>
                    <a:ext uri="{9D8B030D-6E8A-4147-A177-3AD203B41FA5}">
                      <a16:colId xmlns="" xmlns:a16="http://schemas.microsoft.com/office/drawing/2014/main" val="20002"/>
                    </a:ext>
                  </a:extLst>
                </a:gridCol>
                <a:gridCol w="2994192">
                  <a:extLst>
                    <a:ext uri="{9D8B030D-6E8A-4147-A177-3AD203B41FA5}">
                      <a16:colId xmlns="" xmlns:a16="http://schemas.microsoft.com/office/drawing/2014/main" val="20003"/>
                    </a:ext>
                  </a:extLst>
                </a:gridCol>
                <a:gridCol w="2855699">
                  <a:extLst>
                    <a:ext uri="{9D8B030D-6E8A-4147-A177-3AD203B41FA5}">
                      <a16:colId xmlns="" xmlns:a16="http://schemas.microsoft.com/office/drawing/2014/main" val="20004"/>
                    </a:ext>
                  </a:extLst>
                </a:gridCol>
              </a:tblGrid>
              <a:tr h="911516">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ΧΩΡΑ ΥΠΟΔΟΧΗΣ</a:t>
                      </a:r>
                      <a:endParaRPr lang="el-GR" sz="1400" dirty="0">
                        <a:effectLst/>
                        <a:latin typeface="Calibri" panose="020F0502020204030204" pitchFamily="34" charset="0"/>
                        <a:ea typeface="SimSun"/>
                        <a:cs typeface="Calibri" panose="020F0502020204030204" pitchFamily="34" charset="0"/>
                      </a:endParaRPr>
                    </a:p>
                  </a:txBody>
                  <a:tcPr marL="52961" marR="52961" marT="0" marB="0" anchor="ctr"/>
                </a:tc>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AΡ. ΥΠΟΤΡ/ΙΩΝ ΜΕΛΩΝ ΔΕΠ</a:t>
                      </a:r>
                      <a:endParaRPr lang="el-GR" sz="1400" dirty="0">
                        <a:effectLst/>
                        <a:latin typeface="Calibri" panose="020F0502020204030204" pitchFamily="34" charset="0"/>
                        <a:ea typeface="SimSun"/>
                        <a:cs typeface="Calibri" panose="020F0502020204030204" pitchFamily="34" charset="0"/>
                      </a:endParaRPr>
                    </a:p>
                  </a:txBody>
                  <a:tcPr marL="52961" marR="52961"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400" dirty="0">
                        <a:effectLst/>
                        <a:latin typeface="Calibri" panose="020F0502020204030204" pitchFamily="34" charset="0"/>
                        <a:cs typeface="Calibri" panose="020F050202020403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l-GR" sz="1400" dirty="0">
                          <a:effectLst/>
                          <a:latin typeface="Calibri" panose="020F0502020204030204" pitchFamily="34" charset="0"/>
                          <a:cs typeface="Calibri" panose="020F0502020204030204" pitchFamily="34" charset="0"/>
                        </a:rPr>
                        <a:t>ΦΟΡΕΑΣ ΕΣΩΤΕΡΙΚΟΥ</a:t>
                      </a:r>
                      <a:endParaRPr lang="el-GR" sz="1400" dirty="0">
                        <a:effectLst/>
                        <a:latin typeface="Calibri" panose="020F0502020204030204" pitchFamily="34" charset="0"/>
                        <a:ea typeface="SimSun"/>
                        <a:cs typeface="Calibri" panose="020F0502020204030204" pitchFamily="34" charset="0"/>
                      </a:endParaRPr>
                    </a:p>
                    <a:p>
                      <a:pPr algn="ctr"/>
                      <a:endParaRPr lang="el-GR" sz="1400" dirty="0"/>
                    </a:p>
                  </a:txBody>
                  <a:tcPr marL="52961" marR="52961" marT="0" marB="0" anchor="ctr"/>
                </a:tc>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ΦΟΡΕΑΣ ΕΞΩΤΕΡΙΚΟΥ</a:t>
                      </a:r>
                      <a:endParaRPr lang="el-GR" sz="1400" dirty="0">
                        <a:effectLst/>
                        <a:latin typeface="Calibri" panose="020F0502020204030204" pitchFamily="34" charset="0"/>
                        <a:ea typeface="SimSun"/>
                        <a:cs typeface="Calibri" panose="020F0502020204030204" pitchFamily="34" charset="0"/>
                      </a:endParaRPr>
                    </a:p>
                  </a:txBody>
                  <a:tcPr marL="52961" marR="52961" marT="0" marB="0" anchor="ctr"/>
                </a:tc>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ΕΠΙΣΤΗΜΟΝΙΚΟΣ ΤΟΜΕΑΣ</a:t>
                      </a:r>
                      <a:endParaRPr lang="el-GR" sz="1400" dirty="0">
                        <a:effectLst/>
                        <a:latin typeface="Calibri" panose="020F0502020204030204" pitchFamily="34" charset="0"/>
                        <a:ea typeface="SimSun"/>
                        <a:cs typeface="Calibri" panose="020F0502020204030204" pitchFamily="34" charset="0"/>
                      </a:endParaRPr>
                    </a:p>
                  </a:txBody>
                  <a:tcPr marL="52961" marR="52961" marT="0" marB="0" anchor="ctr"/>
                </a:tc>
                <a:extLst>
                  <a:ext uri="{0D108BD9-81ED-4DB2-BD59-A6C34878D82A}">
                    <a16:rowId xmlns="" xmlns:a16="http://schemas.microsoft.com/office/drawing/2014/main" val="10000"/>
                  </a:ext>
                </a:extLst>
              </a:tr>
              <a:tr h="721831">
                <a:tc rowSpan="4">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ΑΥΣΤΡΑΛΙΑ</a:t>
                      </a:r>
                      <a:endParaRPr lang="el-GR" sz="1400" dirty="0">
                        <a:effectLst/>
                        <a:latin typeface="Calibri" panose="020F0502020204030204" pitchFamily="34" charset="0"/>
                        <a:ea typeface="SimSun"/>
                        <a:cs typeface="Calibri" panose="020F0502020204030204" pitchFamily="34" charset="0"/>
                      </a:endParaRPr>
                    </a:p>
                  </a:txBody>
                  <a:tcPr marL="52961" marR="52961" marT="0" marB="0" anchor="ctr"/>
                </a:tc>
                <a:tc rowSpan="4">
                  <a:txBody>
                    <a:bodyPr/>
                    <a:lstStyle/>
                    <a:p>
                      <a:pPr algn="ctr">
                        <a:lnSpc>
                          <a:spcPct val="115000"/>
                        </a:lnSpc>
                        <a:spcAft>
                          <a:spcPts val="0"/>
                        </a:spcAft>
                      </a:pPr>
                      <a:r>
                        <a:rPr lang="el-GR" sz="1400" dirty="0">
                          <a:effectLst/>
                          <a:latin typeface="Calibri" panose="020F0502020204030204" pitchFamily="34" charset="0"/>
                          <a:ea typeface="SimSun"/>
                          <a:cs typeface="Calibri" panose="020F0502020204030204" pitchFamily="34" charset="0"/>
                        </a:rPr>
                        <a:t>4</a:t>
                      </a:r>
                    </a:p>
                  </a:txBody>
                  <a:tcPr marL="52961" marR="52961" marT="0" marB="0" anchor="ctr"/>
                </a:tc>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Εθνικό και Καποδιστριακό Πανεπιστήμιο Αθηνών</a:t>
                      </a:r>
                      <a:endParaRPr lang="el-GR" sz="1400" dirty="0">
                        <a:effectLst/>
                        <a:latin typeface="Calibri" panose="020F0502020204030204" pitchFamily="34" charset="0"/>
                        <a:ea typeface="SimSun"/>
                        <a:cs typeface="Calibri" panose="020F0502020204030204" pitchFamily="34" charset="0"/>
                      </a:endParaRPr>
                    </a:p>
                  </a:txBody>
                  <a:tcPr marL="52961" marR="52961" marT="0" marB="0" anchor="ctr"/>
                </a:tc>
                <a:tc>
                  <a:txBody>
                    <a:bodyPr/>
                    <a:lstStyle/>
                    <a:p>
                      <a:pPr algn="ctr">
                        <a:lnSpc>
                          <a:spcPct val="115000"/>
                        </a:lnSpc>
                        <a:spcAft>
                          <a:spcPts val="0"/>
                        </a:spcAft>
                      </a:pPr>
                      <a:r>
                        <a:rPr lang="en-US" sz="1400" dirty="0">
                          <a:effectLst/>
                          <a:latin typeface="Calibri" panose="020F0502020204030204" pitchFamily="34" charset="0"/>
                          <a:cs typeface="Calibri" panose="020F0502020204030204" pitchFamily="34" charset="0"/>
                        </a:rPr>
                        <a:t>Macquarie University</a:t>
                      </a:r>
                      <a:endParaRPr lang="el-GR" sz="1400" dirty="0">
                        <a:effectLst/>
                        <a:latin typeface="Calibri" panose="020F0502020204030204" pitchFamily="34" charset="0"/>
                        <a:ea typeface="SimSun"/>
                        <a:cs typeface="Calibri" panose="020F0502020204030204" pitchFamily="34" charset="0"/>
                      </a:endParaRPr>
                    </a:p>
                  </a:txBody>
                  <a:tcPr marL="52961" marR="52961" marT="0" marB="0" anchor="ctr"/>
                </a:tc>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Φιλοσοφία</a:t>
                      </a:r>
                      <a:endParaRPr lang="el-GR" sz="1400" dirty="0">
                        <a:effectLst/>
                        <a:latin typeface="Calibri" panose="020F0502020204030204" pitchFamily="34" charset="0"/>
                        <a:ea typeface="SimSun"/>
                        <a:cs typeface="Calibri" panose="020F0502020204030204" pitchFamily="34" charset="0"/>
                      </a:endParaRPr>
                    </a:p>
                  </a:txBody>
                  <a:tcPr marL="52961" marR="52961" marT="0" marB="0" anchor="ctr"/>
                </a:tc>
                <a:extLst>
                  <a:ext uri="{0D108BD9-81ED-4DB2-BD59-A6C34878D82A}">
                    <a16:rowId xmlns="" xmlns:a16="http://schemas.microsoft.com/office/drawing/2014/main" val="10001"/>
                  </a:ext>
                </a:extLst>
              </a:tr>
              <a:tr h="581974">
                <a:tc vMerge="1">
                  <a:txBody>
                    <a:bodyPr/>
                    <a:lstStyle/>
                    <a:p>
                      <a:endParaRPr lang="el-GR"/>
                    </a:p>
                  </a:txBody>
                  <a:tcPr/>
                </a:tc>
                <a:tc vMerge="1">
                  <a:txBody>
                    <a:bodyPr/>
                    <a:lstStyle/>
                    <a:p>
                      <a:pPr algn="ctr">
                        <a:lnSpc>
                          <a:spcPct val="115000"/>
                        </a:lnSpc>
                        <a:spcAft>
                          <a:spcPts val="0"/>
                        </a:spcAft>
                      </a:pPr>
                      <a:endParaRPr lang="el-GR" sz="1200" dirty="0">
                        <a:effectLst/>
                        <a:latin typeface="Calibri" panose="020F0502020204030204" pitchFamily="34" charset="0"/>
                        <a:ea typeface="SimSun"/>
                        <a:cs typeface="Calibri" panose="020F0502020204030204" pitchFamily="34" charset="0"/>
                      </a:endParaRPr>
                    </a:p>
                  </a:txBody>
                  <a:tcPr marL="52961" marR="52961" marT="0" marB="0" anchor="ctr"/>
                </a:tc>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Πανεπιστήμιο Θεσσαλίας</a:t>
                      </a:r>
                      <a:endParaRPr lang="el-GR" sz="1400" dirty="0">
                        <a:effectLst/>
                        <a:latin typeface="Calibri" panose="020F0502020204030204" pitchFamily="34" charset="0"/>
                        <a:ea typeface="SimSun"/>
                        <a:cs typeface="Calibri" panose="020F0502020204030204" pitchFamily="34" charset="0"/>
                      </a:endParaRPr>
                    </a:p>
                  </a:txBody>
                  <a:tcPr marL="52961" marR="52961" marT="0" marB="0" anchor="ctr"/>
                </a:tc>
                <a:tc>
                  <a:txBody>
                    <a:bodyPr/>
                    <a:lstStyle/>
                    <a:p>
                      <a:pPr algn="ctr">
                        <a:lnSpc>
                          <a:spcPct val="115000"/>
                        </a:lnSpc>
                        <a:spcAft>
                          <a:spcPts val="0"/>
                        </a:spcAft>
                      </a:pPr>
                      <a:r>
                        <a:rPr lang="en-US" sz="1400" dirty="0">
                          <a:effectLst/>
                          <a:latin typeface="Calibri" panose="020F0502020204030204" pitchFamily="34" charset="0"/>
                          <a:cs typeface="Calibri" panose="020F0502020204030204" pitchFamily="34" charset="0"/>
                        </a:rPr>
                        <a:t>The University of Queensland</a:t>
                      </a:r>
                      <a:endParaRPr lang="el-GR" sz="1400" dirty="0">
                        <a:effectLst/>
                        <a:latin typeface="Calibri" panose="020F0502020204030204" pitchFamily="34" charset="0"/>
                        <a:ea typeface="SimSun"/>
                        <a:cs typeface="Calibri" panose="020F0502020204030204" pitchFamily="34" charset="0"/>
                      </a:endParaRPr>
                    </a:p>
                  </a:txBody>
                  <a:tcPr marL="52961" marR="52961" marT="0" marB="0" anchor="ctr"/>
                </a:tc>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Γλωσσολογία</a:t>
                      </a:r>
                      <a:endParaRPr lang="el-GR" sz="1400" dirty="0">
                        <a:effectLst/>
                        <a:latin typeface="Calibri" panose="020F0502020204030204" pitchFamily="34" charset="0"/>
                        <a:ea typeface="SimSun"/>
                        <a:cs typeface="Calibri" panose="020F0502020204030204" pitchFamily="34" charset="0"/>
                      </a:endParaRPr>
                    </a:p>
                  </a:txBody>
                  <a:tcPr marL="52961" marR="52961" marT="0" marB="0" anchor="ctr"/>
                </a:tc>
                <a:extLst>
                  <a:ext uri="{0D108BD9-81ED-4DB2-BD59-A6C34878D82A}">
                    <a16:rowId xmlns="" xmlns:a16="http://schemas.microsoft.com/office/drawing/2014/main" val="10002"/>
                  </a:ext>
                </a:extLst>
              </a:tr>
              <a:tr h="581974">
                <a:tc vMerge="1">
                  <a:txBody>
                    <a:bodyPr/>
                    <a:lstStyle/>
                    <a:p>
                      <a:endParaRPr lang="el-GR"/>
                    </a:p>
                  </a:txBody>
                  <a:tcPr/>
                </a:tc>
                <a:tc vMerge="1">
                  <a:txBody>
                    <a:bodyPr/>
                    <a:lstStyle/>
                    <a:p>
                      <a:pPr algn="ctr">
                        <a:lnSpc>
                          <a:spcPct val="115000"/>
                        </a:lnSpc>
                        <a:spcAft>
                          <a:spcPts val="0"/>
                        </a:spcAft>
                      </a:pPr>
                      <a:endParaRPr lang="el-GR" sz="1200" dirty="0">
                        <a:effectLst/>
                        <a:latin typeface="Calibri" panose="020F0502020204030204" pitchFamily="34" charset="0"/>
                        <a:ea typeface="SimSun"/>
                        <a:cs typeface="Calibri" panose="020F0502020204030204" pitchFamily="34" charset="0"/>
                      </a:endParaRPr>
                    </a:p>
                  </a:txBody>
                  <a:tcPr marL="52961" marR="52961" marT="0" marB="0" anchor="ctr"/>
                </a:tc>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Εθνικό και Καποδιστριακό Πανεπιστήμιο Αθηνών</a:t>
                      </a:r>
                      <a:endParaRPr lang="el-GR" sz="1400" dirty="0">
                        <a:effectLst/>
                        <a:latin typeface="Calibri" panose="020F0502020204030204" pitchFamily="34" charset="0"/>
                        <a:ea typeface="SimSun"/>
                        <a:cs typeface="Calibri" panose="020F0502020204030204" pitchFamily="34" charset="0"/>
                      </a:endParaRPr>
                    </a:p>
                  </a:txBody>
                  <a:tcPr marL="52961" marR="52961" marT="0" marB="0" anchor="ctr"/>
                </a:tc>
                <a:tc>
                  <a:txBody>
                    <a:bodyPr/>
                    <a:lstStyle/>
                    <a:p>
                      <a:pPr algn="ctr">
                        <a:lnSpc>
                          <a:spcPct val="115000"/>
                        </a:lnSpc>
                        <a:spcAft>
                          <a:spcPts val="0"/>
                        </a:spcAft>
                      </a:pPr>
                      <a:r>
                        <a:rPr lang="el-GR" sz="1400" dirty="0" err="1">
                          <a:effectLst/>
                          <a:latin typeface="Calibri" panose="020F0502020204030204" pitchFamily="34" charset="0"/>
                          <a:cs typeface="Calibri" panose="020F0502020204030204" pitchFamily="34" charset="0"/>
                        </a:rPr>
                        <a:t>University</a:t>
                      </a:r>
                      <a:r>
                        <a:rPr lang="el-GR" sz="1400" dirty="0">
                          <a:effectLst/>
                          <a:latin typeface="Calibri" panose="020F0502020204030204" pitchFamily="34" charset="0"/>
                          <a:cs typeface="Calibri" panose="020F0502020204030204" pitchFamily="34" charset="0"/>
                        </a:rPr>
                        <a:t> </a:t>
                      </a:r>
                      <a:r>
                        <a:rPr lang="el-GR" sz="1400" dirty="0" err="1">
                          <a:effectLst/>
                          <a:latin typeface="Calibri" panose="020F0502020204030204" pitchFamily="34" charset="0"/>
                          <a:cs typeface="Calibri" panose="020F0502020204030204" pitchFamily="34" charset="0"/>
                        </a:rPr>
                        <a:t>of</a:t>
                      </a:r>
                      <a:r>
                        <a:rPr lang="el-GR" sz="1400" dirty="0">
                          <a:effectLst/>
                          <a:latin typeface="Calibri" panose="020F0502020204030204" pitchFamily="34" charset="0"/>
                          <a:cs typeface="Calibri" panose="020F0502020204030204" pitchFamily="34" charset="0"/>
                        </a:rPr>
                        <a:t> </a:t>
                      </a:r>
                      <a:r>
                        <a:rPr lang="el-GR" sz="1400" dirty="0" err="1">
                          <a:effectLst/>
                          <a:latin typeface="Calibri" panose="020F0502020204030204" pitchFamily="34" charset="0"/>
                          <a:cs typeface="Calibri" panose="020F0502020204030204" pitchFamily="34" charset="0"/>
                        </a:rPr>
                        <a:t>Sydney</a:t>
                      </a:r>
                      <a:endParaRPr lang="el-GR" sz="1400" dirty="0">
                        <a:effectLst/>
                        <a:latin typeface="Calibri" panose="020F0502020204030204" pitchFamily="34" charset="0"/>
                        <a:ea typeface="SimSun"/>
                        <a:cs typeface="Calibri" panose="020F0502020204030204" pitchFamily="34" charset="0"/>
                      </a:endParaRPr>
                    </a:p>
                  </a:txBody>
                  <a:tcPr marL="52961" marR="52961" marT="0" marB="0" anchor="ctr"/>
                </a:tc>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Κλασική Φιλολογία</a:t>
                      </a:r>
                      <a:endParaRPr lang="el-GR" sz="1400" dirty="0">
                        <a:effectLst/>
                        <a:latin typeface="Calibri" panose="020F0502020204030204" pitchFamily="34" charset="0"/>
                        <a:ea typeface="SimSun"/>
                        <a:cs typeface="Calibri" panose="020F0502020204030204" pitchFamily="34" charset="0"/>
                      </a:endParaRPr>
                    </a:p>
                  </a:txBody>
                  <a:tcPr marL="52961" marR="52961" marT="0" marB="0" anchor="ctr"/>
                </a:tc>
                <a:extLst>
                  <a:ext uri="{0D108BD9-81ED-4DB2-BD59-A6C34878D82A}">
                    <a16:rowId xmlns="" xmlns:a16="http://schemas.microsoft.com/office/drawing/2014/main" val="10003"/>
                  </a:ext>
                </a:extLst>
              </a:tr>
              <a:tr h="581974">
                <a:tc vMerge="1">
                  <a:txBody>
                    <a:bodyPr/>
                    <a:lstStyle/>
                    <a:p>
                      <a:endParaRPr lang="el-GR"/>
                    </a:p>
                  </a:txBody>
                  <a:tcPr/>
                </a:tc>
                <a:tc vMerge="1">
                  <a:txBody>
                    <a:bodyPr/>
                    <a:lstStyle/>
                    <a:p>
                      <a:pPr algn="ctr">
                        <a:lnSpc>
                          <a:spcPct val="115000"/>
                        </a:lnSpc>
                        <a:spcAft>
                          <a:spcPts val="0"/>
                        </a:spcAft>
                      </a:pPr>
                      <a:endParaRPr lang="el-GR" sz="1200" dirty="0">
                        <a:effectLst/>
                        <a:latin typeface="Calibri" panose="020F0502020204030204" pitchFamily="34" charset="0"/>
                        <a:ea typeface="SimSun"/>
                        <a:cs typeface="Calibri" panose="020F0502020204030204" pitchFamily="34" charset="0"/>
                      </a:endParaRPr>
                    </a:p>
                  </a:txBody>
                  <a:tcPr marL="52961" marR="52961" marT="0" marB="0" anchor="ctr"/>
                </a:tc>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Αριστοτέλειο Πανεπιστήμιο Θεσσαλονίκης</a:t>
                      </a:r>
                      <a:endParaRPr lang="el-GR" sz="1400" dirty="0">
                        <a:effectLst/>
                        <a:latin typeface="Calibri" panose="020F0502020204030204" pitchFamily="34" charset="0"/>
                        <a:ea typeface="SimSun"/>
                        <a:cs typeface="Calibri" panose="020F0502020204030204" pitchFamily="34" charset="0"/>
                      </a:endParaRPr>
                    </a:p>
                  </a:txBody>
                  <a:tcPr marL="52961" marR="52961" marT="0" marB="0" anchor="ctr"/>
                </a:tc>
                <a:tc>
                  <a:txBody>
                    <a:bodyPr/>
                    <a:lstStyle/>
                    <a:p>
                      <a:pPr algn="ctr">
                        <a:lnSpc>
                          <a:spcPct val="115000"/>
                        </a:lnSpc>
                        <a:spcAft>
                          <a:spcPts val="0"/>
                        </a:spcAft>
                      </a:pPr>
                      <a:r>
                        <a:rPr lang="el-GR" sz="1400" dirty="0" err="1">
                          <a:effectLst/>
                          <a:latin typeface="Calibri" panose="020F0502020204030204" pitchFamily="34" charset="0"/>
                          <a:cs typeface="Calibri" panose="020F0502020204030204" pitchFamily="34" charset="0"/>
                        </a:rPr>
                        <a:t>La</a:t>
                      </a:r>
                      <a:r>
                        <a:rPr lang="el-GR" sz="1400" dirty="0">
                          <a:effectLst/>
                          <a:latin typeface="Calibri" panose="020F0502020204030204" pitchFamily="34" charset="0"/>
                          <a:cs typeface="Calibri" panose="020F0502020204030204" pitchFamily="34" charset="0"/>
                        </a:rPr>
                        <a:t> </a:t>
                      </a:r>
                      <a:r>
                        <a:rPr lang="el-GR" sz="1400" dirty="0" err="1">
                          <a:effectLst/>
                          <a:latin typeface="Calibri" panose="020F0502020204030204" pitchFamily="34" charset="0"/>
                          <a:cs typeface="Calibri" panose="020F0502020204030204" pitchFamily="34" charset="0"/>
                        </a:rPr>
                        <a:t>Trobe</a:t>
                      </a:r>
                      <a:r>
                        <a:rPr lang="el-GR" sz="1400" dirty="0">
                          <a:effectLst/>
                          <a:latin typeface="Calibri" panose="020F0502020204030204" pitchFamily="34" charset="0"/>
                          <a:cs typeface="Calibri" panose="020F0502020204030204" pitchFamily="34" charset="0"/>
                        </a:rPr>
                        <a:t> </a:t>
                      </a:r>
                      <a:r>
                        <a:rPr lang="el-GR" sz="1400" dirty="0" err="1">
                          <a:effectLst/>
                          <a:latin typeface="Calibri" panose="020F0502020204030204" pitchFamily="34" charset="0"/>
                          <a:cs typeface="Calibri" panose="020F0502020204030204" pitchFamily="34" charset="0"/>
                        </a:rPr>
                        <a:t>University</a:t>
                      </a:r>
                      <a:endParaRPr lang="el-GR" sz="1400" dirty="0">
                        <a:effectLst/>
                        <a:latin typeface="Calibri" panose="020F0502020204030204" pitchFamily="34" charset="0"/>
                        <a:ea typeface="SimSun"/>
                        <a:cs typeface="Calibri" panose="020F0502020204030204" pitchFamily="34" charset="0"/>
                      </a:endParaRPr>
                    </a:p>
                  </a:txBody>
                  <a:tcPr marL="52961" marR="52961" marT="0" marB="0" anchor="ctr"/>
                </a:tc>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Φιλολογία</a:t>
                      </a:r>
                      <a:endParaRPr lang="el-GR" sz="1400" dirty="0">
                        <a:effectLst/>
                        <a:latin typeface="Calibri" panose="020F0502020204030204" pitchFamily="34" charset="0"/>
                        <a:ea typeface="SimSun"/>
                        <a:cs typeface="Calibri" panose="020F0502020204030204" pitchFamily="34" charset="0"/>
                      </a:endParaRPr>
                    </a:p>
                  </a:txBody>
                  <a:tcPr marL="52961" marR="52961" marT="0" marB="0" anchor="ctr"/>
                </a:tc>
                <a:extLst>
                  <a:ext uri="{0D108BD9-81ED-4DB2-BD59-A6C34878D82A}">
                    <a16:rowId xmlns="" xmlns:a16="http://schemas.microsoft.com/office/drawing/2014/main" val="10004"/>
                  </a:ext>
                </a:extLst>
              </a:tr>
              <a:tr h="775964">
                <a:tc rowSpan="3">
                  <a:txBody>
                    <a:bodyPr/>
                    <a:lstStyle/>
                    <a:p>
                      <a:pPr algn="ctr">
                        <a:lnSpc>
                          <a:spcPct val="115000"/>
                        </a:lnSpc>
                        <a:spcAft>
                          <a:spcPts val="0"/>
                        </a:spcAft>
                      </a:pPr>
                      <a:r>
                        <a:rPr lang="el-GR" sz="1400">
                          <a:effectLst/>
                          <a:latin typeface="Calibri" panose="020F0502020204030204" pitchFamily="34" charset="0"/>
                          <a:cs typeface="Calibri" panose="020F0502020204030204" pitchFamily="34" charset="0"/>
                        </a:rPr>
                        <a:t>ΗΠΑ</a:t>
                      </a:r>
                      <a:endParaRPr lang="el-GR" sz="1400">
                        <a:effectLst/>
                        <a:latin typeface="Calibri" panose="020F0502020204030204" pitchFamily="34" charset="0"/>
                        <a:ea typeface="SimSun"/>
                        <a:cs typeface="Calibri" panose="020F0502020204030204" pitchFamily="34" charset="0"/>
                      </a:endParaRPr>
                    </a:p>
                  </a:txBody>
                  <a:tcPr marL="52961" marR="52961" marT="0" marB="0" anchor="ctr"/>
                </a:tc>
                <a:tc rowSpan="3">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3</a:t>
                      </a:r>
                      <a:endParaRPr lang="el-GR" sz="1400" dirty="0">
                        <a:effectLst/>
                        <a:latin typeface="Calibri" panose="020F0502020204030204" pitchFamily="34" charset="0"/>
                        <a:ea typeface="SimSun"/>
                        <a:cs typeface="Calibri" panose="020F0502020204030204" pitchFamily="34" charset="0"/>
                      </a:endParaRPr>
                    </a:p>
                  </a:txBody>
                  <a:tcPr marL="52961" marR="52961" marT="0" marB="0" anchor="ctr"/>
                </a:tc>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Αριστοτέλειο Πανεπιστήμιο Θεσσαλονίκης</a:t>
                      </a:r>
                      <a:endParaRPr lang="el-GR" sz="1400" dirty="0">
                        <a:effectLst/>
                        <a:latin typeface="Calibri" panose="020F0502020204030204" pitchFamily="34" charset="0"/>
                        <a:ea typeface="SimSun"/>
                        <a:cs typeface="Calibri" panose="020F0502020204030204" pitchFamily="34" charset="0"/>
                      </a:endParaRPr>
                    </a:p>
                  </a:txBody>
                  <a:tcPr marL="52961" marR="52961" marT="0" marB="0" anchor="ctr"/>
                </a:tc>
                <a:tc>
                  <a:txBody>
                    <a:bodyPr/>
                    <a:lstStyle/>
                    <a:p>
                      <a:pPr algn="ctr">
                        <a:lnSpc>
                          <a:spcPct val="115000"/>
                        </a:lnSpc>
                        <a:spcAft>
                          <a:spcPts val="0"/>
                        </a:spcAft>
                      </a:pPr>
                      <a:r>
                        <a:rPr lang="en-US" sz="1400" dirty="0">
                          <a:effectLst/>
                          <a:latin typeface="Calibri" panose="020F0502020204030204" pitchFamily="34" charset="0"/>
                          <a:cs typeface="Calibri" panose="020F0502020204030204" pitchFamily="34" charset="0"/>
                        </a:rPr>
                        <a:t>Yale University</a:t>
                      </a:r>
                      <a:endParaRPr lang="el-GR" sz="1400" dirty="0">
                        <a:effectLst/>
                        <a:latin typeface="Calibri" panose="020F0502020204030204" pitchFamily="34" charset="0"/>
                        <a:ea typeface="SimSun"/>
                        <a:cs typeface="Calibri" panose="020F0502020204030204" pitchFamily="34" charset="0"/>
                      </a:endParaRPr>
                    </a:p>
                  </a:txBody>
                  <a:tcPr marL="52961" marR="52961" marT="0" marB="0" anchor="ctr"/>
                </a:tc>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Γλωσσολογία</a:t>
                      </a:r>
                      <a:endParaRPr lang="el-GR" sz="1400" dirty="0">
                        <a:effectLst/>
                        <a:latin typeface="Calibri" panose="020F0502020204030204" pitchFamily="34" charset="0"/>
                        <a:ea typeface="SimSun"/>
                        <a:cs typeface="Calibri" panose="020F0502020204030204" pitchFamily="34" charset="0"/>
                      </a:endParaRPr>
                    </a:p>
                  </a:txBody>
                  <a:tcPr marL="52961" marR="52961" marT="0" marB="0" anchor="ctr"/>
                </a:tc>
                <a:extLst>
                  <a:ext uri="{0D108BD9-81ED-4DB2-BD59-A6C34878D82A}">
                    <a16:rowId xmlns="" xmlns:a16="http://schemas.microsoft.com/office/drawing/2014/main" val="10005"/>
                  </a:ext>
                </a:extLst>
              </a:tr>
              <a:tr h="581974">
                <a:tc vMerge="1">
                  <a:txBody>
                    <a:bodyPr/>
                    <a:lstStyle/>
                    <a:p>
                      <a:endParaRPr lang="el-GR"/>
                    </a:p>
                  </a:txBody>
                  <a:tcPr/>
                </a:tc>
                <a:tc vMerge="1">
                  <a:txBody>
                    <a:bodyPr/>
                    <a:lstStyle/>
                    <a:p>
                      <a:pPr algn="ctr">
                        <a:lnSpc>
                          <a:spcPct val="115000"/>
                        </a:lnSpc>
                        <a:spcAft>
                          <a:spcPts val="0"/>
                        </a:spcAft>
                      </a:pPr>
                      <a:endParaRPr lang="el-GR" sz="1200" dirty="0">
                        <a:effectLst/>
                        <a:latin typeface="Calibri" panose="020F0502020204030204" pitchFamily="34" charset="0"/>
                        <a:ea typeface="SimSun"/>
                        <a:cs typeface="Calibri" panose="020F0502020204030204" pitchFamily="34" charset="0"/>
                      </a:endParaRPr>
                    </a:p>
                  </a:txBody>
                  <a:tcPr marL="52961" marR="52961" marT="0" marB="0" anchor="ctr"/>
                </a:tc>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Πανεπιστήμιο Ιωαννίνων</a:t>
                      </a:r>
                      <a:endParaRPr lang="el-GR" sz="1400" dirty="0">
                        <a:effectLst/>
                        <a:latin typeface="Calibri" panose="020F0502020204030204" pitchFamily="34" charset="0"/>
                        <a:ea typeface="SimSun"/>
                        <a:cs typeface="Calibri" panose="020F0502020204030204" pitchFamily="34" charset="0"/>
                      </a:endParaRPr>
                    </a:p>
                  </a:txBody>
                  <a:tcPr marL="52961" marR="52961" marT="0" marB="0" anchor="ctr"/>
                </a:tc>
                <a:tc>
                  <a:txBody>
                    <a:bodyPr/>
                    <a:lstStyle/>
                    <a:p>
                      <a:pPr algn="ctr">
                        <a:lnSpc>
                          <a:spcPct val="115000"/>
                        </a:lnSpc>
                        <a:spcAft>
                          <a:spcPts val="0"/>
                        </a:spcAft>
                      </a:pPr>
                      <a:r>
                        <a:rPr lang="en-US" sz="1400" dirty="0">
                          <a:effectLst/>
                          <a:latin typeface="Calibri" panose="020F0502020204030204" pitchFamily="34" charset="0"/>
                          <a:cs typeface="Calibri" panose="020F0502020204030204" pitchFamily="34" charset="0"/>
                        </a:rPr>
                        <a:t>Boston University</a:t>
                      </a:r>
                      <a:endParaRPr lang="el-GR" sz="1400" dirty="0">
                        <a:effectLst/>
                        <a:latin typeface="Calibri" panose="020F0502020204030204" pitchFamily="34" charset="0"/>
                        <a:ea typeface="SimSun"/>
                        <a:cs typeface="Calibri" panose="020F0502020204030204" pitchFamily="34" charset="0"/>
                      </a:endParaRPr>
                    </a:p>
                  </a:txBody>
                  <a:tcPr marL="52961" marR="52961" marT="0" marB="0" anchor="ctr"/>
                </a:tc>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Ελληνική Γλώσσα και Γλωσσολογία</a:t>
                      </a:r>
                      <a:endParaRPr lang="el-GR" sz="1400" dirty="0">
                        <a:effectLst/>
                        <a:latin typeface="Calibri" panose="020F0502020204030204" pitchFamily="34" charset="0"/>
                        <a:ea typeface="SimSun"/>
                        <a:cs typeface="Calibri" panose="020F0502020204030204" pitchFamily="34" charset="0"/>
                      </a:endParaRPr>
                    </a:p>
                  </a:txBody>
                  <a:tcPr marL="52961" marR="52961" marT="0" marB="0" anchor="ctr"/>
                </a:tc>
                <a:extLst>
                  <a:ext uri="{0D108BD9-81ED-4DB2-BD59-A6C34878D82A}">
                    <a16:rowId xmlns="" xmlns:a16="http://schemas.microsoft.com/office/drawing/2014/main" val="10006"/>
                  </a:ext>
                </a:extLst>
              </a:tr>
              <a:tr h="299197">
                <a:tc vMerge="1">
                  <a:txBody>
                    <a:bodyPr/>
                    <a:lstStyle/>
                    <a:p>
                      <a:endParaRPr lang="el-GR"/>
                    </a:p>
                  </a:txBody>
                  <a:tcPr/>
                </a:tc>
                <a:tc vMerge="1">
                  <a:txBody>
                    <a:bodyPr/>
                    <a:lstStyle/>
                    <a:p>
                      <a:pPr algn="ctr">
                        <a:lnSpc>
                          <a:spcPct val="115000"/>
                        </a:lnSpc>
                        <a:spcAft>
                          <a:spcPts val="0"/>
                        </a:spcAft>
                      </a:pPr>
                      <a:endParaRPr lang="el-GR" sz="1200" dirty="0">
                        <a:effectLst/>
                        <a:latin typeface="Calibri" panose="020F0502020204030204" pitchFamily="34" charset="0"/>
                        <a:ea typeface="SimSun"/>
                        <a:cs typeface="Calibri" panose="020F0502020204030204" pitchFamily="34" charset="0"/>
                      </a:endParaRPr>
                    </a:p>
                  </a:txBody>
                  <a:tcPr marL="52961" marR="52961" marT="0" marB="0" anchor="ctr"/>
                </a:tc>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Ιόνιο Πανεπιστήμιο</a:t>
                      </a:r>
                      <a:endParaRPr lang="el-GR" sz="1400" dirty="0">
                        <a:effectLst/>
                        <a:latin typeface="Calibri" panose="020F0502020204030204" pitchFamily="34" charset="0"/>
                        <a:ea typeface="SimSun"/>
                        <a:cs typeface="Calibri" panose="020F0502020204030204" pitchFamily="34" charset="0"/>
                      </a:endParaRPr>
                    </a:p>
                  </a:txBody>
                  <a:tcPr marL="52961" marR="52961" marT="0" marB="0" anchor="ctr"/>
                </a:tc>
                <a:tc>
                  <a:txBody>
                    <a:bodyPr/>
                    <a:lstStyle/>
                    <a:p>
                      <a:pPr algn="ctr">
                        <a:lnSpc>
                          <a:spcPct val="115000"/>
                        </a:lnSpc>
                        <a:spcAft>
                          <a:spcPts val="0"/>
                        </a:spcAft>
                      </a:pPr>
                      <a:r>
                        <a:rPr lang="el-GR" sz="1400">
                          <a:effectLst/>
                          <a:latin typeface="Calibri" panose="020F0502020204030204" pitchFamily="34" charset="0"/>
                          <a:cs typeface="Calibri" panose="020F0502020204030204" pitchFamily="34" charset="0"/>
                        </a:rPr>
                        <a:t>Πανεπιστήμιο  του Berkeley</a:t>
                      </a:r>
                      <a:endParaRPr lang="el-GR" sz="1400">
                        <a:effectLst/>
                        <a:latin typeface="Calibri" panose="020F0502020204030204" pitchFamily="34" charset="0"/>
                        <a:ea typeface="SimSun"/>
                        <a:cs typeface="Calibri" panose="020F0502020204030204" pitchFamily="34" charset="0"/>
                      </a:endParaRPr>
                    </a:p>
                  </a:txBody>
                  <a:tcPr marL="52961" marR="52961" marT="0" marB="0" anchor="ctr"/>
                </a:tc>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Αρχαία Ιστορία</a:t>
                      </a:r>
                      <a:endParaRPr lang="el-GR" sz="1400" dirty="0">
                        <a:effectLst/>
                        <a:latin typeface="Calibri" panose="020F0502020204030204" pitchFamily="34" charset="0"/>
                        <a:ea typeface="SimSun"/>
                        <a:cs typeface="Calibri" panose="020F0502020204030204" pitchFamily="34" charset="0"/>
                      </a:endParaRPr>
                    </a:p>
                  </a:txBody>
                  <a:tcPr marL="52961" marR="52961" marT="0" marB="0" anchor="ct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15507622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533E0AC0-1E7A-4F6C-8149-D8BBD3F012B0}"/>
              </a:ext>
            </a:extLst>
          </p:cNvPr>
          <p:cNvSpPr>
            <a:spLocks noGrp="1"/>
          </p:cNvSpPr>
          <p:nvPr>
            <p:ph type="title"/>
          </p:nvPr>
        </p:nvSpPr>
        <p:spPr>
          <a:xfrm>
            <a:off x="2212622" y="173621"/>
            <a:ext cx="8624712" cy="1090736"/>
          </a:xfrm>
        </p:spPr>
        <p:txBody>
          <a:bodyPr>
            <a:normAutofit fontScale="90000"/>
          </a:bodyPr>
          <a:lstStyle/>
          <a:p>
            <a:r>
              <a:rPr lang="el-GR" sz="2000" b="1" dirty="0">
                <a:solidFill>
                  <a:schemeClr val="bg2">
                    <a:lumMod val="75000"/>
                  </a:schemeClr>
                </a:solidFill>
              </a:rPr>
              <a:t>«</a:t>
            </a:r>
            <a:r>
              <a:rPr lang="el-GR" sz="2000" b="1" cap="none" dirty="0">
                <a:solidFill>
                  <a:schemeClr val="bg2">
                    <a:lumMod val="75000"/>
                  </a:schemeClr>
                </a:solidFill>
              </a:rPr>
              <a:t>Πρόγραμμα Υποτροφιών Ι.Κ.Υ. για την ανάπτυξη συνεργασιών μεταξύ μελών ΔΕΠ ελληνικών ΑΕΙ και εκπαιδευτικών ιδρυμάτων ή φορέων ελληνικού πολιτισμού στο εξωτερικό» </a:t>
            </a:r>
            <a:r>
              <a:rPr lang="el-GR" sz="2000" cap="none" dirty="0">
                <a:solidFill>
                  <a:schemeClr val="bg2">
                    <a:lumMod val="75000"/>
                  </a:schemeClr>
                </a:solidFill>
              </a:rPr>
              <a:t/>
            </a:r>
            <a:br>
              <a:rPr lang="el-GR" sz="2000" cap="none" dirty="0">
                <a:solidFill>
                  <a:schemeClr val="bg2">
                    <a:lumMod val="75000"/>
                  </a:schemeClr>
                </a:solidFill>
              </a:rPr>
            </a:br>
            <a:endParaRPr lang="el-GR" sz="2000" cap="none" dirty="0">
              <a:solidFill>
                <a:schemeClr val="bg2">
                  <a:lumMod val="75000"/>
                </a:schemeClr>
              </a:solidFill>
            </a:endParaRPr>
          </a:p>
        </p:txBody>
      </p:sp>
      <p:graphicFrame>
        <p:nvGraphicFramePr>
          <p:cNvPr id="8" name="Content Placeholder 7"/>
          <p:cNvGraphicFramePr>
            <a:graphicFrameLocks noGrp="1"/>
          </p:cNvGraphicFramePr>
          <p:nvPr>
            <p:ph sz="quarter" idx="13"/>
            <p:extLst/>
          </p:nvPr>
        </p:nvGraphicFramePr>
        <p:xfrm>
          <a:off x="429491" y="1137237"/>
          <a:ext cx="11319163" cy="5153835"/>
        </p:xfrm>
        <a:graphic>
          <a:graphicData uri="http://schemas.openxmlformats.org/drawingml/2006/table">
            <a:tbl>
              <a:tblPr firstRow="1" firstCol="1" bandRow="1">
                <a:tableStyleId>{5C22544A-7EE6-4342-B048-85BDC9FD1C3A}</a:tableStyleId>
              </a:tblPr>
              <a:tblGrid>
                <a:gridCol w="1179853">
                  <a:extLst>
                    <a:ext uri="{9D8B030D-6E8A-4147-A177-3AD203B41FA5}">
                      <a16:colId xmlns="" xmlns:a16="http://schemas.microsoft.com/office/drawing/2014/main" val="20000"/>
                    </a:ext>
                  </a:extLst>
                </a:gridCol>
                <a:gridCol w="1170432">
                  <a:extLst>
                    <a:ext uri="{9D8B030D-6E8A-4147-A177-3AD203B41FA5}">
                      <a16:colId xmlns="" xmlns:a16="http://schemas.microsoft.com/office/drawing/2014/main" val="20001"/>
                    </a:ext>
                  </a:extLst>
                </a:gridCol>
                <a:gridCol w="3080697">
                  <a:extLst>
                    <a:ext uri="{9D8B030D-6E8A-4147-A177-3AD203B41FA5}">
                      <a16:colId xmlns="" xmlns:a16="http://schemas.microsoft.com/office/drawing/2014/main" val="20002"/>
                    </a:ext>
                  </a:extLst>
                </a:gridCol>
                <a:gridCol w="3076263">
                  <a:extLst>
                    <a:ext uri="{9D8B030D-6E8A-4147-A177-3AD203B41FA5}">
                      <a16:colId xmlns="" xmlns:a16="http://schemas.microsoft.com/office/drawing/2014/main" val="20003"/>
                    </a:ext>
                  </a:extLst>
                </a:gridCol>
                <a:gridCol w="2811918">
                  <a:extLst>
                    <a:ext uri="{9D8B030D-6E8A-4147-A177-3AD203B41FA5}">
                      <a16:colId xmlns="" xmlns:a16="http://schemas.microsoft.com/office/drawing/2014/main" val="20004"/>
                    </a:ext>
                  </a:extLst>
                </a:gridCol>
              </a:tblGrid>
              <a:tr h="928239">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ΧΩΡΑ ΥΠΟΔΟΧΗΣ</a:t>
                      </a:r>
                      <a:endParaRPr lang="el-GR" sz="1400" dirty="0">
                        <a:effectLst/>
                        <a:latin typeface="Calibri" panose="020F0502020204030204" pitchFamily="34" charset="0"/>
                        <a:ea typeface="SimSun"/>
                        <a:cs typeface="Calibri" panose="020F0502020204030204" pitchFamily="34" charset="0"/>
                      </a:endParaRPr>
                    </a:p>
                  </a:txBody>
                  <a:tcPr marL="27162" marR="27162" marT="0" marB="0" anchor="ctr"/>
                </a:tc>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AΡ. ΥΠΟΤΡ/ΙΩΝ ΜΕΛΩΝ ΔΕΠ</a:t>
                      </a:r>
                      <a:endParaRPr lang="el-GR" sz="1400" dirty="0">
                        <a:effectLst/>
                        <a:latin typeface="Calibri" panose="020F0502020204030204" pitchFamily="34" charset="0"/>
                        <a:ea typeface="SimSun"/>
                        <a:cs typeface="Calibri" panose="020F0502020204030204" pitchFamily="34" charset="0"/>
                      </a:endParaRPr>
                    </a:p>
                  </a:txBody>
                  <a:tcPr marL="27162" marR="27162" marT="0" marB="0" anchor="ctr"/>
                </a:tc>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ΦΟΡΕΑΣ ΕΣΩΤΕΡΙΚΟΥ</a:t>
                      </a:r>
                      <a:endParaRPr lang="el-GR" sz="1400" dirty="0">
                        <a:effectLst/>
                        <a:latin typeface="Calibri" panose="020F0502020204030204" pitchFamily="34" charset="0"/>
                        <a:ea typeface="SimSun"/>
                        <a:cs typeface="Calibri" panose="020F0502020204030204" pitchFamily="34" charset="0"/>
                      </a:endParaRPr>
                    </a:p>
                  </a:txBody>
                  <a:tcPr marL="52961" marR="52961" marT="0" marB="0" anchor="ctr"/>
                </a:tc>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ΦΟΡΕΑΣ ΕΞΩΤΕΡΙΚΟΥ</a:t>
                      </a:r>
                      <a:endParaRPr lang="el-GR" sz="1400" dirty="0">
                        <a:effectLst/>
                        <a:latin typeface="Calibri" panose="020F0502020204030204" pitchFamily="34" charset="0"/>
                        <a:ea typeface="SimSun"/>
                        <a:cs typeface="Calibri" panose="020F0502020204030204" pitchFamily="34" charset="0"/>
                      </a:endParaRPr>
                    </a:p>
                  </a:txBody>
                  <a:tcPr marL="52961" marR="52961" marT="0" marB="0" anchor="ctr"/>
                </a:tc>
                <a:tc>
                  <a:txBody>
                    <a:bodyPr/>
                    <a:lstStyle/>
                    <a:p>
                      <a:pPr algn="ctr">
                        <a:lnSpc>
                          <a:spcPct val="115000"/>
                        </a:lnSpc>
                        <a:spcAft>
                          <a:spcPts val="0"/>
                        </a:spcAft>
                      </a:pPr>
                      <a:r>
                        <a:rPr lang="el-GR" sz="1400">
                          <a:effectLst/>
                          <a:latin typeface="Calibri" panose="020F0502020204030204" pitchFamily="34" charset="0"/>
                          <a:cs typeface="Calibri" panose="020F0502020204030204" pitchFamily="34" charset="0"/>
                        </a:rPr>
                        <a:t>ΕΠΙΣΤΗΜΟΝΙΚΟΣ ΤΟΜΕΑΣ</a:t>
                      </a:r>
                      <a:endParaRPr lang="el-GR" sz="1400">
                        <a:effectLst/>
                        <a:latin typeface="Calibri" panose="020F0502020204030204" pitchFamily="34" charset="0"/>
                        <a:ea typeface="SimSun"/>
                        <a:cs typeface="Calibri" panose="020F0502020204030204" pitchFamily="34" charset="0"/>
                      </a:endParaRPr>
                    </a:p>
                  </a:txBody>
                  <a:tcPr marL="27162" marR="27162" marT="0" marB="0" anchor="ctr"/>
                </a:tc>
                <a:extLst>
                  <a:ext uri="{0D108BD9-81ED-4DB2-BD59-A6C34878D82A}">
                    <a16:rowId xmlns="" xmlns:a16="http://schemas.microsoft.com/office/drawing/2014/main" val="10000"/>
                  </a:ext>
                </a:extLst>
              </a:tr>
              <a:tr h="537393">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ΚΑΝΑΔΑΣ</a:t>
                      </a:r>
                      <a:endParaRPr lang="el-GR" sz="1400" dirty="0">
                        <a:effectLst/>
                        <a:latin typeface="Calibri" panose="020F0502020204030204" pitchFamily="34" charset="0"/>
                        <a:ea typeface="SimSun"/>
                        <a:cs typeface="Calibri" panose="020F0502020204030204" pitchFamily="34" charset="0"/>
                      </a:endParaRPr>
                    </a:p>
                  </a:txBody>
                  <a:tcPr marL="27162" marR="27162" marT="0" marB="0" anchor="ctr"/>
                </a:tc>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1</a:t>
                      </a:r>
                      <a:endParaRPr lang="el-GR" sz="1400" dirty="0">
                        <a:effectLst/>
                        <a:latin typeface="Calibri" panose="020F0502020204030204" pitchFamily="34" charset="0"/>
                        <a:ea typeface="SimSun"/>
                        <a:cs typeface="Calibri" panose="020F0502020204030204" pitchFamily="34" charset="0"/>
                      </a:endParaRPr>
                    </a:p>
                  </a:txBody>
                  <a:tcPr marL="27162" marR="27162" marT="0" marB="0" anchor="ctr"/>
                </a:tc>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Πανεπιστήμιο Κρήτης</a:t>
                      </a:r>
                    </a:p>
                  </a:txBody>
                  <a:tcPr marL="27162" marR="27162"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400" kern="1200" dirty="0">
                          <a:solidFill>
                            <a:schemeClr val="dk1"/>
                          </a:solidFill>
                          <a:effectLst/>
                          <a:latin typeface="Calibri" panose="020F0502020204030204" pitchFamily="34" charset="0"/>
                          <a:ea typeface="+mn-ea"/>
                          <a:cs typeface="Calibri" panose="020F0502020204030204" pitchFamily="34" charset="0"/>
                        </a:rPr>
                        <a:t>Simon Fraser University </a:t>
                      </a:r>
                      <a:endParaRPr lang="el-GR" sz="1400" kern="1200" dirty="0">
                        <a:solidFill>
                          <a:schemeClr val="dk1"/>
                        </a:solidFill>
                        <a:effectLst/>
                        <a:latin typeface="Calibri" panose="020F0502020204030204" pitchFamily="34" charset="0"/>
                        <a:ea typeface="+mn-ea"/>
                        <a:cs typeface="Calibri" panose="020F0502020204030204" pitchFamily="34" charset="0"/>
                      </a:endParaRPr>
                    </a:p>
                  </a:txBody>
                  <a:tcPr marL="36216" marR="36216" marT="18108" marB="18108"/>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l-GR" sz="1400" kern="1200" dirty="0">
                          <a:solidFill>
                            <a:schemeClr val="dk1"/>
                          </a:solidFill>
                          <a:effectLst/>
                          <a:latin typeface="Calibri" panose="020F0502020204030204" pitchFamily="34" charset="0"/>
                          <a:ea typeface="+mn-ea"/>
                          <a:cs typeface="Calibri" panose="020F0502020204030204" pitchFamily="34" charset="0"/>
                        </a:rPr>
                        <a:t>Γλωσσολογία</a:t>
                      </a:r>
                    </a:p>
                    <a:p>
                      <a:pPr marL="0" algn="ctr" defTabSz="914400" rtl="0" eaLnBrk="1" latinLnBrk="0" hangingPunct="1">
                        <a:lnSpc>
                          <a:spcPct val="115000"/>
                        </a:lnSpc>
                        <a:spcAft>
                          <a:spcPts val="0"/>
                        </a:spcAft>
                      </a:pPr>
                      <a:endParaRPr lang="el-GR" sz="1400" kern="1200" dirty="0">
                        <a:solidFill>
                          <a:schemeClr val="dk1"/>
                        </a:solidFill>
                        <a:effectLst/>
                        <a:latin typeface="Calibri" panose="020F0502020204030204" pitchFamily="34" charset="0"/>
                        <a:ea typeface="+mn-ea"/>
                        <a:cs typeface="Calibri" panose="020F0502020204030204" pitchFamily="34" charset="0"/>
                      </a:endParaRPr>
                    </a:p>
                  </a:txBody>
                  <a:tcPr marL="36216" marR="36216" marT="18108" marB="18108"/>
                </a:tc>
                <a:extLst>
                  <a:ext uri="{0D108BD9-81ED-4DB2-BD59-A6C34878D82A}">
                    <a16:rowId xmlns="" xmlns:a16="http://schemas.microsoft.com/office/drawing/2014/main" val="10001"/>
                  </a:ext>
                </a:extLst>
              </a:tr>
              <a:tr h="794659">
                <a:tc>
                  <a:txBody>
                    <a:bodyPr/>
                    <a:lstStyle/>
                    <a:p>
                      <a:pPr algn="ctr">
                        <a:lnSpc>
                          <a:spcPct val="115000"/>
                        </a:lnSpc>
                        <a:spcAft>
                          <a:spcPts val="0"/>
                        </a:spcAft>
                      </a:pPr>
                      <a:r>
                        <a:rPr lang="el-GR" sz="1400">
                          <a:effectLst/>
                          <a:latin typeface="Calibri" panose="020F0502020204030204" pitchFamily="34" charset="0"/>
                          <a:cs typeface="Calibri" panose="020F0502020204030204" pitchFamily="34" charset="0"/>
                        </a:rPr>
                        <a:t>ΓΕΡΜΑΝΙΑ</a:t>
                      </a:r>
                      <a:endParaRPr lang="el-GR" sz="1400">
                        <a:effectLst/>
                        <a:latin typeface="Calibri" panose="020F0502020204030204" pitchFamily="34" charset="0"/>
                        <a:ea typeface="SimSun"/>
                        <a:cs typeface="Calibri" panose="020F0502020204030204" pitchFamily="34" charset="0"/>
                      </a:endParaRPr>
                    </a:p>
                  </a:txBody>
                  <a:tcPr marL="27162" marR="27162" marT="18108" marB="18108" anchor="ctr"/>
                </a:tc>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1</a:t>
                      </a:r>
                      <a:endParaRPr lang="el-GR" sz="1400" dirty="0">
                        <a:effectLst/>
                        <a:latin typeface="Calibri" panose="020F0502020204030204" pitchFamily="34" charset="0"/>
                        <a:ea typeface="SimSun"/>
                        <a:cs typeface="Calibri" panose="020F0502020204030204" pitchFamily="34" charset="0"/>
                      </a:endParaRPr>
                    </a:p>
                  </a:txBody>
                  <a:tcPr marL="27162" marR="27162" marT="18108" marB="18108" anchor="ctr"/>
                </a:tc>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Πανεπιστήμιο Πελοποννήσου</a:t>
                      </a:r>
                    </a:p>
                  </a:txBody>
                  <a:tcPr marL="27162" marR="27162" marT="18108" marB="18108"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endParaRPr lang="el-GR" sz="1400" kern="1200" dirty="0">
                        <a:solidFill>
                          <a:schemeClr val="dk1"/>
                        </a:solidFill>
                        <a:effectLst/>
                        <a:latin typeface="Calibri" panose="020F0502020204030204" pitchFamily="34" charset="0"/>
                        <a:ea typeface="+mn-ea"/>
                        <a:cs typeface="Calibri" panose="020F0502020204030204" pitchFamily="34" charset="0"/>
                      </a:endParaRPr>
                    </a:p>
                    <a:p>
                      <a:pPr marL="0" marR="0" indent="0" algn="ctr" defTabSz="914400" rtl="0" eaLnBrk="1" fontAlgn="auto" latinLnBrk="0" hangingPunct="1">
                        <a:lnSpc>
                          <a:spcPct val="115000"/>
                        </a:lnSpc>
                        <a:spcBef>
                          <a:spcPts val="0"/>
                        </a:spcBef>
                        <a:spcAft>
                          <a:spcPts val="0"/>
                        </a:spcAft>
                        <a:buClrTx/>
                        <a:buSzTx/>
                        <a:buFontTx/>
                        <a:buNone/>
                        <a:tabLst/>
                        <a:defRPr/>
                      </a:pPr>
                      <a:r>
                        <a:rPr lang="el-GR" sz="1400" kern="1200" dirty="0">
                          <a:solidFill>
                            <a:schemeClr val="dk1"/>
                          </a:solidFill>
                          <a:effectLst/>
                          <a:latin typeface="Calibri" panose="020F0502020204030204" pitchFamily="34" charset="0"/>
                          <a:ea typeface="+mn-ea"/>
                          <a:cs typeface="Calibri" panose="020F0502020204030204" pitchFamily="34" charset="0"/>
                        </a:rPr>
                        <a:t>Πανεπιστήμιο Κολωνίας</a:t>
                      </a:r>
                    </a:p>
                    <a:p>
                      <a:pPr marL="0" algn="ctr" defTabSz="914400" rtl="0" eaLnBrk="1" latinLnBrk="0" hangingPunct="1">
                        <a:lnSpc>
                          <a:spcPct val="115000"/>
                        </a:lnSpc>
                        <a:spcAft>
                          <a:spcPts val="0"/>
                        </a:spcAft>
                      </a:pPr>
                      <a:endParaRPr lang="el-GR" sz="1400" kern="1200" dirty="0">
                        <a:solidFill>
                          <a:schemeClr val="dk1"/>
                        </a:solidFill>
                        <a:effectLst/>
                        <a:latin typeface="Calibri" panose="020F0502020204030204" pitchFamily="34" charset="0"/>
                        <a:ea typeface="+mn-ea"/>
                        <a:cs typeface="Calibri" panose="020F0502020204030204" pitchFamily="34" charset="0"/>
                      </a:endParaRPr>
                    </a:p>
                  </a:txBody>
                  <a:tcPr marL="36216" marR="36216" marT="18108" marB="18108"/>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endParaRPr lang="el-GR" sz="1400" kern="1200" dirty="0">
                        <a:solidFill>
                          <a:schemeClr val="dk1"/>
                        </a:solidFill>
                        <a:effectLst/>
                        <a:latin typeface="Calibri" panose="020F0502020204030204" pitchFamily="34" charset="0"/>
                        <a:ea typeface="+mn-ea"/>
                        <a:cs typeface="Calibri" panose="020F0502020204030204" pitchFamily="34" charset="0"/>
                      </a:endParaRPr>
                    </a:p>
                    <a:p>
                      <a:pPr marL="0" marR="0" indent="0" algn="ctr" defTabSz="914400" rtl="0" eaLnBrk="1" fontAlgn="auto" latinLnBrk="0" hangingPunct="1">
                        <a:lnSpc>
                          <a:spcPct val="115000"/>
                        </a:lnSpc>
                        <a:spcBef>
                          <a:spcPts val="0"/>
                        </a:spcBef>
                        <a:spcAft>
                          <a:spcPts val="0"/>
                        </a:spcAft>
                        <a:buClrTx/>
                        <a:buSzTx/>
                        <a:buFontTx/>
                        <a:buNone/>
                        <a:tabLst/>
                        <a:defRPr/>
                      </a:pPr>
                      <a:r>
                        <a:rPr lang="el-GR" sz="1400" kern="1200" dirty="0">
                          <a:solidFill>
                            <a:schemeClr val="dk1"/>
                          </a:solidFill>
                          <a:effectLst/>
                          <a:latin typeface="Calibri" panose="020F0502020204030204" pitchFamily="34" charset="0"/>
                          <a:ea typeface="+mn-ea"/>
                          <a:cs typeface="Calibri" panose="020F0502020204030204" pitchFamily="34" charset="0"/>
                        </a:rPr>
                        <a:t>Γλωσσολογία</a:t>
                      </a:r>
                    </a:p>
                    <a:p>
                      <a:pPr marL="0" algn="ctr" defTabSz="914400" rtl="0" eaLnBrk="1" latinLnBrk="0" hangingPunct="1">
                        <a:lnSpc>
                          <a:spcPct val="115000"/>
                        </a:lnSpc>
                        <a:spcAft>
                          <a:spcPts val="0"/>
                        </a:spcAft>
                      </a:pPr>
                      <a:endParaRPr lang="el-GR" sz="1400" kern="1200" dirty="0">
                        <a:solidFill>
                          <a:schemeClr val="dk1"/>
                        </a:solidFill>
                        <a:effectLst/>
                        <a:latin typeface="Calibri" panose="020F0502020204030204" pitchFamily="34" charset="0"/>
                        <a:ea typeface="+mn-ea"/>
                        <a:cs typeface="Calibri" panose="020F0502020204030204" pitchFamily="34" charset="0"/>
                      </a:endParaRPr>
                    </a:p>
                  </a:txBody>
                  <a:tcPr marL="36216" marR="36216" marT="18108" marB="18108"/>
                </a:tc>
                <a:extLst>
                  <a:ext uri="{0D108BD9-81ED-4DB2-BD59-A6C34878D82A}">
                    <a16:rowId xmlns="" xmlns:a16="http://schemas.microsoft.com/office/drawing/2014/main" val="10002"/>
                  </a:ext>
                </a:extLst>
              </a:tr>
              <a:tr h="537393">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ΑΥΣΤΡΙΑ</a:t>
                      </a:r>
                      <a:endParaRPr lang="el-GR" sz="1400" dirty="0">
                        <a:effectLst/>
                        <a:latin typeface="Calibri" panose="020F0502020204030204" pitchFamily="34" charset="0"/>
                        <a:ea typeface="SimSun"/>
                        <a:cs typeface="Calibri" panose="020F0502020204030204" pitchFamily="34" charset="0"/>
                      </a:endParaRPr>
                    </a:p>
                  </a:txBody>
                  <a:tcPr marL="27162" marR="27162" marT="18108" marB="18108" anchor="ctr"/>
                </a:tc>
                <a:tc>
                  <a:txBody>
                    <a:bodyPr/>
                    <a:lstStyle/>
                    <a:p>
                      <a:pPr algn="ctr">
                        <a:lnSpc>
                          <a:spcPct val="115000"/>
                        </a:lnSpc>
                        <a:spcAft>
                          <a:spcPts val="0"/>
                        </a:spcAft>
                      </a:pPr>
                      <a:r>
                        <a:rPr lang="el-GR" sz="1400">
                          <a:effectLst/>
                          <a:latin typeface="Calibri" panose="020F0502020204030204" pitchFamily="34" charset="0"/>
                          <a:cs typeface="Calibri" panose="020F0502020204030204" pitchFamily="34" charset="0"/>
                        </a:rPr>
                        <a:t>1</a:t>
                      </a:r>
                      <a:endParaRPr lang="el-GR" sz="1400">
                        <a:effectLst/>
                        <a:latin typeface="Calibri" panose="020F0502020204030204" pitchFamily="34" charset="0"/>
                        <a:ea typeface="SimSun"/>
                        <a:cs typeface="Calibri" panose="020F0502020204030204" pitchFamily="34" charset="0"/>
                      </a:endParaRPr>
                    </a:p>
                  </a:txBody>
                  <a:tcPr marL="27162" marR="27162" marT="18108" marB="18108" anchor="ctr"/>
                </a:tc>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Πανεπιστήμιο Δυτικής Αττικής</a:t>
                      </a:r>
                      <a:endParaRPr lang="el-GR" sz="1400" dirty="0">
                        <a:effectLst/>
                        <a:latin typeface="Calibri" panose="020F0502020204030204" pitchFamily="34" charset="0"/>
                        <a:ea typeface="SimSun"/>
                        <a:cs typeface="Calibri" panose="020F0502020204030204" pitchFamily="34" charset="0"/>
                      </a:endParaRPr>
                    </a:p>
                  </a:txBody>
                  <a:tcPr marL="27162" marR="27162" marT="18108" marB="18108" anchor="ctr"/>
                </a:tc>
                <a:tc>
                  <a:txBody>
                    <a:bodyPr/>
                    <a:lstStyle/>
                    <a:p>
                      <a:pPr marL="0" algn="ctr" defTabSz="914400" rtl="0" eaLnBrk="1" latinLnBrk="0" hangingPunct="1">
                        <a:lnSpc>
                          <a:spcPct val="115000"/>
                        </a:lnSpc>
                        <a:spcAft>
                          <a:spcPts val="0"/>
                        </a:spcAft>
                      </a:pPr>
                      <a:r>
                        <a:rPr lang="el-GR" sz="1400" kern="1200" dirty="0" err="1">
                          <a:solidFill>
                            <a:schemeClr val="dk1"/>
                          </a:solidFill>
                          <a:effectLst/>
                          <a:latin typeface="Calibri" panose="020F0502020204030204" pitchFamily="34" charset="0"/>
                          <a:ea typeface="+mn-ea"/>
                          <a:cs typeface="Calibri" panose="020F0502020204030204" pitchFamily="34" charset="0"/>
                        </a:rPr>
                        <a:t>University</a:t>
                      </a:r>
                      <a:r>
                        <a:rPr lang="el-GR" sz="1400" kern="1200" dirty="0">
                          <a:solidFill>
                            <a:schemeClr val="dk1"/>
                          </a:solidFill>
                          <a:effectLst/>
                          <a:latin typeface="Calibri" panose="020F0502020204030204" pitchFamily="34" charset="0"/>
                          <a:ea typeface="+mn-ea"/>
                          <a:cs typeface="Calibri" panose="020F0502020204030204" pitchFamily="34" charset="0"/>
                        </a:rPr>
                        <a:t> </a:t>
                      </a:r>
                      <a:r>
                        <a:rPr lang="el-GR" sz="1400" kern="1200" dirty="0" err="1">
                          <a:solidFill>
                            <a:schemeClr val="dk1"/>
                          </a:solidFill>
                          <a:effectLst/>
                          <a:latin typeface="Calibri" panose="020F0502020204030204" pitchFamily="34" charset="0"/>
                          <a:ea typeface="+mn-ea"/>
                          <a:cs typeface="Calibri" panose="020F0502020204030204" pitchFamily="34" charset="0"/>
                        </a:rPr>
                        <a:t>of</a:t>
                      </a:r>
                      <a:r>
                        <a:rPr lang="el-GR" sz="1400" kern="1200" dirty="0">
                          <a:solidFill>
                            <a:schemeClr val="dk1"/>
                          </a:solidFill>
                          <a:effectLst/>
                          <a:latin typeface="Calibri" panose="020F0502020204030204" pitchFamily="34" charset="0"/>
                          <a:ea typeface="+mn-ea"/>
                          <a:cs typeface="Calibri" panose="020F0502020204030204" pitchFamily="34" charset="0"/>
                        </a:rPr>
                        <a:t> </a:t>
                      </a:r>
                      <a:r>
                        <a:rPr lang="el-GR" sz="1400" kern="1200" dirty="0" err="1">
                          <a:solidFill>
                            <a:schemeClr val="dk1"/>
                          </a:solidFill>
                          <a:effectLst/>
                          <a:latin typeface="Calibri" panose="020F0502020204030204" pitchFamily="34" charset="0"/>
                          <a:ea typeface="+mn-ea"/>
                          <a:cs typeface="Calibri" panose="020F0502020204030204" pitchFamily="34" charset="0"/>
                        </a:rPr>
                        <a:t>Vienna</a:t>
                      </a:r>
                      <a:endParaRPr lang="el-GR" sz="1400" kern="1200" dirty="0">
                        <a:solidFill>
                          <a:schemeClr val="dk1"/>
                        </a:solidFill>
                        <a:effectLst/>
                        <a:latin typeface="Calibri" panose="020F0502020204030204" pitchFamily="34" charset="0"/>
                        <a:ea typeface="+mn-ea"/>
                        <a:cs typeface="Calibri" panose="020F0502020204030204" pitchFamily="34" charset="0"/>
                      </a:endParaRPr>
                    </a:p>
                  </a:txBody>
                  <a:tcPr marL="27162" marR="27162" marT="18108" marB="18108" anchor="ctr"/>
                </a:tc>
                <a:tc>
                  <a:txBody>
                    <a:bodyPr/>
                    <a:lstStyle/>
                    <a:p>
                      <a:pPr marL="0" algn="ctr" defTabSz="914400" rtl="0" eaLnBrk="1" latinLnBrk="0" hangingPunct="1">
                        <a:lnSpc>
                          <a:spcPct val="115000"/>
                        </a:lnSpc>
                        <a:spcAft>
                          <a:spcPts val="0"/>
                        </a:spcAft>
                      </a:pPr>
                      <a:r>
                        <a:rPr lang="el-GR" sz="1400" kern="1200" dirty="0">
                          <a:solidFill>
                            <a:schemeClr val="dk1"/>
                          </a:solidFill>
                          <a:effectLst/>
                          <a:latin typeface="Calibri" panose="020F0502020204030204" pitchFamily="34" charset="0"/>
                          <a:ea typeface="+mn-ea"/>
                          <a:cs typeface="Calibri" panose="020F0502020204030204" pitchFamily="34" charset="0"/>
                        </a:rPr>
                        <a:t>Συντήρηση Εικαστικών Έργων Τέχνης και Αρχειακού Υλικού</a:t>
                      </a:r>
                    </a:p>
                  </a:txBody>
                  <a:tcPr marL="27162" marR="27162" marT="18108" marB="18108" anchor="ctr"/>
                </a:tc>
                <a:extLst>
                  <a:ext uri="{0D108BD9-81ED-4DB2-BD59-A6C34878D82A}">
                    <a16:rowId xmlns="" xmlns:a16="http://schemas.microsoft.com/office/drawing/2014/main" val="10003"/>
                  </a:ext>
                </a:extLst>
              </a:tr>
              <a:tr h="537393">
                <a:tc>
                  <a:txBody>
                    <a:bodyPr/>
                    <a:lstStyle/>
                    <a:p>
                      <a:pPr algn="ctr">
                        <a:lnSpc>
                          <a:spcPct val="115000"/>
                        </a:lnSpc>
                        <a:spcAft>
                          <a:spcPts val="0"/>
                        </a:spcAft>
                      </a:pPr>
                      <a:r>
                        <a:rPr lang="el-GR" sz="1400">
                          <a:effectLst/>
                          <a:latin typeface="Calibri" panose="020F0502020204030204" pitchFamily="34" charset="0"/>
                          <a:cs typeface="Calibri" panose="020F0502020204030204" pitchFamily="34" charset="0"/>
                        </a:rPr>
                        <a:t>ΜΕΓΑΛΗ ΒΡΕΤΑΝΙΑ</a:t>
                      </a:r>
                      <a:endParaRPr lang="el-GR" sz="1400">
                        <a:effectLst/>
                        <a:latin typeface="Calibri" panose="020F0502020204030204" pitchFamily="34" charset="0"/>
                        <a:ea typeface="SimSun"/>
                        <a:cs typeface="Calibri" panose="020F0502020204030204" pitchFamily="34" charset="0"/>
                      </a:endParaRPr>
                    </a:p>
                  </a:txBody>
                  <a:tcPr marL="27162" marR="27162" marT="18108" marB="18108" anchor="ctr"/>
                </a:tc>
                <a:tc>
                  <a:txBody>
                    <a:bodyPr/>
                    <a:lstStyle/>
                    <a:p>
                      <a:pPr algn="ctr">
                        <a:lnSpc>
                          <a:spcPct val="115000"/>
                        </a:lnSpc>
                        <a:spcAft>
                          <a:spcPts val="0"/>
                        </a:spcAft>
                      </a:pPr>
                      <a:r>
                        <a:rPr lang="el-GR" sz="1400">
                          <a:effectLst/>
                          <a:latin typeface="Calibri" panose="020F0502020204030204" pitchFamily="34" charset="0"/>
                          <a:cs typeface="Calibri" panose="020F0502020204030204" pitchFamily="34" charset="0"/>
                        </a:rPr>
                        <a:t>1</a:t>
                      </a:r>
                      <a:endParaRPr lang="el-GR" sz="1400">
                        <a:effectLst/>
                        <a:latin typeface="Calibri" panose="020F0502020204030204" pitchFamily="34" charset="0"/>
                        <a:ea typeface="SimSun"/>
                        <a:cs typeface="Calibri" panose="020F0502020204030204" pitchFamily="34" charset="0"/>
                      </a:endParaRPr>
                    </a:p>
                  </a:txBody>
                  <a:tcPr marL="27162" marR="27162" marT="18108" marB="18108" anchor="ctr"/>
                </a:tc>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Πανεπιστήμιο Αιγαίου</a:t>
                      </a:r>
                      <a:endParaRPr lang="el-GR" sz="1400" dirty="0">
                        <a:effectLst/>
                        <a:latin typeface="Calibri" panose="020F0502020204030204" pitchFamily="34" charset="0"/>
                        <a:ea typeface="SimSun"/>
                        <a:cs typeface="Calibri" panose="020F0502020204030204" pitchFamily="34" charset="0"/>
                      </a:endParaRPr>
                    </a:p>
                  </a:txBody>
                  <a:tcPr marL="27162" marR="27162" marT="18108" marB="18108" anchor="ctr"/>
                </a:tc>
                <a:tc>
                  <a:txBody>
                    <a:bodyPr/>
                    <a:lstStyle/>
                    <a:p>
                      <a:pPr marL="0" algn="ctr" defTabSz="914400" rtl="0" eaLnBrk="1" latinLnBrk="0" hangingPunct="1">
                        <a:lnSpc>
                          <a:spcPct val="115000"/>
                        </a:lnSpc>
                        <a:spcAft>
                          <a:spcPts val="0"/>
                        </a:spcAft>
                      </a:pPr>
                      <a:r>
                        <a:rPr lang="el-GR" sz="1400" kern="1200" dirty="0" err="1">
                          <a:solidFill>
                            <a:schemeClr val="dk1"/>
                          </a:solidFill>
                          <a:effectLst/>
                          <a:latin typeface="Calibri" panose="020F0502020204030204" pitchFamily="34" charset="0"/>
                          <a:ea typeface="+mn-ea"/>
                          <a:cs typeface="Calibri" panose="020F0502020204030204" pitchFamily="34" charset="0"/>
                        </a:rPr>
                        <a:t>King's</a:t>
                      </a:r>
                      <a:r>
                        <a:rPr lang="el-GR" sz="1400" kern="1200" dirty="0">
                          <a:solidFill>
                            <a:schemeClr val="dk1"/>
                          </a:solidFill>
                          <a:effectLst/>
                          <a:latin typeface="Calibri" panose="020F0502020204030204" pitchFamily="34" charset="0"/>
                          <a:ea typeface="+mn-ea"/>
                          <a:cs typeface="Calibri" panose="020F0502020204030204" pitchFamily="34" charset="0"/>
                        </a:rPr>
                        <a:t> </a:t>
                      </a:r>
                      <a:r>
                        <a:rPr lang="el-GR" sz="1400" kern="1200" dirty="0" err="1">
                          <a:solidFill>
                            <a:schemeClr val="dk1"/>
                          </a:solidFill>
                          <a:effectLst/>
                          <a:latin typeface="Calibri" panose="020F0502020204030204" pitchFamily="34" charset="0"/>
                          <a:ea typeface="+mn-ea"/>
                          <a:cs typeface="Calibri" panose="020F0502020204030204" pitchFamily="34" charset="0"/>
                        </a:rPr>
                        <a:t>Kollege</a:t>
                      </a:r>
                      <a:r>
                        <a:rPr lang="el-GR" sz="1400" kern="1200" dirty="0">
                          <a:solidFill>
                            <a:schemeClr val="dk1"/>
                          </a:solidFill>
                          <a:effectLst/>
                          <a:latin typeface="Calibri" panose="020F0502020204030204" pitchFamily="34" charset="0"/>
                          <a:ea typeface="+mn-ea"/>
                          <a:cs typeface="Calibri" panose="020F0502020204030204" pitchFamily="34" charset="0"/>
                        </a:rPr>
                        <a:t> </a:t>
                      </a:r>
                      <a:r>
                        <a:rPr lang="el-GR" sz="1400" kern="1200" dirty="0" err="1">
                          <a:solidFill>
                            <a:schemeClr val="dk1"/>
                          </a:solidFill>
                          <a:effectLst/>
                          <a:latin typeface="Calibri" panose="020F0502020204030204" pitchFamily="34" charset="0"/>
                          <a:ea typeface="+mn-ea"/>
                          <a:cs typeface="Calibri" panose="020F0502020204030204" pitchFamily="34" charset="0"/>
                        </a:rPr>
                        <a:t>London</a:t>
                      </a:r>
                      <a:endParaRPr lang="el-GR" sz="1400" kern="1200" dirty="0">
                        <a:solidFill>
                          <a:schemeClr val="dk1"/>
                        </a:solidFill>
                        <a:effectLst/>
                        <a:latin typeface="Calibri" panose="020F0502020204030204" pitchFamily="34" charset="0"/>
                        <a:ea typeface="+mn-ea"/>
                        <a:cs typeface="Calibri" panose="020F0502020204030204" pitchFamily="34" charset="0"/>
                      </a:endParaRPr>
                    </a:p>
                  </a:txBody>
                  <a:tcPr marL="27162" marR="27162" marT="18108" marB="18108" anchor="ctr"/>
                </a:tc>
                <a:tc>
                  <a:txBody>
                    <a:bodyPr/>
                    <a:lstStyle/>
                    <a:p>
                      <a:pPr marL="0" algn="ctr" defTabSz="914400" rtl="0" eaLnBrk="1" latinLnBrk="0" hangingPunct="1">
                        <a:lnSpc>
                          <a:spcPct val="115000"/>
                        </a:lnSpc>
                        <a:spcAft>
                          <a:spcPts val="0"/>
                        </a:spcAft>
                      </a:pPr>
                      <a:r>
                        <a:rPr lang="el-GR" sz="1400" kern="1200" dirty="0">
                          <a:solidFill>
                            <a:schemeClr val="dk1"/>
                          </a:solidFill>
                          <a:effectLst/>
                          <a:latin typeface="Calibri" panose="020F0502020204030204" pitchFamily="34" charset="0"/>
                          <a:ea typeface="+mn-ea"/>
                          <a:cs typeface="Calibri" panose="020F0502020204030204" pitchFamily="34" charset="0"/>
                        </a:rPr>
                        <a:t>Γλωσσολογία</a:t>
                      </a:r>
                    </a:p>
                  </a:txBody>
                  <a:tcPr marL="27162" marR="27162" marT="18108" marB="18108" anchor="ctr"/>
                </a:tc>
                <a:extLst>
                  <a:ext uri="{0D108BD9-81ED-4DB2-BD59-A6C34878D82A}">
                    <a16:rowId xmlns="" xmlns:a16="http://schemas.microsoft.com/office/drawing/2014/main" val="10004"/>
                  </a:ext>
                </a:extLst>
              </a:tr>
              <a:tr h="794659">
                <a:tc rowSpan="2">
                  <a:txBody>
                    <a:bodyPr/>
                    <a:lstStyle/>
                    <a:p>
                      <a:pPr algn="ctr">
                        <a:lnSpc>
                          <a:spcPct val="115000"/>
                        </a:lnSpc>
                        <a:spcAft>
                          <a:spcPts val="0"/>
                        </a:spcAft>
                      </a:pPr>
                      <a:r>
                        <a:rPr lang="el-GR" sz="1400">
                          <a:effectLst/>
                          <a:latin typeface="Calibri" panose="020F0502020204030204" pitchFamily="34" charset="0"/>
                          <a:cs typeface="Calibri" panose="020F0502020204030204" pitchFamily="34" charset="0"/>
                        </a:rPr>
                        <a:t>ΑΙΓΥΠΤΟΣ</a:t>
                      </a:r>
                      <a:endParaRPr lang="el-GR" sz="1400">
                        <a:effectLst/>
                        <a:latin typeface="Calibri" panose="020F0502020204030204" pitchFamily="34" charset="0"/>
                        <a:ea typeface="SimSun"/>
                        <a:cs typeface="Calibri" panose="020F0502020204030204" pitchFamily="34" charset="0"/>
                      </a:endParaRPr>
                    </a:p>
                  </a:txBody>
                  <a:tcPr marL="27162" marR="27162" marT="18108" marB="18108" anchor="ctr"/>
                </a:tc>
                <a:tc rowSpan="2">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2</a:t>
                      </a:r>
                      <a:endParaRPr lang="el-GR" sz="1400" dirty="0">
                        <a:effectLst/>
                        <a:latin typeface="Calibri" panose="020F0502020204030204" pitchFamily="34" charset="0"/>
                        <a:ea typeface="SimSun"/>
                        <a:cs typeface="Calibri" panose="020F0502020204030204" pitchFamily="34" charset="0"/>
                      </a:endParaRPr>
                    </a:p>
                  </a:txBody>
                  <a:tcPr marL="27162" marR="27162" marT="18108" marB="18108" anchor="ctr"/>
                </a:tc>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Πανεπιστήμιο Κρήτης</a:t>
                      </a:r>
                    </a:p>
                  </a:txBody>
                  <a:tcPr marL="27162" marR="27162" marT="18108" marB="18108"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endParaRPr lang="el-GR" sz="1400" kern="1200" dirty="0">
                        <a:solidFill>
                          <a:schemeClr val="dk1"/>
                        </a:solidFill>
                        <a:effectLst/>
                        <a:latin typeface="Calibri" panose="020F0502020204030204" pitchFamily="34" charset="0"/>
                        <a:ea typeface="+mn-ea"/>
                        <a:cs typeface="Calibri" panose="020F0502020204030204" pitchFamily="34" charset="0"/>
                      </a:endParaRPr>
                    </a:p>
                    <a:p>
                      <a:pPr marL="0" marR="0" indent="0" algn="ctr" defTabSz="914400" rtl="0" eaLnBrk="1" fontAlgn="auto" latinLnBrk="0" hangingPunct="1">
                        <a:lnSpc>
                          <a:spcPct val="115000"/>
                        </a:lnSpc>
                        <a:spcBef>
                          <a:spcPts val="0"/>
                        </a:spcBef>
                        <a:spcAft>
                          <a:spcPts val="0"/>
                        </a:spcAft>
                        <a:buClrTx/>
                        <a:buSzTx/>
                        <a:buFontTx/>
                        <a:buNone/>
                        <a:tabLst/>
                        <a:defRPr/>
                      </a:pPr>
                      <a:r>
                        <a:rPr lang="en-US" sz="1400" kern="1200" dirty="0">
                          <a:solidFill>
                            <a:schemeClr val="dk1"/>
                          </a:solidFill>
                          <a:effectLst/>
                          <a:latin typeface="Calibri" panose="020F0502020204030204" pitchFamily="34" charset="0"/>
                          <a:ea typeface="+mn-ea"/>
                          <a:cs typeface="Calibri" panose="020F0502020204030204" pitchFamily="34" charset="0"/>
                        </a:rPr>
                        <a:t>Bibliotheca Alexandrina</a:t>
                      </a:r>
                      <a:endParaRPr lang="el-GR" sz="1400" kern="1200" dirty="0">
                        <a:solidFill>
                          <a:schemeClr val="dk1"/>
                        </a:solidFill>
                        <a:effectLst/>
                        <a:latin typeface="Calibri" panose="020F0502020204030204" pitchFamily="34" charset="0"/>
                        <a:ea typeface="+mn-ea"/>
                        <a:cs typeface="Calibri" panose="020F0502020204030204" pitchFamily="34" charset="0"/>
                      </a:endParaRPr>
                    </a:p>
                  </a:txBody>
                  <a:tcPr marL="36216" marR="36216" marT="18108" marB="18108"/>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endParaRPr lang="el-GR" sz="1400" kern="1200" dirty="0">
                        <a:solidFill>
                          <a:schemeClr val="dk1"/>
                        </a:solidFill>
                        <a:effectLst/>
                        <a:latin typeface="Calibri" panose="020F0502020204030204" pitchFamily="34" charset="0"/>
                        <a:ea typeface="+mn-ea"/>
                        <a:cs typeface="Calibri" panose="020F0502020204030204" pitchFamily="34" charset="0"/>
                      </a:endParaRPr>
                    </a:p>
                    <a:p>
                      <a:pPr marL="0" marR="0" indent="0" algn="ctr" defTabSz="914400" rtl="0" eaLnBrk="1" fontAlgn="auto" latinLnBrk="0" hangingPunct="1">
                        <a:lnSpc>
                          <a:spcPct val="115000"/>
                        </a:lnSpc>
                        <a:spcBef>
                          <a:spcPts val="0"/>
                        </a:spcBef>
                        <a:spcAft>
                          <a:spcPts val="0"/>
                        </a:spcAft>
                        <a:buClrTx/>
                        <a:buSzTx/>
                        <a:buFontTx/>
                        <a:buNone/>
                        <a:tabLst/>
                        <a:defRPr/>
                      </a:pPr>
                      <a:r>
                        <a:rPr lang="el-GR" sz="1400" kern="1200" dirty="0">
                          <a:solidFill>
                            <a:schemeClr val="dk1"/>
                          </a:solidFill>
                          <a:effectLst/>
                          <a:latin typeface="Calibri" panose="020F0502020204030204" pitchFamily="34" charset="0"/>
                          <a:ea typeface="+mn-ea"/>
                          <a:cs typeface="Calibri" panose="020F0502020204030204" pitchFamily="34" charset="0"/>
                        </a:rPr>
                        <a:t>Φιλοσοφία</a:t>
                      </a:r>
                    </a:p>
                    <a:p>
                      <a:pPr marL="0" algn="ctr" defTabSz="914400" rtl="0" eaLnBrk="1" latinLnBrk="0" hangingPunct="1">
                        <a:lnSpc>
                          <a:spcPct val="115000"/>
                        </a:lnSpc>
                        <a:spcAft>
                          <a:spcPts val="0"/>
                        </a:spcAft>
                      </a:pPr>
                      <a:endParaRPr lang="el-GR" sz="1400" kern="1200" dirty="0">
                        <a:solidFill>
                          <a:schemeClr val="dk1"/>
                        </a:solidFill>
                        <a:effectLst/>
                        <a:latin typeface="Calibri" panose="020F0502020204030204" pitchFamily="34" charset="0"/>
                        <a:ea typeface="+mn-ea"/>
                        <a:cs typeface="Calibri" panose="020F0502020204030204" pitchFamily="34" charset="0"/>
                      </a:endParaRPr>
                    </a:p>
                  </a:txBody>
                  <a:tcPr marL="36216" marR="36216" marT="18108" marB="18108"/>
                </a:tc>
                <a:extLst>
                  <a:ext uri="{0D108BD9-81ED-4DB2-BD59-A6C34878D82A}">
                    <a16:rowId xmlns="" xmlns:a16="http://schemas.microsoft.com/office/drawing/2014/main" val="10005"/>
                  </a:ext>
                </a:extLst>
              </a:tr>
              <a:tr h="709103">
                <a:tc vMerge="1">
                  <a:txBody>
                    <a:bodyPr/>
                    <a:lstStyle/>
                    <a:p>
                      <a:endParaRPr lang="el-GR"/>
                    </a:p>
                  </a:txBody>
                  <a:tcPr/>
                </a:tc>
                <a:tc vMerge="1">
                  <a:txBody>
                    <a:bodyPr/>
                    <a:lstStyle/>
                    <a:p>
                      <a:pPr algn="ctr">
                        <a:lnSpc>
                          <a:spcPct val="115000"/>
                        </a:lnSpc>
                        <a:spcAft>
                          <a:spcPts val="0"/>
                        </a:spcAft>
                      </a:pPr>
                      <a:endParaRPr lang="el-GR" sz="1200" dirty="0">
                        <a:effectLst/>
                        <a:latin typeface="Calibri" panose="020F0502020204030204" pitchFamily="34" charset="0"/>
                        <a:ea typeface="SimSun"/>
                        <a:cs typeface="Calibri" panose="020F0502020204030204" pitchFamily="34" charset="0"/>
                      </a:endParaRPr>
                    </a:p>
                  </a:txBody>
                  <a:tcPr marL="27162" marR="27162" marT="18108" marB="18108" anchor="ctr"/>
                </a:tc>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Πανεπιστήμιο Κρήτης</a:t>
                      </a:r>
                    </a:p>
                  </a:txBody>
                  <a:tcPr marL="27162" marR="27162" marT="18108" marB="18108"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400" dirty="0">
                        <a:effectLst/>
                        <a:latin typeface="Calibri" panose="020F0502020204030204" pitchFamily="34" charset="0"/>
                        <a:cs typeface="Calibri" panose="020F050202020403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l-GR" sz="1400" dirty="0">
                          <a:effectLst/>
                          <a:latin typeface="Calibri" panose="020F0502020204030204" pitchFamily="34" charset="0"/>
                          <a:cs typeface="Calibri" panose="020F0502020204030204" pitchFamily="34" charset="0"/>
                        </a:rPr>
                        <a:t>Ελληνικό Πολιτιστικό Κέντρο </a:t>
                      </a:r>
                      <a:r>
                        <a:rPr lang="el-GR" sz="1400" dirty="0" err="1">
                          <a:effectLst/>
                          <a:latin typeface="Calibri" panose="020F0502020204030204" pitchFamily="34" charset="0"/>
                          <a:cs typeface="Calibri" panose="020F0502020204030204" pitchFamily="34" charset="0"/>
                        </a:rPr>
                        <a:t>Καϊρου</a:t>
                      </a:r>
                      <a:endParaRPr lang="el-GR" sz="1400" dirty="0">
                        <a:effectLst/>
                        <a:latin typeface="Calibri" panose="020F0502020204030204" pitchFamily="34" charset="0"/>
                        <a:cs typeface="Calibri" panose="020F0502020204030204" pitchFamily="34" charset="0"/>
                      </a:endParaRPr>
                    </a:p>
                    <a:p>
                      <a:pPr algn="ctr"/>
                      <a:endParaRPr lang="el-GR" sz="1400" dirty="0">
                        <a:latin typeface="Calibri" panose="020F0502020204030204" pitchFamily="34" charset="0"/>
                        <a:cs typeface="Calibri" panose="020F0502020204030204" pitchFamily="34" charset="0"/>
                      </a:endParaRPr>
                    </a:p>
                  </a:txBody>
                  <a:tcPr marL="36216" marR="36216" marT="18108" marB="1810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400" dirty="0">
                          <a:effectLst/>
                          <a:latin typeface="Calibri" panose="020F0502020204030204" pitchFamily="34" charset="0"/>
                          <a:cs typeface="Calibri" panose="020F0502020204030204" pitchFamily="34" charset="0"/>
                        </a:rPr>
                        <a:t>Ανθρωπιστικές Επιστήμες και Τέχνες</a:t>
                      </a:r>
                    </a:p>
                    <a:p>
                      <a:pPr algn="ctr"/>
                      <a:endParaRPr lang="el-GR" sz="1400" dirty="0">
                        <a:latin typeface="Calibri" panose="020F0502020204030204" pitchFamily="34" charset="0"/>
                        <a:cs typeface="Calibri" panose="020F0502020204030204" pitchFamily="34" charset="0"/>
                      </a:endParaRPr>
                    </a:p>
                  </a:txBody>
                  <a:tcPr marL="36216" marR="36216" marT="18108" marB="18108"/>
                </a:tc>
                <a:extLst>
                  <a:ext uri="{0D108BD9-81ED-4DB2-BD59-A6C34878D82A}">
                    <a16:rowId xmlns="" xmlns:a16="http://schemas.microsoft.com/office/drawing/2014/main" val="10006"/>
                  </a:ext>
                </a:extLst>
              </a:tr>
              <a:tr h="314996">
                <a:tc>
                  <a:txBody>
                    <a:bodyPr/>
                    <a:lstStyle/>
                    <a:p>
                      <a:pPr algn="ctr">
                        <a:lnSpc>
                          <a:spcPct val="115000"/>
                        </a:lnSpc>
                        <a:spcAft>
                          <a:spcPts val="0"/>
                        </a:spcAft>
                      </a:pPr>
                      <a:r>
                        <a:rPr lang="el-GR" sz="1400">
                          <a:effectLst/>
                          <a:latin typeface="Calibri" panose="020F0502020204030204" pitchFamily="34" charset="0"/>
                          <a:cs typeface="Calibri" panose="020F0502020204030204" pitchFamily="34" charset="0"/>
                        </a:rPr>
                        <a:t>ΤΥΝΗΣΙΑ</a:t>
                      </a:r>
                      <a:endParaRPr lang="el-GR" sz="1400">
                        <a:effectLst/>
                        <a:latin typeface="Calibri" panose="020F0502020204030204" pitchFamily="34" charset="0"/>
                        <a:ea typeface="SimSun"/>
                        <a:cs typeface="Calibri" panose="020F0502020204030204" pitchFamily="34" charset="0"/>
                      </a:endParaRPr>
                    </a:p>
                  </a:txBody>
                  <a:tcPr marL="27162" marR="27162" marT="18108" marB="18108" anchor="ctr"/>
                </a:tc>
                <a:tc>
                  <a:txBody>
                    <a:bodyPr/>
                    <a:lstStyle/>
                    <a:p>
                      <a:pPr algn="ctr">
                        <a:lnSpc>
                          <a:spcPct val="115000"/>
                        </a:lnSpc>
                        <a:spcAft>
                          <a:spcPts val="0"/>
                        </a:spcAft>
                      </a:pPr>
                      <a:r>
                        <a:rPr lang="el-GR" sz="1400">
                          <a:effectLst/>
                          <a:latin typeface="Calibri" panose="020F0502020204030204" pitchFamily="34" charset="0"/>
                          <a:cs typeface="Calibri" panose="020F0502020204030204" pitchFamily="34" charset="0"/>
                        </a:rPr>
                        <a:t>1</a:t>
                      </a:r>
                      <a:endParaRPr lang="el-GR" sz="1400">
                        <a:effectLst/>
                        <a:latin typeface="Calibri" panose="020F0502020204030204" pitchFamily="34" charset="0"/>
                        <a:ea typeface="SimSun"/>
                        <a:cs typeface="Calibri" panose="020F0502020204030204" pitchFamily="34" charset="0"/>
                      </a:endParaRPr>
                    </a:p>
                  </a:txBody>
                  <a:tcPr marL="27162" marR="27162" marT="18108" marB="18108" anchor="ctr"/>
                </a:tc>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Πανεπιστήμιο Δυτικής Μακεδονίας</a:t>
                      </a:r>
                      <a:endParaRPr lang="el-GR" sz="1400" dirty="0">
                        <a:effectLst/>
                        <a:latin typeface="Calibri" panose="020F0502020204030204" pitchFamily="34" charset="0"/>
                        <a:ea typeface="SimSun"/>
                        <a:cs typeface="Calibri" panose="020F0502020204030204" pitchFamily="34" charset="0"/>
                      </a:endParaRPr>
                    </a:p>
                  </a:txBody>
                  <a:tcPr marL="27162" marR="27162" marT="18108" marB="18108" anchor="ctr"/>
                </a:tc>
                <a:tc>
                  <a:txBody>
                    <a:bodyPr/>
                    <a:lstStyle/>
                    <a:p>
                      <a:pPr algn="ctr">
                        <a:lnSpc>
                          <a:spcPct val="115000"/>
                        </a:lnSpc>
                        <a:spcAft>
                          <a:spcPts val="0"/>
                        </a:spcAft>
                      </a:pPr>
                      <a:r>
                        <a:rPr lang="el-GR" sz="1400" dirty="0">
                          <a:effectLst/>
                          <a:latin typeface="Calibri" panose="020F0502020204030204" pitchFamily="34" charset="0"/>
                          <a:cs typeface="Calibri" panose="020F0502020204030204" pitchFamily="34" charset="0"/>
                        </a:rPr>
                        <a:t>Ελληνικό Πολιτιστικό Κέντρο Τύνιδας</a:t>
                      </a:r>
                      <a:endParaRPr lang="el-GR" sz="1400" dirty="0">
                        <a:effectLst/>
                        <a:latin typeface="Calibri" panose="020F0502020204030204" pitchFamily="34" charset="0"/>
                        <a:ea typeface="SimSun"/>
                        <a:cs typeface="Calibri" panose="020F0502020204030204" pitchFamily="34" charset="0"/>
                      </a:endParaRPr>
                    </a:p>
                  </a:txBody>
                  <a:tcPr marL="27162" marR="27162" marT="18108" marB="18108" anchor="ctr"/>
                </a:tc>
                <a:tc>
                  <a:txBody>
                    <a:bodyPr/>
                    <a:lstStyle/>
                    <a:p>
                      <a:pPr algn="ctr">
                        <a:lnSpc>
                          <a:spcPct val="115000"/>
                        </a:lnSpc>
                        <a:spcAft>
                          <a:spcPts val="0"/>
                        </a:spcAft>
                      </a:pPr>
                      <a:r>
                        <a:rPr lang="el-GR" sz="1400">
                          <a:effectLst/>
                          <a:latin typeface="Calibri" panose="020F0502020204030204" pitchFamily="34" charset="0"/>
                          <a:cs typeface="Calibri" panose="020F0502020204030204" pitchFamily="34" charset="0"/>
                        </a:rPr>
                        <a:t>Ανθρωπιστικές </a:t>
                      </a:r>
                      <a:r>
                        <a:rPr lang="el-GR" sz="1400" dirty="0">
                          <a:effectLst/>
                          <a:latin typeface="Calibri" panose="020F0502020204030204" pitchFamily="34" charset="0"/>
                          <a:cs typeface="Calibri" panose="020F0502020204030204" pitchFamily="34" charset="0"/>
                        </a:rPr>
                        <a:t>Σπουδές</a:t>
                      </a:r>
                      <a:endParaRPr lang="el-GR" sz="1400" dirty="0">
                        <a:effectLst/>
                        <a:latin typeface="Calibri" panose="020F0502020204030204" pitchFamily="34" charset="0"/>
                        <a:ea typeface="SimSun"/>
                        <a:cs typeface="Calibri" panose="020F0502020204030204" pitchFamily="34" charset="0"/>
                      </a:endParaRPr>
                    </a:p>
                  </a:txBody>
                  <a:tcPr marL="27162" marR="27162" marT="18108" marB="18108" anchor="ct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1913275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 xmlns:a16="http://schemas.microsoft.com/office/drawing/2014/main" id="{B95A2A6A-1066-4812-ADE3-A9A89768B15C}"/>
              </a:ext>
            </a:extLst>
          </p:cNvPr>
          <p:cNvSpPr>
            <a:spLocks noGrp="1"/>
          </p:cNvSpPr>
          <p:nvPr>
            <p:ph type="title"/>
          </p:nvPr>
        </p:nvSpPr>
        <p:spPr>
          <a:xfrm>
            <a:off x="1260629" y="736847"/>
            <a:ext cx="9703293" cy="807868"/>
          </a:xfrm>
        </p:spPr>
        <p:txBody>
          <a:bodyPr>
            <a:normAutofit/>
          </a:bodyPr>
          <a:lstStyle/>
          <a:p>
            <a:r>
              <a:rPr lang="el-GR" sz="3200" dirty="0" err="1">
                <a:solidFill>
                  <a:schemeClr val="bg2">
                    <a:lumMod val="50000"/>
                  </a:schemeClr>
                </a:solidFill>
                <a:effectLst>
                  <a:outerShdw blurRad="38100" dist="38100" dir="2700000" algn="tl">
                    <a:srgbClr val="000000">
                      <a:alpha val="43137"/>
                    </a:srgbClr>
                  </a:outerShdw>
                </a:effectLst>
              </a:rPr>
              <a:t>αντικειμενο</a:t>
            </a:r>
            <a:r>
              <a:rPr lang="el-GR" sz="3200" dirty="0">
                <a:solidFill>
                  <a:schemeClr val="bg2">
                    <a:lumMod val="50000"/>
                  </a:schemeClr>
                </a:solidFill>
                <a:effectLst>
                  <a:outerShdw blurRad="38100" dist="38100" dir="2700000" algn="tl">
                    <a:srgbClr val="000000">
                      <a:alpha val="43137"/>
                    </a:srgbClr>
                  </a:outerShdw>
                </a:effectLst>
              </a:rPr>
              <a:t> </a:t>
            </a:r>
            <a:r>
              <a:rPr lang="el-GR" sz="3200" dirty="0" err="1">
                <a:solidFill>
                  <a:schemeClr val="bg2">
                    <a:lumMod val="50000"/>
                  </a:schemeClr>
                </a:solidFill>
                <a:effectLst>
                  <a:outerShdw blurRad="38100" dist="38100" dir="2700000" algn="tl">
                    <a:srgbClr val="000000">
                      <a:alpha val="43137"/>
                    </a:srgbClr>
                  </a:outerShdw>
                </a:effectLst>
              </a:rPr>
              <a:t>τμηματοσ</a:t>
            </a:r>
            <a:r>
              <a:rPr lang="el-GR" sz="3200" dirty="0">
                <a:solidFill>
                  <a:schemeClr val="bg2">
                    <a:lumMod val="50000"/>
                  </a:schemeClr>
                </a:solidFill>
                <a:effectLst>
                  <a:outerShdw blurRad="38100" dist="38100" dir="2700000" algn="tl">
                    <a:srgbClr val="000000">
                      <a:alpha val="43137"/>
                    </a:srgbClr>
                  </a:outerShdw>
                </a:effectLst>
              </a:rPr>
              <a:t> </a:t>
            </a:r>
            <a:endParaRPr lang="en-US" sz="3200" dirty="0">
              <a:solidFill>
                <a:schemeClr val="bg2">
                  <a:lumMod val="50000"/>
                </a:schemeClr>
              </a:solidFill>
              <a:effectLst>
                <a:outerShdw blurRad="38100" dist="38100" dir="2700000" algn="tl">
                  <a:srgbClr val="000000">
                    <a:alpha val="43137"/>
                  </a:srgbClr>
                </a:outerShdw>
              </a:effectLst>
            </a:endParaRPr>
          </a:p>
        </p:txBody>
      </p:sp>
      <p:sp>
        <p:nvSpPr>
          <p:cNvPr id="5" name="Θέση περιεχομένου 4">
            <a:extLst>
              <a:ext uri="{FF2B5EF4-FFF2-40B4-BE49-F238E27FC236}">
                <a16:creationId xmlns="" xmlns:a16="http://schemas.microsoft.com/office/drawing/2014/main" id="{266669CB-2E13-4B66-9475-5ED4393B88CE}"/>
              </a:ext>
            </a:extLst>
          </p:cNvPr>
          <p:cNvSpPr>
            <a:spLocks noGrp="1"/>
          </p:cNvSpPr>
          <p:nvPr>
            <p:ph sz="quarter" idx="13"/>
          </p:nvPr>
        </p:nvSpPr>
        <p:spPr>
          <a:xfrm>
            <a:off x="933061" y="1819922"/>
            <a:ext cx="10226170" cy="3190617"/>
          </a:xfrm>
          <a:ln w="12700">
            <a:solidFill>
              <a:srgbClr val="0070C0"/>
            </a:solidFill>
          </a:ln>
        </p:spPr>
        <p:txBody>
          <a:bodyPr>
            <a:normAutofit/>
          </a:bodyPr>
          <a:lstStyle/>
          <a:p>
            <a:r>
              <a:rPr lang="el-GR" cap="none" dirty="0"/>
              <a:t>υποτροφίες για αλλοδαπούς (αλλογενείς, ομογενείς)</a:t>
            </a:r>
          </a:p>
          <a:p>
            <a:r>
              <a:rPr lang="el-GR" cap="none" dirty="0"/>
              <a:t>προπτυχιακά/μεταπτυχιακά/διδακτορική διατριβή/μεταδιδακτορική έρευνα &amp; συλλογή ερευνητικού υλικού </a:t>
            </a:r>
          </a:p>
          <a:p>
            <a:r>
              <a:rPr lang="el-GR" cap="none" dirty="0"/>
              <a:t>μετεκπαίδευση στην </a:t>
            </a:r>
            <a:r>
              <a:rPr lang="el-GR" b="1" cap="none" dirty="0"/>
              <a:t>ελληνική γλώσσα και πολιτισμό </a:t>
            </a:r>
            <a:r>
              <a:rPr lang="el-GR" cap="none" dirty="0"/>
              <a:t>(λογοτεχνία, φιλοσοφία, ιστορία, τέχνη)</a:t>
            </a:r>
          </a:p>
          <a:p>
            <a:r>
              <a:rPr lang="el-GR" cap="none" dirty="0"/>
              <a:t>ειδικά προγράμματα υποτροφιών</a:t>
            </a:r>
          </a:p>
          <a:p>
            <a:r>
              <a:rPr lang="el-GR" cap="none" dirty="0"/>
              <a:t>μορφωτικές ανταλλαγές ΥΠΑΙΘΑ </a:t>
            </a:r>
            <a:endParaRPr lang="en-US" cap="none" dirty="0">
              <a:highlight>
                <a:srgbClr val="FFFF00"/>
              </a:highlight>
            </a:endParaRPr>
          </a:p>
          <a:p>
            <a:endParaRPr lang="el-GR" cap="none" dirty="0"/>
          </a:p>
          <a:p>
            <a:pPr marL="0" indent="0">
              <a:buNone/>
            </a:pPr>
            <a:endParaRPr lang="en-US" cap="none" dirty="0"/>
          </a:p>
        </p:txBody>
      </p:sp>
      <p:pic>
        <p:nvPicPr>
          <p:cNvPr id="6" name="4 - Εικόνα" descr="iky.png">
            <a:extLst>
              <a:ext uri="{FF2B5EF4-FFF2-40B4-BE49-F238E27FC236}">
                <a16:creationId xmlns="" xmlns:a16="http://schemas.microsoft.com/office/drawing/2014/main" id="{9A3602C6-7934-463E-A4F3-DE7FFC641503}"/>
              </a:ext>
            </a:extLst>
          </p:cNvPr>
          <p:cNvPicPr>
            <a:picLocks noChangeAspect="1"/>
          </p:cNvPicPr>
          <p:nvPr/>
        </p:nvPicPr>
        <p:blipFill>
          <a:blip r:embed="rId3" cstate="print"/>
          <a:stretch>
            <a:fillRect/>
          </a:stretch>
        </p:blipFill>
        <p:spPr>
          <a:xfrm>
            <a:off x="10954604" y="133165"/>
            <a:ext cx="1030250" cy="1003177"/>
          </a:xfrm>
          <a:prstGeom prst="rect">
            <a:avLst/>
          </a:prstGeom>
        </p:spPr>
      </p:pic>
    </p:spTree>
    <p:extLst>
      <p:ext uri="{BB962C8B-B14F-4D97-AF65-F5344CB8AC3E}">
        <p14:creationId xmlns:p14="http://schemas.microsoft.com/office/powerpoint/2010/main" val="90753159"/>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EEE39519-5487-4321-8B7D-59E5F9768C70}"/>
              </a:ext>
            </a:extLst>
          </p:cNvPr>
          <p:cNvSpPr>
            <a:spLocks noGrp="1"/>
          </p:cNvSpPr>
          <p:nvPr>
            <p:ph type="title"/>
          </p:nvPr>
        </p:nvSpPr>
        <p:spPr>
          <a:xfrm>
            <a:off x="1944210" y="825623"/>
            <a:ext cx="8185211" cy="834501"/>
          </a:xfrm>
        </p:spPr>
        <p:txBody>
          <a:bodyPr>
            <a:normAutofit/>
          </a:bodyPr>
          <a:lstStyle/>
          <a:p>
            <a:r>
              <a:rPr lang="el-GR" sz="2600" dirty="0" err="1">
                <a:solidFill>
                  <a:schemeClr val="bg2">
                    <a:lumMod val="50000"/>
                  </a:schemeClr>
                </a:solidFill>
                <a:effectLst>
                  <a:outerShdw blurRad="38100" dist="38100" dir="2700000" algn="tl">
                    <a:srgbClr val="000000">
                      <a:alpha val="43137"/>
                    </a:srgbClr>
                  </a:outerShdw>
                </a:effectLst>
              </a:rPr>
              <a:t>Υποτροφιεσ</a:t>
            </a:r>
            <a:r>
              <a:rPr lang="el-GR" sz="2600" dirty="0">
                <a:solidFill>
                  <a:schemeClr val="bg2">
                    <a:lumMod val="50000"/>
                  </a:schemeClr>
                </a:solidFill>
                <a:effectLst>
                  <a:outerShdw blurRad="38100" dist="38100" dir="2700000" algn="tl">
                    <a:srgbClr val="000000">
                      <a:alpha val="43137"/>
                    </a:srgbClr>
                  </a:outerShdw>
                </a:effectLst>
              </a:rPr>
              <a:t> </a:t>
            </a:r>
            <a:r>
              <a:rPr lang="el-GR" sz="2600" dirty="0" err="1">
                <a:solidFill>
                  <a:schemeClr val="bg2">
                    <a:lumMod val="50000"/>
                  </a:schemeClr>
                </a:solidFill>
                <a:effectLst>
                  <a:outerShdw blurRad="38100" dist="38100" dir="2700000" algn="tl">
                    <a:srgbClr val="000000">
                      <a:alpha val="43137"/>
                    </a:srgbClr>
                  </a:outerShdw>
                </a:effectLst>
              </a:rPr>
              <a:t>ικυ</a:t>
            </a:r>
            <a:r>
              <a:rPr lang="en-US" sz="2600" dirty="0">
                <a:solidFill>
                  <a:schemeClr val="bg2">
                    <a:lumMod val="50000"/>
                  </a:schemeClr>
                </a:solidFill>
                <a:effectLst>
                  <a:outerShdw blurRad="38100" dist="38100" dir="2700000" algn="tl">
                    <a:srgbClr val="000000">
                      <a:alpha val="43137"/>
                    </a:srgbClr>
                  </a:outerShdw>
                </a:effectLst>
              </a:rPr>
              <a:t>-</a:t>
            </a:r>
            <a:r>
              <a:rPr lang="el-GR" sz="2600" dirty="0">
                <a:solidFill>
                  <a:schemeClr val="bg2">
                    <a:lumMod val="50000"/>
                  </a:schemeClr>
                </a:solidFill>
                <a:effectLst>
                  <a:outerShdw blurRad="38100" dist="38100" dir="2700000" algn="tl">
                    <a:srgbClr val="000000">
                      <a:alpha val="43137"/>
                    </a:srgbClr>
                  </a:outerShdw>
                </a:effectLst>
              </a:rPr>
              <a:t> </a:t>
            </a:r>
            <a:r>
              <a:rPr lang="en-US" sz="2600" dirty="0">
                <a:solidFill>
                  <a:schemeClr val="bg2">
                    <a:lumMod val="50000"/>
                  </a:schemeClr>
                </a:solidFill>
                <a:effectLst>
                  <a:outerShdw blurRad="38100" dist="38100" dir="2700000" algn="tl">
                    <a:srgbClr val="000000">
                      <a:alpha val="43137"/>
                    </a:srgbClr>
                  </a:outerShdw>
                </a:effectLst>
              </a:rPr>
              <a:t>Fulbright </a:t>
            </a:r>
            <a:r>
              <a:rPr lang="en-US" sz="2600" dirty="0" err="1">
                <a:solidFill>
                  <a:schemeClr val="bg2">
                    <a:lumMod val="50000"/>
                  </a:schemeClr>
                </a:solidFill>
                <a:effectLst>
                  <a:outerShdw blurRad="38100" dist="38100" dir="2700000" algn="tl">
                    <a:srgbClr val="000000">
                      <a:alpha val="43137"/>
                    </a:srgbClr>
                  </a:outerShdw>
                </a:effectLst>
              </a:rPr>
              <a:t>greece</a:t>
            </a:r>
            <a:r>
              <a:rPr lang="el-GR" sz="2600" dirty="0">
                <a:solidFill>
                  <a:schemeClr val="bg2">
                    <a:lumMod val="50000"/>
                  </a:schemeClr>
                </a:solidFill>
                <a:effectLst>
                  <a:outerShdw blurRad="38100" dist="38100" dir="2700000" algn="tl">
                    <a:srgbClr val="000000">
                      <a:alpha val="43137"/>
                    </a:srgbClr>
                  </a:outerShdw>
                </a:effectLst>
              </a:rPr>
              <a:t> </a:t>
            </a:r>
            <a:r>
              <a:rPr lang="en-US" sz="2600" dirty="0">
                <a:solidFill>
                  <a:schemeClr val="bg2">
                    <a:lumMod val="50000"/>
                  </a:schemeClr>
                </a:solidFill>
                <a:effectLst>
                  <a:outerShdw blurRad="38100" dist="38100" dir="2700000" algn="tl">
                    <a:srgbClr val="000000">
                      <a:alpha val="43137"/>
                    </a:srgbClr>
                  </a:outerShdw>
                </a:effectLst>
              </a:rPr>
              <a:t> </a:t>
            </a:r>
          </a:p>
        </p:txBody>
      </p:sp>
      <p:sp>
        <p:nvSpPr>
          <p:cNvPr id="3" name="Θέση περιεχομένου 2">
            <a:extLst>
              <a:ext uri="{FF2B5EF4-FFF2-40B4-BE49-F238E27FC236}">
                <a16:creationId xmlns="" xmlns:a16="http://schemas.microsoft.com/office/drawing/2014/main" id="{6ECDCC4A-A62E-486C-91C1-21F1261168D9}"/>
              </a:ext>
            </a:extLst>
          </p:cNvPr>
          <p:cNvSpPr>
            <a:spLocks noGrp="1"/>
          </p:cNvSpPr>
          <p:nvPr>
            <p:ph sz="quarter" idx="13"/>
          </p:nvPr>
        </p:nvSpPr>
        <p:spPr>
          <a:xfrm>
            <a:off x="896645" y="1811045"/>
            <a:ext cx="10377996" cy="3888419"/>
          </a:xfrm>
          <a:ln w="12700">
            <a:solidFill>
              <a:srgbClr val="0070C0"/>
            </a:solidFill>
          </a:ln>
        </p:spPr>
        <p:txBody>
          <a:bodyPr>
            <a:normAutofit fontScale="85000" lnSpcReduction="20000"/>
          </a:bodyPr>
          <a:lstStyle/>
          <a:p>
            <a:r>
              <a:rPr lang="el-GR" cap="none" dirty="0"/>
              <a:t>4 υποτροφίες για Αμερικανούς υποψήφιους διδάκτορες</a:t>
            </a:r>
          </a:p>
          <a:p>
            <a:r>
              <a:rPr lang="el-GR" cap="none" dirty="0"/>
              <a:t>έρευνα για την εκπόνηση της διδακτορικής διατριβής ( 6 μήνες)</a:t>
            </a:r>
          </a:p>
          <a:p>
            <a:r>
              <a:rPr lang="el-GR" cap="none" dirty="0"/>
              <a:t>ΑΕΙ ή ερευνητικά κέντρα</a:t>
            </a:r>
          </a:p>
          <a:p>
            <a:r>
              <a:rPr lang="el-GR" cap="none" dirty="0"/>
              <a:t>όλα τα επιστημονικά πεδία </a:t>
            </a:r>
          </a:p>
          <a:p>
            <a:pPr marL="0" indent="0">
              <a:buNone/>
            </a:pPr>
            <a:endParaRPr lang="el-GR" cap="none" dirty="0"/>
          </a:p>
          <a:p>
            <a:r>
              <a:rPr lang="el-GR" u="sng" cap="none" dirty="0"/>
              <a:t>η υποτροφία καλύπτει </a:t>
            </a:r>
          </a:p>
          <a:p>
            <a:pPr>
              <a:buFont typeface="Wingdings" panose="05000000000000000000" pitchFamily="2" charset="2"/>
              <a:buChar char="Ø"/>
            </a:pPr>
            <a:r>
              <a:rPr lang="el-GR" cap="none" dirty="0"/>
              <a:t> δαπάνες μετάβασης &amp; επιστροφής </a:t>
            </a:r>
          </a:p>
          <a:p>
            <a:pPr>
              <a:buFont typeface="Wingdings" panose="05000000000000000000" pitchFamily="2" charset="2"/>
              <a:buChar char="Ø"/>
            </a:pPr>
            <a:r>
              <a:rPr lang="el-GR" cap="none" dirty="0"/>
              <a:t>έξοδα πρώτης εγκατάστασης </a:t>
            </a:r>
          </a:p>
          <a:p>
            <a:pPr>
              <a:buFont typeface="Wingdings" panose="05000000000000000000" pitchFamily="2" charset="2"/>
              <a:buChar char="Ø"/>
            </a:pPr>
            <a:r>
              <a:rPr lang="el-GR" cap="none" dirty="0"/>
              <a:t>μηνιαία τροφεία</a:t>
            </a:r>
          </a:p>
          <a:p>
            <a:pPr>
              <a:buFont typeface="Wingdings" panose="05000000000000000000" pitchFamily="2" charset="2"/>
              <a:buChar char="Ø"/>
            </a:pPr>
            <a:r>
              <a:rPr lang="el-GR" cap="none" dirty="0"/>
              <a:t>δαπάνες για αγορά απαιτούμενων αναλώσιμων</a:t>
            </a:r>
          </a:p>
          <a:p>
            <a:pPr>
              <a:buFont typeface="Wingdings" panose="05000000000000000000" pitchFamily="2" charset="2"/>
              <a:buChar char="Ø"/>
            </a:pPr>
            <a:endParaRPr lang="el-GR" cap="none" dirty="0"/>
          </a:p>
          <a:p>
            <a:pPr>
              <a:buFont typeface="Wingdings" panose="05000000000000000000" pitchFamily="2" charset="2"/>
              <a:buChar char="Ø"/>
            </a:pPr>
            <a:endParaRPr lang="el-GR" cap="none" dirty="0"/>
          </a:p>
          <a:p>
            <a:pPr marL="0" indent="0">
              <a:buNone/>
            </a:pPr>
            <a:endParaRPr lang="el-GR" cap="none" dirty="0"/>
          </a:p>
          <a:p>
            <a:pPr marL="0" indent="0">
              <a:buNone/>
            </a:pPr>
            <a:endParaRPr lang="en-US" dirty="0"/>
          </a:p>
          <a:p>
            <a:pPr>
              <a:buFont typeface="Wingdings" panose="05000000000000000000" pitchFamily="2" charset="2"/>
              <a:buChar char="Ø"/>
            </a:pPr>
            <a:endParaRPr lang="el-GR" cap="none" dirty="0"/>
          </a:p>
          <a:p>
            <a:pPr>
              <a:buFont typeface="Wingdings" panose="05000000000000000000" pitchFamily="2" charset="2"/>
              <a:buChar char="v"/>
            </a:pPr>
            <a:endParaRPr lang="el-GR" cap="none" dirty="0"/>
          </a:p>
          <a:p>
            <a:endParaRPr lang="el-GR" cap="none" dirty="0"/>
          </a:p>
          <a:p>
            <a:endParaRPr lang="el-GR" cap="none" dirty="0"/>
          </a:p>
          <a:p>
            <a:endParaRPr lang="el-GR" cap="none" dirty="0"/>
          </a:p>
          <a:p>
            <a:pPr marL="0" indent="0">
              <a:buNone/>
            </a:pPr>
            <a:endParaRPr lang="en-US" dirty="0"/>
          </a:p>
        </p:txBody>
      </p:sp>
      <p:pic>
        <p:nvPicPr>
          <p:cNvPr id="4" name="4 - Εικόνα" descr="iky.png">
            <a:extLst>
              <a:ext uri="{FF2B5EF4-FFF2-40B4-BE49-F238E27FC236}">
                <a16:creationId xmlns="" xmlns:a16="http://schemas.microsoft.com/office/drawing/2014/main" id="{0796AA27-A89D-40AB-92AB-3F70971D166F}"/>
              </a:ext>
            </a:extLst>
          </p:cNvPr>
          <p:cNvPicPr>
            <a:picLocks noChangeAspect="1"/>
          </p:cNvPicPr>
          <p:nvPr/>
        </p:nvPicPr>
        <p:blipFill>
          <a:blip r:embed="rId3" cstate="print"/>
          <a:stretch>
            <a:fillRect/>
          </a:stretch>
        </p:blipFill>
        <p:spPr>
          <a:xfrm>
            <a:off x="10954604" y="133165"/>
            <a:ext cx="1030250" cy="1003177"/>
          </a:xfrm>
          <a:prstGeom prst="rect">
            <a:avLst/>
          </a:prstGeom>
        </p:spPr>
      </p:pic>
    </p:spTree>
    <p:extLst>
      <p:ext uri="{BB962C8B-B14F-4D97-AF65-F5344CB8AC3E}">
        <p14:creationId xmlns:p14="http://schemas.microsoft.com/office/powerpoint/2010/main" val="1803626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additive="base">
                                        <p:cTn id="11"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6" end="6"/>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 calcmode="lin" valueType="num">
                                      <p:cBhvr additive="base">
                                        <p:cTn id="1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7" end="7"/>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 calcmode="lin" valueType="num">
                                      <p:cBhvr additive="base">
                                        <p:cTn id="19"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8" end="8"/>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anim calcmode="lin" valueType="num">
                                      <p:cBhvr additive="base">
                                        <p:cTn id="23"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EEE39519-5487-4321-8B7D-59E5F9768C70}"/>
              </a:ext>
            </a:extLst>
          </p:cNvPr>
          <p:cNvSpPr>
            <a:spLocks noGrp="1"/>
          </p:cNvSpPr>
          <p:nvPr>
            <p:ph type="title"/>
          </p:nvPr>
        </p:nvSpPr>
        <p:spPr>
          <a:xfrm>
            <a:off x="1944210" y="825623"/>
            <a:ext cx="8185211" cy="834501"/>
          </a:xfrm>
        </p:spPr>
        <p:txBody>
          <a:bodyPr>
            <a:normAutofit/>
          </a:bodyPr>
          <a:lstStyle/>
          <a:p>
            <a:r>
              <a:rPr lang="el-GR" sz="2600" dirty="0" err="1">
                <a:solidFill>
                  <a:schemeClr val="bg2">
                    <a:lumMod val="50000"/>
                  </a:schemeClr>
                </a:solidFill>
                <a:effectLst>
                  <a:outerShdw blurRad="38100" dist="38100" dir="2700000" algn="tl">
                    <a:srgbClr val="000000">
                      <a:alpha val="43137"/>
                    </a:srgbClr>
                  </a:outerShdw>
                </a:effectLst>
              </a:rPr>
              <a:t>Υποτροφιεσ</a:t>
            </a:r>
            <a:r>
              <a:rPr lang="el-GR" sz="2600" dirty="0">
                <a:solidFill>
                  <a:schemeClr val="bg2">
                    <a:lumMod val="50000"/>
                  </a:schemeClr>
                </a:solidFill>
                <a:effectLst>
                  <a:outerShdw blurRad="38100" dist="38100" dir="2700000" algn="tl">
                    <a:srgbClr val="000000">
                      <a:alpha val="43137"/>
                    </a:srgbClr>
                  </a:outerShdw>
                </a:effectLst>
              </a:rPr>
              <a:t> </a:t>
            </a:r>
            <a:r>
              <a:rPr lang="el-GR" sz="2600" dirty="0" err="1">
                <a:solidFill>
                  <a:schemeClr val="bg2">
                    <a:lumMod val="50000"/>
                  </a:schemeClr>
                </a:solidFill>
                <a:effectLst>
                  <a:outerShdw blurRad="38100" dist="38100" dir="2700000" algn="tl">
                    <a:srgbClr val="000000">
                      <a:alpha val="43137"/>
                    </a:srgbClr>
                  </a:outerShdw>
                </a:effectLst>
              </a:rPr>
              <a:t>ικυ</a:t>
            </a:r>
            <a:r>
              <a:rPr lang="en-US" sz="2600" dirty="0">
                <a:solidFill>
                  <a:schemeClr val="bg2">
                    <a:lumMod val="50000"/>
                  </a:schemeClr>
                </a:solidFill>
                <a:effectLst>
                  <a:outerShdw blurRad="38100" dist="38100" dir="2700000" algn="tl">
                    <a:srgbClr val="000000">
                      <a:alpha val="43137"/>
                    </a:srgbClr>
                  </a:outerShdw>
                </a:effectLst>
              </a:rPr>
              <a:t>-</a:t>
            </a:r>
            <a:r>
              <a:rPr lang="el-GR" sz="2600" dirty="0">
                <a:solidFill>
                  <a:schemeClr val="bg2">
                    <a:lumMod val="50000"/>
                  </a:schemeClr>
                </a:solidFill>
                <a:effectLst>
                  <a:outerShdw blurRad="38100" dist="38100" dir="2700000" algn="tl">
                    <a:srgbClr val="000000">
                      <a:alpha val="43137"/>
                    </a:srgbClr>
                  </a:outerShdw>
                </a:effectLst>
              </a:rPr>
              <a:t> </a:t>
            </a:r>
            <a:r>
              <a:rPr lang="en-US" sz="2600" dirty="0">
                <a:solidFill>
                  <a:schemeClr val="bg2">
                    <a:lumMod val="50000"/>
                  </a:schemeClr>
                </a:solidFill>
                <a:effectLst>
                  <a:outerShdw blurRad="38100" dist="38100" dir="2700000" algn="tl">
                    <a:srgbClr val="000000">
                      <a:alpha val="43137"/>
                    </a:srgbClr>
                  </a:outerShdw>
                </a:effectLst>
              </a:rPr>
              <a:t>Fulbright </a:t>
            </a:r>
            <a:r>
              <a:rPr lang="en-US" sz="2600" dirty="0" err="1">
                <a:solidFill>
                  <a:schemeClr val="bg2">
                    <a:lumMod val="50000"/>
                  </a:schemeClr>
                </a:solidFill>
                <a:effectLst>
                  <a:outerShdw blurRad="38100" dist="38100" dir="2700000" algn="tl">
                    <a:srgbClr val="000000">
                      <a:alpha val="43137"/>
                    </a:srgbClr>
                  </a:outerShdw>
                </a:effectLst>
              </a:rPr>
              <a:t>greece</a:t>
            </a:r>
            <a:r>
              <a:rPr lang="el-GR" sz="2600" dirty="0">
                <a:solidFill>
                  <a:schemeClr val="bg2">
                    <a:lumMod val="50000"/>
                  </a:schemeClr>
                </a:solidFill>
                <a:effectLst>
                  <a:outerShdw blurRad="38100" dist="38100" dir="2700000" algn="tl">
                    <a:srgbClr val="000000">
                      <a:alpha val="43137"/>
                    </a:srgbClr>
                  </a:outerShdw>
                </a:effectLst>
              </a:rPr>
              <a:t> </a:t>
            </a:r>
            <a:r>
              <a:rPr lang="en-US" sz="2600" dirty="0">
                <a:solidFill>
                  <a:schemeClr val="bg2">
                    <a:lumMod val="50000"/>
                  </a:schemeClr>
                </a:solidFill>
                <a:effectLst>
                  <a:outerShdw blurRad="38100" dist="38100" dir="2700000" algn="tl">
                    <a:srgbClr val="000000">
                      <a:alpha val="43137"/>
                    </a:srgbClr>
                  </a:outerShdw>
                </a:effectLst>
              </a:rPr>
              <a:t> </a:t>
            </a:r>
          </a:p>
        </p:txBody>
      </p:sp>
      <p:sp>
        <p:nvSpPr>
          <p:cNvPr id="3" name="Θέση περιεχομένου 2">
            <a:extLst>
              <a:ext uri="{FF2B5EF4-FFF2-40B4-BE49-F238E27FC236}">
                <a16:creationId xmlns="" xmlns:a16="http://schemas.microsoft.com/office/drawing/2014/main" id="{6ECDCC4A-A62E-486C-91C1-21F1261168D9}"/>
              </a:ext>
            </a:extLst>
          </p:cNvPr>
          <p:cNvSpPr>
            <a:spLocks noGrp="1"/>
          </p:cNvSpPr>
          <p:nvPr>
            <p:ph sz="quarter" idx="13"/>
          </p:nvPr>
        </p:nvSpPr>
        <p:spPr>
          <a:xfrm>
            <a:off x="576608" y="1830230"/>
            <a:ext cx="10377996" cy="4448650"/>
          </a:xfrm>
          <a:ln w="12700">
            <a:solidFill>
              <a:srgbClr val="0070C0"/>
            </a:solidFill>
          </a:ln>
        </p:spPr>
        <p:txBody>
          <a:bodyPr>
            <a:normAutofit/>
          </a:bodyPr>
          <a:lstStyle/>
          <a:p>
            <a:r>
              <a:rPr lang="el-GR" cap="none" dirty="0"/>
              <a:t>οι Αμερικανοί υπότροφοι επιλέγουν το ελληνικό ΑΕΙ/ερευνητικό φορέα</a:t>
            </a:r>
            <a:r>
              <a:rPr lang="en-US" cap="none" dirty="0"/>
              <a:t> </a:t>
            </a:r>
            <a:r>
              <a:rPr lang="el-GR" cap="none" dirty="0"/>
              <a:t>για την εκπόνηση έρευνας</a:t>
            </a:r>
          </a:p>
          <a:p>
            <a:r>
              <a:rPr lang="el-GR" cap="none" dirty="0"/>
              <a:t>υποβολή αίτησης </a:t>
            </a:r>
            <a:r>
              <a:rPr lang="en-US" cap="none" dirty="0"/>
              <a:t>: </a:t>
            </a:r>
            <a:r>
              <a:rPr lang="el-GR" cap="none" dirty="0"/>
              <a:t>πρόσκληση από ελληνικό ΑΕΙ </a:t>
            </a:r>
            <a:r>
              <a:rPr lang="en-US" cap="none" dirty="0"/>
              <a:t>/</a:t>
            </a:r>
            <a:r>
              <a:rPr lang="el-GR" cap="none" dirty="0"/>
              <a:t>ερευνητικό φορέα</a:t>
            </a:r>
          </a:p>
          <a:p>
            <a:endParaRPr lang="el-GR" cap="none" dirty="0"/>
          </a:p>
          <a:p>
            <a:pPr marL="0" indent="0">
              <a:buNone/>
            </a:pPr>
            <a:endParaRPr lang="el-GR" cap="none" dirty="0"/>
          </a:p>
          <a:p>
            <a:r>
              <a:rPr lang="el-GR" u="sng" cap="none" dirty="0"/>
              <a:t>ελληνικό ΑΕΙ ως φορέας υποδοχής</a:t>
            </a:r>
          </a:p>
          <a:p>
            <a:pPr>
              <a:buFont typeface="Wingdings" panose="05000000000000000000" pitchFamily="2" charset="2"/>
              <a:buChar char="Ø"/>
            </a:pPr>
            <a:r>
              <a:rPr lang="el-GR" cap="none" dirty="0"/>
              <a:t> ενημέρωση των εταίρων σε αμερικανικά πανεπιστήμια </a:t>
            </a:r>
          </a:p>
          <a:p>
            <a:pPr marL="0" indent="0">
              <a:buNone/>
            </a:pPr>
            <a:endParaRPr lang="el-GR" cap="none" dirty="0"/>
          </a:p>
          <a:p>
            <a:pPr>
              <a:buFont typeface="Wingdings" panose="05000000000000000000" pitchFamily="2" charset="2"/>
              <a:buChar char="Ø"/>
            </a:pPr>
            <a:endParaRPr lang="el-GR" cap="none" dirty="0"/>
          </a:p>
          <a:p>
            <a:pPr marL="0" indent="0">
              <a:buNone/>
            </a:pPr>
            <a:endParaRPr lang="el-GR" cap="none" dirty="0"/>
          </a:p>
          <a:p>
            <a:pPr marL="0" indent="0">
              <a:buNone/>
            </a:pPr>
            <a:endParaRPr lang="en-US" dirty="0"/>
          </a:p>
          <a:p>
            <a:pPr>
              <a:buFont typeface="Wingdings" panose="05000000000000000000" pitchFamily="2" charset="2"/>
              <a:buChar char="Ø"/>
            </a:pPr>
            <a:endParaRPr lang="el-GR" cap="none" dirty="0"/>
          </a:p>
          <a:p>
            <a:pPr>
              <a:buFont typeface="Wingdings" panose="05000000000000000000" pitchFamily="2" charset="2"/>
              <a:buChar char="v"/>
            </a:pPr>
            <a:endParaRPr lang="el-GR" cap="none" dirty="0"/>
          </a:p>
          <a:p>
            <a:endParaRPr lang="el-GR" cap="none" dirty="0"/>
          </a:p>
          <a:p>
            <a:endParaRPr lang="el-GR" cap="none" dirty="0"/>
          </a:p>
          <a:p>
            <a:endParaRPr lang="el-GR" cap="none" dirty="0"/>
          </a:p>
          <a:p>
            <a:pPr marL="0" indent="0">
              <a:buNone/>
            </a:pPr>
            <a:endParaRPr lang="en-US" dirty="0"/>
          </a:p>
        </p:txBody>
      </p:sp>
      <p:pic>
        <p:nvPicPr>
          <p:cNvPr id="4" name="4 - Εικόνα" descr="iky.png">
            <a:extLst>
              <a:ext uri="{FF2B5EF4-FFF2-40B4-BE49-F238E27FC236}">
                <a16:creationId xmlns="" xmlns:a16="http://schemas.microsoft.com/office/drawing/2014/main" id="{0796AA27-A89D-40AB-92AB-3F70971D166F}"/>
              </a:ext>
            </a:extLst>
          </p:cNvPr>
          <p:cNvPicPr>
            <a:picLocks noChangeAspect="1"/>
          </p:cNvPicPr>
          <p:nvPr/>
        </p:nvPicPr>
        <p:blipFill>
          <a:blip r:embed="rId3" cstate="print"/>
          <a:stretch>
            <a:fillRect/>
          </a:stretch>
        </p:blipFill>
        <p:spPr>
          <a:xfrm>
            <a:off x="10954604" y="133165"/>
            <a:ext cx="1030250" cy="1003177"/>
          </a:xfrm>
          <a:prstGeom prst="rect">
            <a:avLst/>
          </a:prstGeom>
        </p:spPr>
      </p:pic>
    </p:spTree>
    <p:extLst>
      <p:ext uri="{BB962C8B-B14F-4D97-AF65-F5344CB8AC3E}">
        <p14:creationId xmlns:p14="http://schemas.microsoft.com/office/powerpoint/2010/main" val="28597378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EEE39519-5487-4321-8B7D-59E5F9768C70}"/>
              </a:ext>
            </a:extLst>
          </p:cNvPr>
          <p:cNvSpPr>
            <a:spLocks noGrp="1"/>
          </p:cNvSpPr>
          <p:nvPr>
            <p:ph type="title"/>
          </p:nvPr>
        </p:nvSpPr>
        <p:spPr>
          <a:xfrm>
            <a:off x="2218530" y="741285"/>
            <a:ext cx="8185211" cy="834501"/>
          </a:xfrm>
        </p:spPr>
        <p:txBody>
          <a:bodyPr>
            <a:normAutofit/>
          </a:bodyPr>
          <a:lstStyle/>
          <a:p>
            <a:r>
              <a:rPr lang="el-GR" sz="2600" dirty="0" err="1">
                <a:solidFill>
                  <a:schemeClr val="bg2">
                    <a:lumMod val="50000"/>
                  </a:schemeClr>
                </a:solidFill>
                <a:effectLst>
                  <a:outerShdw blurRad="38100" dist="38100" dir="2700000" algn="tl">
                    <a:srgbClr val="000000">
                      <a:alpha val="43137"/>
                    </a:srgbClr>
                  </a:outerShdw>
                </a:effectLst>
              </a:rPr>
              <a:t>Συνεργασια</a:t>
            </a:r>
            <a:r>
              <a:rPr lang="el-GR" sz="2600" dirty="0">
                <a:solidFill>
                  <a:schemeClr val="bg2">
                    <a:lumMod val="50000"/>
                  </a:schemeClr>
                </a:solidFill>
                <a:effectLst>
                  <a:outerShdw blurRad="38100" dist="38100" dir="2700000" algn="tl">
                    <a:srgbClr val="000000">
                      <a:alpha val="43137"/>
                    </a:srgbClr>
                  </a:outerShdw>
                </a:effectLst>
              </a:rPr>
              <a:t> με </a:t>
            </a:r>
            <a:r>
              <a:rPr lang="el-GR" sz="2600" dirty="0" err="1">
                <a:solidFill>
                  <a:schemeClr val="bg2">
                    <a:lumMod val="50000"/>
                  </a:schemeClr>
                </a:solidFill>
                <a:effectLst>
                  <a:outerShdw blurRad="38100" dist="38100" dir="2700000" algn="tl">
                    <a:srgbClr val="000000">
                      <a:alpha val="43137"/>
                    </a:srgbClr>
                  </a:outerShdw>
                </a:effectLst>
              </a:rPr>
              <a:t>Κινεζικο</a:t>
            </a:r>
            <a:r>
              <a:rPr lang="el-GR" sz="2600" dirty="0">
                <a:solidFill>
                  <a:schemeClr val="bg2">
                    <a:lumMod val="50000"/>
                  </a:schemeClr>
                </a:solidFill>
                <a:effectLst>
                  <a:outerShdw blurRad="38100" dist="38100" dir="2700000" algn="tl">
                    <a:srgbClr val="000000">
                      <a:alpha val="43137"/>
                    </a:srgbClr>
                  </a:outerShdw>
                </a:effectLst>
              </a:rPr>
              <a:t> </a:t>
            </a:r>
            <a:r>
              <a:rPr lang="el-GR" sz="2600" dirty="0" err="1">
                <a:solidFill>
                  <a:schemeClr val="bg2">
                    <a:lumMod val="50000"/>
                  </a:schemeClr>
                </a:solidFill>
                <a:effectLst>
                  <a:outerShdw blurRad="38100" dist="38100" dir="2700000" algn="tl">
                    <a:srgbClr val="000000">
                      <a:alpha val="43137"/>
                    </a:srgbClr>
                  </a:outerShdw>
                </a:effectLst>
              </a:rPr>
              <a:t>πανεπιστημιο</a:t>
            </a:r>
            <a:r>
              <a:rPr lang="en-US" sz="2600" dirty="0">
                <a:solidFill>
                  <a:schemeClr val="bg2">
                    <a:lumMod val="50000"/>
                  </a:schemeClr>
                </a:solidFill>
                <a:effectLst>
                  <a:outerShdw blurRad="38100" dist="38100" dir="2700000" algn="tl">
                    <a:srgbClr val="000000">
                      <a:alpha val="43137"/>
                    </a:srgbClr>
                  </a:outerShdw>
                </a:effectLst>
              </a:rPr>
              <a:t> </a:t>
            </a:r>
          </a:p>
        </p:txBody>
      </p:sp>
      <p:sp>
        <p:nvSpPr>
          <p:cNvPr id="3" name="Θέση περιεχομένου 2">
            <a:extLst>
              <a:ext uri="{FF2B5EF4-FFF2-40B4-BE49-F238E27FC236}">
                <a16:creationId xmlns="" xmlns:a16="http://schemas.microsoft.com/office/drawing/2014/main" id="{6ECDCC4A-A62E-486C-91C1-21F1261168D9}"/>
              </a:ext>
            </a:extLst>
          </p:cNvPr>
          <p:cNvSpPr>
            <a:spLocks noGrp="1"/>
          </p:cNvSpPr>
          <p:nvPr>
            <p:ph sz="quarter" idx="13"/>
          </p:nvPr>
        </p:nvSpPr>
        <p:spPr>
          <a:xfrm>
            <a:off x="896645" y="1811045"/>
            <a:ext cx="10377996" cy="3888419"/>
          </a:xfrm>
          <a:ln w="12700">
            <a:solidFill>
              <a:srgbClr val="0070C0"/>
            </a:solidFill>
          </a:ln>
        </p:spPr>
        <p:txBody>
          <a:bodyPr>
            <a:normAutofit/>
          </a:bodyPr>
          <a:lstStyle/>
          <a:p>
            <a:r>
              <a:rPr lang="el-GR" cap="none" dirty="0"/>
              <a:t>Μνημόνιο Συνεργασίας</a:t>
            </a:r>
            <a:endParaRPr lang="en-US" cap="none" dirty="0"/>
          </a:p>
          <a:p>
            <a:r>
              <a:rPr lang="el-GR" cap="none" dirty="0"/>
              <a:t>Μέλη ΔΕΠ Ιατρικών Σχολών</a:t>
            </a:r>
          </a:p>
          <a:p>
            <a:r>
              <a:rPr lang="el-GR" cap="none" dirty="0"/>
              <a:t>Συνεργασία &amp; εξειδίκευση στην παραδοσιακή κινεζική ιατρική  </a:t>
            </a:r>
          </a:p>
          <a:p>
            <a:r>
              <a:rPr lang="el-GR" cap="none" dirty="0"/>
              <a:t>ΚΥΑ/Πρόσκληση Εκδήλωσης Ενδιαφέροντος</a:t>
            </a:r>
          </a:p>
          <a:p>
            <a:endParaRPr lang="el-GR" cap="none" dirty="0"/>
          </a:p>
          <a:p>
            <a:pPr marL="0" indent="0">
              <a:buNone/>
            </a:pPr>
            <a:endParaRPr lang="el-GR" cap="none" dirty="0"/>
          </a:p>
          <a:p>
            <a:pPr marL="0" indent="0">
              <a:buNone/>
            </a:pPr>
            <a:endParaRPr lang="el-GR" cap="none" dirty="0"/>
          </a:p>
          <a:p>
            <a:pPr marL="0" indent="0">
              <a:buNone/>
            </a:pPr>
            <a:endParaRPr lang="en-US" dirty="0"/>
          </a:p>
          <a:p>
            <a:pPr>
              <a:buFont typeface="Wingdings" panose="05000000000000000000" pitchFamily="2" charset="2"/>
              <a:buChar char="Ø"/>
            </a:pPr>
            <a:endParaRPr lang="el-GR" cap="none" dirty="0"/>
          </a:p>
          <a:p>
            <a:pPr>
              <a:buFont typeface="Wingdings" panose="05000000000000000000" pitchFamily="2" charset="2"/>
              <a:buChar char="v"/>
            </a:pPr>
            <a:endParaRPr lang="el-GR" cap="none" dirty="0"/>
          </a:p>
          <a:p>
            <a:endParaRPr lang="el-GR" cap="none" dirty="0"/>
          </a:p>
          <a:p>
            <a:endParaRPr lang="el-GR" cap="none" dirty="0"/>
          </a:p>
          <a:p>
            <a:endParaRPr lang="el-GR" cap="none" dirty="0"/>
          </a:p>
          <a:p>
            <a:pPr marL="0" indent="0">
              <a:buNone/>
            </a:pPr>
            <a:endParaRPr lang="en-US" dirty="0"/>
          </a:p>
        </p:txBody>
      </p:sp>
      <p:pic>
        <p:nvPicPr>
          <p:cNvPr id="4" name="4 - Εικόνα" descr="iky.png">
            <a:extLst>
              <a:ext uri="{FF2B5EF4-FFF2-40B4-BE49-F238E27FC236}">
                <a16:creationId xmlns="" xmlns:a16="http://schemas.microsoft.com/office/drawing/2014/main" id="{0796AA27-A89D-40AB-92AB-3F70971D166F}"/>
              </a:ext>
            </a:extLst>
          </p:cNvPr>
          <p:cNvPicPr>
            <a:picLocks noChangeAspect="1"/>
          </p:cNvPicPr>
          <p:nvPr/>
        </p:nvPicPr>
        <p:blipFill>
          <a:blip r:embed="rId3" cstate="print"/>
          <a:stretch>
            <a:fillRect/>
          </a:stretch>
        </p:blipFill>
        <p:spPr>
          <a:xfrm>
            <a:off x="10954604" y="133165"/>
            <a:ext cx="1030250" cy="1003177"/>
          </a:xfrm>
          <a:prstGeom prst="rect">
            <a:avLst/>
          </a:prstGeom>
        </p:spPr>
      </p:pic>
    </p:spTree>
    <p:extLst>
      <p:ext uri="{BB962C8B-B14F-4D97-AF65-F5344CB8AC3E}">
        <p14:creationId xmlns:p14="http://schemas.microsoft.com/office/powerpoint/2010/main" val="34676907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FC7F9A71-728E-43FC-9D55-039250622AC7}"/>
              </a:ext>
            </a:extLst>
          </p:cNvPr>
          <p:cNvSpPr>
            <a:spLocks noGrp="1"/>
          </p:cNvSpPr>
          <p:nvPr>
            <p:ph type="title"/>
          </p:nvPr>
        </p:nvSpPr>
        <p:spPr/>
        <p:txBody>
          <a:bodyPr/>
          <a:lstStyle/>
          <a:p>
            <a:r>
              <a:rPr lang="el-GR" sz="2600" dirty="0" err="1">
                <a:solidFill>
                  <a:schemeClr val="bg2">
                    <a:lumMod val="50000"/>
                  </a:schemeClr>
                </a:solidFill>
                <a:effectLst>
                  <a:outerShdw blurRad="38100" dist="38100" dir="2700000" algn="tl">
                    <a:srgbClr val="000000">
                      <a:alpha val="43137"/>
                    </a:srgbClr>
                  </a:outerShdw>
                </a:effectLst>
              </a:rPr>
              <a:t>επικοινωνια</a:t>
            </a:r>
            <a:endParaRPr lang="en-US" sz="2600" dirty="0">
              <a:solidFill>
                <a:schemeClr val="bg2">
                  <a:lumMod val="50000"/>
                </a:schemeClr>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 xmlns:a16="http://schemas.microsoft.com/office/drawing/2014/main" id="{E1DD2742-5033-4AAE-9561-196FBB12AC54}"/>
              </a:ext>
            </a:extLst>
          </p:cNvPr>
          <p:cNvSpPr>
            <a:spLocks noGrp="1"/>
          </p:cNvSpPr>
          <p:nvPr>
            <p:ph sz="quarter" idx="13"/>
          </p:nvPr>
        </p:nvSpPr>
        <p:spPr/>
        <p:txBody>
          <a:bodyPr/>
          <a:lstStyle/>
          <a:p>
            <a:pPr marL="0" indent="0" algn="ctr">
              <a:buNone/>
            </a:pPr>
            <a:r>
              <a:rPr lang="el-GR" dirty="0"/>
              <a:t>Μαρια </a:t>
            </a:r>
            <a:r>
              <a:rPr lang="el-GR" dirty="0" err="1"/>
              <a:t>ξαρχουλακου</a:t>
            </a:r>
            <a:endParaRPr lang="en-US" dirty="0"/>
          </a:p>
          <a:p>
            <a:pPr marL="0" indent="0" algn="ctr">
              <a:buNone/>
            </a:pPr>
            <a:r>
              <a:rPr lang="en-US" cap="none" dirty="0">
                <a:hlinkClick r:id="rId2"/>
              </a:rPr>
              <a:t>mxarhou@iky.gr</a:t>
            </a:r>
            <a:endParaRPr lang="en-US" cap="none" dirty="0"/>
          </a:p>
          <a:p>
            <a:pPr marL="0" indent="0" algn="ctr">
              <a:buNone/>
            </a:pPr>
            <a:r>
              <a:rPr lang="en-US" cap="none" dirty="0"/>
              <a:t>210 3726348</a:t>
            </a:r>
            <a:endParaRPr lang="el-GR" dirty="0"/>
          </a:p>
          <a:p>
            <a:endParaRPr lang="en-US" dirty="0"/>
          </a:p>
        </p:txBody>
      </p:sp>
    </p:spTree>
    <p:extLst>
      <p:ext uri="{BB962C8B-B14F-4D97-AF65-F5344CB8AC3E}">
        <p14:creationId xmlns:p14="http://schemas.microsoft.com/office/powerpoint/2010/main" val="1872458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C4A43F58-A952-46CD-846C-3F8EB3A386D0}"/>
              </a:ext>
            </a:extLst>
          </p:cNvPr>
          <p:cNvSpPr>
            <a:spLocks noGrp="1"/>
          </p:cNvSpPr>
          <p:nvPr>
            <p:ph type="title"/>
          </p:nvPr>
        </p:nvSpPr>
        <p:spPr>
          <a:xfrm>
            <a:off x="1305018" y="618518"/>
            <a:ext cx="9472474" cy="1219160"/>
          </a:xfrm>
        </p:spPr>
        <p:txBody>
          <a:bodyPr/>
          <a:lstStyle/>
          <a:p>
            <a:r>
              <a:rPr lang="el-GR" sz="3200" dirty="0">
                <a:solidFill>
                  <a:schemeClr val="bg2">
                    <a:lumMod val="50000"/>
                  </a:schemeClr>
                </a:solidFill>
                <a:effectLst>
                  <a:outerShdw blurRad="38100" dist="38100" dir="2700000" algn="tl">
                    <a:srgbClr val="000000">
                      <a:alpha val="43137"/>
                    </a:srgbClr>
                  </a:outerShdw>
                </a:effectLst>
              </a:rPr>
              <a:t>ΠΡΟΓΡΑΜΜΑ ΜΑΘΗΜΑΤΩΝ &amp; ΣΕΜΙΝΑΡΙΩΝ ΕΛΛΗΝΙΚΗΣ ΓΛΩΣΣΑΣ ΚΑΙ ΠΟΛΙΤΙΣΜΟΥ</a:t>
            </a:r>
            <a:endParaRPr lang="en-US" sz="3200" dirty="0">
              <a:solidFill>
                <a:schemeClr val="bg2">
                  <a:lumMod val="50000"/>
                </a:schemeClr>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 xmlns:a16="http://schemas.microsoft.com/office/drawing/2014/main" id="{1137F519-202E-42E7-9908-A447420C4077}"/>
              </a:ext>
            </a:extLst>
          </p:cNvPr>
          <p:cNvSpPr>
            <a:spLocks noGrp="1"/>
          </p:cNvSpPr>
          <p:nvPr>
            <p:ph sz="quarter" idx="13"/>
          </p:nvPr>
        </p:nvSpPr>
        <p:spPr>
          <a:xfrm>
            <a:off x="923278" y="2099389"/>
            <a:ext cx="9854215" cy="2920934"/>
          </a:xfrm>
          <a:ln w="12700">
            <a:solidFill>
              <a:srgbClr val="0070C0"/>
            </a:solidFill>
          </a:ln>
        </p:spPr>
        <p:txBody>
          <a:bodyPr>
            <a:normAutofit fontScale="92500"/>
          </a:bodyPr>
          <a:lstStyle/>
          <a:p>
            <a:r>
              <a:rPr lang="el-GR" cap="none" dirty="0"/>
              <a:t>έλευση στην Ελλάδα/δημόσιο ελληνικό Α.Ε.Ι.</a:t>
            </a:r>
          </a:p>
          <a:p>
            <a:r>
              <a:rPr lang="el-GR" cap="none" dirty="0"/>
              <a:t>παρακολούθηση μαθήματων &amp; σεμιναρίων ελληνικής γλώσσας και πολιτισμού (8 μήνες)</a:t>
            </a:r>
          </a:p>
          <a:p>
            <a:r>
              <a:rPr lang="el-GR" cap="none" dirty="0"/>
              <a:t>πολιτιστικές εκδηλώσεις/εκπαιδευτικές επισκέψεις</a:t>
            </a:r>
          </a:p>
          <a:p>
            <a:r>
              <a:rPr lang="el-GR" cap="none" dirty="0"/>
              <a:t>πιστοποιητικό παρακολούθησης</a:t>
            </a:r>
          </a:p>
          <a:p>
            <a:r>
              <a:rPr lang="el-GR" cap="none" dirty="0"/>
              <a:t>δωρεάν διαμονή &amp; σίτιση, μηνιαία υποτροφία</a:t>
            </a:r>
          </a:p>
          <a:p>
            <a:r>
              <a:rPr lang="el-GR" cap="none" dirty="0"/>
              <a:t>50 θέσεις υποτρόφων / προκήρυξη</a:t>
            </a:r>
          </a:p>
          <a:p>
            <a:pPr marL="0" indent="0">
              <a:buNone/>
            </a:pPr>
            <a:endParaRPr lang="el-GR" cap="none" dirty="0"/>
          </a:p>
          <a:p>
            <a:endParaRPr lang="el-GR" dirty="0"/>
          </a:p>
          <a:p>
            <a:pPr marL="0" indent="0">
              <a:buNone/>
            </a:pPr>
            <a:endParaRPr lang="el-GR" dirty="0"/>
          </a:p>
        </p:txBody>
      </p:sp>
      <p:pic>
        <p:nvPicPr>
          <p:cNvPr id="4" name="4 - Εικόνα" descr="iky.png">
            <a:extLst>
              <a:ext uri="{FF2B5EF4-FFF2-40B4-BE49-F238E27FC236}">
                <a16:creationId xmlns="" xmlns:a16="http://schemas.microsoft.com/office/drawing/2014/main" id="{328D7801-B91C-4636-B849-EA1C95B76A0B}"/>
              </a:ext>
            </a:extLst>
          </p:cNvPr>
          <p:cNvPicPr>
            <a:picLocks noChangeAspect="1"/>
          </p:cNvPicPr>
          <p:nvPr/>
        </p:nvPicPr>
        <p:blipFill>
          <a:blip r:embed="rId3" cstate="print"/>
          <a:stretch>
            <a:fillRect/>
          </a:stretch>
        </p:blipFill>
        <p:spPr>
          <a:xfrm>
            <a:off x="10954604" y="133165"/>
            <a:ext cx="1030250" cy="1003177"/>
          </a:xfrm>
          <a:prstGeom prst="rect">
            <a:avLst/>
          </a:prstGeom>
        </p:spPr>
      </p:pic>
    </p:spTree>
    <p:extLst>
      <p:ext uri="{BB962C8B-B14F-4D97-AF65-F5344CB8AC3E}">
        <p14:creationId xmlns:p14="http://schemas.microsoft.com/office/powerpoint/2010/main" val="2956340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0" dur="500"/>
                                        <p:tgtEl>
                                          <p:spTgt spid="3">
                                            <p:txEl>
                                              <p:pRg st="3" end="3"/>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3" dur="500"/>
                                        <p:tgtEl>
                                          <p:spTgt spid="3">
                                            <p:txEl>
                                              <p:pRg st="4" end="4"/>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pct25">
          <a:fgClr>
            <a:schemeClr val="accent1"/>
          </a:fgClr>
          <a:bgClr>
            <a:schemeClr val="bg1"/>
          </a:bgClr>
        </a:pattFill>
        <a:effectLst/>
      </p:bgPr>
    </p:bg>
    <p:spTree>
      <p:nvGrpSpPr>
        <p:cNvPr id="1" name=""/>
        <p:cNvGrpSpPr/>
        <p:nvPr/>
      </p:nvGrpSpPr>
      <p:grpSpPr>
        <a:xfrm>
          <a:off x="0" y="0"/>
          <a:ext cx="0" cy="0"/>
          <a:chOff x="0" y="0"/>
          <a:chExt cx="0" cy="0"/>
        </a:xfrm>
      </p:grpSpPr>
      <p:graphicFrame>
        <p:nvGraphicFramePr>
          <p:cNvPr id="4" name="Γράφημα 3">
            <a:extLst>
              <a:ext uri="{FF2B5EF4-FFF2-40B4-BE49-F238E27FC236}">
                <a16:creationId xmlns="" xmlns:a16="http://schemas.microsoft.com/office/drawing/2014/main" id="{6B094856-77FF-4C3A-B99F-C29072AB2C84}"/>
              </a:ext>
            </a:extLst>
          </p:cNvPr>
          <p:cNvGraphicFramePr>
            <a:graphicFrameLocks/>
          </p:cNvGraphicFramePr>
          <p:nvPr>
            <p:extLst>
              <p:ext uri="{D42A27DB-BD31-4B8C-83A1-F6EECF244321}">
                <p14:modId xmlns:p14="http://schemas.microsoft.com/office/powerpoint/2010/main" val="1761057169"/>
              </p:ext>
            </p:extLst>
          </p:nvPr>
        </p:nvGraphicFramePr>
        <p:xfrm>
          <a:off x="1083077" y="1305017"/>
          <a:ext cx="10200442" cy="4731799"/>
        </p:xfrm>
        <a:graphic>
          <a:graphicData uri="http://schemas.openxmlformats.org/drawingml/2006/chart">
            <c:chart xmlns:c="http://schemas.openxmlformats.org/drawingml/2006/chart" xmlns:r="http://schemas.openxmlformats.org/officeDocument/2006/relationships" r:id="rId3"/>
          </a:graphicData>
        </a:graphic>
      </p:graphicFrame>
      <p:pic>
        <p:nvPicPr>
          <p:cNvPr id="3" name="4 - Εικόνα" descr="iky.png">
            <a:extLst>
              <a:ext uri="{FF2B5EF4-FFF2-40B4-BE49-F238E27FC236}">
                <a16:creationId xmlns="" xmlns:a16="http://schemas.microsoft.com/office/drawing/2014/main" id="{490BFFAB-FCBD-4D08-AC50-C5AA02D60725}"/>
              </a:ext>
            </a:extLst>
          </p:cNvPr>
          <p:cNvPicPr>
            <a:picLocks noChangeAspect="1"/>
          </p:cNvPicPr>
          <p:nvPr/>
        </p:nvPicPr>
        <p:blipFill>
          <a:blip r:embed="rId4" cstate="print"/>
          <a:stretch>
            <a:fillRect/>
          </a:stretch>
        </p:blipFill>
        <p:spPr>
          <a:xfrm>
            <a:off x="10954604" y="133165"/>
            <a:ext cx="1030250" cy="1003177"/>
          </a:xfrm>
          <a:prstGeom prst="rect">
            <a:avLst/>
          </a:prstGeom>
        </p:spPr>
      </p:pic>
    </p:spTree>
    <p:extLst>
      <p:ext uri="{BB962C8B-B14F-4D97-AF65-F5344CB8AC3E}">
        <p14:creationId xmlns:p14="http://schemas.microsoft.com/office/powerpoint/2010/main" val="4081865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Γράφημα 3">
            <a:extLst>
              <a:ext uri="{FF2B5EF4-FFF2-40B4-BE49-F238E27FC236}">
                <a16:creationId xmlns="" xmlns:a16="http://schemas.microsoft.com/office/drawing/2014/main" id="{D5A4B956-1F42-4F9E-9008-1B1A05F681C9}"/>
              </a:ext>
            </a:extLst>
          </p:cNvPr>
          <p:cNvGraphicFramePr>
            <a:graphicFrameLocks/>
          </p:cNvGraphicFramePr>
          <p:nvPr>
            <p:extLst>
              <p:ext uri="{D42A27DB-BD31-4B8C-83A1-F6EECF244321}">
                <p14:modId xmlns:p14="http://schemas.microsoft.com/office/powerpoint/2010/main" val="2655348443"/>
              </p:ext>
            </p:extLst>
          </p:nvPr>
        </p:nvGraphicFramePr>
        <p:xfrm>
          <a:off x="1102311" y="1136342"/>
          <a:ext cx="9648548" cy="4891595"/>
        </p:xfrm>
        <a:graphic>
          <a:graphicData uri="http://schemas.openxmlformats.org/drawingml/2006/chart">
            <c:chart xmlns:c="http://schemas.openxmlformats.org/drawingml/2006/chart" xmlns:r="http://schemas.openxmlformats.org/officeDocument/2006/relationships" r:id="rId3"/>
          </a:graphicData>
        </a:graphic>
      </p:graphicFrame>
      <p:pic>
        <p:nvPicPr>
          <p:cNvPr id="3" name="4 - Εικόνα" descr="iky.png">
            <a:extLst>
              <a:ext uri="{FF2B5EF4-FFF2-40B4-BE49-F238E27FC236}">
                <a16:creationId xmlns="" xmlns:a16="http://schemas.microsoft.com/office/drawing/2014/main" id="{B8413D52-C929-4052-8AE8-F9744933AF07}"/>
              </a:ext>
            </a:extLst>
          </p:cNvPr>
          <p:cNvPicPr>
            <a:picLocks noChangeAspect="1"/>
          </p:cNvPicPr>
          <p:nvPr/>
        </p:nvPicPr>
        <p:blipFill>
          <a:blip r:embed="rId4" cstate="print"/>
          <a:stretch>
            <a:fillRect/>
          </a:stretch>
        </p:blipFill>
        <p:spPr>
          <a:xfrm>
            <a:off x="10954604" y="133165"/>
            <a:ext cx="1030250" cy="1003177"/>
          </a:xfrm>
          <a:prstGeom prst="rect">
            <a:avLst/>
          </a:prstGeom>
        </p:spPr>
      </p:pic>
    </p:spTree>
    <p:extLst>
      <p:ext uri="{BB962C8B-B14F-4D97-AF65-F5344CB8AC3E}">
        <p14:creationId xmlns:p14="http://schemas.microsoft.com/office/powerpoint/2010/main" val="19740864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Γράφημα 2">
            <a:extLst>
              <a:ext uri="{FF2B5EF4-FFF2-40B4-BE49-F238E27FC236}">
                <a16:creationId xmlns="" xmlns:a16="http://schemas.microsoft.com/office/drawing/2014/main" id="{29C27270-EAAE-48E3-BC8B-BB326761CD71}"/>
              </a:ext>
            </a:extLst>
          </p:cNvPr>
          <p:cNvGraphicFramePr>
            <a:graphicFrameLocks/>
          </p:cNvGraphicFramePr>
          <p:nvPr>
            <p:extLst>
              <p:ext uri="{D42A27DB-BD31-4B8C-83A1-F6EECF244321}">
                <p14:modId xmlns:p14="http://schemas.microsoft.com/office/powerpoint/2010/main" val="1679777629"/>
              </p:ext>
            </p:extLst>
          </p:nvPr>
        </p:nvGraphicFramePr>
        <p:xfrm>
          <a:off x="1003177" y="1136342"/>
          <a:ext cx="9809825" cy="4873026"/>
        </p:xfrm>
        <a:graphic>
          <a:graphicData uri="http://schemas.openxmlformats.org/drawingml/2006/chart">
            <c:chart xmlns:c="http://schemas.openxmlformats.org/drawingml/2006/chart" xmlns:r="http://schemas.openxmlformats.org/officeDocument/2006/relationships" r:id="rId3"/>
          </a:graphicData>
        </a:graphic>
      </p:graphicFrame>
      <p:pic>
        <p:nvPicPr>
          <p:cNvPr id="4" name="4 - Εικόνα" descr="iky.png">
            <a:extLst>
              <a:ext uri="{FF2B5EF4-FFF2-40B4-BE49-F238E27FC236}">
                <a16:creationId xmlns="" xmlns:a16="http://schemas.microsoft.com/office/drawing/2014/main" id="{542A94A8-6789-4B9C-837E-24FE582CCA69}"/>
              </a:ext>
            </a:extLst>
          </p:cNvPr>
          <p:cNvPicPr>
            <a:picLocks noChangeAspect="1"/>
          </p:cNvPicPr>
          <p:nvPr/>
        </p:nvPicPr>
        <p:blipFill>
          <a:blip r:embed="rId4" cstate="print"/>
          <a:stretch>
            <a:fillRect/>
          </a:stretch>
        </p:blipFill>
        <p:spPr>
          <a:xfrm>
            <a:off x="10954604" y="133165"/>
            <a:ext cx="1030250" cy="1003177"/>
          </a:xfrm>
          <a:prstGeom prst="rect">
            <a:avLst/>
          </a:prstGeom>
        </p:spPr>
      </p:pic>
    </p:spTree>
    <p:extLst>
      <p:ext uri="{BB962C8B-B14F-4D97-AF65-F5344CB8AC3E}">
        <p14:creationId xmlns:p14="http://schemas.microsoft.com/office/powerpoint/2010/main" val="14442998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Γράφημα 4">
            <a:extLst>
              <a:ext uri="{FF2B5EF4-FFF2-40B4-BE49-F238E27FC236}">
                <a16:creationId xmlns="" xmlns:a16="http://schemas.microsoft.com/office/drawing/2014/main" id="{39505049-7326-4384-843A-330553D441C1}"/>
              </a:ext>
            </a:extLst>
          </p:cNvPr>
          <p:cNvGraphicFramePr>
            <a:graphicFrameLocks/>
          </p:cNvGraphicFramePr>
          <p:nvPr>
            <p:extLst>
              <p:ext uri="{D42A27DB-BD31-4B8C-83A1-F6EECF244321}">
                <p14:modId xmlns:p14="http://schemas.microsoft.com/office/powerpoint/2010/main" val="2395804498"/>
              </p:ext>
            </p:extLst>
          </p:nvPr>
        </p:nvGraphicFramePr>
        <p:xfrm>
          <a:off x="1473694" y="1207362"/>
          <a:ext cx="9658904" cy="4829453"/>
        </p:xfrm>
        <a:graphic>
          <a:graphicData uri="http://schemas.openxmlformats.org/drawingml/2006/chart">
            <c:chart xmlns:c="http://schemas.openxmlformats.org/drawingml/2006/chart" xmlns:r="http://schemas.openxmlformats.org/officeDocument/2006/relationships" r:id="rId3"/>
          </a:graphicData>
        </a:graphic>
      </p:graphicFrame>
      <p:pic>
        <p:nvPicPr>
          <p:cNvPr id="3" name="4 - Εικόνα" descr="iky.png">
            <a:extLst>
              <a:ext uri="{FF2B5EF4-FFF2-40B4-BE49-F238E27FC236}">
                <a16:creationId xmlns="" xmlns:a16="http://schemas.microsoft.com/office/drawing/2014/main" id="{D9D207A9-64A5-4CEA-8287-2F35A8AFCDD6}"/>
              </a:ext>
            </a:extLst>
          </p:cNvPr>
          <p:cNvPicPr>
            <a:picLocks noChangeAspect="1"/>
          </p:cNvPicPr>
          <p:nvPr/>
        </p:nvPicPr>
        <p:blipFill>
          <a:blip r:embed="rId4" cstate="print"/>
          <a:stretch>
            <a:fillRect/>
          </a:stretch>
        </p:blipFill>
        <p:spPr>
          <a:xfrm>
            <a:off x="10954604" y="133165"/>
            <a:ext cx="1030250" cy="1003177"/>
          </a:xfrm>
          <a:prstGeom prst="rect">
            <a:avLst/>
          </a:prstGeom>
        </p:spPr>
      </p:pic>
    </p:spTree>
    <p:extLst>
      <p:ext uri="{BB962C8B-B14F-4D97-AF65-F5344CB8AC3E}">
        <p14:creationId xmlns:p14="http://schemas.microsoft.com/office/powerpoint/2010/main" val="41705991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E6F15E4-88F8-4DC7-BB33-77B296BA68A6}"/>
              </a:ext>
            </a:extLst>
          </p:cNvPr>
          <p:cNvSpPr>
            <a:spLocks noGrp="1"/>
          </p:cNvSpPr>
          <p:nvPr>
            <p:ph type="title"/>
          </p:nvPr>
        </p:nvSpPr>
        <p:spPr>
          <a:xfrm>
            <a:off x="1567542" y="765110"/>
            <a:ext cx="9289847" cy="923731"/>
          </a:xfrm>
        </p:spPr>
        <p:txBody>
          <a:bodyPr>
            <a:normAutofit fontScale="90000"/>
          </a:bodyPr>
          <a:lstStyle/>
          <a:p>
            <a:r>
              <a:rPr lang="el-GR" dirty="0">
                <a:solidFill>
                  <a:schemeClr val="bg2">
                    <a:lumMod val="50000"/>
                  </a:schemeClr>
                </a:solidFill>
                <a:effectLst>
                  <a:outerShdw blurRad="38100" dist="38100" dir="2700000" algn="tl">
                    <a:srgbClr val="000000">
                      <a:alpha val="43137"/>
                    </a:srgbClr>
                  </a:outerShdw>
                </a:effectLst>
                <a:latin typeface="Calibri" panose="020F0502020204030204" pitchFamily="34" charset="0"/>
              </a:rPr>
              <a:t>ΘΕΡΙΝΟ </a:t>
            </a:r>
            <a:r>
              <a:rPr lang="el-GR" dirty="0" err="1">
                <a:solidFill>
                  <a:schemeClr val="bg2">
                    <a:lumMod val="50000"/>
                  </a:schemeClr>
                </a:solidFill>
                <a:effectLst>
                  <a:outerShdw blurRad="38100" dist="38100" dir="2700000" algn="tl">
                    <a:srgbClr val="000000">
                      <a:alpha val="43137"/>
                    </a:srgbClr>
                  </a:outerShdw>
                </a:effectLst>
                <a:latin typeface="Calibri" panose="020F0502020204030204" pitchFamily="34" charset="0"/>
              </a:rPr>
              <a:t>προγραμμα</a:t>
            </a:r>
            <a:r>
              <a:rPr lang="el-GR" dirty="0">
                <a:solidFill>
                  <a:schemeClr val="bg2">
                    <a:lumMod val="50000"/>
                  </a:schemeClr>
                </a:solidFill>
                <a:effectLst>
                  <a:outerShdw blurRad="38100" dist="38100" dir="2700000" algn="tl">
                    <a:srgbClr val="000000">
                      <a:alpha val="43137"/>
                    </a:srgbClr>
                  </a:outerShdw>
                </a:effectLst>
                <a:latin typeface="Calibri" panose="020F0502020204030204" pitchFamily="34" charset="0"/>
              </a:rPr>
              <a:t> ΕΛΛΗΝΙΚΗΣ ΓΛΩΣΣΑΣ</a:t>
            </a:r>
            <a:r>
              <a:rPr lang="en-US" dirty="0"/>
              <a:t/>
            </a:r>
            <a:br>
              <a:rPr lang="en-US" dirty="0"/>
            </a:br>
            <a:endParaRPr lang="en-US" dirty="0"/>
          </a:p>
        </p:txBody>
      </p:sp>
      <p:sp>
        <p:nvSpPr>
          <p:cNvPr id="3" name="Θέση περιεχομένου 2">
            <a:extLst>
              <a:ext uri="{FF2B5EF4-FFF2-40B4-BE49-F238E27FC236}">
                <a16:creationId xmlns="" xmlns:a16="http://schemas.microsoft.com/office/drawing/2014/main" id="{0511759C-60D0-4D22-A987-955CB03EC14F}"/>
              </a:ext>
            </a:extLst>
          </p:cNvPr>
          <p:cNvSpPr>
            <a:spLocks noGrp="1"/>
          </p:cNvSpPr>
          <p:nvPr>
            <p:ph sz="quarter" idx="13"/>
          </p:nvPr>
        </p:nvSpPr>
        <p:spPr>
          <a:xfrm>
            <a:off x="942392" y="1970844"/>
            <a:ext cx="9817344" cy="3049026"/>
          </a:xfrm>
          <a:ln w="12700">
            <a:solidFill>
              <a:srgbClr val="0070C0"/>
            </a:solidFill>
          </a:ln>
        </p:spPr>
        <p:txBody>
          <a:bodyPr/>
          <a:lstStyle/>
          <a:p>
            <a:r>
              <a:rPr lang="el-GR" cap="none" dirty="0"/>
              <a:t>προκήρυξη 2019/30 θέσεις</a:t>
            </a:r>
          </a:p>
          <a:p>
            <a:r>
              <a:rPr lang="el-GR" cap="none" dirty="0"/>
              <a:t>εντατικό (1 μήνας)</a:t>
            </a:r>
          </a:p>
          <a:p>
            <a:r>
              <a:rPr lang="el-GR" b="1" cap="none" dirty="0"/>
              <a:t>προχωρημένου επίπεδου (Β1)</a:t>
            </a:r>
          </a:p>
          <a:p>
            <a:r>
              <a:rPr lang="el-GR" cap="none" dirty="0"/>
              <a:t>βεβαίωση παρακολούθησης</a:t>
            </a:r>
          </a:p>
          <a:p>
            <a:r>
              <a:rPr lang="el-GR" cap="none" dirty="0"/>
              <a:t>εξαιρετικά θετική αξιολόγηση του προγράμματος από τους συμμετέχοντες</a:t>
            </a:r>
          </a:p>
          <a:p>
            <a:pPr marL="0" indent="0">
              <a:buNone/>
            </a:pPr>
            <a:endParaRPr lang="en-US" dirty="0"/>
          </a:p>
        </p:txBody>
      </p:sp>
      <p:pic>
        <p:nvPicPr>
          <p:cNvPr id="4" name="4 - Εικόνα" descr="iky.png">
            <a:extLst>
              <a:ext uri="{FF2B5EF4-FFF2-40B4-BE49-F238E27FC236}">
                <a16:creationId xmlns="" xmlns:a16="http://schemas.microsoft.com/office/drawing/2014/main" id="{30079C65-1999-48AA-A9BB-102782F5E789}"/>
              </a:ext>
            </a:extLst>
          </p:cNvPr>
          <p:cNvPicPr>
            <a:picLocks noChangeAspect="1"/>
          </p:cNvPicPr>
          <p:nvPr/>
        </p:nvPicPr>
        <p:blipFill>
          <a:blip r:embed="rId3" cstate="print"/>
          <a:stretch>
            <a:fillRect/>
          </a:stretch>
        </p:blipFill>
        <p:spPr>
          <a:xfrm>
            <a:off x="10954604" y="133165"/>
            <a:ext cx="1030250" cy="1003177"/>
          </a:xfrm>
          <a:prstGeom prst="rect">
            <a:avLst/>
          </a:prstGeom>
        </p:spPr>
      </p:pic>
    </p:spTree>
    <p:extLst>
      <p:ext uri="{BB962C8B-B14F-4D97-AF65-F5344CB8AC3E}">
        <p14:creationId xmlns:p14="http://schemas.microsoft.com/office/powerpoint/2010/main" val="451551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 xmlns:cx2="http://schemas.microsoft.com/office/drawing/2015/10/21/chartex" Requires="cx2">
          <p:graphicFrame>
            <p:nvGraphicFramePr>
              <p:cNvPr id="4" name="Γράφημα 3">
                <a:extLst>
                  <a:ext uri="{FF2B5EF4-FFF2-40B4-BE49-F238E27FC236}">
                    <a16:creationId xmlns:a16="http://schemas.microsoft.com/office/drawing/2014/main" id="{854ECC25-B722-410B-9571-7D2ACAA3BE2E}"/>
                  </a:ext>
                </a:extLst>
              </p:cNvPr>
              <p:cNvGraphicFramePr/>
              <p:nvPr>
                <p:extLst>
                  <p:ext uri="{D42A27DB-BD31-4B8C-83A1-F6EECF244321}">
                    <p14:modId xmlns:p14="http://schemas.microsoft.com/office/powerpoint/2010/main" val="1337477234"/>
                  </p:ext>
                </p:extLst>
              </p:nvPr>
            </p:nvGraphicFramePr>
            <p:xfrm>
              <a:off x="1017037" y="1136342"/>
              <a:ext cx="9733821" cy="4900564"/>
            </p:xfrm>
            <a:graphic>
              <a:graphicData uri="http://schemas.microsoft.com/office/drawing/2014/chartex">
                <cx:chart xmlns:cx="http://schemas.microsoft.com/office/drawing/2014/chartex" xmlns:r="http://schemas.openxmlformats.org/officeDocument/2006/relationships" r:id="rId3"/>
              </a:graphicData>
            </a:graphic>
          </p:graphicFrame>
        </mc:Choice>
        <mc:Fallback>
          <p:pic>
            <p:nvPicPr>
              <p:cNvPr id="4" name="Γράφημα 3">
                <a:extLst>
                  <a:ext uri="{FF2B5EF4-FFF2-40B4-BE49-F238E27FC236}">
                    <a16:creationId xmlns:cx2="http://schemas.microsoft.com/office/drawing/2015/10/21/chartex" xmlns="" xmlns:a16="http://schemas.microsoft.com/office/drawing/2014/main" id="{854ECC25-B722-410B-9571-7D2ACAA3BE2E}"/>
                  </a:ext>
                </a:extLst>
              </p:cNvPr>
              <p:cNvPicPr>
                <a:picLocks noGrp="1" noRot="1" noChangeAspect="1" noMove="1" noResize="1" noEditPoints="1" noAdjustHandles="1" noChangeArrowheads="1" noChangeShapeType="1"/>
              </p:cNvPicPr>
              <p:nvPr/>
            </p:nvPicPr>
            <p:blipFill>
              <a:blip r:embed="rId4"/>
              <a:stretch>
                <a:fillRect/>
              </a:stretch>
            </p:blipFill>
            <p:spPr>
              <a:xfrm>
                <a:off x="1017037" y="1136342"/>
                <a:ext cx="9733821" cy="4900564"/>
              </a:xfrm>
              <a:prstGeom prst="rect">
                <a:avLst/>
              </a:prstGeom>
            </p:spPr>
          </p:pic>
        </mc:Fallback>
      </mc:AlternateContent>
      <p:pic>
        <p:nvPicPr>
          <p:cNvPr id="3" name="4 - Εικόνα" descr="iky.png">
            <a:extLst>
              <a:ext uri="{FF2B5EF4-FFF2-40B4-BE49-F238E27FC236}">
                <a16:creationId xmlns="" xmlns:a16="http://schemas.microsoft.com/office/drawing/2014/main" id="{F37D413E-C704-47A3-8BC6-9F7201634F94}"/>
              </a:ext>
            </a:extLst>
          </p:cNvPr>
          <p:cNvPicPr>
            <a:picLocks noChangeAspect="1"/>
          </p:cNvPicPr>
          <p:nvPr/>
        </p:nvPicPr>
        <p:blipFill>
          <a:blip r:embed="rId5" cstate="print"/>
          <a:stretch>
            <a:fillRect/>
          </a:stretch>
        </p:blipFill>
        <p:spPr>
          <a:xfrm>
            <a:off x="10954604" y="133165"/>
            <a:ext cx="1030250" cy="1003177"/>
          </a:xfrm>
          <a:prstGeom prst="rect">
            <a:avLst/>
          </a:prstGeom>
        </p:spPr>
      </p:pic>
    </p:spTree>
    <p:extLst>
      <p:ext uri="{BB962C8B-B14F-4D97-AF65-F5344CB8AC3E}">
        <p14:creationId xmlns:p14="http://schemas.microsoft.com/office/powerpoint/2010/main" val="424001276"/>
      </p:ext>
    </p:extLst>
  </p:cSld>
  <p:clrMapOvr>
    <a:masterClrMapping/>
  </p:clrMapOvr>
  <p:timing>
    <p:tnLst>
      <p:par>
        <p:cTn id="1" dur="indefinite" restart="never" nodeType="tmRoot"/>
      </p:par>
    </p:tnLst>
  </p:timing>
</p:sld>
</file>

<file path=ppt/theme/theme1.xml><?xml version="1.0" encoding="utf-8"?>
<a:theme xmlns:a="http://schemas.openxmlformats.org/drawingml/2006/main" name="Σταγονίδιο">
  <a:themeElements>
    <a:clrScheme name="Σταγονίδιο">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Σταγονίδιο">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Διακριτικά στερεά">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 xmlns:thm15="http://schemas.microsoft.com/office/thememl/2012/main" name="Droplet" id="{8984A317-299A-4E50-B45D-BFC9EDE2337A}" vid="{DEB094D4-7FD8-4F86-93D5-B0F1341EF586}"/>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TM04033925[[fn=Σταγονίδιο]]</Template>
  <TotalTime>2878</TotalTime>
  <Words>1057</Words>
  <Application>Microsoft Office PowerPoint</Application>
  <PresentationFormat>Προσαρμογή</PresentationFormat>
  <Paragraphs>282</Paragraphs>
  <Slides>23</Slides>
  <Notes>19</Notes>
  <HiddenSlides>0</HiddenSlides>
  <MMClips>0</MMClips>
  <ScaleCrop>false</ScaleCrop>
  <HeadingPairs>
    <vt:vector size="4" baseType="variant">
      <vt:variant>
        <vt:lpstr>Θέμα</vt:lpstr>
      </vt:variant>
      <vt:variant>
        <vt:i4>1</vt:i4>
      </vt:variant>
      <vt:variant>
        <vt:lpstr>Τίτλοι διαφανειών</vt:lpstr>
      </vt:variant>
      <vt:variant>
        <vt:i4>23</vt:i4>
      </vt:variant>
    </vt:vector>
  </HeadingPairs>
  <TitlesOfParts>
    <vt:vector size="24" baseType="lpstr">
      <vt:lpstr>Σταγονίδιο</vt:lpstr>
      <vt:lpstr>«ΕιδικΑ διακρατικΑ ΠρογρΑμματα ΥποτροφιΩν ΙΚΥ για μελη δεπ &amp; ερευνητριεσ/εσ» </vt:lpstr>
      <vt:lpstr>αντικειμενο τμηματοσ </vt:lpstr>
      <vt:lpstr>ΠΡΟΓΡΑΜΜΑ ΜΑΘΗΜΑΤΩΝ &amp; ΣΕΜΙΝΑΡΙΩΝ ΕΛΛΗΝΙΚΗΣ ΓΛΩΣΣΑΣ ΚΑΙ ΠΟΛΙΤΙΣΜΟΥ</vt:lpstr>
      <vt:lpstr>Παρουσίαση του PowerPoint</vt:lpstr>
      <vt:lpstr>Παρουσίαση του PowerPoint</vt:lpstr>
      <vt:lpstr>Παρουσίαση του PowerPoint</vt:lpstr>
      <vt:lpstr>Παρουσίαση του PowerPoint</vt:lpstr>
      <vt:lpstr>ΘΕΡΙΝΟ προγραμμα ΕΛΛΗΝΙΚΗΣ ΓΛΩΣΣΑΣ </vt:lpstr>
      <vt:lpstr>Παρουσίαση του PowerPoint</vt:lpstr>
      <vt:lpstr>Προγραμμα IKYDA </vt:lpstr>
      <vt:lpstr>Προγραμμα IKYDA </vt:lpstr>
      <vt:lpstr>Προγραμμα IKYDA </vt:lpstr>
      <vt:lpstr>Προγραμμα IKYDA </vt:lpstr>
      <vt:lpstr>Παρουσίαση του PowerPoint</vt:lpstr>
      <vt:lpstr>Υποτροφιεσ συνεργασιασ με φορεισ ελληνικου πολιτισμου  </vt:lpstr>
      <vt:lpstr>Υποτροφιεσ συνεργασιασ με φορεισ ελληνικου πολιτισμου  </vt:lpstr>
      <vt:lpstr>Υποτροφιεσ συνεργασιασ με φορεισ ελληνικου πολιτισμου  </vt:lpstr>
      <vt:lpstr>«Πρόγραμμα Υποτροφιών Ι.Κ.Υ. για την ανάπτυξη συνεργασιών μεταξύ μελών ΔΕΠ ελληνικών ΑΕΙ και εκπαιδευτικών ιδρυμάτων ή φορέων ελληνικού πολιτισμού στο εξωτερικό»  </vt:lpstr>
      <vt:lpstr>«Πρόγραμμα Υποτροφιών Ι.Κ.Υ. για την ανάπτυξη συνεργασιών μεταξύ μελών ΔΕΠ ελληνικών ΑΕΙ και εκπαιδευτικών ιδρυμάτων ή φορέων ελληνικού πολιτισμού στο εξωτερικό»  </vt:lpstr>
      <vt:lpstr>Υποτροφιεσ ικυ- Fulbright greece  </vt:lpstr>
      <vt:lpstr>Υποτροφιεσ ικυ- Fulbright greece  </vt:lpstr>
      <vt:lpstr>Συνεργασια με Κινεζικο πανεπιστημιο </vt:lpstr>
      <vt:lpstr>επικοινωνια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Ειδικά διακρατικά Προγράμματα Υποτροφιών ΙΚΥ»</dc:title>
  <dc:creator>XARCHOULAKOU MARIA</dc:creator>
  <cp:lastModifiedBy>Aithousa Teletwn</cp:lastModifiedBy>
  <cp:revision>311</cp:revision>
  <dcterms:created xsi:type="dcterms:W3CDTF">2021-07-30T12:09:10Z</dcterms:created>
  <dcterms:modified xsi:type="dcterms:W3CDTF">2023-12-14T07:24:47Z</dcterms:modified>
</cp:coreProperties>
</file>