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xlsx" ContentType="application/vnd.openxmlformats-officedocument.spreadsheetml.sheet"/>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charts/chart1.xml" ContentType="application/vnd.openxmlformats-officedocument.drawingml.chart+xml"/>
  <Override PartName="/ppt/notesSlides/notesSlide5.xml" ContentType="application/vnd.openxmlformats-officedocument.presentationml.notesSlide+xml"/>
  <Override PartName="/ppt/charts/chart2.xml" ContentType="application/vnd.openxmlformats-officedocument.drawingml.chart+xml"/>
  <Override PartName="/ppt/notesSlides/notesSlide6.xml" ContentType="application/vnd.openxmlformats-officedocument.presentationml.notesSlide+xml"/>
  <Override PartName="/ppt/charts/chart3.xml" ContentType="application/vnd.openxmlformats-officedocument.drawingml.chart+xml"/>
  <Override PartName="/ppt/notesSlides/notesSlide7.xml" ContentType="application/vnd.openxmlformats-officedocument.presentationml.notesSlide+xml"/>
  <Override PartName="/ppt/charts/chart4.xml" ContentType="application/vnd.openxmlformats-officedocument.drawingml.char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charts/chart5.xml" ContentType="application/vnd.openxmlformats-officedocument.drawingml.chart+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charts/chartEx1.xml" ContentType="application/vnd.ms-office.chartex+xml"/>
  <Override PartName="/ppt/charts/style1.xml" ContentType="application/vnd.ms-office.chartstyle+xml"/>
  <Override PartName="/ppt/charts/colors1.xml" ContentType="application/vnd.ms-office.chartcolorstyle+xml"/>
  <Override PartName="/ppt/charts/style2.xml" ContentType="application/vnd.ms-office.chartstyle+xml"/>
  <Override PartName="/ppt/charts/colors2.xml" ContentType="application/vnd.ms-office.chartcolorstyle+xml"/>
  <Override PartName="/ppt/charts/style3.xml" ContentType="application/vnd.ms-office.chartstyle+xml"/>
  <Override PartName="/ppt/charts/colors3.xml" ContentType="application/vnd.ms-office.chartcolorstyle+xml"/>
  <Override PartName="/ppt/charts/style4.xml" ContentType="application/vnd.ms-office.chartstyle+xml"/>
  <Override PartName="/ppt/charts/colors4.xml" ContentType="application/vnd.ms-office.chartcolorstyle+xml"/>
  <Override PartName="/ppt/charts/colors5.xml" ContentType="application/vnd.ms-office.chartcolorstyle+xml"/>
  <Override PartName="/ppt/charts/style5.xml" ContentType="application/vnd.ms-office.chart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87" r:id="rId1"/>
  </p:sldMasterIdLst>
  <p:notesMasterIdLst>
    <p:notesMasterId r:id="rId25"/>
  </p:notesMasterIdLst>
  <p:sldIdLst>
    <p:sldId id="256" r:id="rId2"/>
    <p:sldId id="257" r:id="rId3"/>
    <p:sldId id="263" r:id="rId4"/>
    <p:sldId id="267" r:id="rId5"/>
    <p:sldId id="268" r:id="rId6"/>
    <p:sldId id="269" r:id="rId7"/>
    <p:sldId id="272" r:id="rId8"/>
    <p:sldId id="264" r:id="rId9"/>
    <p:sldId id="271" r:id="rId10"/>
    <p:sldId id="261" r:id="rId11"/>
    <p:sldId id="275" r:id="rId12"/>
    <p:sldId id="276" r:id="rId13"/>
    <p:sldId id="273" r:id="rId14"/>
    <p:sldId id="283" r:id="rId15"/>
    <p:sldId id="277" r:id="rId16"/>
    <p:sldId id="279" r:id="rId17"/>
    <p:sldId id="278" r:id="rId18"/>
    <p:sldId id="284" r:id="rId19"/>
    <p:sldId id="285" r:id="rId20"/>
    <p:sldId id="280" r:id="rId21"/>
    <p:sldId id="282" r:id="rId22"/>
    <p:sldId id="281" r:id="rId23"/>
    <p:sldId id="259" r:id="rId24"/>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8000"/>
    <a:srgbClr val="8F29BD"/>
    <a:srgbClr val="FF0066"/>
    <a:srgbClr val="FF33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778" autoAdjust="0"/>
    <p:restoredTop sz="94660"/>
  </p:normalViewPr>
  <p:slideViewPr>
    <p:cSldViewPr snapToGrid="0">
      <p:cViewPr>
        <p:scale>
          <a:sx n="76" d="100"/>
          <a:sy n="76" d="100"/>
        </p:scale>
        <p:origin x="-246" y="-228"/>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charts/_rels/chart1.xml.rels><?xml version="1.0" encoding="UTF-8" standalone="yes"?>
<Relationships xmlns="http://schemas.openxmlformats.org/package/2006/relationships"><Relationship Id="rId3" Type="http://schemas.microsoft.com/office/2011/relationships/chartStyle" Target="style1.xml"/><Relationship Id="rId2" Type="http://schemas.microsoft.com/office/2011/relationships/chartColorStyle" Target="colors1.xml"/><Relationship Id="rId1" Type="http://schemas.openxmlformats.org/officeDocument/2006/relationships/package" Target="../embeddings/Microsoft_Excel_Worksheet1.xlsx"/></Relationships>
</file>

<file path=ppt/charts/_rels/chart2.xml.rels><?xml version="1.0" encoding="UTF-8" standalone="yes"?>
<Relationships xmlns="http://schemas.openxmlformats.org/package/2006/relationships"><Relationship Id="rId3" Type="http://schemas.microsoft.com/office/2011/relationships/chartStyle" Target="style2.xml"/><Relationship Id="rId2" Type="http://schemas.microsoft.com/office/2011/relationships/chartColorStyle" Target="colors2.xml"/><Relationship Id="rId1" Type="http://schemas.openxmlformats.org/officeDocument/2006/relationships/package" Target="../embeddings/Microsoft_Excel_Worksheet2.xlsx"/></Relationships>
</file>

<file path=ppt/charts/_rels/chart3.xml.rels><?xml version="1.0" encoding="UTF-8" standalone="yes"?>
<Relationships xmlns="http://schemas.openxmlformats.org/package/2006/relationships"><Relationship Id="rId3" Type="http://schemas.microsoft.com/office/2011/relationships/chartStyle" Target="style3.xml"/><Relationship Id="rId2" Type="http://schemas.microsoft.com/office/2011/relationships/chartColorStyle" Target="colors3.xml"/><Relationship Id="rId1" Type="http://schemas.openxmlformats.org/officeDocument/2006/relationships/package" Target="../embeddings/Microsoft_Excel_Worksheet3.xlsx"/></Relationships>
</file>

<file path=ppt/charts/_rels/chart4.xml.rels><?xml version="1.0" encoding="UTF-8" standalone="yes"?>
<Relationships xmlns="http://schemas.openxmlformats.org/package/2006/relationships"><Relationship Id="rId3" Type="http://schemas.microsoft.com/office/2011/relationships/chartStyle" Target="style4.xml"/><Relationship Id="rId2" Type="http://schemas.microsoft.com/office/2011/relationships/chartColorStyle" Target="colors4.xml"/><Relationship Id="rId1" Type="http://schemas.openxmlformats.org/officeDocument/2006/relationships/package" Target="../embeddings/Microsoft_Excel_Worksheet4.xlsx"/></Relationships>
</file>

<file path=ppt/charts/_rels/chart5.xml.rels><?xml version="1.0" encoding="UTF-8" standalone="yes"?>
<Relationships xmlns="http://schemas.openxmlformats.org/package/2006/relationships"><Relationship Id="rId1" Type="http://schemas.openxmlformats.org/officeDocument/2006/relationships/oleObject" Target="file:///F:\IKY\&#928;&#913;&#929;&#927;&#933;&#931;&#921;&#913;&#931;&#917;&#921;&#931;\&#931;&#932;&#927;&#921;&#935;&#917;&#921;&#913;%202010-2015%20&#921;&#922;&#933;&#916;&#913;%20&#922;&#913;&#921;%20&#913;&#923;&#923;&#913;%202.xlsx" TargetMode="External"/></Relationships>
</file>

<file path=ppt/charts/_rels/chartEx1.xml.rels><?xml version="1.0" encoding="UTF-8" standalone="yes"?>
<Relationships xmlns="http://schemas.openxmlformats.org/package/2006/relationships"><Relationship Id="rId3" Type="http://schemas.microsoft.com/office/2011/relationships/chartColorStyle" Target="colors5.xml"/><Relationship Id="rId2" Type="http://schemas.microsoft.com/office/2011/relationships/chartStyle" Target="style5.xml"/><Relationship Id="rId1" Type="http://schemas.openxmlformats.org/officeDocument/2006/relationships/oleObject" Target="file:///C:\&#928;&#929;&#927;&#921;&#931;&#932;&#913;&#924;&#917;&#925;&#919;%20&#913;&#923;&#923;&#927;&#916;&#913;&#928;&#937;&#925;%20&#924;&#927;&#929;&#934;&#937;&#932;&#921;&#922;&#937;&#925;%20&#913;&#925;&#932;&#913;&#923;&#923;&#913;&#915;&#937;&#925;\&#928;&#913;&#929;&#927;&#933;&#931;&#921;&#913;&#931;&#919;\&#915;&#923;&#937;&#931;&#931;&#913;%20&#922;&#913;&#921;%20&#928;&#927;&#923;&#921;&#932;&#921;&#931;&#924;&#927;&#931;%20&#913;&#925;&#913;%20&#919;&#928;&#917;&#921;&#929;&#927;.xlsx"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l-G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600" b="1" i="0" u="none" strike="noStrike" kern="1200" cap="all" baseline="0">
                <a:solidFill>
                  <a:srgbClr val="00B0F0"/>
                </a:solidFill>
                <a:latin typeface="Comic Sans MS" panose="030F0702030302020204" pitchFamily="66" charset="0"/>
                <a:ea typeface="+mn-ea"/>
                <a:cs typeface="+mn-cs"/>
              </a:defRPr>
            </a:pPr>
            <a:r>
              <a:rPr lang="el-GR" baseline="0" dirty="0" err="1">
                <a:latin typeface="Comic Sans MS" panose="030F0702030302020204" pitchFamily="66" charset="0"/>
              </a:rPr>
              <a:t>Προελευση</a:t>
            </a:r>
            <a:r>
              <a:rPr lang="el-GR" baseline="0" dirty="0">
                <a:latin typeface="Comic Sans MS" panose="030F0702030302020204" pitchFamily="66" charset="0"/>
              </a:rPr>
              <a:t> </a:t>
            </a:r>
            <a:r>
              <a:rPr lang="el-GR" baseline="0" dirty="0" err="1">
                <a:latin typeface="Comic Sans MS" panose="030F0702030302020204" pitchFamily="66" charset="0"/>
              </a:rPr>
              <a:t>υποτροφων</a:t>
            </a:r>
            <a:r>
              <a:rPr lang="el-GR" baseline="0" dirty="0">
                <a:latin typeface="Comic Sans MS" panose="030F0702030302020204" pitchFamily="66" charset="0"/>
              </a:rPr>
              <a:t> 2002-2019</a:t>
            </a:r>
          </a:p>
        </c:rich>
      </c:tx>
      <c:layout/>
      <c:overlay val="0"/>
      <c:spPr>
        <a:noFill/>
        <a:ln>
          <a:noFill/>
        </a:ln>
        <a:effectLst/>
      </c:spPr>
    </c:title>
    <c:autoTitleDeleted val="0"/>
    <c:plotArea>
      <c:layout/>
      <c:pieChart>
        <c:varyColors val="1"/>
        <c:ser>
          <c:idx val="0"/>
          <c:order val="0"/>
          <c:dPt>
            <c:idx val="0"/>
            <c:bubble3D val="0"/>
            <c:spPr>
              <a:solidFill>
                <a:schemeClr val="accent1"/>
              </a:solidFill>
              <a:ln>
                <a:noFill/>
              </a:ln>
              <a:effectLst>
                <a:outerShdw blurRad="63500" sx="102000" sy="102000" algn="ctr" rotWithShape="0">
                  <a:prstClr val="black">
                    <a:alpha val="20000"/>
                  </a:prstClr>
                </a:outerShdw>
              </a:effectLst>
            </c:spPr>
            <c:extLst xmlns:c16r2="http://schemas.microsoft.com/office/drawing/2015/06/chart">
              <c:ext xmlns:c16="http://schemas.microsoft.com/office/drawing/2014/chart" uri="{C3380CC4-5D6E-409C-BE32-E72D297353CC}">
                <c16:uniqueId val="{00000001-EE1B-4682-8F52-D6BBF16073E8}"/>
              </c:ext>
            </c:extLst>
          </c:dPt>
          <c:dPt>
            <c:idx val="1"/>
            <c:bubble3D val="0"/>
            <c:spPr>
              <a:solidFill>
                <a:schemeClr val="accent2"/>
              </a:solidFill>
              <a:ln>
                <a:noFill/>
              </a:ln>
              <a:effectLst>
                <a:outerShdw blurRad="63500" sx="102000" sy="102000" algn="ctr" rotWithShape="0">
                  <a:prstClr val="black">
                    <a:alpha val="20000"/>
                  </a:prstClr>
                </a:outerShdw>
              </a:effectLst>
            </c:spPr>
            <c:extLst xmlns:c16r2="http://schemas.microsoft.com/office/drawing/2015/06/chart">
              <c:ext xmlns:c16="http://schemas.microsoft.com/office/drawing/2014/chart" uri="{C3380CC4-5D6E-409C-BE32-E72D297353CC}">
                <c16:uniqueId val="{00000003-EE1B-4682-8F52-D6BBF16073E8}"/>
              </c:ext>
            </c:extLst>
          </c:dPt>
          <c:dPt>
            <c:idx val="2"/>
            <c:bubble3D val="0"/>
            <c:spPr>
              <a:solidFill>
                <a:schemeClr val="accent3"/>
              </a:solidFill>
              <a:ln>
                <a:noFill/>
              </a:ln>
              <a:effectLst>
                <a:outerShdw blurRad="63500" sx="102000" sy="102000" algn="ctr" rotWithShape="0">
                  <a:prstClr val="black">
                    <a:alpha val="20000"/>
                  </a:prstClr>
                </a:outerShdw>
              </a:effectLst>
            </c:spPr>
            <c:extLst xmlns:c16r2="http://schemas.microsoft.com/office/drawing/2015/06/chart">
              <c:ext xmlns:c16="http://schemas.microsoft.com/office/drawing/2014/chart" uri="{C3380CC4-5D6E-409C-BE32-E72D297353CC}">
                <c16:uniqueId val="{00000005-EE1B-4682-8F52-D6BBF16073E8}"/>
              </c:ext>
            </c:extLst>
          </c:dPt>
          <c:dPt>
            <c:idx val="3"/>
            <c:bubble3D val="0"/>
            <c:spPr>
              <a:solidFill>
                <a:schemeClr val="accent4"/>
              </a:solidFill>
              <a:ln>
                <a:noFill/>
              </a:ln>
              <a:effectLst>
                <a:outerShdw blurRad="63500" sx="102000" sy="102000" algn="ctr" rotWithShape="0">
                  <a:prstClr val="black">
                    <a:alpha val="20000"/>
                  </a:prstClr>
                </a:outerShdw>
              </a:effectLst>
            </c:spPr>
            <c:extLst xmlns:c16r2="http://schemas.microsoft.com/office/drawing/2015/06/chart">
              <c:ext xmlns:c16="http://schemas.microsoft.com/office/drawing/2014/chart" uri="{C3380CC4-5D6E-409C-BE32-E72D297353CC}">
                <c16:uniqueId val="{00000007-EE1B-4682-8F52-D6BBF16073E8}"/>
              </c:ext>
            </c:extLst>
          </c:dPt>
          <c:dPt>
            <c:idx val="4"/>
            <c:bubble3D val="0"/>
            <c:spPr>
              <a:solidFill>
                <a:schemeClr val="accent5"/>
              </a:solidFill>
              <a:ln>
                <a:noFill/>
              </a:ln>
              <a:effectLst>
                <a:outerShdw blurRad="63500" sx="102000" sy="102000" algn="ctr" rotWithShape="0">
                  <a:prstClr val="black">
                    <a:alpha val="20000"/>
                  </a:prstClr>
                </a:outerShdw>
              </a:effectLst>
            </c:spPr>
            <c:extLst xmlns:c16r2="http://schemas.microsoft.com/office/drawing/2015/06/chart">
              <c:ext xmlns:c16="http://schemas.microsoft.com/office/drawing/2014/chart" uri="{C3380CC4-5D6E-409C-BE32-E72D297353CC}">
                <c16:uniqueId val="{00000009-EE1B-4682-8F52-D6BBF16073E8}"/>
              </c:ext>
            </c:extLst>
          </c:dPt>
          <c:dLbls>
            <c:dLbl>
              <c:idx val="0"/>
              <c:spPr>
                <a:solidFill>
                  <a:prstClr val="white"/>
                </a:solidFill>
                <a:ln>
                  <a:solidFill>
                    <a:srgbClr val="274FA4"/>
                  </a:solidFill>
                </a:ln>
                <a:effectLst/>
              </c:spPr>
              <c:txPr>
                <a:bodyPr rot="0" spcFirstLastPara="1" vertOverflow="clip" horzOverflow="clip" vert="horz" wrap="square" lIns="38100" tIns="19050" rIns="38100" bIns="19050" anchor="ctr" anchorCtr="1">
                  <a:spAutoFit/>
                </a:bodyPr>
                <a:lstStyle/>
                <a:p>
                  <a:pPr>
                    <a:defRPr sz="1000" b="1" i="0" u="none" strike="noStrike" kern="1200" baseline="0">
                      <a:solidFill>
                        <a:srgbClr val="00B0F0"/>
                      </a:solidFill>
                      <a:latin typeface="+mn-lt"/>
                      <a:ea typeface="+mn-ea"/>
                      <a:cs typeface="+mn-cs"/>
                    </a:defRPr>
                  </a:pPr>
                  <a:endParaRPr lang="el-GR"/>
                </a:p>
              </c:txPr>
              <c:dLblPos val="inEnd"/>
              <c:showLegendKey val="0"/>
              <c:showVal val="0"/>
              <c:showCatName val="1"/>
              <c:showSerName val="0"/>
              <c:showPercent val="1"/>
              <c:showBubbleSize val="0"/>
            </c:dLbl>
            <c:dLbl>
              <c:idx val="1"/>
              <c:spPr>
                <a:solidFill>
                  <a:prstClr val="white"/>
                </a:solidFill>
                <a:ln>
                  <a:solidFill>
                    <a:srgbClr val="274FA4"/>
                  </a:solidFill>
                </a:ln>
                <a:effectLst/>
              </c:spPr>
              <c:txPr>
                <a:bodyPr rot="0" spcFirstLastPara="1" vertOverflow="clip" horzOverflow="clip" vert="horz" wrap="square" lIns="38100" tIns="19050" rIns="38100" bIns="19050" anchor="ctr" anchorCtr="1">
                  <a:spAutoFit/>
                </a:bodyPr>
                <a:lstStyle/>
                <a:p>
                  <a:pPr>
                    <a:defRPr sz="1000" b="1" i="0" u="none" strike="noStrike" kern="1200" baseline="0">
                      <a:solidFill>
                        <a:srgbClr val="00B0F0"/>
                      </a:solidFill>
                      <a:latin typeface="+mn-lt"/>
                      <a:ea typeface="+mn-ea"/>
                      <a:cs typeface="+mn-cs"/>
                    </a:defRPr>
                  </a:pPr>
                  <a:endParaRPr lang="el-GR"/>
                </a:p>
              </c:txPr>
              <c:dLblPos val="inEnd"/>
              <c:showLegendKey val="0"/>
              <c:showVal val="0"/>
              <c:showCatName val="1"/>
              <c:showSerName val="0"/>
              <c:showPercent val="1"/>
              <c:showBubbleSize val="0"/>
            </c:dLbl>
            <c:dLbl>
              <c:idx val="2"/>
              <c:spPr>
                <a:solidFill>
                  <a:prstClr val="white"/>
                </a:solidFill>
                <a:ln>
                  <a:solidFill>
                    <a:srgbClr val="274FA4"/>
                  </a:solidFill>
                </a:ln>
                <a:effectLst/>
              </c:spPr>
              <c:txPr>
                <a:bodyPr rot="0" spcFirstLastPara="1" vertOverflow="clip" horzOverflow="clip" vert="horz" wrap="square" lIns="38100" tIns="19050" rIns="38100" bIns="19050" anchor="ctr" anchorCtr="1">
                  <a:spAutoFit/>
                </a:bodyPr>
                <a:lstStyle/>
                <a:p>
                  <a:pPr>
                    <a:defRPr sz="1000" b="1" i="0" u="none" strike="noStrike" kern="1200" baseline="0">
                      <a:solidFill>
                        <a:srgbClr val="00B0F0"/>
                      </a:solidFill>
                      <a:latin typeface="+mn-lt"/>
                      <a:ea typeface="+mn-ea"/>
                      <a:cs typeface="+mn-cs"/>
                    </a:defRPr>
                  </a:pPr>
                  <a:endParaRPr lang="el-GR"/>
                </a:p>
              </c:txPr>
              <c:dLblPos val="inEnd"/>
              <c:showLegendKey val="0"/>
              <c:showVal val="0"/>
              <c:showCatName val="1"/>
              <c:showSerName val="0"/>
              <c:showPercent val="1"/>
              <c:showBubbleSize val="0"/>
            </c:dLbl>
            <c:dLbl>
              <c:idx val="3"/>
              <c:spPr>
                <a:solidFill>
                  <a:prstClr val="white"/>
                </a:solidFill>
                <a:ln>
                  <a:solidFill>
                    <a:srgbClr val="274FA4"/>
                  </a:solidFill>
                </a:ln>
                <a:effectLst/>
              </c:spPr>
              <c:txPr>
                <a:bodyPr rot="0" spcFirstLastPara="1" vertOverflow="clip" horzOverflow="clip" vert="horz" wrap="square" lIns="38100" tIns="19050" rIns="38100" bIns="19050" anchor="ctr" anchorCtr="1">
                  <a:spAutoFit/>
                </a:bodyPr>
                <a:lstStyle/>
                <a:p>
                  <a:pPr>
                    <a:defRPr sz="1000" b="1" i="0" u="none" strike="noStrike" kern="1200" baseline="0">
                      <a:solidFill>
                        <a:srgbClr val="00B0F0"/>
                      </a:solidFill>
                      <a:latin typeface="+mn-lt"/>
                      <a:ea typeface="+mn-ea"/>
                      <a:cs typeface="+mn-cs"/>
                    </a:defRPr>
                  </a:pPr>
                  <a:endParaRPr lang="el-GR"/>
                </a:p>
              </c:txPr>
              <c:dLblPos val="inEnd"/>
              <c:showLegendKey val="0"/>
              <c:showVal val="0"/>
              <c:showCatName val="1"/>
              <c:showSerName val="0"/>
              <c:showPercent val="1"/>
              <c:showBubbleSize val="0"/>
            </c:dLbl>
            <c:dLbl>
              <c:idx val="4"/>
              <c:spPr>
                <a:solidFill>
                  <a:prstClr val="white"/>
                </a:solidFill>
                <a:ln>
                  <a:solidFill>
                    <a:srgbClr val="274FA4"/>
                  </a:solidFill>
                </a:ln>
                <a:effectLst/>
              </c:spPr>
              <c:txPr>
                <a:bodyPr rot="0" spcFirstLastPara="1" vertOverflow="clip" horzOverflow="clip" vert="horz" wrap="square" lIns="38100" tIns="19050" rIns="38100" bIns="19050" anchor="ctr" anchorCtr="1">
                  <a:spAutoFit/>
                </a:bodyPr>
                <a:lstStyle/>
                <a:p>
                  <a:pPr>
                    <a:defRPr sz="1000" b="1" i="0" u="none" strike="noStrike" kern="1200" baseline="0">
                      <a:solidFill>
                        <a:srgbClr val="00B0F0"/>
                      </a:solidFill>
                      <a:latin typeface="+mn-lt"/>
                      <a:ea typeface="+mn-ea"/>
                      <a:cs typeface="+mn-cs"/>
                    </a:defRPr>
                  </a:pPr>
                  <a:endParaRPr lang="el-GR"/>
                </a:p>
              </c:txPr>
              <c:dLblPos val="inEnd"/>
              <c:showLegendKey val="0"/>
              <c:showVal val="0"/>
              <c:showCatName val="1"/>
              <c:showSerName val="0"/>
              <c:showPercent val="1"/>
              <c:showBubbleSize val="0"/>
            </c:dLbl>
            <c:spPr>
              <a:solidFill>
                <a:prstClr val="white"/>
              </a:solidFill>
              <a:ln>
                <a:solidFill>
                  <a:srgbClr val="274FA4"/>
                </a:solidFill>
              </a:ln>
              <a:effectLst/>
            </c:spPr>
            <c:dLblPos val="inEnd"/>
            <c:showLegendKey val="0"/>
            <c:showVal val="0"/>
            <c:showCatName val="1"/>
            <c:showSerName val="0"/>
            <c:showPercent val="1"/>
            <c:showBubbleSize val="0"/>
            <c:showLeaderLines val="0"/>
            <c:extLst xmlns:c16r2="http://schemas.microsoft.com/office/drawing/2015/06/chart">
              <c:ext xmlns:c15="http://schemas.microsoft.com/office/drawing/2012/chart" uri="{CE6537A1-D6FC-4f65-9D91-7224C49458BB}">
                <c15:spPr xmlns:c15="http://schemas.microsoft.com/office/drawing/2012/chart">
                  <a:prstGeom prst="wedgeRectCallout">
                    <a:avLst/>
                  </a:prstGeom>
                  <a:noFill/>
                  <a:ln>
                    <a:noFill/>
                  </a:ln>
                </c15:spPr>
              </c:ext>
            </c:extLst>
          </c:dLbls>
          <c:cat>
            <c:strRef>
              <c:f>Φύλλο2!$A$1:$A$5</c:f>
              <c:strCache>
                <c:ptCount val="5"/>
                <c:pt idx="0">
                  <c:v>ΕΥΡΩΠΗ </c:v>
                </c:pt>
                <c:pt idx="1">
                  <c:v>ΑΦΡΙΚΗ</c:v>
                </c:pt>
                <c:pt idx="2">
                  <c:v>ΑΜΕΡΙΚΗ</c:v>
                </c:pt>
                <c:pt idx="3">
                  <c:v>ΑΣΙΑ </c:v>
                </c:pt>
                <c:pt idx="4">
                  <c:v>ΩΚΕΑΝΙΑ</c:v>
                </c:pt>
              </c:strCache>
            </c:strRef>
          </c:cat>
          <c:val>
            <c:numRef>
              <c:f>Φύλλο2!$B$1:$B$5</c:f>
              <c:numCache>
                <c:formatCode>General</c:formatCode>
                <c:ptCount val="5"/>
                <c:pt idx="0">
                  <c:v>803</c:v>
                </c:pt>
                <c:pt idx="1">
                  <c:v>186</c:v>
                </c:pt>
                <c:pt idx="2">
                  <c:v>97</c:v>
                </c:pt>
                <c:pt idx="3">
                  <c:v>464</c:v>
                </c:pt>
                <c:pt idx="4">
                  <c:v>4</c:v>
                </c:pt>
              </c:numCache>
            </c:numRef>
          </c:val>
          <c:extLst xmlns:c16r2="http://schemas.microsoft.com/office/drawing/2015/06/chart">
            <c:ext xmlns:c16="http://schemas.microsoft.com/office/drawing/2014/chart" uri="{C3380CC4-5D6E-409C-BE32-E72D297353CC}">
              <c16:uniqueId val="{0000000A-EE1B-4682-8F52-D6BBF16073E8}"/>
            </c:ext>
          </c:extLst>
        </c:ser>
        <c:dLbls>
          <c:dLblPos val="inEnd"/>
          <c:showLegendKey val="0"/>
          <c:showVal val="0"/>
          <c:showCatName val="0"/>
          <c:showSerName val="0"/>
          <c:showPercent val="0"/>
          <c:showBubbleSize val="0"/>
          <c:showLeaderLines val="0"/>
        </c:dLbls>
        <c:firstSliceAng val="0"/>
      </c:pieChart>
      <c:spPr>
        <a:noFill/>
        <a:ln>
          <a:noFill/>
        </a:ln>
        <a:effectLst/>
      </c:spPr>
    </c:plotArea>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noFill/>
    <a:ln w="38100">
      <a:solidFill>
        <a:srgbClr val="0070C0"/>
      </a:solidFill>
    </a:ln>
    <a:effectLst/>
  </c:spPr>
  <c:txPr>
    <a:bodyPr/>
    <a:lstStyle/>
    <a:p>
      <a:pPr>
        <a:defRPr>
          <a:solidFill>
            <a:srgbClr val="00B0F0"/>
          </a:solidFill>
        </a:defRPr>
      </a:pPr>
      <a:endParaRPr lang="el-GR"/>
    </a:p>
  </c:txPr>
  <c:externalData r:id="rId1">
    <c:autoUpdate val="0"/>
  </c:externalData>
</c:chartSpace>
</file>

<file path=ppt/charts/chart2.xml><?xml version="1.0" encoding="utf-8"?>
<c:chartSpace xmlns:c="http://schemas.openxmlformats.org/drawingml/2006/chart" xmlns:a="http://schemas.openxmlformats.org/drawingml/2006/main" xmlns:r="http://schemas.openxmlformats.org/officeDocument/2006/relationships">
  <c:date1904 val="0"/>
  <c:lang val="el-G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defRPr sz="1900" b="1" i="0" u="none" strike="noStrike" kern="1200" baseline="0">
                <a:solidFill>
                  <a:schemeClr val="dk1">
                    <a:lumMod val="75000"/>
                    <a:lumOff val="25000"/>
                  </a:schemeClr>
                </a:solidFill>
                <a:latin typeface="Century" panose="02040604050505020304" pitchFamily="18" charset="0"/>
                <a:ea typeface="+mn-ea"/>
                <a:cs typeface="+mn-cs"/>
              </a:defRPr>
            </a:pPr>
            <a:r>
              <a:rPr lang="el-GR" sz="1900" baseline="0" dirty="0">
                <a:latin typeface="Century" panose="02040604050505020304" pitchFamily="18" charset="0"/>
              </a:rPr>
              <a:t>ΑΦΡΙΚΗ</a:t>
            </a:r>
          </a:p>
        </c:rich>
      </c:tx>
      <c:layout/>
      <c:overlay val="0"/>
      <c:spPr>
        <a:noFill/>
        <a:ln>
          <a:noFill/>
        </a:ln>
        <a:effectLst/>
      </c:spPr>
    </c:title>
    <c:autoTitleDeleted val="0"/>
    <c:plotArea>
      <c:layout/>
      <c:barChart>
        <c:barDir val="bar"/>
        <c:grouping val="clustered"/>
        <c:varyColors val="0"/>
        <c:ser>
          <c:idx val="0"/>
          <c:order val="0"/>
          <c:spPr>
            <a:solidFill>
              <a:schemeClr val="accent1">
                <a:alpha val="85000"/>
              </a:schemeClr>
            </a:solidFill>
            <a:ln w="9525" cap="flat" cmpd="sng" algn="ctr">
              <a:solidFill>
                <a:schemeClr val="lt1">
                  <a:alpha val="50000"/>
                </a:schemeClr>
              </a:solidFill>
              <a:round/>
            </a:ln>
            <a:effectLst/>
          </c:spPr>
          <c:invertIfNegative val="0"/>
          <c:dLbls>
            <c:dLbl>
              <c:idx val="16"/>
              <c:layout/>
              <c:tx>
                <c:rich>
                  <a:bodyPr/>
                  <a:lstStyle/>
                  <a:p>
                    <a:r>
                      <a:rPr lang="en-US"/>
                      <a:t>108</a:t>
                    </a:r>
                  </a:p>
                </c:rich>
              </c:tx>
              <c:dLblPos val="inEnd"/>
              <c:showLegendKey val="0"/>
              <c:showVal val="1"/>
              <c:showCatName val="0"/>
              <c:showSerName val="0"/>
              <c:showPercent val="0"/>
              <c:showBubbleSize val="0"/>
              <c:extLst xmlns:c16r2="http://schemas.microsoft.com/office/drawing/2015/06/chart">
                <c:ext xmlns:c15="http://schemas.microsoft.com/office/drawing/2012/chart" uri="{CE6537A1-D6FC-4f65-9D91-7224C49458BB}"/>
                <c:ext xmlns:c16="http://schemas.microsoft.com/office/drawing/2014/chart" uri="{C3380CC4-5D6E-409C-BE32-E72D297353CC}">
                  <c16:uniqueId val="{00000001-38C3-4EEF-9E92-0057AF2219F7}"/>
                </c:ext>
              </c:extLst>
            </c:dLbl>
            <c:spPr>
              <a:noFill/>
              <a:ln>
                <a:noFill/>
              </a:ln>
              <a:effectLst/>
            </c:spPr>
            <c:txPr>
              <a:bodyPr rot="0" spcFirstLastPara="1" vertOverflow="ellipsis" vert="horz" wrap="square" lIns="38100" tIns="19050" rIns="38100" bIns="19050" anchor="ctr" anchorCtr="1">
                <a:spAutoFit/>
              </a:bodyPr>
              <a:lstStyle/>
              <a:p>
                <a:pPr>
                  <a:defRPr sz="1400" b="1" i="0" u="none" strike="noStrike" kern="1200" baseline="0">
                    <a:solidFill>
                      <a:schemeClr val="lt1"/>
                    </a:solidFill>
                    <a:latin typeface="+mn-lt"/>
                    <a:ea typeface="+mn-ea"/>
                    <a:cs typeface="+mn-cs"/>
                  </a:defRPr>
                </a:pPr>
                <a:endParaRPr lang="el-GR"/>
              </a:p>
            </c:txPr>
            <c:dLblPos val="in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Φύλλο3!$A$2:$A$22</c:f>
              <c:strCache>
                <c:ptCount val="21"/>
                <c:pt idx="0">
                  <c:v>ΑΛΓΕΡΙΑ</c:v>
                </c:pt>
                <c:pt idx="1">
                  <c:v>ΜΑΛΑΟΥΙ</c:v>
                </c:pt>
                <c:pt idx="2">
                  <c:v>ΜΑΡΟΚΟ </c:v>
                </c:pt>
                <c:pt idx="3">
                  <c:v>ΜΟΖΑΜΒΙΚΗ</c:v>
                </c:pt>
                <c:pt idx="4">
                  <c:v>ΝΙΓΗΡΙΑ</c:v>
                </c:pt>
                <c:pt idx="5">
                  <c:v>ΡΟΥΑΝΤΑ </c:v>
                </c:pt>
                <c:pt idx="6">
                  <c:v>ΣΕΝΕΓΑΛΗ</c:v>
                </c:pt>
                <c:pt idx="7">
                  <c:v>Ν.ΑΦΡΙΚΗ</c:v>
                </c:pt>
                <c:pt idx="8">
                  <c:v>ΣΟΥΔΑΝ</c:v>
                </c:pt>
                <c:pt idx="9">
                  <c:v>ΤΑΝΖΑΝΙΑ</c:v>
                </c:pt>
                <c:pt idx="10">
                  <c:v>ΤΥΝΗΣΙΑ</c:v>
                </c:pt>
                <c:pt idx="11">
                  <c:v>ΟΥΓΚΑΝΤΑ</c:v>
                </c:pt>
                <c:pt idx="12">
                  <c:v>ΚΑΜΕΡΟΥΝ</c:v>
                </c:pt>
                <c:pt idx="13">
                  <c:v>ΤΣΑΝΤ</c:v>
                </c:pt>
                <c:pt idx="14">
                  <c:v>ΠΡ.ΑΚΡΩΤΗΡΙ</c:v>
                </c:pt>
                <c:pt idx="15">
                  <c:v>ΚΟΝΓΚΟ</c:v>
                </c:pt>
                <c:pt idx="16">
                  <c:v>ΑΙΓΥΠΤΟΣ</c:v>
                </c:pt>
                <c:pt idx="17">
                  <c:v>ΑΙΘΙΟΠΙΑ</c:v>
                </c:pt>
                <c:pt idx="18">
                  <c:v>ΓΚΑΝΑ</c:v>
                </c:pt>
                <c:pt idx="19">
                  <c:v>AKTH ΕΛΕΦΑΝΤΟΣΤΟΥ </c:v>
                </c:pt>
                <c:pt idx="20">
                  <c:v>ΛΙΒΥΗ</c:v>
                </c:pt>
              </c:strCache>
            </c:strRef>
          </c:cat>
          <c:val>
            <c:numRef>
              <c:f>Φύλλο3!$B$2:$B$22</c:f>
              <c:numCache>
                <c:formatCode>General</c:formatCode>
                <c:ptCount val="21"/>
                <c:pt idx="0">
                  <c:v>1</c:v>
                </c:pt>
                <c:pt idx="1">
                  <c:v>1</c:v>
                </c:pt>
                <c:pt idx="2">
                  <c:v>3</c:v>
                </c:pt>
                <c:pt idx="3">
                  <c:v>1</c:v>
                </c:pt>
                <c:pt idx="4">
                  <c:v>8</c:v>
                </c:pt>
                <c:pt idx="5">
                  <c:v>1</c:v>
                </c:pt>
                <c:pt idx="6">
                  <c:v>3</c:v>
                </c:pt>
                <c:pt idx="7">
                  <c:v>1</c:v>
                </c:pt>
                <c:pt idx="8">
                  <c:v>1</c:v>
                </c:pt>
                <c:pt idx="9">
                  <c:v>1</c:v>
                </c:pt>
                <c:pt idx="10">
                  <c:v>4</c:v>
                </c:pt>
                <c:pt idx="11">
                  <c:v>1</c:v>
                </c:pt>
                <c:pt idx="12">
                  <c:v>4</c:v>
                </c:pt>
                <c:pt idx="13">
                  <c:v>1</c:v>
                </c:pt>
                <c:pt idx="14">
                  <c:v>2</c:v>
                </c:pt>
                <c:pt idx="15">
                  <c:v>24</c:v>
                </c:pt>
                <c:pt idx="16">
                  <c:v>117</c:v>
                </c:pt>
                <c:pt idx="17">
                  <c:v>3</c:v>
                </c:pt>
                <c:pt idx="18">
                  <c:v>1</c:v>
                </c:pt>
                <c:pt idx="19">
                  <c:v>7</c:v>
                </c:pt>
                <c:pt idx="20">
                  <c:v>1</c:v>
                </c:pt>
              </c:numCache>
            </c:numRef>
          </c:val>
          <c:extLst xmlns:c16r2="http://schemas.microsoft.com/office/drawing/2015/06/chart">
            <c:ext xmlns:c16="http://schemas.microsoft.com/office/drawing/2014/chart" uri="{C3380CC4-5D6E-409C-BE32-E72D297353CC}">
              <c16:uniqueId val="{00000000-38C3-4EEF-9E92-0057AF2219F7}"/>
            </c:ext>
          </c:extLst>
        </c:ser>
        <c:dLbls>
          <c:dLblPos val="inEnd"/>
          <c:showLegendKey val="0"/>
          <c:showVal val="1"/>
          <c:showCatName val="0"/>
          <c:showSerName val="0"/>
          <c:showPercent val="0"/>
          <c:showBubbleSize val="0"/>
        </c:dLbls>
        <c:gapWidth val="65"/>
        <c:axId val="187493888"/>
        <c:axId val="190867712"/>
      </c:barChart>
      <c:catAx>
        <c:axId val="187493888"/>
        <c:scaling>
          <c:orientation val="minMax"/>
        </c:scaling>
        <c:delete val="0"/>
        <c:axPos val="l"/>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200" b="1" i="0" u="none" strike="noStrike" kern="1200" cap="all" baseline="0">
                <a:solidFill>
                  <a:schemeClr val="dk1">
                    <a:lumMod val="75000"/>
                    <a:lumOff val="25000"/>
                  </a:schemeClr>
                </a:solidFill>
                <a:latin typeface="+mn-lt"/>
                <a:ea typeface="+mn-ea"/>
                <a:cs typeface="+mn-cs"/>
              </a:defRPr>
            </a:pPr>
            <a:endParaRPr lang="el-GR"/>
          </a:p>
        </c:txPr>
        <c:crossAx val="190867712"/>
        <c:crosses val="autoZero"/>
        <c:auto val="1"/>
        <c:lblAlgn val="ctr"/>
        <c:lblOffset val="100"/>
        <c:noMultiLvlLbl val="0"/>
      </c:catAx>
      <c:valAx>
        <c:axId val="190867712"/>
        <c:scaling>
          <c:orientation val="minMax"/>
        </c:scaling>
        <c:delete val="0"/>
        <c:axPos val="b"/>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dk1">
                    <a:lumMod val="75000"/>
                    <a:lumOff val="25000"/>
                  </a:schemeClr>
                </a:solidFill>
                <a:latin typeface="+mn-lt"/>
                <a:ea typeface="+mn-ea"/>
                <a:cs typeface="+mn-cs"/>
              </a:defRPr>
            </a:pPr>
            <a:endParaRPr lang="el-GR"/>
          </a:p>
        </c:txPr>
        <c:crossAx val="187493888"/>
        <c:crosses val="autoZero"/>
        <c:crossBetween val="between"/>
      </c:valAx>
      <c:spPr>
        <a:noFill/>
        <a:ln>
          <a:noFill/>
        </a:ln>
        <a:effectLst/>
      </c:spPr>
    </c:plotArea>
    <c:plotVisOnly val="1"/>
    <c:dispBlanksAs val="gap"/>
    <c:showDLblsOverMax val="0"/>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28575" cap="flat" cmpd="sng" algn="ctr">
      <a:solidFill>
        <a:srgbClr val="0070C0"/>
      </a:solidFill>
      <a:round/>
    </a:ln>
    <a:effectLst/>
  </c:spPr>
  <c:txPr>
    <a:bodyPr/>
    <a:lstStyle/>
    <a:p>
      <a:pPr>
        <a:defRPr/>
      </a:pPr>
      <a:endParaRPr lang="el-GR"/>
    </a:p>
  </c:txPr>
  <c:externalData r:id="rId1">
    <c:autoUpdate val="0"/>
  </c:externalData>
</c:chartSpace>
</file>

<file path=ppt/charts/chart3.xml><?xml version="1.0" encoding="utf-8"?>
<c:chartSpace xmlns:c="http://schemas.openxmlformats.org/drawingml/2006/chart" xmlns:a="http://schemas.openxmlformats.org/drawingml/2006/main" xmlns:r="http://schemas.openxmlformats.org/officeDocument/2006/relationships">
  <c:date1904 val="0"/>
  <c:lang val="el-G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lgn="ctr" rtl="0">
              <a:defRPr lang="el-GR" sz="1900" b="1" i="0" u="none" strike="noStrike" kern="1200" baseline="0">
                <a:solidFill>
                  <a:prstClr val="black">
                    <a:lumMod val="75000"/>
                    <a:lumOff val="25000"/>
                  </a:prstClr>
                </a:solidFill>
                <a:effectLst/>
                <a:latin typeface="Century" panose="02040604050505020304" pitchFamily="18" charset="0"/>
                <a:ea typeface="+mn-ea"/>
                <a:cs typeface="+mn-cs"/>
              </a:defRPr>
            </a:pPr>
            <a:r>
              <a:rPr lang="el-GR" sz="1900" b="1" i="0" u="none" strike="noStrike" kern="1200" baseline="0" dirty="0">
                <a:solidFill>
                  <a:prstClr val="black">
                    <a:lumMod val="75000"/>
                    <a:lumOff val="25000"/>
                  </a:prstClr>
                </a:solidFill>
                <a:latin typeface="Century" panose="02040604050505020304" pitchFamily="18" charset="0"/>
                <a:ea typeface="+mn-ea"/>
                <a:cs typeface="+mn-cs"/>
              </a:rPr>
              <a:t>ΑΣΙΑ </a:t>
            </a:r>
          </a:p>
        </c:rich>
      </c:tx>
      <c:layout/>
      <c:overlay val="0"/>
      <c:spPr>
        <a:noFill/>
        <a:ln>
          <a:noFill/>
        </a:ln>
        <a:effectLst/>
      </c:spPr>
    </c:title>
    <c:autoTitleDeleted val="0"/>
    <c:plotArea>
      <c:layout/>
      <c:barChart>
        <c:barDir val="col"/>
        <c:grouping val="clustered"/>
        <c:varyColors val="0"/>
        <c:ser>
          <c:idx val="0"/>
          <c:order val="0"/>
          <c:spPr>
            <a:gradFill>
              <a:gsLst>
                <a:gs pos="0">
                  <a:schemeClr val="accent1"/>
                </a:gs>
                <a:gs pos="100000">
                  <a:schemeClr val="accent1">
                    <a:lumMod val="84000"/>
                  </a:schemeClr>
                </a:gs>
              </a:gsLst>
              <a:lin ang="5400000" scaled="1"/>
            </a:gradFill>
            <a:ln>
              <a:noFill/>
            </a:ln>
            <a:effectLst>
              <a:outerShdw blurRad="76200" dir="18900000" sy="23000" kx="-1200000" algn="bl" rotWithShape="0">
                <a:prstClr val="black">
                  <a:alpha val="20000"/>
                </a:prstClr>
              </a:outerShdw>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1000" b="1" i="0" u="none" strike="noStrike" kern="1200" baseline="0">
                    <a:solidFill>
                      <a:schemeClr val="lt1"/>
                    </a:solidFill>
                    <a:latin typeface="+mn-lt"/>
                    <a:ea typeface="+mn-ea"/>
                    <a:cs typeface="+mn-cs"/>
                  </a:defRPr>
                </a:pPr>
                <a:endParaRPr lang="el-GR"/>
              </a:p>
            </c:txPr>
            <c:dLblPos val="in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Φύλλο4!$A$1:$A$26</c:f>
              <c:strCache>
                <c:ptCount val="26"/>
                <c:pt idx="0">
                  <c:v>ΑΦΓΑΝΙΣΤΑΝ</c:v>
                </c:pt>
                <c:pt idx="1">
                  <c:v>ΑΡΜΕΝΙΑ </c:v>
                </c:pt>
                <c:pt idx="2">
                  <c:v>ΜΠΑΓΚΛΑΝΤΕΣ </c:v>
                </c:pt>
                <c:pt idx="3">
                  <c:v>ΝΕΠΑΛ</c:v>
                </c:pt>
                <c:pt idx="4">
                  <c:v>ΠΑΛΑΙΣΤΙΝΗ</c:v>
                </c:pt>
                <c:pt idx="5">
                  <c:v>ΠΑΚΙΣΤΑΝ</c:v>
                </c:pt>
                <c:pt idx="6">
                  <c:v>ΣΡΙ ΛΑΝΚΑ</c:v>
                </c:pt>
                <c:pt idx="7">
                  <c:v>ΣΥΡΙΑ</c:v>
                </c:pt>
                <c:pt idx="8">
                  <c:v>ΤΑΙΛΑΝΔΗ</c:v>
                </c:pt>
                <c:pt idx="9">
                  <c:v>ΤΟΥΡΚΙΑ</c:v>
                </c:pt>
                <c:pt idx="10">
                  <c:v>ΟΥΖΜΠΕΚΙΣΤΑΝ</c:v>
                </c:pt>
                <c:pt idx="11">
                  <c:v>ΒΙΕΤΝΑΜ </c:v>
                </c:pt>
                <c:pt idx="12">
                  <c:v>ΥΕΜΕΝΗ</c:v>
                </c:pt>
                <c:pt idx="13">
                  <c:v>ΚΙΝΑ</c:v>
                </c:pt>
                <c:pt idx="14">
                  <c:v>ΙΝΔΙΑ</c:v>
                </c:pt>
                <c:pt idx="15">
                  <c:v>ΙΝΔΟΝΗΣΙΑ</c:v>
                </c:pt>
                <c:pt idx="16">
                  <c:v>ΙΡΑΝ</c:v>
                </c:pt>
                <c:pt idx="17">
                  <c:v>ΙΡΑΚ</c:v>
                </c:pt>
                <c:pt idx="18">
                  <c:v>ΙΣΡΑΗΛ</c:v>
                </c:pt>
                <c:pt idx="19">
                  <c:v>ΙΑΠΩΝΙΑ </c:v>
                </c:pt>
                <c:pt idx="20">
                  <c:v>IOΡΔΑΝΙΑ</c:v>
                </c:pt>
                <c:pt idx="21">
                  <c:v>ΚΑΖΑΚΣΤΑΝ</c:v>
                </c:pt>
                <c:pt idx="22">
                  <c:v>ΚΙΡΓΙΖΙΑ</c:v>
                </c:pt>
                <c:pt idx="23">
                  <c:v>ΚΟΡΕΑ</c:v>
                </c:pt>
                <c:pt idx="24">
                  <c:v>ΚΟΥΡΔΙΣΤΑΝ</c:v>
                </c:pt>
                <c:pt idx="25">
                  <c:v>ΛΙΒΑΝΟΣ</c:v>
                </c:pt>
              </c:strCache>
            </c:strRef>
          </c:cat>
          <c:val>
            <c:numRef>
              <c:f>Φύλλο4!$B$1:$B$26</c:f>
              <c:numCache>
                <c:formatCode>General</c:formatCode>
                <c:ptCount val="26"/>
                <c:pt idx="0">
                  <c:v>3</c:v>
                </c:pt>
                <c:pt idx="1">
                  <c:v>94</c:v>
                </c:pt>
                <c:pt idx="2">
                  <c:v>7</c:v>
                </c:pt>
                <c:pt idx="3">
                  <c:v>7</c:v>
                </c:pt>
                <c:pt idx="4">
                  <c:v>7</c:v>
                </c:pt>
                <c:pt idx="5">
                  <c:v>3</c:v>
                </c:pt>
                <c:pt idx="6">
                  <c:v>1</c:v>
                </c:pt>
                <c:pt idx="7">
                  <c:v>4</c:v>
                </c:pt>
                <c:pt idx="8">
                  <c:v>7</c:v>
                </c:pt>
                <c:pt idx="9">
                  <c:v>72</c:v>
                </c:pt>
                <c:pt idx="10">
                  <c:v>17</c:v>
                </c:pt>
                <c:pt idx="11">
                  <c:v>2</c:v>
                </c:pt>
                <c:pt idx="12">
                  <c:v>2</c:v>
                </c:pt>
                <c:pt idx="13">
                  <c:v>27</c:v>
                </c:pt>
                <c:pt idx="14">
                  <c:v>8</c:v>
                </c:pt>
                <c:pt idx="15">
                  <c:v>1</c:v>
                </c:pt>
                <c:pt idx="16">
                  <c:v>10</c:v>
                </c:pt>
                <c:pt idx="17">
                  <c:v>7</c:v>
                </c:pt>
                <c:pt idx="18">
                  <c:v>1</c:v>
                </c:pt>
                <c:pt idx="19">
                  <c:v>3</c:v>
                </c:pt>
                <c:pt idx="20">
                  <c:v>10</c:v>
                </c:pt>
                <c:pt idx="21">
                  <c:v>30</c:v>
                </c:pt>
                <c:pt idx="22">
                  <c:v>15</c:v>
                </c:pt>
                <c:pt idx="23">
                  <c:v>8</c:v>
                </c:pt>
                <c:pt idx="24">
                  <c:v>1</c:v>
                </c:pt>
                <c:pt idx="25">
                  <c:v>2</c:v>
                </c:pt>
              </c:numCache>
            </c:numRef>
          </c:val>
          <c:extLst xmlns:c16r2="http://schemas.microsoft.com/office/drawing/2015/06/chart">
            <c:ext xmlns:c16="http://schemas.microsoft.com/office/drawing/2014/chart" uri="{C3380CC4-5D6E-409C-BE32-E72D297353CC}">
              <c16:uniqueId val="{00000000-D4E5-409A-AF5F-DD83A8CA7A42}"/>
            </c:ext>
          </c:extLst>
        </c:ser>
        <c:dLbls>
          <c:dLblPos val="inEnd"/>
          <c:showLegendKey val="0"/>
          <c:showVal val="1"/>
          <c:showCatName val="0"/>
          <c:showSerName val="0"/>
          <c:showPercent val="0"/>
          <c:showBubbleSize val="0"/>
        </c:dLbls>
        <c:gapWidth val="41"/>
        <c:axId val="190811648"/>
        <c:axId val="190870592"/>
      </c:barChart>
      <c:catAx>
        <c:axId val="190811648"/>
        <c:scaling>
          <c:orientation val="minMax"/>
        </c:scaling>
        <c:delete val="0"/>
        <c:axPos val="b"/>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1400" b="1" i="0" u="none" strike="noStrike" kern="1200" baseline="0">
                <a:solidFill>
                  <a:schemeClr val="dk1">
                    <a:lumMod val="65000"/>
                    <a:lumOff val="35000"/>
                  </a:schemeClr>
                </a:solidFill>
                <a:effectLst/>
                <a:latin typeface="+mn-lt"/>
                <a:ea typeface="+mn-ea"/>
                <a:cs typeface="+mn-cs"/>
              </a:defRPr>
            </a:pPr>
            <a:endParaRPr lang="el-GR"/>
          </a:p>
        </c:txPr>
        <c:crossAx val="190870592"/>
        <c:crosses val="autoZero"/>
        <c:auto val="1"/>
        <c:lblAlgn val="ctr"/>
        <c:lblOffset val="100"/>
        <c:noMultiLvlLbl val="0"/>
      </c:catAx>
      <c:valAx>
        <c:axId val="190870592"/>
        <c:scaling>
          <c:orientation val="minMax"/>
        </c:scaling>
        <c:delete val="1"/>
        <c:axPos val="l"/>
        <c:majorGridlines>
          <c:spPr>
            <a:ln w="9525" cap="flat" cmpd="sng" algn="ctr">
              <a:solidFill>
                <a:schemeClr val="dk1">
                  <a:lumMod val="15000"/>
                  <a:lumOff val="85000"/>
                </a:schemeClr>
              </a:solidFill>
              <a:round/>
            </a:ln>
            <a:effectLst/>
          </c:spPr>
        </c:majorGridlines>
        <c:numFmt formatCode="General" sourceLinked="1"/>
        <c:majorTickMark val="none"/>
        <c:minorTickMark val="none"/>
        <c:tickLblPos val="nextTo"/>
        <c:crossAx val="190811648"/>
        <c:crosses val="autoZero"/>
        <c:crossBetween val="between"/>
      </c:valAx>
      <c:spPr>
        <a:noFill/>
        <a:ln>
          <a:noFill/>
        </a:ln>
        <a:effectLst/>
      </c:spPr>
    </c:plotArea>
    <c:plotVisOnly val="1"/>
    <c:dispBlanksAs val="gap"/>
    <c:showDLblsOverMax val="0"/>
  </c:chart>
  <c:spPr>
    <a:gradFill flip="none" rotWithShape="1">
      <a:gsLst>
        <a:gs pos="0">
          <a:schemeClr val="lt1"/>
        </a:gs>
        <a:gs pos="68000">
          <a:schemeClr val="lt1">
            <a:lumMod val="85000"/>
          </a:schemeClr>
        </a:gs>
        <a:gs pos="100000">
          <a:schemeClr val="lt1"/>
        </a:gs>
      </a:gsLst>
      <a:lin ang="5400000" scaled="1"/>
      <a:tileRect/>
    </a:gradFill>
    <a:ln w="28575" cap="flat" cmpd="sng" algn="ctr">
      <a:solidFill>
        <a:srgbClr val="0070C0"/>
      </a:solidFill>
      <a:round/>
    </a:ln>
    <a:effectLst/>
  </c:spPr>
  <c:txPr>
    <a:bodyPr/>
    <a:lstStyle/>
    <a:p>
      <a:pPr>
        <a:defRPr/>
      </a:pPr>
      <a:endParaRPr lang="el-GR"/>
    </a:p>
  </c:txPr>
  <c:externalData r:id="rId1">
    <c:autoUpdate val="0"/>
  </c:externalData>
</c:chartSpace>
</file>

<file path=ppt/charts/chart4.xml><?xml version="1.0" encoding="utf-8"?>
<c:chartSpace xmlns:c="http://schemas.openxmlformats.org/drawingml/2006/chart" xmlns:a="http://schemas.openxmlformats.org/drawingml/2006/main" xmlns:r="http://schemas.openxmlformats.org/officeDocument/2006/relationships">
  <c:date1904 val="0"/>
  <c:lang val="el-GR"/>
  <c:roundedCorners val="0"/>
  <mc:AlternateContent xmlns:mc="http://schemas.openxmlformats.org/markup-compatibility/2006">
    <mc:Choice xmlns:c14="http://schemas.microsoft.com/office/drawing/2007/8/2/chart" Requires="c14">
      <c14:style val="102"/>
    </mc:Choice>
    <mc:Fallback>
      <c:style val="2"/>
    </mc:Fallback>
  </mc:AlternateContent>
  <c:chart>
    <c:title>
      <c:tx>
        <c:rich>
          <a:bodyPr rot="0" spcFirstLastPara="1" vertOverflow="ellipsis" vert="horz" wrap="square" anchor="ctr" anchorCtr="1"/>
          <a:lstStyle/>
          <a:p>
            <a:pPr algn="ctr" rtl="0">
              <a:defRPr lang="el-GR" sz="1900" b="1" i="0" u="none" strike="noStrike" kern="1200" baseline="0">
                <a:solidFill>
                  <a:prstClr val="black">
                    <a:lumMod val="75000"/>
                    <a:lumOff val="25000"/>
                  </a:prstClr>
                </a:solidFill>
                <a:effectLst/>
                <a:latin typeface="Century" panose="02040604050505020304" pitchFamily="18" charset="0"/>
                <a:ea typeface="+mn-ea"/>
                <a:cs typeface="+mn-cs"/>
              </a:defRPr>
            </a:pPr>
            <a:r>
              <a:rPr lang="el-GR" sz="1900" b="1" i="0" u="none" strike="noStrike" kern="1200" baseline="0">
                <a:solidFill>
                  <a:prstClr val="black">
                    <a:lumMod val="75000"/>
                    <a:lumOff val="25000"/>
                  </a:prstClr>
                </a:solidFill>
                <a:effectLst/>
                <a:latin typeface="Century" panose="02040604050505020304" pitchFamily="18" charset="0"/>
                <a:ea typeface="+mn-ea"/>
                <a:cs typeface="+mn-cs"/>
              </a:rPr>
              <a:t>ΑΜΕΡΙΚΗ</a:t>
            </a:r>
          </a:p>
        </c:rich>
      </c:tx>
      <c:layout/>
      <c:overlay val="0"/>
      <c:spPr>
        <a:noFill/>
        <a:ln>
          <a:noFill/>
        </a:ln>
        <a:effectLst/>
      </c:spPr>
    </c:title>
    <c:autoTitleDeleted val="0"/>
    <c:plotArea>
      <c:layout/>
      <c:barChart>
        <c:barDir val="bar"/>
        <c:grouping val="clustered"/>
        <c:varyColors val="0"/>
        <c:ser>
          <c:idx val="0"/>
          <c:order val="0"/>
          <c:spPr>
            <a:solidFill>
              <a:schemeClr val="accent1">
                <a:alpha val="85000"/>
              </a:schemeClr>
            </a:solidFill>
            <a:ln w="9525" cap="flat" cmpd="sng" algn="ctr">
              <a:solidFill>
                <a:schemeClr val="lt1">
                  <a:alpha val="50000"/>
                </a:schemeClr>
              </a:solidFill>
              <a:round/>
            </a:ln>
            <a:effectLst/>
          </c:spPr>
          <c:invertIfNegative val="0"/>
          <c:dLbls>
            <c:spPr>
              <a:noFill/>
              <a:ln>
                <a:noFill/>
              </a:ln>
              <a:effectLst/>
            </c:spPr>
            <c:txPr>
              <a:bodyPr rot="0" spcFirstLastPara="1" vertOverflow="ellipsis" vert="horz" wrap="square" lIns="38100" tIns="19050" rIns="38100" bIns="19050" anchor="ctr" anchorCtr="1">
                <a:spAutoFit/>
              </a:bodyPr>
              <a:lstStyle/>
              <a:p>
                <a:pPr>
                  <a:defRPr sz="900" b="1" i="0" u="none" strike="noStrike" kern="1200" baseline="0">
                    <a:solidFill>
                      <a:schemeClr val="lt1"/>
                    </a:solidFill>
                    <a:latin typeface="+mn-lt"/>
                    <a:ea typeface="+mn-ea"/>
                    <a:cs typeface="+mn-cs"/>
                  </a:defRPr>
                </a:pPr>
                <a:endParaRPr lang="el-GR"/>
              </a:p>
            </c:txPr>
            <c:dLblPos val="inEnd"/>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1"/>
                <c15:leaderLines>
                  <c:spPr>
                    <a:ln w="9525">
                      <a:solidFill>
                        <a:schemeClr val="dk1">
                          <a:lumMod val="50000"/>
                          <a:lumOff val="50000"/>
                        </a:schemeClr>
                      </a:solidFill>
                    </a:ln>
                    <a:effectLst/>
                  </c:spPr>
                </c15:leaderLines>
              </c:ext>
            </c:extLst>
          </c:dLbls>
          <c:cat>
            <c:strRef>
              <c:f>Φύλλο6!$A$3:$A$14</c:f>
              <c:strCache>
                <c:ptCount val="12"/>
                <c:pt idx="0">
                  <c:v>Η.Π.Α</c:v>
                </c:pt>
                <c:pt idx="1">
                  <c:v>ΑΡΓΕΝΤΙΝΗ</c:v>
                </c:pt>
                <c:pt idx="2">
                  <c:v>ΜΕΞΙΚΟ</c:v>
                </c:pt>
                <c:pt idx="3">
                  <c:v>ΠΕΡΟΥ</c:v>
                </c:pt>
                <c:pt idx="4">
                  <c:v>ΟΥΡΟΥΓΟΥΑΗ</c:v>
                </c:pt>
                <c:pt idx="5">
                  <c:v>ΒΕΝΕΖΟΥΕΛΑ</c:v>
                </c:pt>
                <c:pt idx="6">
                  <c:v>ΒΡΑΖΙΛΙΑ </c:v>
                </c:pt>
                <c:pt idx="7">
                  <c:v>ΚΑΝΑΔΑΣ</c:v>
                </c:pt>
                <c:pt idx="8">
                  <c:v>ΧΙΛΗ</c:v>
                </c:pt>
                <c:pt idx="9">
                  <c:v>KOΛΟΜΒΙΑ </c:v>
                </c:pt>
                <c:pt idx="10">
                  <c:v>ΚΟΣΤΑ ΡΙΚΑ</c:v>
                </c:pt>
                <c:pt idx="11">
                  <c:v>ΚΟΥΒΑ</c:v>
                </c:pt>
              </c:strCache>
            </c:strRef>
          </c:cat>
          <c:val>
            <c:numRef>
              <c:f>Φύλλο6!$B$3:$B$14</c:f>
              <c:numCache>
                <c:formatCode>General</c:formatCode>
                <c:ptCount val="12"/>
                <c:pt idx="0">
                  <c:v>22</c:v>
                </c:pt>
                <c:pt idx="1">
                  <c:v>9</c:v>
                </c:pt>
                <c:pt idx="2">
                  <c:v>19</c:v>
                </c:pt>
                <c:pt idx="3">
                  <c:v>5</c:v>
                </c:pt>
                <c:pt idx="4">
                  <c:v>4</c:v>
                </c:pt>
                <c:pt idx="5">
                  <c:v>3</c:v>
                </c:pt>
                <c:pt idx="6">
                  <c:v>6</c:v>
                </c:pt>
                <c:pt idx="7">
                  <c:v>2</c:v>
                </c:pt>
                <c:pt idx="8">
                  <c:v>18</c:v>
                </c:pt>
                <c:pt idx="9">
                  <c:v>6</c:v>
                </c:pt>
                <c:pt idx="10">
                  <c:v>2</c:v>
                </c:pt>
                <c:pt idx="11">
                  <c:v>1</c:v>
                </c:pt>
              </c:numCache>
            </c:numRef>
          </c:val>
          <c:extLst xmlns:c16r2="http://schemas.microsoft.com/office/drawing/2015/06/chart">
            <c:ext xmlns:c16="http://schemas.microsoft.com/office/drawing/2014/chart" uri="{C3380CC4-5D6E-409C-BE32-E72D297353CC}">
              <c16:uniqueId val="{00000000-FA4C-49FA-8944-A8898D01506C}"/>
            </c:ext>
          </c:extLst>
        </c:ser>
        <c:dLbls>
          <c:dLblPos val="inEnd"/>
          <c:showLegendKey val="0"/>
          <c:showVal val="1"/>
          <c:showCatName val="0"/>
          <c:showSerName val="0"/>
          <c:showPercent val="0"/>
          <c:showBubbleSize val="0"/>
        </c:dLbls>
        <c:gapWidth val="65"/>
        <c:axId val="191026688"/>
        <c:axId val="117623616"/>
      </c:barChart>
      <c:catAx>
        <c:axId val="191026688"/>
        <c:scaling>
          <c:orientation val="minMax"/>
        </c:scaling>
        <c:delete val="0"/>
        <c:axPos val="l"/>
        <c:numFmt formatCode="General" sourceLinked="1"/>
        <c:majorTickMark val="none"/>
        <c:minorTickMark val="none"/>
        <c:tickLblPos val="nextTo"/>
        <c:spPr>
          <a:noFill/>
          <a:ln w="19050" cap="flat" cmpd="sng" algn="ctr">
            <a:solidFill>
              <a:schemeClr val="dk1">
                <a:lumMod val="75000"/>
                <a:lumOff val="25000"/>
              </a:schemeClr>
            </a:solidFill>
            <a:round/>
          </a:ln>
          <a:effectLst/>
        </c:spPr>
        <c:txPr>
          <a:bodyPr rot="-60000000" spcFirstLastPara="1" vertOverflow="ellipsis" vert="horz" wrap="square" anchor="ctr" anchorCtr="1"/>
          <a:lstStyle/>
          <a:p>
            <a:pPr>
              <a:defRPr sz="1200" b="1" i="0" u="none" strike="noStrike" kern="1200" cap="all" baseline="0">
                <a:solidFill>
                  <a:schemeClr val="dk1">
                    <a:lumMod val="75000"/>
                    <a:lumOff val="25000"/>
                  </a:schemeClr>
                </a:solidFill>
                <a:latin typeface="+mn-lt"/>
                <a:ea typeface="+mn-ea"/>
                <a:cs typeface="+mn-cs"/>
              </a:defRPr>
            </a:pPr>
            <a:endParaRPr lang="el-GR"/>
          </a:p>
        </c:txPr>
        <c:crossAx val="117623616"/>
        <c:crosses val="autoZero"/>
        <c:auto val="1"/>
        <c:lblAlgn val="ctr"/>
        <c:lblOffset val="100"/>
        <c:noMultiLvlLbl val="0"/>
      </c:catAx>
      <c:valAx>
        <c:axId val="117623616"/>
        <c:scaling>
          <c:orientation val="minMax"/>
        </c:scaling>
        <c:delete val="0"/>
        <c:axPos val="b"/>
        <c:majorGridlines>
          <c:spPr>
            <a:ln w="9525" cap="flat" cmpd="sng" algn="ctr">
              <a:gradFill>
                <a:gsLst>
                  <a:gs pos="100000">
                    <a:schemeClr val="dk1">
                      <a:lumMod val="95000"/>
                      <a:lumOff val="5000"/>
                      <a:alpha val="42000"/>
                    </a:schemeClr>
                  </a:gs>
                  <a:gs pos="0">
                    <a:schemeClr val="lt1">
                      <a:lumMod val="75000"/>
                      <a:alpha val="36000"/>
                    </a:schemeClr>
                  </a:gs>
                </a:gsLst>
                <a:lin ang="5400000" scaled="0"/>
              </a:gradFill>
              <a:round/>
            </a:ln>
            <a:effectLst/>
          </c:spPr>
        </c:majorGridlines>
        <c:numFmt formatCode="General" sourceLinked="1"/>
        <c:majorTickMark val="none"/>
        <c:minorTickMark val="none"/>
        <c:tickLblPos val="nextTo"/>
        <c:spPr>
          <a:noFill/>
          <a:ln>
            <a:noFill/>
          </a:ln>
          <a:effectLst/>
        </c:spPr>
        <c:txPr>
          <a:bodyPr rot="-60000000" spcFirstLastPara="1" vertOverflow="ellipsis" vert="horz" wrap="square" anchor="ctr" anchorCtr="1"/>
          <a:lstStyle/>
          <a:p>
            <a:pPr>
              <a:defRPr sz="900" b="0" i="0" u="none" strike="noStrike" kern="1200" baseline="0">
                <a:solidFill>
                  <a:schemeClr val="dk1">
                    <a:lumMod val="75000"/>
                    <a:lumOff val="25000"/>
                  </a:schemeClr>
                </a:solidFill>
                <a:latin typeface="+mn-lt"/>
                <a:ea typeface="+mn-ea"/>
                <a:cs typeface="+mn-cs"/>
              </a:defRPr>
            </a:pPr>
            <a:endParaRPr lang="el-GR"/>
          </a:p>
        </c:txPr>
        <c:crossAx val="191026688"/>
        <c:crosses val="autoZero"/>
        <c:crossBetween val="between"/>
      </c:valAx>
      <c:spPr>
        <a:noFill/>
        <a:ln>
          <a:noFill/>
        </a:ln>
        <a:effectLst/>
      </c:spPr>
    </c:plotArea>
    <c:plotVisOnly val="1"/>
    <c:dispBlanksAs val="gap"/>
    <c:showDLblsOverMax val="0"/>
    <c:extLst xmlns:c16r2="http://schemas.microsoft.com/office/drawing/2015/06/chart">
      <c:ext xmlns:c16r3="http://schemas.microsoft.com/office/drawing/2017/03/chart" uri="{56B9EC1D-385E-4148-901F-78D8002777C0}">
        <c16r3:dataDisplayOptions16>
          <c16r3:dispNaAsBlank val="1"/>
        </c16r3:dataDisplayOptions16>
      </c:ext>
    </c:extLst>
  </c:chart>
  <c:spPr>
    <a:gradFill flip="none" rotWithShape="1">
      <a:gsLst>
        <a:gs pos="0">
          <a:schemeClr val="lt1"/>
        </a:gs>
        <a:gs pos="39000">
          <a:schemeClr val="lt1"/>
        </a:gs>
        <a:gs pos="100000">
          <a:schemeClr val="lt1">
            <a:lumMod val="75000"/>
          </a:schemeClr>
        </a:gs>
      </a:gsLst>
      <a:path path="circle">
        <a:fillToRect l="50000" t="-80000" r="50000" b="180000"/>
      </a:path>
      <a:tileRect/>
    </a:gradFill>
    <a:ln w="28575" cap="flat" cmpd="sng" algn="ctr">
      <a:solidFill>
        <a:srgbClr val="0070C0"/>
      </a:solidFill>
      <a:round/>
    </a:ln>
    <a:effectLst/>
  </c:spPr>
  <c:txPr>
    <a:bodyPr/>
    <a:lstStyle/>
    <a:p>
      <a:pPr>
        <a:defRPr/>
      </a:pPr>
      <a:endParaRPr lang="el-GR"/>
    </a:p>
  </c:txPr>
  <c:externalData r:id="rId1">
    <c:autoUpdate val="0"/>
  </c:externalData>
</c:chartSpace>
</file>

<file path=ppt/charts/chart5.xml><?xml version="1.0" encoding="utf-8"?>
<c:chartSpace xmlns:c="http://schemas.openxmlformats.org/drawingml/2006/chart" xmlns:a="http://schemas.openxmlformats.org/drawingml/2006/main" xmlns:r="http://schemas.openxmlformats.org/officeDocument/2006/relationships">
  <c:date1904 val="0"/>
  <c:lang val="el-GR"/>
  <c:roundedCorners val="0"/>
  <mc:AlternateContent xmlns:mc="http://schemas.openxmlformats.org/markup-compatibility/2006">
    <mc:Choice xmlns:c14="http://schemas.microsoft.com/office/drawing/2007/8/2/chart" Requires="c14">
      <c14:style val="102"/>
    </mc:Choice>
    <mc:Fallback>
      <c:style val="2"/>
    </mc:Fallback>
  </mc:AlternateContent>
  <c:chart>
    <c:title>
      <c:layout/>
      <c:overlay val="0"/>
    </c:title>
    <c:autoTitleDeleted val="0"/>
    <c:plotArea>
      <c:layout>
        <c:manualLayout>
          <c:layoutTarget val="inner"/>
          <c:xMode val="edge"/>
          <c:yMode val="edge"/>
          <c:x val="8.8422370710730572E-2"/>
          <c:y val="0.10683694050609978"/>
          <c:w val="0.89803824270973798"/>
          <c:h val="0.72578766447922194"/>
        </c:manualLayout>
      </c:layout>
      <c:barChart>
        <c:barDir val="col"/>
        <c:grouping val="clustered"/>
        <c:varyColors val="0"/>
        <c:ser>
          <c:idx val="0"/>
          <c:order val="0"/>
          <c:tx>
            <c:v>ΕΠΙΛΕΓΕΝΤΑ ΠΡΟΓΡΑΜΜΑΤΑ IKYDA 2018, 2020, 2022</c:v>
          </c:tx>
          <c:invertIfNegative val="0"/>
          <c:dLbls>
            <c:spPr>
              <a:noFill/>
              <a:ln>
                <a:noFill/>
              </a:ln>
              <a:effectLst/>
            </c:spPr>
            <c:txPr>
              <a:bodyPr wrap="square" lIns="38100" tIns="19050" rIns="38100" bIns="19050" anchor="ctr">
                <a:spAutoFit/>
              </a:bodyPr>
              <a:lstStyle/>
              <a:p>
                <a:pPr>
                  <a:defRPr sz="1400"/>
                </a:pPr>
                <a:endParaRPr lang="el-GR"/>
              </a:p>
            </c:txPr>
            <c:showLegendKey val="0"/>
            <c:showVal val="1"/>
            <c:showCatName val="0"/>
            <c:showSerName val="0"/>
            <c:showPercent val="0"/>
            <c:showBubbleSize val="0"/>
            <c:showLeaderLines val="0"/>
            <c:extLst xmlns:c16r2="http://schemas.microsoft.com/office/drawing/2015/06/chart">
              <c:ext xmlns:c15="http://schemas.microsoft.com/office/drawing/2012/chart" uri="{CE6537A1-D6FC-4f65-9D91-7224C49458BB}">
                <c15:showLeaderLines val="0"/>
              </c:ext>
            </c:extLst>
          </c:dLbls>
          <c:cat>
            <c:strRef>
              <c:f>'IKYDA 2018,2020,2022'!$A$1:$A$6</c:f>
              <c:strCache>
                <c:ptCount val="6"/>
                <c:pt idx="0">
                  <c:v>ΑΝΘΡΩΠΙΣΤΙΚΕΣ ΕΠΙΣΤΗΜΕΣ</c:v>
                </c:pt>
                <c:pt idx="1">
                  <c:v>ΓΕΩΠΟΝΙΚΕΣ ΕΠΙΣΤΗΜΕΣ ΚΑΙ ΚΤΗΝΙΑΤΡΙΚΗ</c:v>
                </c:pt>
                <c:pt idx="2">
                  <c:v>ΕΠΙΣΤΗΜΕΣ ΖΩΗΣ </c:v>
                </c:pt>
                <c:pt idx="3">
                  <c:v>ΕΠΙΣΤΗΜΕΣ ΜΗΧΑΝΙΚΩΝ</c:v>
                </c:pt>
                <c:pt idx="4">
                  <c:v>ΘΕΤΙΚΕΣ ΕΠΙΣΤΗΜΕΣ</c:v>
                </c:pt>
                <c:pt idx="5">
                  <c:v>ΚΟΙΝΩΝΙΚΕΣ ΕΠΙΣΤΗΜΕΣ</c:v>
                </c:pt>
              </c:strCache>
            </c:strRef>
          </c:cat>
          <c:val>
            <c:numRef>
              <c:f>'IKYDA 2018,2020,2022'!$B$1:$B$6</c:f>
              <c:numCache>
                <c:formatCode>General</c:formatCode>
                <c:ptCount val="6"/>
                <c:pt idx="0">
                  <c:v>3</c:v>
                </c:pt>
                <c:pt idx="1">
                  <c:v>3</c:v>
                </c:pt>
                <c:pt idx="2">
                  <c:v>8</c:v>
                </c:pt>
                <c:pt idx="3">
                  <c:v>6</c:v>
                </c:pt>
                <c:pt idx="4">
                  <c:v>20</c:v>
                </c:pt>
                <c:pt idx="5">
                  <c:v>2</c:v>
                </c:pt>
              </c:numCache>
            </c:numRef>
          </c:val>
          <c:extLst xmlns:c16r2="http://schemas.microsoft.com/office/drawing/2015/06/chart">
            <c:ext xmlns:c16="http://schemas.microsoft.com/office/drawing/2014/chart" uri="{C3380CC4-5D6E-409C-BE32-E72D297353CC}">
              <c16:uniqueId val="{00000000-591E-4A38-9C4D-56BF305346C7}"/>
            </c:ext>
          </c:extLst>
        </c:ser>
        <c:dLbls>
          <c:showLegendKey val="0"/>
          <c:showVal val="0"/>
          <c:showCatName val="0"/>
          <c:showSerName val="0"/>
          <c:showPercent val="0"/>
          <c:showBubbleSize val="0"/>
        </c:dLbls>
        <c:gapWidth val="150"/>
        <c:axId val="134638592"/>
        <c:axId val="178549248"/>
      </c:barChart>
      <c:catAx>
        <c:axId val="134638592"/>
        <c:scaling>
          <c:orientation val="minMax"/>
        </c:scaling>
        <c:delete val="0"/>
        <c:axPos val="b"/>
        <c:numFmt formatCode="General" sourceLinked="0"/>
        <c:majorTickMark val="out"/>
        <c:minorTickMark val="none"/>
        <c:tickLblPos val="nextTo"/>
        <c:txPr>
          <a:bodyPr/>
          <a:lstStyle/>
          <a:p>
            <a:pPr>
              <a:defRPr sz="1400"/>
            </a:pPr>
            <a:endParaRPr lang="el-GR"/>
          </a:p>
        </c:txPr>
        <c:crossAx val="178549248"/>
        <c:crosses val="autoZero"/>
        <c:auto val="1"/>
        <c:lblAlgn val="ctr"/>
        <c:lblOffset val="100"/>
        <c:noMultiLvlLbl val="0"/>
      </c:catAx>
      <c:valAx>
        <c:axId val="178549248"/>
        <c:scaling>
          <c:orientation val="minMax"/>
        </c:scaling>
        <c:delete val="0"/>
        <c:axPos val="l"/>
        <c:majorGridlines/>
        <c:numFmt formatCode="General" sourceLinked="1"/>
        <c:majorTickMark val="out"/>
        <c:minorTickMark val="none"/>
        <c:tickLblPos val="nextTo"/>
        <c:crossAx val="134638592"/>
        <c:crosses val="autoZero"/>
        <c:crossBetween val="between"/>
      </c:valAx>
      <c:spPr>
        <a:solidFill>
          <a:sysClr val="window" lastClr="FFFFFF"/>
        </a:solidFill>
      </c:spPr>
    </c:plotArea>
    <c:plotVisOnly val="1"/>
    <c:dispBlanksAs val="gap"/>
    <c:showDLblsOverMax val="0"/>
  </c:chart>
  <c:spPr>
    <a:gradFill flip="none" rotWithShape="1">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1"/>
      <a:tileRect/>
    </a:gradFill>
  </c:spPr>
  <c:externalData r:id="rId1">
    <c:autoUpdate val="0"/>
  </c:externalData>
</c:chartSpace>
</file>

<file path=ppt/charts/chartEx1.xml><?xml version="1.0" encoding="utf-8"?>
<cx:chartSpace xmlns:a="http://schemas.openxmlformats.org/drawingml/2006/main" xmlns:r="http://schemas.openxmlformats.org/officeDocument/2006/relationships" xmlns:cx="http://schemas.microsoft.com/office/drawing/2014/chartex">
  <cx:chartData>
    <cx:externalData r:id="rId1" cx:autoUpdate="0"/>
    <cx:data id="0">
      <cx:strDim type="cat">
        <cx:f>Φύλλο5!$A$1:$A$17</cx:f>
        <cx:lvl ptCount="17">
          <cx:pt idx="0">ΑΖΕΡΜΠΑΪΤΖΑΝ </cx:pt>
          <cx:pt idx="1">ΑΙΓΥΠΤΟΣ</cx:pt>
          <cx:pt idx="2">ΑΡΓΕΝΤΙΝΗ</cx:pt>
          <cx:pt idx="3">ΒΟΥΛΓΑΡΙΑ</cx:pt>
          <cx:pt idx="4">ΓΕΩΡΓΙΑ</cx:pt>
          <cx:pt idx="5">ΙΡΑΝ</cx:pt>
          <cx:pt idx="6">ΙΣΠΑΝΙΑ </cx:pt>
          <cx:pt idx="7">ΙΤΑΛΙΑ</cx:pt>
          <cx:pt idx="8">ΚΟΝΓΚΟ</cx:pt>
          <cx:pt idx="9">ΛΕΤΟΝΙΑ</cx:pt>
          <cx:pt idx="10">ΟΥΓΓΑΡΙΑ</cx:pt>
          <cx:pt idx="11">ΟΥΚΡΑΝΙΑ </cx:pt>
          <cx:pt idx="12">ΠΑΛΑΙΣΤΙΝΗ</cx:pt>
          <cx:pt idx="13">ΡΟΥΜΑΝΙΑ</cx:pt>
          <cx:pt idx="14">ΣΕΡΒΙΑ</cx:pt>
          <cx:pt idx="15">ΤΟΥΡΚΙΑ</cx:pt>
          <cx:pt idx="16">ΧΙΛΗ</cx:pt>
        </cx:lvl>
      </cx:strDim>
      <cx:numDim type="val">
        <cx:f>Φύλλο5!$B$1:$B$17</cx:f>
        <cx:lvl ptCount="17" formatCode="General">
          <cx:pt idx="0">3</cx:pt>
          <cx:pt idx="1">3</cx:pt>
          <cx:pt idx="2">1</cx:pt>
          <cx:pt idx="3">2</cx:pt>
          <cx:pt idx="4">3</cx:pt>
          <cx:pt idx="5">1</cx:pt>
          <cx:pt idx="6">2</cx:pt>
          <cx:pt idx="7">1</cx:pt>
          <cx:pt idx="8">1</cx:pt>
          <cx:pt idx="9">1</cx:pt>
          <cx:pt idx="10">1</cx:pt>
          <cx:pt idx="11">3</cx:pt>
          <cx:pt idx="12">1</cx:pt>
          <cx:pt idx="13">1</cx:pt>
          <cx:pt idx="14">4</cx:pt>
          <cx:pt idx="15">1</cx:pt>
          <cx:pt idx="16">1</cx:pt>
        </cx:lvl>
      </cx:numDim>
    </cx:data>
  </cx:chartData>
  <cx:chart>
    <cx:title pos="t" align="ctr" overlay="0">
      <cx:tx>
        <cx:txData>
          <cx:v>ΘΕΡΙΝΟ ΕΝΤΑΤΙΚΟ ΠΡΟΓΡΑΜΜΑ ΕΛΛΗΝΙΚΗΣ ΓΛΩΣΣΑΣ 2019</cx:v>
        </cx:txData>
      </cx:tx>
      <cx:txPr>
        <a:bodyPr spcFirstLastPara="1" vertOverflow="ellipsis" horzOverflow="overflow" wrap="square" lIns="0" tIns="0" rIns="0" bIns="0" anchor="ctr" anchorCtr="1"/>
        <a:lstStyle/>
        <a:p>
          <a:pPr algn="ctr" rtl="0">
            <a:defRPr/>
          </a:pPr>
          <a:r>
            <a:rPr lang="el-GR" sz="1900" b="1" i="0" u="none" strike="noStrike" kern="1200" baseline="0" dirty="0">
              <a:solidFill>
                <a:prstClr val="black">
                  <a:lumMod val="75000"/>
                  <a:lumOff val="25000"/>
                </a:prstClr>
              </a:solidFill>
              <a:effectLst/>
              <a:latin typeface="Century" panose="02040604050505020304" pitchFamily="18" charset="0"/>
              <a:ea typeface="+mn-ea"/>
              <a:cs typeface="+mn-cs"/>
            </a:rPr>
            <a:t>ΘΕΡΙΝΟ ΕΝΤΑΤΙΚΟ ΠΡΟΓΡΑΜΜΑ ΕΛΛΗΝΙΚΗΣ ΓΛΩΣΣΑΣ 2019</a:t>
          </a:r>
        </a:p>
      </cx:txPr>
    </cx:title>
    <cx:plotArea>
      <cx:plotAreaRegion>
        <cx:series layoutId="funnel" uniqueId="{DF3F6FA6-B681-4CBB-8A77-C785C7E2304F}">
          <cx:dataId val="0"/>
        </cx:series>
      </cx:plotAreaRegion>
      <cx:axis id="0">
        <cx:catScaling gapWidth="0.100000001"/>
        <cx:tickLabels/>
        <cx:txPr>
          <a:bodyPr spcFirstLastPara="1" vertOverflow="ellipsis" horzOverflow="overflow" wrap="square" lIns="0" tIns="0" rIns="0" bIns="0" anchor="ctr" anchorCtr="1"/>
          <a:lstStyle/>
          <a:p>
            <a:pPr algn="ctr" rtl="0">
              <a:defRPr b="1">
                <a:solidFill>
                  <a:srgbClr val="0070C0"/>
                </a:solidFill>
              </a:defRPr>
            </a:pPr>
            <a:endParaRPr lang="el-GR" sz="900" b="1" i="0" u="none" strike="noStrike" baseline="0">
              <a:solidFill>
                <a:srgbClr val="0070C0"/>
              </a:solidFill>
            </a:endParaRPr>
          </a:p>
        </cx:txPr>
      </cx:axis>
    </cx:plotArea>
  </cx:chart>
  <cx:spPr>
    <a:noFill/>
    <a:ln w="28575">
      <a:solidFill>
        <a:srgbClr val="0070C0"/>
      </a:solidFill>
    </a:ln>
  </cx:spPr>
</cx:chartSpace>
</file>

<file path=ppt/charts/colors1.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2.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3.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4.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colors5.xml><?xml version="1.0" encoding="utf-8"?>
<cs:colorStyle xmlns:cs="http://schemas.microsoft.com/office/drawing/2012/chartStyle" xmlns:a="http://schemas.openxmlformats.org/drawingml/2006/main" meth="cycle" id="10">
  <a:schemeClr val="accent1"/>
  <a:schemeClr val="accent2"/>
  <a:schemeClr val="accent3"/>
  <a:schemeClr val="accent4"/>
  <a:schemeClr val="accent5"/>
  <a:schemeClr val="accent6"/>
  <cs:variation/>
  <cs:variation>
    <a:lumMod val="60000"/>
  </cs:variation>
  <cs:variation>
    <a:lumMod val="80000"/>
    <a:lumOff val="20000"/>
  </cs:variation>
  <cs:variation>
    <a:lumMod val="80000"/>
  </cs:variation>
  <cs:variation>
    <a:lumMod val="60000"/>
    <a:lumOff val="40000"/>
  </cs:variation>
  <cs:variation>
    <a:lumMod val="50000"/>
  </cs:variation>
  <cs:variation>
    <a:lumMod val="70000"/>
    <a:lumOff val="30000"/>
  </cs:variation>
  <cs:variation>
    <a:lumMod val="70000"/>
  </cs:variation>
  <cs:variation>
    <a:lumMod val="50000"/>
    <a:lumOff val="50000"/>
  </cs:variation>
</cs:colorStyle>
</file>

<file path=ppt/charts/style1.xml><?xml version="1.0" encoding="utf-8"?>
<cs:chartStyle xmlns:cs="http://schemas.microsoft.com/office/drawing/2012/chartStyle" xmlns:a="http://schemas.openxmlformats.org/drawingml/2006/main" id="259">
  <cs:axisTitle>
    <cs:lnRef idx="0"/>
    <cs:fillRef idx="0"/>
    <cs:effectRef idx="0"/>
    <cs:fontRef idx="minor">
      <a:schemeClr val="tx1">
        <a:lumMod val="65000"/>
        <a:lumOff val="35000"/>
      </a:schemeClr>
    </cs:fontRef>
    <cs:defRPr sz="900" kern="1200" cap="all"/>
  </cs:axisTitle>
  <cs:categoryAxis>
    <cs:lnRef idx="0"/>
    <cs:fillRef idx="0"/>
    <cs:effectRef idx="0"/>
    <cs:fontRef idx="minor">
      <a:schemeClr val="tx1">
        <a:lumMod val="65000"/>
        <a:lumOff val="35000"/>
      </a:schemeClr>
    </cs:fontRef>
    <cs:defRPr sz="900" kern="12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kern="1200"/>
  </cs:chartArea>
  <cs:dataLabel>
    <cs:lnRef idx="0"/>
    <cs:fillRef idx="0"/>
    <cs:effectRef idx="0"/>
    <cs:fontRef idx="minor">
      <cs:styleClr val="auto"/>
    </cs:fontRef>
    <cs:defRPr sz="1000" b="1" i="0" u="none" strike="noStrike" kern="1200" spc="0" baseline="0"/>
  </cs:dataLabel>
  <cs:dataLabelCallout>
    <cs:lnRef idx="0">
      <cs:styleClr val="auto"/>
    </cs:lnRef>
    <cs:fillRef idx="0"/>
    <cs:effectRef idx="0"/>
    <cs:fontRef idx="minor">
      <cs:styleClr val="auto"/>
    </cs:fontRef>
    <cs:spPr>
      <a:solidFill>
        <a:schemeClr val="lt1"/>
      </a:solidFill>
      <a:ln>
        <a:solidFill>
          <a:schemeClr val="phClr"/>
        </a:solidFill>
      </a:ln>
    </cs:spPr>
    <cs:defRPr sz="100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solidFill>
      <a:effectLst>
        <a:outerShdw blurRad="63500" sx="102000" sy="102000" algn="ctr" rotWithShape="0">
          <a:prstClr val="black">
            <a:alpha val="20000"/>
          </a:prstClr>
        </a:outerShdw>
      </a:effectLst>
    </cs:spPr>
  </cs:dataPoint>
  <cs:dataPoint3D>
    <cs:lnRef idx="0"/>
    <cs:fillRef idx="0">
      <cs:styleClr val="auto"/>
    </cs:fillRef>
    <cs:effectRef idx="0"/>
    <cs:fontRef idx="minor">
      <a:schemeClr val="dk1"/>
    </cs:fontRef>
    <cs:spPr>
      <a:solidFill>
        <a:schemeClr val="phClr"/>
      </a:solidFill>
      <a:effectLst>
        <a:outerShdw blurRad="88900" sx="102000" sy="102000" algn="ctr" rotWithShape="0">
          <a:prstClr val="black">
            <a:alpha val="10000"/>
          </a:prstClr>
        </a:outerShdw>
      </a:effectLst>
      <a:scene3d>
        <a:camera prst="orthographicFront"/>
        <a:lightRig rig="threePt" dir="t"/>
      </a:scene3d>
      <a:sp3d>
        <a:bevelT w="127000" h="127000"/>
        <a:bevelB w="127000" h="127000"/>
      </a:sp3d>
    </cs:spPr>
  </cs:dataPoint3D>
  <cs:dataPointLine>
    <cs:lnRef idx="0">
      <cs:styleClr val="auto"/>
    </cs:lnRef>
    <cs:fillRef idx="0"/>
    <cs:effectRef idx="0"/>
    <cs:fontRef idx="minor">
      <a:schemeClr val="dk1"/>
    </cs:fontRef>
    <cs:spPr>
      <a:ln w="28575" cap="rnd">
        <a:solidFill>
          <a:schemeClr val="phClr"/>
        </a:solidFill>
        <a:round/>
      </a:ln>
    </cs:spPr>
  </cs:dataPointLine>
  <cs:dataPointMarker>
    <cs:lnRef idx="0"/>
    <cs:fillRef idx="0">
      <cs:styleClr val="auto"/>
    </cs:fillRef>
    <cs:effectRef idx="0"/>
    <cs:fontRef idx="minor">
      <a:schemeClr val="dk1"/>
    </cs:fontRef>
    <cs:spPr>
      <a:solidFill>
        <a:schemeClr val="phClr"/>
      </a:solidFill>
      <a:ln w="9525">
        <a:solidFill>
          <a:schemeClr val="lt1"/>
        </a:solidFill>
      </a:ln>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tx1">
        <a:lumMod val="65000"/>
        <a:lumOff val="35000"/>
      </a:schemeClr>
    </cs:fontRef>
    <cs:spPr>
      <a:noFill/>
      <a:ln w="9525" cap="flat" cmpd="sng" algn="ctr">
        <a:solidFill>
          <a:schemeClr val="tx1">
            <a:lumMod val="15000"/>
            <a:lumOff val="85000"/>
          </a:schemeClr>
        </a:solidFill>
        <a:round/>
      </a:ln>
    </cs:spPr>
    <cs:defRPr sz="900" kern="1200"/>
  </cs:dataTable>
  <cs:downBar>
    <cs:lnRef idx="0"/>
    <cs:fillRef idx="0"/>
    <cs:effectRef idx="0"/>
    <cs:fontRef idx="minor">
      <a:schemeClr val="tx1"/>
    </cs:fontRef>
    <cs:spPr>
      <a:solidFill>
        <a:schemeClr val="dk1">
          <a:lumMod val="75000"/>
          <a:lumOff val="25000"/>
        </a:schemeClr>
      </a:solidFill>
      <a:ln w="9525" cap="flat" cmpd="sng" algn="ctr">
        <a:solidFill>
          <a:schemeClr val="tx1">
            <a:lumMod val="65000"/>
            <a:lumOff val="35000"/>
          </a:schemeClr>
        </a:solidFill>
        <a:round/>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spPr>
      <a:noFill/>
      <a:ln>
        <a:noFill/>
      </a:ln>
    </cs:spPr>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5000"/>
            <a:lumOff val="95000"/>
          </a:schemeClr>
        </a:solidFill>
        <a:round/>
      </a:ln>
    </cs:spPr>
  </cs:gridlineMinor>
  <cs:hiLoLine>
    <cs:lnRef idx="0"/>
    <cs:fillRef idx="0"/>
    <cs:effectRef idx="0"/>
    <cs:fontRef idx="minor">
      <a:schemeClr val="tx1"/>
    </cs:fontRef>
    <cs:spPr>
      <a:ln w="9525" cap="flat" cmpd="sng" algn="ctr">
        <a:solidFill>
          <a:schemeClr val="tx1">
            <a:lumMod val="50000"/>
            <a:lumOff val="50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kern="1200"/>
  </cs:legend>
  <cs:plotArea mods="allowNoFillOverride allowNoLineOverride">
    <cs:lnRef idx="0"/>
    <cs:fillRef idx="0"/>
    <cs:effectRef idx="0"/>
    <cs:fontRef idx="minor">
      <a:schemeClr val="dk1"/>
    </cs:fontRef>
  </cs:plotArea>
  <cs:plotArea3D mods="allowNoFillOverride allowNoLineOverride">
    <cs:lnRef idx="0"/>
    <cs:fillRef idx="0"/>
    <cs:effectRef idx="0"/>
    <cs:fontRef idx="minor">
      <a:schemeClr val="dk1"/>
    </cs:fontRef>
  </cs:plotArea3D>
  <cs:seriesAxis>
    <cs:lnRef idx="0"/>
    <cs:fillRef idx="0"/>
    <cs:effectRef idx="0"/>
    <cs:fontRef idx="minor">
      <a:schemeClr val="tx1">
        <a:lumMod val="65000"/>
        <a:lumOff val="35000"/>
      </a:schemeClr>
    </cs:fontRef>
    <cs:defRPr sz="900" kern="1200"/>
  </cs:seriesAxis>
  <cs:seriesLine>
    <cs:lnRef idx="0"/>
    <cs:fillRef idx="0"/>
    <cs:effectRef idx="0"/>
    <cs:fontRef idx="minor">
      <a:schemeClr val="tx1"/>
    </cs:fontRef>
    <cs:spPr>
      <a:ln w="9525" cap="flat" cmpd="sng" algn="ctr">
        <a:solidFill>
          <a:schemeClr val="tx1">
            <a:lumMod val="35000"/>
            <a:lumOff val="65000"/>
          </a:schemeClr>
        </a:solidFill>
        <a:round/>
      </a:ln>
    </cs:spPr>
  </cs:seriesLine>
  <cs:title>
    <cs:lnRef idx="0"/>
    <cs:fillRef idx="0"/>
    <cs:effectRef idx="0"/>
    <cs:fontRef idx="minor">
      <a:schemeClr val="tx1">
        <a:lumMod val="65000"/>
        <a:lumOff val="35000"/>
      </a:schemeClr>
    </cs:fontRef>
    <cs:defRPr sz="1600" b="1" kern="1200" cap="all" baseline="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kern="1200"/>
  </cs:trendlineLabel>
  <cs:upBar>
    <cs:lnRef idx="0"/>
    <cs:fillRef idx="0"/>
    <cs:effectRef idx="0"/>
    <cs:fontRef idx="minor">
      <a:schemeClr val="tx1"/>
    </cs:fontRef>
    <cs:spPr>
      <a:solidFill>
        <a:schemeClr val="lt1"/>
      </a:solidFill>
      <a:ln w="9525" cap="flat" cmpd="sng" algn="ctr">
        <a:solidFill>
          <a:schemeClr val="tx1">
            <a:lumMod val="65000"/>
            <a:lumOff val="35000"/>
          </a:schemeClr>
        </a:solidFill>
        <a:round/>
      </a:ln>
    </cs:spPr>
  </cs:upBar>
  <cs:valueAxis>
    <cs:lnRef idx="0"/>
    <cs:fillRef idx="0"/>
    <cs:effectRef idx="0"/>
    <cs:fontRef idx="minor">
      <a:schemeClr val="tx1">
        <a:lumMod val="65000"/>
        <a:lumOff val="35000"/>
      </a:schemeClr>
    </cs:fontRef>
    <cs:defRPr sz="900" kern="1200"/>
  </cs:valueAxis>
  <cs:wall>
    <cs:lnRef idx="0"/>
    <cs:fillRef idx="0"/>
    <cs:effectRef idx="0"/>
    <cs:fontRef idx="minor">
      <a:schemeClr val="tx1"/>
    </cs:fontRef>
    <cs:spPr>
      <a:noFill/>
      <a:ln>
        <a:noFill/>
      </a:ln>
    </cs:spPr>
  </cs:wall>
</cs:chartStyle>
</file>

<file path=ppt/charts/style2.xml><?xml version="1.0" encoding="utf-8"?>
<cs:chartStyle xmlns:cs="http://schemas.microsoft.com/office/drawing/2012/chartStyle" xmlns:a="http://schemas.openxmlformats.org/drawingml/2006/main" id="218">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lt1"/>
    </cs:fontRef>
    <cs:defRPr sz="900"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90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charts/style3.xml><?xml version="1.0" encoding="utf-8"?>
<cs:chartStyle xmlns:cs="http://schemas.microsoft.com/office/drawing/2012/chartStyle" xmlns:a="http://schemas.openxmlformats.org/drawingml/2006/main" id="204">
  <cs:axisTitle>
    <cs:lnRef idx="0"/>
    <cs:fillRef idx="0"/>
    <cs:effectRef idx="0"/>
    <cs:fontRef idx="minor">
      <a:schemeClr val="dk1">
        <a:lumMod val="65000"/>
        <a:lumOff val="35000"/>
      </a:schemeClr>
    </cs:fontRef>
    <cs:defRPr sz="900" b="1" kern="1200"/>
  </cs:axisTitle>
  <cs:categoryAxis>
    <cs:lnRef idx="0"/>
    <cs:fillRef idx="0"/>
    <cs:effectRef idx="0"/>
    <cs:fontRef idx="minor">
      <a:schemeClr val="dk1">
        <a:lumMod val="65000"/>
        <a:lumOff val="35000"/>
      </a:schemeClr>
    </cs:fontRef>
    <cs:defRPr sz="900" kern="1200">
      <a:effectLst/>
    </cs:defRPr>
  </cs:categoryAxis>
  <cs:chartArea>
    <cs:lnRef idx="0"/>
    <cs:fillRef idx="0"/>
    <cs:effectRef idx="0"/>
    <cs:fontRef idx="minor">
      <a:schemeClr val="dk1"/>
    </cs:fontRef>
    <cs:spPr>
      <a:gradFill flip="none" rotWithShape="1">
        <a:gsLst>
          <a:gs pos="0">
            <a:schemeClr val="lt1"/>
          </a:gs>
          <a:gs pos="68000">
            <a:schemeClr val="lt1">
              <a:lumMod val="85000"/>
            </a:schemeClr>
          </a:gs>
          <a:gs pos="100000">
            <a:schemeClr val="lt1"/>
          </a:gs>
        </a:gsLst>
        <a:lin ang="5400000" scaled="1"/>
        <a:tileRect/>
      </a:gradFill>
      <a:ln w="9525" cap="flat" cmpd="sng" algn="ctr">
        <a:solidFill>
          <a:schemeClr val="dk1">
            <a:lumMod val="15000"/>
            <a:lumOff val="85000"/>
          </a:schemeClr>
        </a:solidFill>
        <a:round/>
      </a:ln>
    </cs:spPr>
    <cs:defRPr sz="1000" kern="1200"/>
  </cs:chartArea>
  <cs:dataLabel>
    <cs:lnRef idx="0"/>
    <cs:fillRef idx="0"/>
    <cs:effectRef idx="0"/>
    <cs:fontRef idx="minor">
      <a:schemeClr val="lt1"/>
    </cs:fontRef>
    <cs:spPr/>
    <cs:defRPr sz="1000"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1000" b="1" kern="1200"/>
    <cs:bodyPr rot="0" spcFirstLastPara="1" vertOverflow="clip" horzOverflow="clip" vert="horz" wrap="square" lIns="36576" tIns="18288" rIns="36576" bIns="18288" anchor="ctr" anchorCtr="1">
      <a:spAutoFit/>
    </cs:bodyPr>
  </cs:dataLabelCallout>
  <cs:dataPoint>
    <cs:lnRef idx="0">
      <cs:styleClr val="auto"/>
    </cs:lnRef>
    <cs:fillRef idx="0">
      <cs:styleClr val="auto"/>
    </cs:fillRef>
    <cs:effectRef idx="0"/>
    <cs:fontRef idx="minor">
      <a:schemeClr val="dk1"/>
    </cs:fontRef>
    <cs:spPr>
      <a:gradFill>
        <a:gsLst>
          <a:gs pos="0">
            <a:schemeClr val="phClr"/>
          </a:gs>
          <a:gs pos="100000">
            <a:schemeClr val="phClr">
              <a:lumMod val="84000"/>
            </a:schemeClr>
          </a:gs>
        </a:gsLst>
        <a:lin ang="5400000" scaled="1"/>
      </a:gradFill>
      <a:effectLst>
        <a:outerShdw blurRad="76200" dir="18900000" sy="23000" kx="-1200000" algn="bl" rotWithShape="0">
          <a:prstClr val="black">
            <a:alpha val="20000"/>
          </a:prstClr>
        </a:outerShdw>
      </a:effectLst>
    </cs:spPr>
  </cs:dataPoint>
  <cs:dataPoint3D>
    <cs:lnRef idx="0"/>
    <cs:fillRef idx="0">
      <cs:styleClr val="auto"/>
    </cs:fillRef>
    <cs:effectRef idx="0"/>
    <cs:fontRef idx="minor">
      <a:schemeClr val="dk1"/>
    </cs:fontRef>
    <cs:spPr>
      <a:gradFill>
        <a:gsLst>
          <a:gs pos="0">
            <a:schemeClr val="phClr"/>
          </a:gs>
          <a:gs pos="100000">
            <a:schemeClr val="phClr">
              <a:lumMod val="84000"/>
            </a:schemeClr>
          </a:gs>
        </a:gsLst>
        <a:lin ang="5400000" scaled="1"/>
      </a:gradFill>
      <a:effectLst>
        <a:outerShdw blurRad="76200" dir="18900000" sy="23000" kx="-1200000" algn="bl" rotWithShape="0">
          <a:prstClr val="black">
            <a:alpha val="20000"/>
          </a:prstClr>
        </a:outerShdw>
      </a:effectLst>
    </cs:spPr>
  </cs:dataPoint3D>
  <cs:dataPointLine>
    <cs:lnRef idx="0">
      <cs:styleClr val="auto"/>
    </cs:lnRef>
    <cs:fillRef idx="0"/>
    <cs:effectRef idx="0"/>
    <cs:fontRef idx="minor">
      <a:schemeClr val="dk1"/>
    </cs:fontRef>
    <cs:spPr>
      <a:ln w="28575" cap="rnd">
        <a:gradFill>
          <a:gsLst>
            <a:gs pos="0">
              <a:schemeClr val="phClr"/>
            </a:gs>
            <a:gs pos="100000">
              <a:schemeClr val="phClr">
                <a:lumMod val="84000"/>
              </a:schemeClr>
            </a:gs>
          </a:gsLst>
          <a:lin ang="5400000" scaled="1"/>
        </a:gradFill>
        <a:round/>
      </a:ln>
    </cs:spPr>
  </cs:dataPointLine>
  <cs:dataPointMarker>
    <cs:lnRef idx="0"/>
    <cs:fillRef idx="0">
      <cs:styleClr val="auto"/>
    </cs:fillRef>
    <cs:effectRef idx="0"/>
    <cs:fontRef idx="minor">
      <a:schemeClr val="dk1"/>
    </cs:fontRef>
    <cs:spPr>
      <a:gradFill>
        <a:gsLst>
          <a:gs pos="0">
            <a:schemeClr val="phClr"/>
          </a:gs>
          <a:gs pos="100000">
            <a:schemeClr val="phClr">
              <a:lumMod val="84000"/>
            </a:schemeClr>
          </a:gs>
        </a:gsLst>
        <a:lin ang="5400000" scaled="1"/>
      </a:gradFill>
      <a:effectLst>
        <a:outerShdw blurRad="76200" dir="18900000" sy="23000" kx="-1200000" algn="bl" rotWithShape="0">
          <a:prstClr val="black">
            <a:alpha val="20000"/>
          </a:prstClr>
        </a:outerShdw>
      </a:effectLst>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65000"/>
        <a:lumOff val="35000"/>
      </a:schemeClr>
    </cs:fontRef>
    <cs:spPr>
      <a:ln w="9525">
        <a:solidFill>
          <a:schemeClr val="dk1">
            <a:lumMod val="15000"/>
            <a:lumOff val="85000"/>
          </a:schemeClr>
        </a:solidFill>
      </a:ln>
    </cs:spPr>
    <cs:defRPr sz="900" kern="1200"/>
  </cs:dataTable>
  <cs:downBar>
    <cs:lnRef idx="0"/>
    <cs:fillRef idx="0"/>
    <cs:effectRef idx="0"/>
    <cs:fontRef idx="minor">
      <a:schemeClr val="dk1"/>
    </cs:fontRef>
    <cs:spPr>
      <a:solidFill>
        <a:schemeClr val="dk1">
          <a:lumMod val="35000"/>
          <a:lumOff val="65000"/>
        </a:schemeClr>
      </a:solidFill>
      <a:ln w="9525">
        <a:solidFill>
          <a:schemeClr val="dk1">
            <a:lumMod val="50000"/>
            <a:lumOff val="50000"/>
          </a:schemeClr>
        </a:solidFill>
      </a:ln>
    </cs:spPr>
  </cs:downBar>
  <cs:dropLine>
    <cs:lnRef idx="0"/>
    <cs:fillRef idx="0"/>
    <cs:effectRef idx="0"/>
    <cs:fontRef idx="minor">
      <a:schemeClr val="dk1"/>
    </cs:fontRef>
    <cs:spPr>
      <a:ln w="9525">
        <a:solidFill>
          <a:schemeClr val="dk1">
            <a:lumMod val="50000"/>
            <a:lumOff val="50000"/>
          </a:schemeClr>
        </a:solidFill>
        <a:round/>
      </a:ln>
    </cs:spPr>
  </cs:dropLine>
  <cs:errorBar>
    <cs:lnRef idx="0"/>
    <cs:fillRef idx="0"/>
    <cs:effectRef idx="0"/>
    <cs:fontRef idx="minor">
      <a:schemeClr val="dk1"/>
    </cs:fontRef>
    <cs:spPr>
      <a:ln w="9525">
        <a:solidFill>
          <a:schemeClr val="dk1">
            <a:lumMod val="50000"/>
            <a:lumOff val="50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solidFill>
          <a:schemeClr val="dk1">
            <a:lumMod val="15000"/>
            <a:lumOff val="85000"/>
          </a:schemeClr>
        </a:solidFill>
        <a:round/>
      </a:ln>
    </cs:spPr>
  </cs:gridlineMajor>
  <cs:gridlineMinor>
    <cs:lnRef idx="0"/>
    <cs:fillRef idx="0"/>
    <cs:effectRef idx="0"/>
    <cs:fontRef idx="minor">
      <a:schemeClr val="dk1"/>
    </cs:fontRef>
    <cs:spPr>
      <a:ln>
        <a:solidFill>
          <a:schemeClr val="dk1">
            <a:lumMod val="5000"/>
            <a:lumOff val="95000"/>
          </a:schemeClr>
        </a:solidFill>
      </a:ln>
    </cs:spPr>
  </cs:gridlineMinor>
  <cs:hiLoLine>
    <cs:lnRef idx="0"/>
    <cs:fillRef idx="0"/>
    <cs:effectRef idx="0"/>
    <cs:fontRef idx="minor">
      <a:schemeClr val="dk1"/>
    </cs:fontRef>
    <cs:spPr>
      <a:ln w="9525">
        <a:solidFill>
          <a:schemeClr val="dk1">
            <a:lumMod val="50000"/>
            <a:lumOff val="50000"/>
          </a:schemeClr>
        </a:solidFill>
        <a:round/>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65000"/>
        <a:lumOff val="35000"/>
      </a:schemeClr>
    </cs:fontRef>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65000"/>
        <a:lumOff val="35000"/>
      </a:schemeClr>
    </cs:fontRef>
    <cs:spPr>
      <a:ln w="9525" cap="flat" cmpd="sng" algn="ctr">
        <a:solidFill>
          <a:schemeClr val="dk1">
            <a:lumMod val="15000"/>
            <a:lumOff val="8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65000"/>
        <a:lumOff val="35000"/>
      </a:schemeClr>
    </cs:fontRef>
    <cs:defRPr kern="1200">
      <a:effectLst/>
    </cs:defRPr>
  </cs:title>
  <cs:trendline>
    <cs:lnRef idx="0">
      <cs:styleClr val="auto"/>
    </cs:lnRef>
    <cs:fillRef idx="0"/>
    <cs:effectRef idx="0"/>
    <cs:fontRef idx="minor">
      <a:schemeClr val="dk1"/>
    </cs:fontRef>
    <cs:spPr>
      <a:ln w="19050" cap="rnd">
        <a:solidFill>
          <a:schemeClr val="phClr"/>
        </a:solidFill>
        <a:prstDash val="sysDash"/>
      </a:ln>
    </cs:spPr>
  </cs:trendline>
  <cs:trendlineLabel>
    <cs:lnRef idx="0"/>
    <cs:fillRef idx="0"/>
    <cs:effectRef idx="0"/>
    <cs:fontRef idx="minor">
      <a:schemeClr val="dk1">
        <a:lumMod val="65000"/>
        <a:lumOff val="35000"/>
      </a:schemeClr>
    </cs:fontRef>
    <cs:defRPr sz="900" kern="1200"/>
  </cs:trendlineLabel>
  <cs:upBar>
    <cs:lnRef idx="0"/>
    <cs:fillRef idx="0"/>
    <cs:effectRef idx="0"/>
    <cs:fontRef idx="minor">
      <a:schemeClr val="dk1"/>
    </cs:fontRef>
    <cs:spPr>
      <a:solidFill>
        <a:schemeClr val="lt1">
          <a:lumMod val="95000"/>
        </a:schemeClr>
      </a:solidFill>
      <a:ln w="9525">
        <a:solidFill>
          <a:schemeClr val="dk1">
            <a:lumMod val="15000"/>
            <a:lumOff val="85000"/>
          </a:schemeClr>
        </a:solidFill>
      </a:ln>
    </cs:spPr>
  </cs:upBar>
  <cs:valueAxis>
    <cs:lnRef idx="0"/>
    <cs:fillRef idx="0"/>
    <cs:effectRef idx="0"/>
    <cs:fontRef idx="minor">
      <a:schemeClr val="dk1">
        <a:lumMod val="65000"/>
        <a:lumOff val="35000"/>
      </a:schemeClr>
    </cs:fontRef>
    <cs:defRPr sz="900" kern="1200"/>
  </cs:valueAxis>
  <cs:wall>
    <cs:lnRef idx="0"/>
    <cs:fillRef idx="0"/>
    <cs:effectRef idx="0"/>
    <cs:fontRef idx="minor">
      <a:schemeClr val="dk1"/>
    </cs:fontRef>
  </cs:wall>
</cs:chartStyle>
</file>

<file path=ppt/charts/style4.xml><?xml version="1.0" encoding="utf-8"?>
<cs:chartStyle xmlns:cs="http://schemas.microsoft.com/office/drawing/2012/chartStyle" xmlns:a="http://schemas.openxmlformats.org/drawingml/2006/main" id="218">
  <cs:axisTitle>
    <cs:lnRef idx="0"/>
    <cs:fillRef idx="0"/>
    <cs:effectRef idx="0"/>
    <cs:fontRef idx="minor">
      <a:schemeClr val="dk1">
        <a:lumMod val="75000"/>
        <a:lumOff val="25000"/>
      </a:schemeClr>
    </cs:fontRef>
    <cs:defRPr sz="900" b="1" kern="1200"/>
  </cs:axisTitle>
  <cs:categoryAxis>
    <cs:lnRef idx="0"/>
    <cs:fillRef idx="0"/>
    <cs:effectRef idx="0"/>
    <cs:fontRef idx="minor">
      <a:schemeClr val="dk1">
        <a:lumMod val="75000"/>
        <a:lumOff val="25000"/>
      </a:schemeClr>
    </cs:fontRef>
    <cs:spPr>
      <a:ln w="19050" cap="flat" cmpd="sng" algn="ctr">
        <a:solidFill>
          <a:schemeClr val="dk1">
            <a:lumMod val="75000"/>
            <a:lumOff val="25000"/>
          </a:schemeClr>
        </a:solidFill>
        <a:round/>
      </a:ln>
    </cs:spPr>
    <cs:defRPr sz="900" kern="1200" cap="all" baseline="0"/>
  </cs:categoryAxis>
  <cs:chartArea>
    <cs:lnRef idx="0"/>
    <cs:fillRef idx="0"/>
    <cs:effectRef idx="0"/>
    <cs:fontRef idx="minor">
      <a:schemeClr val="dk1"/>
    </cs:fontRef>
    <cs:spPr>
      <a:gradFill flip="none" rotWithShape="1">
        <a:gsLst>
          <a:gs pos="0">
            <a:schemeClr val="lt1"/>
          </a:gs>
          <a:gs pos="39000">
            <a:schemeClr val="lt1"/>
          </a:gs>
          <a:gs pos="100000">
            <a:schemeClr val="lt1">
              <a:lumMod val="75000"/>
            </a:schemeClr>
          </a:gs>
        </a:gsLst>
        <a:path path="circle">
          <a:fillToRect l="50000" t="-80000" r="50000" b="180000"/>
        </a:path>
        <a:tileRect/>
      </a:gradFill>
      <a:ln w="9525" cap="flat" cmpd="sng" algn="ctr">
        <a:solidFill>
          <a:schemeClr val="dk1">
            <a:lumMod val="25000"/>
            <a:lumOff val="75000"/>
          </a:schemeClr>
        </a:solidFill>
        <a:round/>
      </a:ln>
    </cs:spPr>
    <cs:defRPr sz="900" kern="1200"/>
  </cs:chartArea>
  <cs:dataLabel>
    <cs:lnRef idx="0"/>
    <cs:fillRef idx="0"/>
    <cs:effectRef idx="0"/>
    <cs:fontRef idx="minor">
      <a:schemeClr val="lt1"/>
    </cs:fontRef>
    <cs:defRPr sz="900" b="1" i="0" u="none" strike="noStrike" kern="1200" baseline="0"/>
  </cs:dataLabel>
  <cs:dataLabelCallout>
    <cs:lnRef idx="0"/>
    <cs:fillRef idx="0"/>
    <cs:effectRef idx="0"/>
    <cs:fontRef idx="minor">
      <a:schemeClr val="lt1"/>
    </cs:fontRef>
    <cs:spPr>
      <a:solidFill>
        <a:schemeClr val="dk1">
          <a:lumMod val="65000"/>
          <a:lumOff val="35000"/>
          <a:alpha val="75000"/>
        </a:schemeClr>
      </a:solidFill>
    </cs:spPr>
    <cs:defRPr sz="900" b="1" kern="12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
  <cs:dataPoint3D>
    <cs:lnRef idx="0"/>
    <cs:fillRef idx="0">
      <cs:styleClr val="auto"/>
    </cs:fillRef>
    <cs:effectRef idx="0"/>
    <cs:fontRef idx="minor">
      <a:schemeClr val="dk1"/>
    </cs:fontRef>
    <cs:spPr>
      <a:solidFill>
        <a:schemeClr val="phClr">
          <a:alpha val="85000"/>
        </a:schemeClr>
      </a:solidFill>
      <a:ln w="9525" cap="flat" cmpd="sng" algn="ctr">
        <a:solidFill>
          <a:schemeClr val="lt1">
            <a:alpha val="50000"/>
          </a:schemeClr>
        </a:solidFill>
        <a:round/>
      </a:ln>
    </cs:spPr>
  </cs:dataPoint3D>
  <cs:dataPointLine>
    <cs:lnRef idx="0">
      <cs:styleClr val="auto"/>
    </cs:lnRef>
    <cs:fillRef idx="0"/>
    <cs:effectRef idx="0"/>
    <cs:fontRef idx="minor">
      <a:schemeClr val="dk1"/>
    </cs:fontRef>
    <cs:spPr>
      <a:ln w="31750" cap="rnd">
        <a:solidFill>
          <a:schemeClr val="phClr">
            <a:alpha val="85000"/>
          </a:schemeClr>
        </a:solidFill>
        <a:round/>
      </a:ln>
    </cs:spPr>
  </cs:dataPointLine>
  <cs:dataPointMarker>
    <cs:lnRef idx="0"/>
    <cs:fillRef idx="0">
      <cs:styleClr val="auto"/>
    </cs:fillRef>
    <cs:effectRef idx="0"/>
    <cs:fontRef idx="minor">
      <a:schemeClr val="dk1"/>
    </cs:fontRef>
    <cs:spPr>
      <a:solidFill>
        <a:schemeClr val="phClr">
          <a:alpha val="85000"/>
        </a:schemeClr>
      </a:solidFill>
    </cs:spPr>
  </cs:dataPointMarker>
  <cs:dataPointMarkerLayout symbol="circle" size="6"/>
  <cs:dataPointWireframe>
    <cs:lnRef idx="0">
      <cs:styleClr val="auto"/>
    </cs:lnRef>
    <cs:fillRef idx="0"/>
    <cs:effectRef idx="0"/>
    <cs:fontRef idx="minor">
      <a:schemeClr val="dk1"/>
    </cs:fontRef>
    <cs:spPr>
      <a:ln w="9525" cap="rnd">
        <a:solidFill>
          <a:schemeClr val="phClr"/>
        </a:solidFill>
        <a:round/>
      </a:ln>
    </cs:spPr>
  </cs:dataPointWireframe>
  <cs:dataTable>
    <cs:lnRef idx="0"/>
    <cs:fillRef idx="0"/>
    <cs:effectRef idx="0"/>
    <cs:fontRef idx="minor">
      <a:schemeClr val="dk1">
        <a:lumMod val="75000"/>
        <a:lumOff val="25000"/>
      </a:schemeClr>
    </cs:fontRef>
    <cs:spPr>
      <a:ln w="9525">
        <a:solidFill>
          <a:schemeClr val="dk1">
            <a:lumMod val="35000"/>
            <a:lumOff val="65000"/>
          </a:schemeClr>
        </a:solidFill>
      </a:ln>
    </cs:spPr>
    <cs:defRPr sz="900" kern="1200"/>
  </cs:dataTable>
  <cs:downBar>
    <cs:lnRef idx="0"/>
    <cs:fillRef idx="0"/>
    <cs:effectRef idx="0"/>
    <cs:fontRef idx="minor">
      <a:schemeClr val="dk1"/>
    </cs:fontRef>
    <cs:spPr>
      <a:solidFill>
        <a:schemeClr val="dk1">
          <a:lumMod val="50000"/>
          <a:lumOff val="50000"/>
        </a:schemeClr>
      </a:solidFill>
      <a:ln w="9525">
        <a:solidFill>
          <a:schemeClr val="dk1">
            <a:lumMod val="65000"/>
            <a:lumOff val="35000"/>
          </a:schemeClr>
        </a:solidFill>
      </a:ln>
    </cs:spPr>
  </cs:downBar>
  <cs:dropLine>
    <cs:lnRef idx="0"/>
    <cs:fillRef idx="0"/>
    <cs:effectRef idx="0"/>
    <cs:fontRef idx="minor">
      <a:schemeClr val="dk1"/>
    </cs:fontRef>
    <cs:spPr>
      <a:ln w="9525">
        <a:solidFill>
          <a:schemeClr val="dk1">
            <a:lumMod val="35000"/>
            <a:lumOff val="65000"/>
          </a:schemeClr>
        </a:solidFill>
        <a:prstDash val="dash"/>
      </a:ln>
    </cs:spPr>
  </cs:dropLine>
  <cs:errorBar>
    <cs:lnRef idx="0"/>
    <cs:fillRef idx="0"/>
    <cs:effectRef idx="0"/>
    <cs:fontRef idx="minor">
      <a:schemeClr val="dk1"/>
    </cs:fontRef>
    <cs:spPr>
      <a:ln w="9525">
        <a:solidFill>
          <a:schemeClr val="dk1">
            <a:lumMod val="65000"/>
            <a:lumOff val="35000"/>
          </a:schemeClr>
        </a:solidFill>
        <a:round/>
      </a:ln>
    </cs:spPr>
  </cs:errorBar>
  <cs:floor>
    <cs:lnRef idx="0"/>
    <cs:fillRef idx="0"/>
    <cs:effectRef idx="0"/>
    <cs:fontRef idx="minor">
      <a:schemeClr val="dk1"/>
    </cs:fontRef>
  </cs:floor>
  <cs:gridlineMajor>
    <cs:lnRef idx="0"/>
    <cs:fillRef idx="0"/>
    <cs:effectRef idx="0"/>
    <cs:fontRef idx="minor">
      <a:schemeClr val="dk1"/>
    </cs:fontRef>
    <cs:spPr>
      <a:ln w="9525" cap="flat" cmpd="sng" algn="ctr">
        <a:gradFill>
          <a:gsLst>
            <a:gs pos="100000">
              <a:schemeClr val="dk1">
                <a:lumMod val="95000"/>
                <a:lumOff val="5000"/>
                <a:alpha val="42000"/>
              </a:schemeClr>
            </a:gs>
            <a:gs pos="0">
              <a:schemeClr val="lt1">
                <a:lumMod val="75000"/>
                <a:alpha val="36000"/>
              </a:schemeClr>
            </a:gs>
          </a:gsLst>
          <a:lin ang="5400000" scaled="0"/>
        </a:gradFill>
        <a:round/>
      </a:ln>
    </cs:spPr>
  </cs:gridlineMajor>
  <cs:gridlineMinor>
    <cs:lnRef idx="0"/>
    <cs:fillRef idx="0"/>
    <cs:effectRef idx="0"/>
    <cs:fontRef idx="minor">
      <a:schemeClr val="dk1"/>
    </cs:fontRef>
    <cs:spPr>
      <a:ln>
        <a:gradFill>
          <a:gsLst>
            <a:gs pos="100000">
              <a:schemeClr val="dk1">
                <a:lumMod val="95000"/>
                <a:lumOff val="5000"/>
                <a:alpha val="42000"/>
              </a:schemeClr>
            </a:gs>
            <a:gs pos="0">
              <a:schemeClr val="lt1">
                <a:lumMod val="75000"/>
                <a:alpha val="36000"/>
              </a:schemeClr>
            </a:gs>
          </a:gsLst>
          <a:lin ang="5400000" scaled="0"/>
        </a:gradFill>
      </a:ln>
    </cs:spPr>
  </cs:gridlineMinor>
  <cs:hiLoLine>
    <cs:lnRef idx="0"/>
    <cs:fillRef idx="0"/>
    <cs:effectRef idx="0"/>
    <cs:fontRef idx="minor">
      <a:schemeClr val="dk1"/>
    </cs:fontRef>
    <cs:spPr>
      <a:ln w="9525">
        <a:solidFill>
          <a:schemeClr val="dk1">
            <a:lumMod val="35000"/>
            <a:lumOff val="65000"/>
          </a:schemeClr>
        </a:solidFill>
        <a:prstDash val="dash"/>
      </a:ln>
    </cs:spPr>
  </cs:hiLoLine>
  <cs:leaderLine>
    <cs:lnRef idx="0"/>
    <cs:fillRef idx="0"/>
    <cs:effectRef idx="0"/>
    <cs:fontRef idx="minor">
      <a:schemeClr val="dk1"/>
    </cs:fontRef>
    <cs:spPr>
      <a:ln w="9525">
        <a:solidFill>
          <a:schemeClr val="dk1">
            <a:lumMod val="50000"/>
            <a:lumOff val="50000"/>
          </a:schemeClr>
        </a:solidFill>
      </a:ln>
    </cs:spPr>
  </cs:leaderLine>
  <cs:legend>
    <cs:lnRef idx="0"/>
    <cs:fillRef idx="0"/>
    <cs:effectRef idx="0"/>
    <cs:fontRef idx="minor">
      <a:schemeClr val="dk1">
        <a:lumMod val="75000"/>
        <a:lumOff val="25000"/>
      </a:schemeClr>
    </cs:fontRef>
    <cs:spPr>
      <a:solidFill>
        <a:schemeClr val="lt1">
          <a:lumMod val="95000"/>
          <a:alpha val="39000"/>
        </a:schemeClr>
      </a:solidFill>
    </cs:spPr>
    <cs:defRPr sz="900" kern="1200"/>
  </cs:legend>
  <cs:plotArea>
    <cs:lnRef idx="0"/>
    <cs:fillRef idx="0"/>
    <cs:effectRef idx="0"/>
    <cs:fontRef idx="minor">
      <a:schemeClr val="dk1"/>
    </cs:fontRef>
  </cs:plotArea>
  <cs:plotArea3D>
    <cs:lnRef idx="0"/>
    <cs:fillRef idx="0"/>
    <cs:effectRef idx="0"/>
    <cs:fontRef idx="minor">
      <a:schemeClr val="dk1"/>
    </cs:fontRef>
  </cs:plotArea3D>
  <cs:seriesAxis>
    <cs:lnRef idx="0"/>
    <cs:fillRef idx="0"/>
    <cs:effectRef idx="0"/>
    <cs:fontRef idx="minor">
      <a:schemeClr val="dk1">
        <a:lumMod val="75000"/>
        <a:lumOff val="25000"/>
      </a:schemeClr>
    </cs:fontRef>
    <cs:spPr>
      <a:ln w="31750" cap="flat" cmpd="sng" algn="ctr">
        <a:solidFill>
          <a:schemeClr val="dk1">
            <a:lumMod val="75000"/>
            <a:lumOff val="25000"/>
          </a:schemeClr>
        </a:solidFill>
        <a:round/>
      </a:ln>
    </cs:spPr>
    <cs:defRPr sz="900" kern="1200"/>
  </cs:seriesAxis>
  <cs:seriesLine>
    <cs:lnRef idx="0"/>
    <cs:fillRef idx="0"/>
    <cs:effectRef idx="0"/>
    <cs:fontRef idx="minor">
      <a:schemeClr val="dk1"/>
    </cs:fontRef>
    <cs:spPr>
      <a:ln w="9525">
        <a:solidFill>
          <a:schemeClr val="dk1">
            <a:lumMod val="50000"/>
            <a:lumOff val="50000"/>
          </a:schemeClr>
        </a:solidFill>
        <a:round/>
      </a:ln>
    </cs:spPr>
  </cs:seriesLine>
  <cs:title>
    <cs:lnRef idx="0"/>
    <cs:fillRef idx="0"/>
    <cs:effectRef idx="0"/>
    <cs:fontRef idx="minor">
      <a:schemeClr val="dk1">
        <a:lumMod val="75000"/>
        <a:lumOff val="25000"/>
      </a:schemeClr>
    </cs:fontRef>
    <cs:defRPr sz="1800" b="1" kern="1200" baseline="0"/>
  </cs:title>
  <cs:trendline>
    <cs:lnRef idx="0">
      <cs:styleClr val="auto"/>
    </cs:lnRef>
    <cs:fillRef idx="0"/>
    <cs:effectRef idx="0"/>
    <cs:fontRef idx="minor">
      <a:schemeClr val="dk1"/>
    </cs:fontRef>
    <cs:spPr>
      <a:ln w="19050" cap="rnd">
        <a:solidFill>
          <a:schemeClr val="phClr"/>
        </a:solidFill>
      </a:ln>
    </cs:spPr>
  </cs:trendline>
  <cs:trendlineLabel>
    <cs:lnRef idx="0"/>
    <cs:fillRef idx="0"/>
    <cs:effectRef idx="0"/>
    <cs:fontRef idx="minor">
      <a:schemeClr val="dk1">
        <a:lumMod val="75000"/>
        <a:lumOff val="25000"/>
      </a:schemeClr>
    </cs:fontRef>
    <cs:defRPr sz="900" kern="1200"/>
  </cs:trendlineLabel>
  <cs:upBar>
    <cs:lnRef idx="0"/>
    <cs:fillRef idx="0"/>
    <cs:effectRef idx="0"/>
    <cs:fontRef idx="minor">
      <a:schemeClr val="dk1"/>
    </cs:fontRef>
    <cs:spPr>
      <a:solidFill>
        <a:schemeClr val="lt1"/>
      </a:solidFill>
      <a:ln w="9525">
        <a:solidFill>
          <a:schemeClr val="dk1">
            <a:lumMod val="65000"/>
            <a:lumOff val="35000"/>
          </a:schemeClr>
        </a:solidFill>
      </a:ln>
    </cs:spPr>
  </cs:upBar>
  <cs:valueAxis>
    <cs:lnRef idx="0"/>
    <cs:fillRef idx="0"/>
    <cs:effectRef idx="0"/>
    <cs:fontRef idx="minor">
      <a:schemeClr val="dk1">
        <a:lumMod val="75000"/>
        <a:lumOff val="25000"/>
      </a:schemeClr>
    </cs:fontRef>
    <cs:spPr>
      <a:ln>
        <a:noFill/>
      </a:ln>
    </cs:spPr>
    <cs:defRPr sz="900" kern="1200"/>
  </cs:valueAxis>
  <cs:wall>
    <cs:lnRef idx="0"/>
    <cs:fillRef idx="0"/>
    <cs:effectRef idx="0"/>
    <cs:fontRef idx="minor">
      <a:schemeClr val="dk1"/>
    </cs:fontRef>
  </cs:wall>
</cs:chartStyle>
</file>

<file path=ppt/charts/style5.xml><?xml version="1.0" encoding="utf-8"?>
<cs:chartStyle xmlns:cs="http://schemas.microsoft.com/office/drawing/2012/chartStyle" xmlns:a="http://schemas.openxmlformats.org/drawingml/2006/main" id="430">
  <cs:axisTitle>
    <cs:lnRef idx="0"/>
    <cs:fillRef idx="0"/>
    <cs:effectRef idx="0"/>
    <cs:fontRef idx="minor">
      <a:schemeClr val="tx1">
        <a:lumMod val="65000"/>
        <a:lumOff val="35000"/>
      </a:schemeClr>
    </cs:fontRef>
    <cs:defRPr sz="900"/>
  </cs:axisTitle>
  <cs:category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cs:categoryAxis>
  <cs:chartArea mods="allowNoFillOverride allowNoLineOverride">
    <cs:lnRef idx="0"/>
    <cs:fillRef idx="0"/>
    <cs:effectRef idx="0"/>
    <cs:fontRef idx="minor">
      <a:schemeClr val="tx1"/>
    </cs:fontRef>
    <cs:spPr>
      <a:solidFill>
        <a:schemeClr val="bg1"/>
      </a:solidFill>
      <a:ln w="9525" cap="flat" cmpd="sng" algn="ctr">
        <a:solidFill>
          <a:schemeClr val="tx1">
            <a:lumMod val="15000"/>
            <a:lumOff val="85000"/>
          </a:schemeClr>
        </a:solidFill>
        <a:round/>
      </a:ln>
    </cs:spPr>
    <cs:defRPr sz="1000"/>
  </cs:chartArea>
  <cs:dataLabel>
    <cs:lnRef idx="0"/>
    <cs:fillRef idx="0"/>
    <cs:effectRef idx="0"/>
    <cs:fontRef idx="minor">
      <a:schemeClr val="tx1">
        <a:lumMod val="65000"/>
        <a:lumOff val="35000"/>
      </a:schemeClr>
    </cs:fontRef>
    <cs:defRPr sz="900"/>
  </cs:dataLabel>
  <cs:dataLabelCallout>
    <cs:lnRef idx="0"/>
    <cs:fillRef idx="0"/>
    <cs:effectRef idx="0"/>
    <cs:fontRef idx="minor">
      <a:schemeClr val="dk1">
        <a:lumMod val="65000"/>
        <a:lumOff val="35000"/>
      </a:schemeClr>
    </cs:fontRef>
    <cs:spPr>
      <a:solidFill>
        <a:schemeClr val="lt1"/>
      </a:solidFill>
      <a:ln>
        <a:solidFill>
          <a:schemeClr val="dk1">
            <a:lumMod val="25000"/>
            <a:lumOff val="75000"/>
          </a:schemeClr>
        </a:solidFill>
      </a:ln>
    </cs:spPr>
    <cs:defRPr sz="900"/>
    <cs:bodyPr rot="0" spcFirstLastPara="1" vertOverflow="clip" horzOverflow="clip" vert="horz" wrap="square" lIns="36576" tIns="18288" rIns="36576" bIns="18288" anchor="ctr" anchorCtr="1">
      <a:spAutoFit/>
    </cs:bodyPr>
  </cs:dataLabelCallout>
  <cs:dataPoint>
    <cs:lnRef idx="0"/>
    <cs:fillRef idx="0">
      <cs:styleClr val="auto"/>
    </cs:fillRef>
    <cs:effectRef idx="0"/>
    <cs:fontRef idx="minor">
      <a:schemeClr val="tx1"/>
    </cs:fontRef>
    <cs:spPr>
      <a:solidFill>
        <a:schemeClr val="phClr"/>
      </a:solidFill>
    </cs:spPr>
  </cs:dataPoint>
  <cs:dataPoint3D>
    <cs:lnRef idx="0"/>
    <cs:fillRef idx="0">
      <cs:styleClr val="auto"/>
    </cs:fillRef>
    <cs:effectRef idx="0"/>
    <cs:fontRef idx="minor">
      <a:schemeClr val="tx1"/>
    </cs:fontRef>
    <cs:spPr>
      <a:solidFill>
        <a:schemeClr val="phClr"/>
      </a:solidFill>
    </cs:spPr>
  </cs:dataPoint3D>
  <cs:dataPointLine>
    <cs:lnRef idx="0">
      <cs:styleClr val="auto"/>
    </cs:lnRef>
    <cs:fillRef idx="0"/>
    <cs:effectRef idx="0"/>
    <cs:fontRef idx="minor">
      <a:schemeClr val="tx1"/>
    </cs:fontRef>
    <cs:spPr>
      <a:ln w="28575" cap="rnd">
        <a:solidFill>
          <a:schemeClr val="phClr"/>
        </a:solidFill>
        <a:round/>
      </a:ln>
    </cs:spPr>
  </cs:dataPointLine>
  <cs:dataPointMarker>
    <cs:lnRef idx="0"/>
    <cs:fillRef idx="0">
      <cs:styleClr val="auto"/>
    </cs:fillRef>
    <cs:effectRef idx="0"/>
    <cs:fontRef idx="minor">
      <a:schemeClr val="tx1"/>
    </cs:fontRef>
    <cs:spPr>
      <a:solidFill>
        <a:schemeClr val="phClr"/>
      </a:solidFill>
      <a:ln w="9525">
        <a:solidFill>
          <a:schemeClr val="lt1"/>
        </a:solidFill>
      </a:ln>
    </cs:spPr>
  </cs:dataPointMarker>
  <cs:dataPointMarkerLayout symbol="circle" size="5"/>
  <cs:dataPointWireframe>
    <cs:lnRef idx="0">
      <cs:styleClr val="auto"/>
    </cs:lnRef>
    <cs:fillRef idx="0"/>
    <cs:effectRef idx="0"/>
    <cs:fontRef idx="minor">
      <a:schemeClr val="tx1"/>
    </cs:fontRef>
    <cs:spPr>
      <a:ln w="28575" cap="rnd">
        <a:solidFill>
          <a:schemeClr val="phClr"/>
        </a:solidFill>
        <a:round/>
      </a:ln>
    </cs:spPr>
  </cs:dataPointWireframe>
  <cs:dataTable>
    <cs:lnRef idx="0"/>
    <cs:fillRef idx="0"/>
    <cs:effectRef idx="0"/>
    <cs:fontRef idx="minor">
      <a:schemeClr val="tx1">
        <a:lumMod val="65000"/>
        <a:lumOff val="35000"/>
      </a:schemeClr>
    </cs:fontRef>
    <cs:spPr>
      <a:ln w="9525">
        <a:solidFill>
          <a:schemeClr val="tx1">
            <a:lumMod val="15000"/>
            <a:lumOff val="85000"/>
          </a:schemeClr>
        </a:solidFill>
      </a:ln>
    </cs:spPr>
    <cs:defRPr sz="900"/>
  </cs:dataTable>
  <cs:downBar>
    <cs:lnRef idx="0"/>
    <cs:fillRef idx="0"/>
    <cs:effectRef idx="0"/>
    <cs:fontRef idx="minor">
      <a:schemeClr val="dk1"/>
    </cs:fontRef>
    <cs:spPr>
      <a:solidFill>
        <a:schemeClr val="dk1">
          <a:lumMod val="65000"/>
          <a:lumOff val="35000"/>
        </a:schemeClr>
      </a:solidFill>
      <a:ln w="9525">
        <a:solidFill>
          <a:schemeClr val="tx1">
            <a:lumMod val="65000"/>
            <a:lumOff val="35000"/>
          </a:schemeClr>
        </a:solidFill>
      </a:ln>
    </cs:spPr>
  </cs:downBar>
  <cs:dropLine>
    <cs:lnRef idx="0"/>
    <cs:fillRef idx="0"/>
    <cs:effectRef idx="0"/>
    <cs:fontRef idx="minor">
      <a:schemeClr val="tx1"/>
    </cs:fontRef>
    <cs:spPr>
      <a:ln w="9525" cap="flat" cmpd="sng" algn="ctr">
        <a:solidFill>
          <a:schemeClr val="tx1">
            <a:lumMod val="35000"/>
            <a:lumOff val="65000"/>
          </a:schemeClr>
        </a:solidFill>
        <a:round/>
      </a:ln>
    </cs:spPr>
  </cs:dropLine>
  <cs:errorBar>
    <cs:lnRef idx="0"/>
    <cs:fillRef idx="0"/>
    <cs:effectRef idx="0"/>
    <cs:fontRef idx="minor">
      <a:schemeClr val="tx1"/>
    </cs:fontRef>
    <cs:spPr>
      <a:ln w="9525" cap="flat" cmpd="sng" algn="ctr">
        <a:solidFill>
          <a:schemeClr val="tx1">
            <a:lumMod val="65000"/>
            <a:lumOff val="35000"/>
          </a:schemeClr>
        </a:solidFill>
        <a:round/>
      </a:ln>
    </cs:spPr>
  </cs:errorBar>
  <cs:floor>
    <cs:lnRef idx="0"/>
    <cs:fillRef idx="0"/>
    <cs:effectRef idx="0"/>
    <cs:fontRef idx="minor">
      <a:schemeClr val="tx1"/>
    </cs:fontRef>
  </cs:floor>
  <cs:gridlineMajor>
    <cs:lnRef idx="0"/>
    <cs:fillRef idx="0"/>
    <cs:effectRef idx="0"/>
    <cs:fontRef idx="minor">
      <a:schemeClr val="tx1"/>
    </cs:fontRef>
    <cs:spPr>
      <a:ln w="9525" cap="flat" cmpd="sng" algn="ctr">
        <a:solidFill>
          <a:schemeClr val="tx1">
            <a:lumMod val="15000"/>
            <a:lumOff val="85000"/>
          </a:schemeClr>
        </a:solidFill>
        <a:round/>
      </a:ln>
    </cs:spPr>
  </cs:gridlineMajor>
  <cs:gridlineMinor>
    <cs:lnRef idx="0"/>
    <cs:fillRef idx="0"/>
    <cs:effectRef idx="0"/>
    <cs:fontRef idx="minor">
      <a:schemeClr val="tx1"/>
    </cs:fontRef>
    <cs:spPr>
      <a:ln w="9525" cap="flat" cmpd="sng" algn="ctr">
        <a:solidFill>
          <a:schemeClr val="tx1">
            <a:lumMod val="15000"/>
            <a:lumOff val="85000"/>
          </a:schemeClr>
        </a:solidFill>
        <a:round/>
      </a:ln>
    </cs:spPr>
  </cs:gridlineMinor>
  <cs:hiLoLine>
    <cs:lnRef idx="0"/>
    <cs:fillRef idx="0"/>
    <cs:effectRef idx="0"/>
    <cs:fontRef idx="minor">
      <a:schemeClr val="tx1"/>
    </cs:fontRef>
    <cs:spPr>
      <a:ln w="9525" cap="flat" cmpd="sng" algn="ctr">
        <a:solidFill>
          <a:schemeClr val="tx1">
            <a:lumMod val="75000"/>
            <a:lumOff val="25000"/>
          </a:schemeClr>
        </a:solidFill>
        <a:round/>
      </a:ln>
    </cs:spPr>
  </cs:hiLoLine>
  <cs:leaderLine>
    <cs:lnRef idx="0"/>
    <cs:fillRef idx="0"/>
    <cs:effectRef idx="0"/>
    <cs:fontRef idx="minor">
      <a:schemeClr val="tx1"/>
    </cs:fontRef>
    <cs:spPr>
      <a:ln w="9525" cap="flat" cmpd="sng" algn="ctr">
        <a:solidFill>
          <a:schemeClr val="tx1">
            <a:lumMod val="35000"/>
            <a:lumOff val="65000"/>
          </a:schemeClr>
        </a:solidFill>
        <a:round/>
      </a:ln>
    </cs:spPr>
  </cs:leaderLine>
  <cs:legend>
    <cs:lnRef idx="0"/>
    <cs:fillRef idx="0"/>
    <cs:effectRef idx="0"/>
    <cs:fontRef idx="minor">
      <a:schemeClr val="tx1">
        <a:lumMod val="65000"/>
        <a:lumOff val="35000"/>
      </a:schemeClr>
    </cs:fontRef>
    <cs:defRPr sz="900"/>
  </cs:legend>
  <cs:plotArea mods="allowNoFillOverride allowNoLineOverride">
    <cs:lnRef idx="0"/>
    <cs:fillRef idx="0"/>
    <cs:effectRef idx="0"/>
    <cs:fontRef idx="minor">
      <a:schemeClr val="tx1"/>
    </cs:fontRef>
  </cs:plotArea>
  <cs:plotArea3D mods="allowNoFillOverride allowNoLineOverride">
    <cs:lnRef idx="0"/>
    <cs:fillRef idx="0"/>
    <cs:effectRef idx="0"/>
    <cs:fontRef idx="minor">
      <a:schemeClr val="tx1"/>
    </cs:fontRef>
  </cs:plotArea3D>
  <cs:seriesAxis>
    <cs:lnRef idx="0"/>
    <cs:fillRef idx="0"/>
    <cs:effectRef idx="0"/>
    <cs:fontRef idx="minor">
      <a:schemeClr val="tx1">
        <a:lumMod val="65000"/>
        <a:lumOff val="35000"/>
      </a:schemeClr>
    </cs:fontRef>
    <cs:spPr>
      <a:ln w="9525" cap="flat" cmpd="sng" algn="ctr">
        <a:solidFill>
          <a:schemeClr val="tx1">
            <a:lumMod val="15000"/>
            <a:lumOff val="85000"/>
          </a:schemeClr>
        </a:solidFill>
        <a:round/>
      </a:ln>
    </cs:spPr>
    <cs:defRPr sz="900"/>
  </cs:seriesAxis>
  <cs:seriesLine>
    <cs:lnRef idx="0"/>
    <cs:fillRef idx="0"/>
    <cs:effectRef idx="0"/>
    <cs:fontRef idx="minor">
      <a:schemeClr val="tx1"/>
    </cs:fontRef>
    <cs:spPr>
      <a:ln w="9525" cap="flat">
        <a:solidFill>
          <a:srgbClr val="D9D9D9"/>
        </a:solidFill>
        <a:round/>
      </a:ln>
    </cs:spPr>
  </cs:seriesLine>
  <cs:title>
    <cs:lnRef idx="0"/>
    <cs:fillRef idx="0"/>
    <cs:effectRef idx="0"/>
    <cs:fontRef idx="minor">
      <a:schemeClr val="tx1">
        <a:lumMod val="65000"/>
        <a:lumOff val="35000"/>
      </a:schemeClr>
    </cs:fontRef>
    <cs:defRPr sz="1400"/>
  </cs:title>
  <cs:trendline>
    <cs:lnRef idx="0">
      <cs:styleClr val="auto"/>
    </cs:lnRef>
    <cs:fillRef idx="0"/>
    <cs:effectRef idx="0"/>
    <cs:fontRef idx="minor">
      <a:schemeClr val="tx1"/>
    </cs:fontRef>
    <cs:spPr>
      <a:ln w="19050" cap="rnd">
        <a:solidFill>
          <a:schemeClr val="phClr"/>
        </a:solidFill>
        <a:prstDash val="sysDash"/>
      </a:ln>
    </cs:spPr>
  </cs:trendline>
  <cs:trendlineLabel>
    <cs:lnRef idx="0"/>
    <cs:fillRef idx="0"/>
    <cs:effectRef idx="0"/>
    <cs:fontRef idx="minor">
      <a:schemeClr val="tx1">
        <a:lumMod val="65000"/>
        <a:lumOff val="35000"/>
      </a:schemeClr>
    </cs:fontRef>
    <cs:defRPr sz="900"/>
  </cs:trendlineLabel>
  <cs:upBar>
    <cs:lnRef idx="0"/>
    <cs:fillRef idx="0"/>
    <cs:effectRef idx="0"/>
    <cs:fontRef idx="minor">
      <a:schemeClr val="dk1"/>
    </cs:fontRef>
    <cs:spPr>
      <a:solidFill>
        <a:schemeClr val="lt1"/>
      </a:solidFill>
      <a:ln w="9525">
        <a:solidFill>
          <a:schemeClr val="tx1">
            <a:lumMod val="15000"/>
            <a:lumOff val="85000"/>
          </a:schemeClr>
        </a:solidFill>
      </a:ln>
    </cs:spPr>
  </cs:upBar>
  <cs:valueAxis>
    <cs:lnRef idx="0"/>
    <cs:fillRef idx="0"/>
    <cs:effectRef idx="0"/>
    <cs:fontRef idx="minor">
      <a:schemeClr val="tx1">
        <a:lumMod val="65000"/>
        <a:lumOff val="35000"/>
      </a:schemeClr>
    </cs:fontRef>
    <cs:defRPr sz="900"/>
  </cs:valueAxis>
  <cs:wall>
    <cs:lnRef idx="0"/>
    <cs:fillRef idx="0"/>
    <cs:effectRef idx="0"/>
    <cs:fontRef idx="minor">
      <a:schemeClr val="tx1"/>
    </cs:fontRef>
  </cs:wall>
</cs:chartStyle>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Θέση ημερομηνίας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D6348F0-B694-4ED3-B16C-0E8635A57BF1}" type="datetimeFigureOut">
              <a:rPr lang="en-US" smtClean="0"/>
              <a:t>12/14/2023</a:t>
            </a:fld>
            <a:endParaRPr lang="en-US"/>
          </a:p>
        </p:txBody>
      </p:sp>
      <p:sp>
        <p:nvSpPr>
          <p:cNvPr id="4" name="Θέση εικόνας διαφάνειας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Θέση σημειώσεων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a:p>
        </p:txBody>
      </p:sp>
      <p:sp>
        <p:nvSpPr>
          <p:cNvPr id="6" name="Θέση υποσέλιδου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Θέση αριθμού διαφάνειας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0505E05-00CE-4563-8349-91796A7A11B1}" type="slidenum">
              <a:rPr lang="en-US" smtClean="0"/>
              <a:t>‹#›</a:t>
            </a:fld>
            <a:endParaRPr lang="en-US"/>
          </a:p>
        </p:txBody>
      </p:sp>
    </p:spTree>
    <p:extLst>
      <p:ext uri="{BB962C8B-B14F-4D97-AF65-F5344CB8AC3E}">
        <p14:creationId xmlns:p14="http://schemas.microsoft.com/office/powerpoint/2010/main" val="410383824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n-US" dirty="0"/>
          </a:p>
        </p:txBody>
      </p:sp>
      <p:sp>
        <p:nvSpPr>
          <p:cNvPr id="4" name="Θέση αριθμού διαφάνειας 3"/>
          <p:cNvSpPr>
            <a:spLocks noGrp="1"/>
          </p:cNvSpPr>
          <p:nvPr>
            <p:ph type="sldNum" sz="quarter" idx="5"/>
          </p:nvPr>
        </p:nvSpPr>
        <p:spPr/>
        <p:txBody>
          <a:bodyPr/>
          <a:lstStyle/>
          <a:p>
            <a:fld id="{70505E05-00CE-4563-8349-91796A7A11B1}" type="slidenum">
              <a:rPr lang="en-US" smtClean="0"/>
              <a:t>1</a:t>
            </a:fld>
            <a:endParaRPr lang="en-US"/>
          </a:p>
        </p:txBody>
      </p:sp>
    </p:spTree>
    <p:extLst>
      <p:ext uri="{BB962C8B-B14F-4D97-AF65-F5344CB8AC3E}">
        <p14:creationId xmlns:p14="http://schemas.microsoft.com/office/powerpoint/2010/main" val="209419360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a:t> </a:t>
            </a:r>
            <a:endParaRPr lang="en-US" dirty="0"/>
          </a:p>
        </p:txBody>
      </p:sp>
      <p:sp>
        <p:nvSpPr>
          <p:cNvPr id="4" name="Θέση αριθμού διαφάνειας 3"/>
          <p:cNvSpPr>
            <a:spLocks noGrp="1"/>
          </p:cNvSpPr>
          <p:nvPr>
            <p:ph type="sldNum" sz="quarter" idx="5"/>
          </p:nvPr>
        </p:nvSpPr>
        <p:spPr/>
        <p:txBody>
          <a:bodyPr/>
          <a:lstStyle/>
          <a:p>
            <a:fld id="{70505E05-00CE-4563-8349-91796A7A11B1}" type="slidenum">
              <a:rPr lang="en-US" smtClean="0"/>
              <a:t>10</a:t>
            </a:fld>
            <a:endParaRPr lang="en-US"/>
          </a:p>
        </p:txBody>
      </p:sp>
    </p:spTree>
    <p:extLst>
      <p:ext uri="{BB962C8B-B14F-4D97-AF65-F5344CB8AC3E}">
        <p14:creationId xmlns:p14="http://schemas.microsoft.com/office/powerpoint/2010/main" val="324020003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n-US" dirty="0"/>
          </a:p>
        </p:txBody>
      </p:sp>
      <p:sp>
        <p:nvSpPr>
          <p:cNvPr id="4" name="Θέση αριθμού διαφάνειας 3"/>
          <p:cNvSpPr>
            <a:spLocks noGrp="1"/>
          </p:cNvSpPr>
          <p:nvPr>
            <p:ph type="sldNum" sz="quarter" idx="5"/>
          </p:nvPr>
        </p:nvSpPr>
        <p:spPr/>
        <p:txBody>
          <a:bodyPr/>
          <a:lstStyle/>
          <a:p>
            <a:fld id="{70505E05-00CE-4563-8349-91796A7A11B1}" type="slidenum">
              <a:rPr lang="en-US" smtClean="0"/>
              <a:t>11</a:t>
            </a:fld>
            <a:endParaRPr lang="en-US"/>
          </a:p>
        </p:txBody>
      </p:sp>
    </p:spTree>
    <p:extLst>
      <p:ext uri="{BB962C8B-B14F-4D97-AF65-F5344CB8AC3E}">
        <p14:creationId xmlns:p14="http://schemas.microsoft.com/office/powerpoint/2010/main" val="1884927835"/>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n-US" dirty="0"/>
          </a:p>
        </p:txBody>
      </p:sp>
      <p:sp>
        <p:nvSpPr>
          <p:cNvPr id="4" name="Θέση αριθμού διαφάνειας 3"/>
          <p:cNvSpPr>
            <a:spLocks noGrp="1"/>
          </p:cNvSpPr>
          <p:nvPr>
            <p:ph type="sldNum" sz="quarter" idx="5"/>
          </p:nvPr>
        </p:nvSpPr>
        <p:spPr/>
        <p:txBody>
          <a:bodyPr/>
          <a:lstStyle/>
          <a:p>
            <a:fld id="{70505E05-00CE-4563-8349-91796A7A11B1}" type="slidenum">
              <a:rPr lang="en-US" smtClean="0"/>
              <a:t>12</a:t>
            </a:fld>
            <a:endParaRPr lang="en-US"/>
          </a:p>
        </p:txBody>
      </p:sp>
    </p:spTree>
    <p:extLst>
      <p:ext uri="{BB962C8B-B14F-4D97-AF65-F5344CB8AC3E}">
        <p14:creationId xmlns:p14="http://schemas.microsoft.com/office/powerpoint/2010/main" val="305607941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n-US" dirty="0"/>
          </a:p>
        </p:txBody>
      </p:sp>
      <p:sp>
        <p:nvSpPr>
          <p:cNvPr id="4" name="Θέση αριθμού διαφάνειας 3"/>
          <p:cNvSpPr>
            <a:spLocks noGrp="1"/>
          </p:cNvSpPr>
          <p:nvPr>
            <p:ph type="sldNum" sz="quarter" idx="5"/>
          </p:nvPr>
        </p:nvSpPr>
        <p:spPr/>
        <p:txBody>
          <a:bodyPr/>
          <a:lstStyle/>
          <a:p>
            <a:fld id="{70505E05-00CE-4563-8349-91796A7A11B1}" type="slidenum">
              <a:rPr lang="en-US" smtClean="0"/>
              <a:t>13</a:t>
            </a:fld>
            <a:endParaRPr lang="en-US"/>
          </a:p>
        </p:txBody>
      </p:sp>
    </p:spTree>
    <p:extLst>
      <p:ext uri="{BB962C8B-B14F-4D97-AF65-F5344CB8AC3E}">
        <p14:creationId xmlns:p14="http://schemas.microsoft.com/office/powerpoint/2010/main" val="1574519954"/>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n-US" dirty="0"/>
          </a:p>
        </p:txBody>
      </p:sp>
      <p:sp>
        <p:nvSpPr>
          <p:cNvPr id="4" name="Θέση αριθμού διαφάνειας 3"/>
          <p:cNvSpPr>
            <a:spLocks noGrp="1"/>
          </p:cNvSpPr>
          <p:nvPr>
            <p:ph type="sldNum" sz="quarter" idx="5"/>
          </p:nvPr>
        </p:nvSpPr>
        <p:spPr/>
        <p:txBody>
          <a:bodyPr/>
          <a:lstStyle/>
          <a:p>
            <a:fld id="{70505E05-00CE-4563-8349-91796A7A11B1}" type="slidenum">
              <a:rPr lang="en-US" smtClean="0"/>
              <a:t>15</a:t>
            </a:fld>
            <a:endParaRPr lang="en-US"/>
          </a:p>
        </p:txBody>
      </p:sp>
    </p:spTree>
    <p:extLst>
      <p:ext uri="{BB962C8B-B14F-4D97-AF65-F5344CB8AC3E}">
        <p14:creationId xmlns:p14="http://schemas.microsoft.com/office/powerpoint/2010/main" val="139320485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n-US" dirty="0"/>
          </a:p>
        </p:txBody>
      </p:sp>
      <p:sp>
        <p:nvSpPr>
          <p:cNvPr id="4" name="Θέση αριθμού διαφάνειας 3"/>
          <p:cNvSpPr>
            <a:spLocks noGrp="1"/>
          </p:cNvSpPr>
          <p:nvPr>
            <p:ph type="sldNum" sz="quarter" idx="5"/>
          </p:nvPr>
        </p:nvSpPr>
        <p:spPr/>
        <p:txBody>
          <a:bodyPr/>
          <a:lstStyle/>
          <a:p>
            <a:fld id="{70505E05-00CE-4563-8349-91796A7A11B1}" type="slidenum">
              <a:rPr lang="en-US" smtClean="0"/>
              <a:t>16</a:t>
            </a:fld>
            <a:endParaRPr lang="en-US"/>
          </a:p>
        </p:txBody>
      </p:sp>
    </p:spTree>
    <p:extLst>
      <p:ext uri="{BB962C8B-B14F-4D97-AF65-F5344CB8AC3E}">
        <p14:creationId xmlns:p14="http://schemas.microsoft.com/office/powerpoint/2010/main" val="363774438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n-US" dirty="0"/>
          </a:p>
        </p:txBody>
      </p:sp>
      <p:sp>
        <p:nvSpPr>
          <p:cNvPr id="4" name="Θέση αριθμού διαφάνειας 3"/>
          <p:cNvSpPr>
            <a:spLocks noGrp="1"/>
          </p:cNvSpPr>
          <p:nvPr>
            <p:ph type="sldNum" sz="quarter" idx="5"/>
          </p:nvPr>
        </p:nvSpPr>
        <p:spPr/>
        <p:txBody>
          <a:bodyPr/>
          <a:lstStyle/>
          <a:p>
            <a:fld id="{70505E05-00CE-4563-8349-91796A7A11B1}" type="slidenum">
              <a:rPr lang="en-US" smtClean="0"/>
              <a:t>17</a:t>
            </a:fld>
            <a:endParaRPr lang="en-US"/>
          </a:p>
        </p:txBody>
      </p:sp>
    </p:spTree>
    <p:extLst>
      <p:ext uri="{BB962C8B-B14F-4D97-AF65-F5344CB8AC3E}">
        <p14:creationId xmlns:p14="http://schemas.microsoft.com/office/powerpoint/2010/main" val="2973577115"/>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n-US" dirty="0"/>
          </a:p>
        </p:txBody>
      </p:sp>
      <p:sp>
        <p:nvSpPr>
          <p:cNvPr id="4" name="Θέση αριθμού διαφάνειας 3"/>
          <p:cNvSpPr>
            <a:spLocks noGrp="1"/>
          </p:cNvSpPr>
          <p:nvPr>
            <p:ph type="sldNum" sz="quarter" idx="5"/>
          </p:nvPr>
        </p:nvSpPr>
        <p:spPr/>
        <p:txBody>
          <a:bodyPr/>
          <a:lstStyle/>
          <a:p>
            <a:fld id="{70505E05-00CE-4563-8349-91796A7A11B1}" type="slidenum">
              <a:rPr lang="en-US" smtClean="0"/>
              <a:t>20</a:t>
            </a:fld>
            <a:endParaRPr lang="en-US"/>
          </a:p>
        </p:txBody>
      </p:sp>
    </p:spTree>
    <p:extLst>
      <p:ext uri="{BB962C8B-B14F-4D97-AF65-F5344CB8AC3E}">
        <p14:creationId xmlns:p14="http://schemas.microsoft.com/office/powerpoint/2010/main" val="3976035608"/>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n-US" dirty="0"/>
          </a:p>
        </p:txBody>
      </p:sp>
      <p:sp>
        <p:nvSpPr>
          <p:cNvPr id="4" name="Θέση αριθμού διαφάνειας 3"/>
          <p:cNvSpPr>
            <a:spLocks noGrp="1"/>
          </p:cNvSpPr>
          <p:nvPr>
            <p:ph type="sldNum" sz="quarter" idx="5"/>
          </p:nvPr>
        </p:nvSpPr>
        <p:spPr/>
        <p:txBody>
          <a:bodyPr/>
          <a:lstStyle/>
          <a:p>
            <a:fld id="{70505E05-00CE-4563-8349-91796A7A11B1}" type="slidenum">
              <a:rPr lang="en-US" smtClean="0"/>
              <a:t>21</a:t>
            </a:fld>
            <a:endParaRPr lang="en-US"/>
          </a:p>
        </p:txBody>
      </p:sp>
    </p:spTree>
    <p:extLst>
      <p:ext uri="{BB962C8B-B14F-4D97-AF65-F5344CB8AC3E}">
        <p14:creationId xmlns:p14="http://schemas.microsoft.com/office/powerpoint/2010/main" val="1891655305"/>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n-US" dirty="0"/>
          </a:p>
        </p:txBody>
      </p:sp>
      <p:sp>
        <p:nvSpPr>
          <p:cNvPr id="4" name="Θέση αριθμού διαφάνειας 3"/>
          <p:cNvSpPr>
            <a:spLocks noGrp="1"/>
          </p:cNvSpPr>
          <p:nvPr>
            <p:ph type="sldNum" sz="quarter" idx="5"/>
          </p:nvPr>
        </p:nvSpPr>
        <p:spPr/>
        <p:txBody>
          <a:bodyPr/>
          <a:lstStyle/>
          <a:p>
            <a:fld id="{70505E05-00CE-4563-8349-91796A7A11B1}" type="slidenum">
              <a:rPr lang="en-US" smtClean="0"/>
              <a:t>22</a:t>
            </a:fld>
            <a:endParaRPr lang="en-US"/>
          </a:p>
        </p:txBody>
      </p:sp>
    </p:spTree>
    <p:extLst>
      <p:ext uri="{BB962C8B-B14F-4D97-AF65-F5344CB8AC3E}">
        <p14:creationId xmlns:p14="http://schemas.microsoft.com/office/powerpoint/2010/main" val="97475124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l-GR" dirty="0"/>
          </a:p>
          <a:p>
            <a:endParaRPr lang="el-GR" dirty="0"/>
          </a:p>
          <a:p>
            <a:endParaRPr lang="el-GR" dirty="0"/>
          </a:p>
          <a:p>
            <a:endParaRPr lang="el-GR" dirty="0"/>
          </a:p>
          <a:p>
            <a:r>
              <a:rPr lang="el-GR" dirty="0"/>
              <a:t>Εκμάθηση ελληνικής γλώσσας εξοικείωση με τον ελληνικό πολιτισμό</a:t>
            </a:r>
          </a:p>
          <a:p>
            <a:r>
              <a:rPr lang="el-GR" dirty="0"/>
              <a:t>Ειδικά προγράμματα υποτροφιών για την κάλυψη συγκεκριμένων αναγκών για αλλοδαπούς και ομογενείς</a:t>
            </a:r>
          </a:p>
          <a:p>
            <a:r>
              <a:rPr lang="el-GR" dirty="0"/>
              <a:t>Διμερή Προγράμματα Μορφωτικών Ανταλλαγών μεταξύ Ελλάδας και χωρών της αλλοδαπής</a:t>
            </a:r>
          </a:p>
          <a:p>
            <a:r>
              <a:rPr lang="el-GR" dirty="0"/>
              <a:t>ΘΑ ΔΩΣΩ ΣΤΟΙΧΕΙΑ ΓΙΑ ΤΟ ΠΡΟΦΙΛ ΤΟΥ ΤΜΗΜΑΤΟΣ ΚΑΙ ΤΟ ΕΡΓΟ ΠΟΥ ΕΧΕΙ ΠΡΟΣΦΕΡΕΙ ΤΑ ΠΡΟΗΓΟΥΜΕΝΑ ΧΡΟΝΙΑ ΚΑΘΩΣ ΚΑΙ ΤΗΝ ΠΡΟΟΠΤΙΚΗ ΤΟΥ ΓΙΑ ΤΟ ΜΕΛΛΟΝ</a:t>
            </a:r>
          </a:p>
          <a:p>
            <a:endParaRPr lang="el-GR" dirty="0"/>
          </a:p>
          <a:p>
            <a:r>
              <a:rPr lang="el-GR" dirty="0"/>
              <a:t>ΝΑ ΣΑΣ ΣΥΣΤΗΣΩ ΣΕ ΈΝΑ </a:t>
            </a:r>
            <a:r>
              <a:rPr lang="el-GR" b="1" dirty="0"/>
              <a:t>ΕΞΩΣΤΡΕΦΕΣ ΤΜΗΜΑ- ΣΥΜΠΕΡΑΣΜΑΤΙΚΑ ΜΕ ΤΑ ΠΡΟΓΡΑΜΜΑΤΑ ΠΟΥ ΠΑΡΕΙΧΕ ΤΟ ΤΜΗΜΑ ΑΥΤΌ ΤΟΥ ΙΚΥ ΕΠΕΤΥΧΕ ΤΗΝ ΠΟΛΥΠΟΘΗΤΗ ΕΞΩΣΤΡΕΦΕΙΑ ΤΗΣ ΕΛΛΗΝΙΚΗΣ ΕΚΠΑΙΔΕΥΣΗΣ ΑΦΟΥ ΚΑΤΟΡΘΩΣΕ ΝΑ ΚΑΤΑΣΤΕΙ ΠΟΛΟΣ ΕΛΞΗΣ ΓΙΑ ΑΛΛΟΔΑΠΟΥΣ ΠΟΥ ΗΡΘΑΝ ΣΕ ΕΠΑΦΗ ΜΕ ΤΑ ΕΛΛΗΝΙΚΑ ΠΑΝΕΠΙΣΤΗΜΙΑ ΣΤΑ ΟΠΟΙΑ ΠΑΡΑΚΟΛΟΥΘΗΣΑΝ ΜΑΘΗΜΑΤΑ ΓΛΩΣΣΑΣ, ΠΟΛΙΤΙΣΜΟΥ, ΜΕΤΕΚΠΑΙΔΕΥΘΗΚΑΝ ΣΕ ΕΛΛΗΝΙΚΑ ΝΟΣΟΚΟΜΕΙΑ, ΕΡΕΥΝΗΤΙΚΑ ΙΔΡΥΜΑΤΑ </a:t>
            </a:r>
            <a:r>
              <a:rPr lang="en-US" b="1" dirty="0"/>
              <a:t>DAAD </a:t>
            </a:r>
            <a:r>
              <a:rPr lang="el-GR" b="1" dirty="0"/>
              <a:t>ΚΑΙ ΕΙΧΑΝ ΤΗΝ ΕΥΚΑΙΡΙΑ ΝΑ ΕΚΤΙΜΗΣΟΥΝ ΤΟ ΥΨΗΛΟ ΕΠΙΠΕΔΟ ΣΠΟΥΔΩΝ ΤΟΥΣ ΚΑΙ ΤΟ ΕΠΙΣΤΗΜΟΝΙΚΟ ΠΡΟΣΩΠΙΚΟ.</a:t>
            </a:r>
            <a:r>
              <a:rPr lang="el-GR" dirty="0"/>
              <a:t>ΠΟΥ ΔΙΑΣΥΝΔΕΕΙ ΤΗΝ ΕΛΛΑΔΑ ΜΕ ΑΠΑΝΤΑΧΟΥ/ ΔΗΜΙΟΥΡΓΕΙ ΠΡΕΣΒΕΥΤΕΣ ΓΙΑ ΤΗΝ ΕΛΛΑΔΑ, ΣΥΣΦΙΓΓΕΙ ΔΕΣΜΟΥΣ ΚΑΙ ΠΑΡΕΧΕΙ ΑΝΑΠΤΥΞΙΑΚΗ ΒΟΗΘΕΙΑ ΣΕ ΑΝΑΠΤΥΣΣΟΜΕΝΕΣ ΧΩΡΕΣ…..</a:t>
            </a:r>
            <a:endParaRPr lang="en-US" dirty="0"/>
          </a:p>
          <a:p>
            <a:r>
              <a:rPr lang="en-US" dirty="0"/>
              <a:t>ENA TMHMA ME </a:t>
            </a:r>
            <a:r>
              <a:rPr lang="el-GR" dirty="0"/>
              <a:t>ΔΙΤΤΗ ΑΠΟΣΤΟΛΗ ΑΦΟΥ ΜΠΟΡΕΙ ΝΑ ΠΑΡΕΧΕΙ ΥΠΟΤΡΟΦΙΕΣ ΣΕ ΕΛΛΗΝΕΣ ΓΙΑ ΣΥΜΜΕΤΟΧΗ ΣΕ ΕΙΔΙΚΑ ΠΡΟΓΡΑΜΜΑΤΑ ΚΑΙ ΑΦΕΤΕΡΟΥ ΝΑ ΥΠΟΣΤΗΡΙΖΕΙ ΥΠΗΚΟΟΥΣ ΑΛΛΩΝ ΧΩΡΩΝ ΓΙΑ….</a:t>
            </a:r>
          </a:p>
          <a:p>
            <a:r>
              <a:rPr lang="el-GR" dirty="0"/>
              <a:t>Εδώ το ΙΚΥ δίνει υποτροφίες σε αλλοδαπούς </a:t>
            </a:r>
          </a:p>
          <a:p>
            <a:r>
              <a:rPr lang="el-GR" dirty="0"/>
              <a:t>ΚΡΙΤΙΚΕΣ ΑΠΌ ΣΥΜΜΕΤΕΧΟΝΤΕΣ / ΦΩΤΟΓΡΑΦΙΕΣ????? ΓΙΑ ΝΑ ΓΙΝΕΙ ΖΩΝΤΑΝΟ</a:t>
            </a:r>
          </a:p>
          <a:p>
            <a:endParaRPr lang="el-GR" sz="1200" b="0" i="0" kern="1200" dirty="0">
              <a:solidFill>
                <a:schemeClr val="tx1"/>
              </a:solidFill>
              <a:effectLst/>
              <a:latin typeface="+mn-lt"/>
              <a:ea typeface="+mn-ea"/>
              <a:cs typeface="+mn-cs"/>
            </a:endParaRPr>
          </a:p>
          <a:p>
            <a:r>
              <a:rPr lang="el-GR" sz="1200" b="0" i="0" kern="1200" dirty="0">
                <a:solidFill>
                  <a:schemeClr val="tx1"/>
                </a:solidFill>
                <a:effectLst/>
                <a:latin typeface="+mn-lt"/>
                <a:ea typeface="+mn-ea"/>
                <a:cs typeface="+mn-cs"/>
              </a:rPr>
              <a:t>Διμερείς μορφωτικές συμφωνίες με ξένα κράτη αναφορικά με την ανταλλαγή εμπειρογνωμόνων, καθηγητών, επιστημόνων και σπουδαστών/ έχουν προσκληθεί από </a:t>
            </a:r>
            <a:r>
              <a:rPr lang="el-GR" sz="1200" b="0" i="0" kern="1200" dirty="0" err="1">
                <a:solidFill>
                  <a:schemeClr val="tx1"/>
                </a:solidFill>
                <a:effectLst/>
                <a:latin typeface="+mn-lt"/>
                <a:ea typeface="+mn-ea"/>
                <a:cs typeface="+mn-cs"/>
              </a:rPr>
              <a:t>έλληνες</a:t>
            </a:r>
            <a:r>
              <a:rPr lang="el-GR" sz="1200" b="0" i="0" kern="1200" dirty="0">
                <a:solidFill>
                  <a:schemeClr val="tx1"/>
                </a:solidFill>
                <a:effectLst/>
                <a:latin typeface="+mn-lt"/>
                <a:ea typeface="+mn-ea"/>
                <a:cs typeface="+mn-cs"/>
              </a:rPr>
              <a:t> καθηγητές αντίστοιχων ειδικοτήτων και έρχονται στην Ελλάδα για 7 ημέρες/καλύπτεται διαμονή, διατροφή και εσωτερικές μετακινήσεις</a:t>
            </a:r>
          </a:p>
          <a:p>
            <a:r>
              <a:rPr lang="el-GR" sz="1200" b="0" i="0" kern="1200" dirty="0">
                <a:solidFill>
                  <a:schemeClr val="tx1"/>
                </a:solidFill>
                <a:effectLst/>
                <a:latin typeface="+mn-lt"/>
                <a:ea typeface="+mn-ea"/>
                <a:cs typeface="+mn-cs"/>
              </a:rPr>
              <a:t>ΟΜΟΓΕΝΗΣ ΑΛΛΟΔΑΠΟΣ είναι αυτός που, ενώ έχει ελληνική εθνικότητα, δεν είναι Έλληνας πολίτης.</a:t>
            </a:r>
            <a:r>
              <a:rPr lang="el-GR" dirty="0"/>
              <a:t/>
            </a:r>
            <a:br>
              <a:rPr lang="el-GR" dirty="0"/>
            </a:br>
            <a:r>
              <a:rPr lang="el-GR" sz="1200" b="0" i="0" kern="1200" dirty="0">
                <a:solidFill>
                  <a:schemeClr val="tx1"/>
                </a:solidFill>
                <a:effectLst/>
                <a:latin typeface="+mn-lt"/>
                <a:ea typeface="+mn-ea"/>
                <a:cs typeface="+mn-cs"/>
              </a:rPr>
              <a:t>ΑΛΛΟΓΕΝΗΣ ΑΛΛΟΔΑΠΟΣ είναι αυτός που δεν έχει ελληνική εθνικότητα και δεν είναι Έλληνας πολίτης.</a:t>
            </a:r>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l-GR" sz="1200" kern="1200" dirty="0">
                <a:solidFill>
                  <a:schemeClr val="tx1"/>
                </a:solidFill>
                <a:effectLst/>
                <a:latin typeface="+mn-lt"/>
                <a:ea typeface="+mn-ea"/>
                <a:cs typeface="+mn-cs"/>
              </a:rPr>
              <a:t>Το Πρόγραμμα, το οποίο αφορά όλα τα επίπεδα γνώσης της Νέας Ελληνικής γλώσσας, απευθύνεται σε ξένους υπηκόους, κατόχους πτυχίου Πανεπιστημίου του εξωτερικού, που δεν είναι μόνιμοι κάτοικοι Ελλάδας. Η πρωτοβουλία  αυτή ανελήφθη για πρώτη φορά το 1992  στο πλαίσιο της αναπτυξιακής πολιτικής της Ελλάδος με στόχο την προώθηση της ελληνικής γλώσσας και πολιτισμού, αλλά και της </a:t>
            </a:r>
            <a:r>
              <a:rPr lang="el-GR" sz="1200" kern="1200" dirty="0" err="1">
                <a:solidFill>
                  <a:schemeClr val="tx1"/>
                </a:solidFill>
                <a:effectLst/>
                <a:latin typeface="+mn-lt"/>
                <a:ea typeface="+mn-ea"/>
                <a:cs typeface="+mn-cs"/>
              </a:rPr>
              <a:t>Ελληνοφωνίας</a:t>
            </a:r>
            <a:r>
              <a:rPr lang="el-GR" sz="1200" kern="1200" dirty="0">
                <a:solidFill>
                  <a:schemeClr val="tx1"/>
                </a:solidFill>
                <a:effectLst/>
                <a:latin typeface="+mn-lt"/>
                <a:ea typeface="+mn-ea"/>
                <a:cs typeface="+mn-cs"/>
              </a:rPr>
              <a:t> γενικότερα, καθώς και της ενδυνάμωσης των δεσμών της με άλλες χώρες. </a:t>
            </a:r>
            <a:endParaRPr lang="en-US" sz="1200" kern="1200" dirty="0">
              <a:solidFill>
                <a:schemeClr val="tx1"/>
              </a:solidFill>
              <a:effectLst/>
              <a:latin typeface="+mn-lt"/>
              <a:ea typeface="+mn-ea"/>
              <a:cs typeface="+mn-cs"/>
            </a:endParaRPr>
          </a:p>
          <a:p>
            <a:endParaRPr lang="en-US" dirty="0"/>
          </a:p>
          <a:p>
            <a:endParaRPr lang="en-US" dirty="0"/>
          </a:p>
        </p:txBody>
      </p:sp>
      <p:sp>
        <p:nvSpPr>
          <p:cNvPr id="4" name="Θέση αριθμού διαφάνειας 3"/>
          <p:cNvSpPr>
            <a:spLocks noGrp="1"/>
          </p:cNvSpPr>
          <p:nvPr>
            <p:ph type="sldNum" sz="quarter" idx="5"/>
          </p:nvPr>
        </p:nvSpPr>
        <p:spPr/>
        <p:txBody>
          <a:bodyPr/>
          <a:lstStyle/>
          <a:p>
            <a:fld id="{70505E05-00CE-4563-8349-91796A7A11B1}" type="slidenum">
              <a:rPr lang="en-US" smtClean="0"/>
              <a:t>2</a:t>
            </a:fld>
            <a:endParaRPr lang="en-US"/>
          </a:p>
        </p:txBody>
      </p:sp>
    </p:spTree>
    <p:extLst>
      <p:ext uri="{BB962C8B-B14F-4D97-AF65-F5344CB8AC3E}">
        <p14:creationId xmlns:p14="http://schemas.microsoft.com/office/powerpoint/2010/main" val="8800421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l-GR" dirty="0"/>
              <a:t> </a:t>
            </a:r>
            <a:endParaRPr lang="en-US" dirty="0"/>
          </a:p>
          <a:p>
            <a:endParaRPr lang="en-US" dirty="0"/>
          </a:p>
          <a:p>
            <a:r>
              <a:rPr lang="el-GR" dirty="0"/>
              <a:t>Ιδιαιτέρως επιτυχημένο και δημοφιλές ακόμα και τώρα παρόλο που δεν προκηρύχθηκε για το 2020/2021 λόγω πανδημίας /λαμβάνουμε διαρκώς ερωτήματα για το αν και πότε θα προκηρυχθεί </a:t>
            </a:r>
          </a:p>
          <a:p>
            <a:r>
              <a:rPr lang="el-GR" dirty="0"/>
              <a:t>Από το 2002</a:t>
            </a:r>
          </a:p>
          <a:p>
            <a:r>
              <a:rPr lang="el-GR" dirty="0"/>
              <a:t>ΦΩΤΟΓΡΑΦΙΕΣ ΑΠΌ ΑΡΧΕΙΟ ΙΚΥ</a:t>
            </a:r>
          </a:p>
          <a:p>
            <a:r>
              <a:rPr lang="el-GR" sz="1200" b="1" kern="1200" dirty="0">
                <a:solidFill>
                  <a:schemeClr val="tx1"/>
                </a:solidFill>
                <a:effectLst/>
                <a:latin typeface="+mn-lt"/>
                <a:ea typeface="+mn-ea"/>
                <a:cs typeface="+mn-cs"/>
              </a:rPr>
              <a:t>ΟΙΚΟΝΟΜΙΚΕΣ ΠΑΡΟΧΕΣ</a:t>
            </a:r>
            <a:endParaRPr lang="en-US" sz="1200" b="1" kern="1200" dirty="0">
              <a:solidFill>
                <a:schemeClr val="tx1"/>
              </a:solidFill>
              <a:effectLst/>
              <a:latin typeface="+mn-lt"/>
              <a:ea typeface="+mn-ea"/>
              <a:cs typeface="+mn-cs"/>
            </a:endParaRPr>
          </a:p>
          <a:p>
            <a:r>
              <a:rPr lang="el-GR" sz="1200" kern="1200" dirty="0">
                <a:solidFill>
                  <a:schemeClr val="tx1"/>
                </a:solidFill>
                <a:effectLst/>
                <a:latin typeface="+mn-lt"/>
                <a:ea typeface="+mn-ea"/>
                <a:cs typeface="+mn-cs"/>
              </a:rPr>
              <a:t> </a:t>
            </a:r>
            <a:endParaRPr lang="en-US" sz="1200" kern="1200" dirty="0">
              <a:solidFill>
                <a:schemeClr val="tx1"/>
              </a:solidFill>
              <a:effectLst/>
              <a:latin typeface="+mn-lt"/>
              <a:ea typeface="+mn-ea"/>
              <a:cs typeface="+mn-cs"/>
            </a:endParaRPr>
          </a:p>
          <a:p>
            <a:r>
              <a:rPr lang="el-GR" sz="1200" kern="1200" dirty="0">
                <a:solidFill>
                  <a:schemeClr val="tx1"/>
                </a:solidFill>
                <a:effectLst/>
                <a:latin typeface="+mn-lt"/>
                <a:ea typeface="+mn-ea"/>
                <a:cs typeface="+mn-cs"/>
              </a:rPr>
              <a:t>Η υποτροφία περιλαμβάνει:</a:t>
            </a:r>
            <a:endParaRPr lang="en-US" sz="1200" kern="1200" dirty="0">
              <a:solidFill>
                <a:schemeClr val="tx1"/>
              </a:solidFill>
              <a:effectLst/>
              <a:latin typeface="+mn-lt"/>
              <a:ea typeface="+mn-ea"/>
              <a:cs typeface="+mn-cs"/>
            </a:endParaRPr>
          </a:p>
          <a:p>
            <a:r>
              <a:rPr lang="el-GR" sz="1200" kern="1200" dirty="0">
                <a:solidFill>
                  <a:schemeClr val="tx1"/>
                </a:solidFill>
                <a:effectLst/>
                <a:latin typeface="+mn-lt"/>
                <a:ea typeface="+mn-ea"/>
                <a:cs typeface="+mn-cs"/>
              </a:rPr>
              <a:t>1.	Δωρεάν διαμονή και σίτιση σε εστίες ή χώρους που καθορίζονται από το                                     Πανεπιστήμιο που αναλαμβάνει την υλοποίηση  του προγράμματος. </a:t>
            </a:r>
            <a:endParaRPr lang="en-US" sz="1200" kern="1200" dirty="0">
              <a:solidFill>
                <a:schemeClr val="tx1"/>
              </a:solidFill>
              <a:effectLst/>
              <a:latin typeface="+mn-lt"/>
              <a:ea typeface="+mn-ea"/>
              <a:cs typeface="+mn-cs"/>
            </a:endParaRPr>
          </a:p>
          <a:p>
            <a:r>
              <a:rPr lang="el-GR" sz="1200" kern="1200" dirty="0">
                <a:solidFill>
                  <a:schemeClr val="tx1"/>
                </a:solidFill>
                <a:effectLst/>
                <a:latin typeface="+mn-lt"/>
                <a:ea typeface="+mn-ea"/>
                <a:cs typeface="+mn-cs"/>
              </a:rPr>
              <a:t>2.	Μηνιαία υποτροφία </a:t>
            </a:r>
            <a:r>
              <a:rPr lang="el-GR" sz="1200" kern="1200" dirty="0" err="1">
                <a:solidFill>
                  <a:schemeClr val="tx1"/>
                </a:solidFill>
                <a:effectLst/>
                <a:latin typeface="+mn-lt"/>
                <a:ea typeface="+mn-ea"/>
                <a:cs typeface="+mn-cs"/>
              </a:rPr>
              <a:t>εκατόν</a:t>
            </a:r>
            <a:r>
              <a:rPr lang="el-GR" sz="1200" kern="1200" dirty="0">
                <a:solidFill>
                  <a:schemeClr val="tx1"/>
                </a:solidFill>
                <a:effectLst/>
                <a:latin typeface="+mn-lt"/>
                <a:ea typeface="+mn-ea"/>
                <a:cs typeface="+mn-cs"/>
              </a:rPr>
              <a:t> πενήντα (150,00) ευρώ (καθαρό ποσό).</a:t>
            </a:r>
            <a:endParaRPr lang="en-US" sz="1200" kern="1200" dirty="0">
              <a:solidFill>
                <a:schemeClr val="tx1"/>
              </a:solidFill>
              <a:effectLst/>
              <a:latin typeface="+mn-lt"/>
              <a:ea typeface="+mn-ea"/>
              <a:cs typeface="+mn-cs"/>
            </a:endParaRPr>
          </a:p>
          <a:p>
            <a:r>
              <a:rPr lang="el-GR" sz="1200" kern="1200" dirty="0">
                <a:solidFill>
                  <a:schemeClr val="tx1"/>
                </a:solidFill>
                <a:effectLst/>
                <a:latin typeface="+mn-lt"/>
                <a:ea typeface="+mn-ea"/>
                <a:cs typeface="+mn-cs"/>
              </a:rPr>
              <a:t>3.  Εφάπαξ ποσό διακοσίων (200,00) ευρώ ως έξοδα πρώτης εγκατάστασης.	</a:t>
            </a:r>
            <a:endParaRPr lang="en-US" sz="1200" kern="1200" dirty="0">
              <a:solidFill>
                <a:schemeClr val="tx1"/>
              </a:solidFill>
              <a:effectLst/>
              <a:latin typeface="+mn-lt"/>
              <a:ea typeface="+mn-ea"/>
              <a:cs typeface="+mn-cs"/>
            </a:endParaRPr>
          </a:p>
          <a:p>
            <a:r>
              <a:rPr lang="el-GR" sz="1200" kern="1200" dirty="0">
                <a:solidFill>
                  <a:schemeClr val="tx1"/>
                </a:solidFill>
                <a:effectLst/>
                <a:latin typeface="+mn-lt"/>
                <a:ea typeface="+mn-ea"/>
                <a:cs typeface="+mn-cs"/>
              </a:rPr>
              <a:t>4.	Δωρεάν ιατροφαρμακευτική και νοσοκομειακή περίθαλψη, σε περίπτωση έκτακτης                    ανάγκης και μόνο σε Δημόσια Νοσηλευτικά Ιδρύματα. Οι Ευρωπαίοι πολίτες θα πρέπει να         έχουν εφοδιαστεί με την Ευρωπαϊκή Κάρτα Ασφάλισης-Ασθενείας από τον οικείο                         ασφαλιστικό φορέα της χώρας προέλευσής τους.</a:t>
            </a:r>
            <a:endParaRPr lang="en-US" sz="1200" kern="1200" dirty="0">
              <a:solidFill>
                <a:schemeClr val="tx1"/>
              </a:solidFill>
              <a:effectLst/>
              <a:latin typeface="+mn-lt"/>
              <a:ea typeface="+mn-ea"/>
              <a:cs typeface="+mn-cs"/>
            </a:endParaRPr>
          </a:p>
          <a:p>
            <a:r>
              <a:rPr lang="el-GR" sz="1200" kern="1200" dirty="0">
                <a:solidFill>
                  <a:schemeClr val="tx1"/>
                </a:solidFill>
                <a:effectLst/>
                <a:latin typeface="+mn-lt"/>
                <a:ea typeface="+mn-ea"/>
                <a:cs typeface="+mn-cs"/>
              </a:rPr>
              <a:t>5.  Κάλυψη διδάκτρων και λοιπών λειτουργικών δαπανών του Πανεπιστημίου.</a:t>
            </a:r>
            <a:endParaRPr lang="en-US" sz="1200" kern="1200" dirty="0">
              <a:solidFill>
                <a:schemeClr val="tx1"/>
              </a:solidFill>
              <a:effectLst/>
              <a:latin typeface="+mn-lt"/>
              <a:ea typeface="+mn-ea"/>
              <a:cs typeface="+mn-cs"/>
            </a:endParaRPr>
          </a:p>
          <a:p>
            <a:endParaRPr lang="en-US" dirty="0"/>
          </a:p>
        </p:txBody>
      </p:sp>
      <p:sp>
        <p:nvSpPr>
          <p:cNvPr id="4" name="Θέση αριθμού διαφάνειας 3"/>
          <p:cNvSpPr>
            <a:spLocks noGrp="1"/>
          </p:cNvSpPr>
          <p:nvPr>
            <p:ph type="sldNum" sz="quarter" idx="5"/>
          </p:nvPr>
        </p:nvSpPr>
        <p:spPr/>
        <p:txBody>
          <a:bodyPr/>
          <a:lstStyle/>
          <a:p>
            <a:fld id="{70505E05-00CE-4563-8349-91796A7A11B1}" type="slidenum">
              <a:rPr lang="en-US" smtClean="0"/>
              <a:t>3</a:t>
            </a:fld>
            <a:endParaRPr lang="en-US"/>
          </a:p>
        </p:txBody>
      </p:sp>
    </p:spTree>
    <p:extLst>
      <p:ext uri="{BB962C8B-B14F-4D97-AF65-F5344CB8AC3E}">
        <p14:creationId xmlns:p14="http://schemas.microsoft.com/office/powerpoint/2010/main" val="15656383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n-US" dirty="0"/>
          </a:p>
        </p:txBody>
      </p:sp>
      <p:sp>
        <p:nvSpPr>
          <p:cNvPr id="4" name="Θέση αριθμού διαφάνειας 3"/>
          <p:cNvSpPr>
            <a:spLocks noGrp="1"/>
          </p:cNvSpPr>
          <p:nvPr>
            <p:ph type="sldNum" sz="quarter" idx="5"/>
          </p:nvPr>
        </p:nvSpPr>
        <p:spPr/>
        <p:txBody>
          <a:bodyPr/>
          <a:lstStyle/>
          <a:p>
            <a:fld id="{70505E05-00CE-4563-8349-91796A7A11B1}" type="slidenum">
              <a:rPr lang="en-US" smtClean="0"/>
              <a:t>4</a:t>
            </a:fld>
            <a:endParaRPr lang="en-US"/>
          </a:p>
        </p:txBody>
      </p:sp>
    </p:spTree>
    <p:extLst>
      <p:ext uri="{BB962C8B-B14F-4D97-AF65-F5344CB8AC3E}">
        <p14:creationId xmlns:p14="http://schemas.microsoft.com/office/powerpoint/2010/main" val="91517372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n-US" dirty="0"/>
          </a:p>
          <a:p>
            <a:endParaRPr lang="en-US" dirty="0"/>
          </a:p>
        </p:txBody>
      </p:sp>
      <p:sp>
        <p:nvSpPr>
          <p:cNvPr id="4" name="Θέση αριθμού διαφάνειας 3"/>
          <p:cNvSpPr>
            <a:spLocks noGrp="1"/>
          </p:cNvSpPr>
          <p:nvPr>
            <p:ph type="sldNum" sz="quarter" idx="5"/>
          </p:nvPr>
        </p:nvSpPr>
        <p:spPr/>
        <p:txBody>
          <a:bodyPr/>
          <a:lstStyle/>
          <a:p>
            <a:fld id="{70505E05-00CE-4563-8349-91796A7A11B1}" type="slidenum">
              <a:rPr lang="en-US" smtClean="0"/>
              <a:t>5</a:t>
            </a:fld>
            <a:endParaRPr lang="en-US"/>
          </a:p>
        </p:txBody>
      </p:sp>
    </p:spTree>
    <p:extLst>
      <p:ext uri="{BB962C8B-B14F-4D97-AF65-F5344CB8AC3E}">
        <p14:creationId xmlns:p14="http://schemas.microsoft.com/office/powerpoint/2010/main" val="18292137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n-US" dirty="0"/>
          </a:p>
          <a:p>
            <a:endParaRPr lang="en-US" dirty="0"/>
          </a:p>
        </p:txBody>
      </p:sp>
      <p:sp>
        <p:nvSpPr>
          <p:cNvPr id="4" name="Θέση αριθμού διαφάνειας 3"/>
          <p:cNvSpPr>
            <a:spLocks noGrp="1"/>
          </p:cNvSpPr>
          <p:nvPr>
            <p:ph type="sldNum" sz="quarter" idx="5"/>
          </p:nvPr>
        </p:nvSpPr>
        <p:spPr/>
        <p:txBody>
          <a:bodyPr/>
          <a:lstStyle/>
          <a:p>
            <a:fld id="{70505E05-00CE-4563-8349-91796A7A11B1}" type="slidenum">
              <a:rPr lang="en-US" smtClean="0"/>
              <a:t>6</a:t>
            </a:fld>
            <a:endParaRPr lang="en-US"/>
          </a:p>
        </p:txBody>
      </p:sp>
    </p:spTree>
    <p:extLst>
      <p:ext uri="{BB962C8B-B14F-4D97-AF65-F5344CB8AC3E}">
        <p14:creationId xmlns:p14="http://schemas.microsoft.com/office/powerpoint/2010/main" val="169371637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n-US" dirty="0"/>
          </a:p>
          <a:p>
            <a:endParaRPr lang="en-US" dirty="0"/>
          </a:p>
        </p:txBody>
      </p:sp>
      <p:sp>
        <p:nvSpPr>
          <p:cNvPr id="4" name="Θέση αριθμού διαφάνειας 3"/>
          <p:cNvSpPr>
            <a:spLocks noGrp="1"/>
          </p:cNvSpPr>
          <p:nvPr>
            <p:ph type="sldNum" sz="quarter" idx="5"/>
          </p:nvPr>
        </p:nvSpPr>
        <p:spPr/>
        <p:txBody>
          <a:bodyPr/>
          <a:lstStyle/>
          <a:p>
            <a:fld id="{70505E05-00CE-4563-8349-91796A7A11B1}" type="slidenum">
              <a:rPr lang="en-US" smtClean="0"/>
              <a:t>7</a:t>
            </a:fld>
            <a:endParaRPr lang="en-US"/>
          </a:p>
        </p:txBody>
      </p:sp>
    </p:spTree>
    <p:extLst>
      <p:ext uri="{BB962C8B-B14F-4D97-AF65-F5344CB8AC3E}">
        <p14:creationId xmlns:p14="http://schemas.microsoft.com/office/powerpoint/2010/main" val="1107061994"/>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n-US" b="1" dirty="0"/>
          </a:p>
        </p:txBody>
      </p:sp>
      <p:sp>
        <p:nvSpPr>
          <p:cNvPr id="4" name="Θέση αριθμού διαφάνειας 3"/>
          <p:cNvSpPr>
            <a:spLocks noGrp="1"/>
          </p:cNvSpPr>
          <p:nvPr>
            <p:ph type="sldNum" sz="quarter" idx="5"/>
          </p:nvPr>
        </p:nvSpPr>
        <p:spPr/>
        <p:txBody>
          <a:bodyPr/>
          <a:lstStyle/>
          <a:p>
            <a:fld id="{70505E05-00CE-4563-8349-91796A7A11B1}" type="slidenum">
              <a:rPr lang="en-US" smtClean="0"/>
              <a:t>8</a:t>
            </a:fld>
            <a:endParaRPr lang="en-US"/>
          </a:p>
        </p:txBody>
      </p:sp>
    </p:spTree>
    <p:extLst>
      <p:ext uri="{BB962C8B-B14F-4D97-AF65-F5344CB8AC3E}">
        <p14:creationId xmlns:p14="http://schemas.microsoft.com/office/powerpoint/2010/main" val="179246400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en-US" b="1" dirty="0"/>
          </a:p>
        </p:txBody>
      </p:sp>
      <p:sp>
        <p:nvSpPr>
          <p:cNvPr id="4" name="Θέση αριθμού διαφάνειας 3"/>
          <p:cNvSpPr>
            <a:spLocks noGrp="1"/>
          </p:cNvSpPr>
          <p:nvPr>
            <p:ph type="sldNum" sz="quarter" idx="5"/>
          </p:nvPr>
        </p:nvSpPr>
        <p:spPr/>
        <p:txBody>
          <a:bodyPr/>
          <a:lstStyle/>
          <a:p>
            <a:fld id="{70505E05-00CE-4563-8349-91796A7A11B1}" type="slidenum">
              <a:rPr lang="en-US" smtClean="0"/>
              <a:t>9</a:t>
            </a:fld>
            <a:endParaRPr lang="en-US"/>
          </a:p>
        </p:txBody>
      </p:sp>
    </p:spTree>
    <p:extLst>
      <p:ext uri="{BB962C8B-B14F-4D97-AF65-F5344CB8AC3E}">
        <p14:creationId xmlns:p14="http://schemas.microsoft.com/office/powerpoint/2010/main" val="3488005541"/>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Διαφάνεια τίτλου">
    <p:spTree>
      <p:nvGrpSpPr>
        <p:cNvPr id="1" name=""/>
        <p:cNvGrpSpPr/>
        <p:nvPr/>
      </p:nvGrpSpPr>
      <p:grpSpPr>
        <a:xfrm>
          <a:off x="0" y="0"/>
          <a:ext cx="0" cy="0"/>
          <a:chOff x="0" y="0"/>
          <a:chExt cx="0" cy="0"/>
        </a:xfrm>
      </p:grpSpPr>
      <p:pic>
        <p:nvPicPr>
          <p:cNvPr id="7" name="Picture 6" descr="Droplets-HD-Title-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ctrTitle"/>
          </p:nvPr>
        </p:nvSpPr>
        <p:spPr>
          <a:xfrm>
            <a:off x="1751012" y="1300785"/>
            <a:ext cx="8689976" cy="2509213"/>
          </a:xfrm>
        </p:spPr>
        <p:txBody>
          <a:bodyPr anchor="b">
            <a:normAutofit/>
          </a:bodyPr>
          <a:lstStyle>
            <a:lvl1pPr algn="ctr">
              <a:defRPr sz="4800"/>
            </a:lvl1pPr>
          </a:lstStyle>
          <a:p>
            <a:r>
              <a:rPr lang="el-GR"/>
              <a:t>Κάντε κλικ για να επεξεργαστείτε τον τίτλο υποδείγματος</a:t>
            </a:r>
            <a:endParaRPr lang="en-US" dirty="0"/>
          </a:p>
        </p:txBody>
      </p:sp>
      <p:sp>
        <p:nvSpPr>
          <p:cNvPr id="3" name="Subtitle 2"/>
          <p:cNvSpPr>
            <a:spLocks noGrp="1"/>
          </p:cNvSpPr>
          <p:nvPr>
            <p:ph type="subTitle" idx="1"/>
          </p:nvPr>
        </p:nvSpPr>
        <p:spPr>
          <a:xfrm>
            <a:off x="1751012" y="3886200"/>
            <a:ext cx="8689976" cy="1371599"/>
          </a:xfrm>
        </p:spPr>
        <p:txBody>
          <a:bodyPr>
            <a:normAutofit/>
          </a:bodyPr>
          <a:lstStyle>
            <a:lvl1pPr marL="0" indent="0" algn="ctr">
              <a:buNone/>
              <a:defRPr sz="2200">
                <a:solidFill>
                  <a:schemeClr val="bg1">
                    <a:lumMod val="50000"/>
                  </a:schemeClr>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l-GR"/>
              <a:t>Κάντε κλικ για να επεξεργαστείτε τον υπότιτλο του υποδείγματος</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12/14/2023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05936266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Πανοραμική εικόνα με λεζάντα">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94" y="4289374"/>
            <a:ext cx="10364432" cy="811610"/>
          </a:xfrm>
        </p:spPr>
        <p:txBody>
          <a:bodyPr anchor="b"/>
          <a:lstStyle>
            <a:lvl1pPr>
              <a:defRPr sz="3200"/>
            </a:lvl1pPr>
          </a:lstStyle>
          <a:p>
            <a:r>
              <a:rPr lang="el-GR"/>
              <a:t>Κάντε κλικ για να επεξεργαστείτε τον τίτλο υποδείγματος</a:t>
            </a:r>
            <a:endParaRPr lang="en-US" dirty="0"/>
          </a:p>
        </p:txBody>
      </p:sp>
      <p:sp>
        <p:nvSpPr>
          <p:cNvPr id="3" name="Picture Placeholder 2"/>
          <p:cNvSpPr>
            <a:spLocks noGrp="1" noChangeAspect="1"/>
          </p:cNvSpPr>
          <p:nvPr>
            <p:ph type="pic" idx="1"/>
          </p:nvPr>
        </p:nvSpPr>
        <p:spPr>
          <a:xfrm>
            <a:off x="1184744" y="698261"/>
            <a:ext cx="9822532" cy="3214136"/>
          </a:xfrm>
          <a:prstGeom prst="roundRect">
            <a:avLst>
              <a:gd name="adj" fmla="val 4944"/>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l-GR"/>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913774" y="5108728"/>
            <a:ext cx="10364452" cy="682472"/>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Επεξεργασία στυλ υποδείγματος κειμένου</a:t>
            </a:r>
          </a:p>
        </p:txBody>
      </p:sp>
      <p:sp>
        <p:nvSpPr>
          <p:cNvPr id="5" name="Date Placeholder 4"/>
          <p:cNvSpPr>
            <a:spLocks noGrp="1"/>
          </p:cNvSpPr>
          <p:nvPr>
            <p:ph type="dt" sz="half" idx="10"/>
          </p:nvPr>
        </p:nvSpPr>
        <p:spPr/>
        <p:txBody>
          <a:bodyPr/>
          <a:lstStyle/>
          <a:p>
            <a:fld id="{48A87A34-81AB-432B-8DAE-1953F412C126}" type="datetimeFigureOut">
              <a:rPr lang="en-US" smtClean="0"/>
              <a:t>12/14/2023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9592978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Τίτλος και λεζάντα">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599"/>
            <a:ext cx="10364452" cy="3427245"/>
          </a:xfrm>
        </p:spPr>
        <p:txBody>
          <a:bodyPr anchor="ctr"/>
          <a:lstStyle>
            <a:lvl1pPr algn="ctr">
              <a:defRPr sz="3200"/>
            </a:lvl1pPr>
          </a:lstStyle>
          <a:p>
            <a:r>
              <a:rPr lang="el-GR"/>
              <a:t>Κάντε κλικ για να επεξεργαστείτε τον τίτλο υποδείγματος</a:t>
            </a:r>
            <a:endParaRPr lang="en-US" dirty="0"/>
          </a:p>
        </p:txBody>
      </p:sp>
      <p:sp>
        <p:nvSpPr>
          <p:cNvPr id="4" name="Text Placeholder 3"/>
          <p:cNvSpPr>
            <a:spLocks noGrp="1"/>
          </p:cNvSpPr>
          <p:nvPr>
            <p:ph type="body" sz="half" idx="2"/>
          </p:nvPr>
        </p:nvSpPr>
        <p:spPr>
          <a:xfrm>
            <a:off x="913775" y="4204821"/>
            <a:ext cx="10364452" cy="1586380"/>
          </a:xfrm>
        </p:spPr>
        <p:txBody>
          <a:bodyPr anchor="ct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Επεξεργασία στυλ υποδείγματος κειμένου</a:t>
            </a:r>
          </a:p>
        </p:txBody>
      </p:sp>
      <p:sp>
        <p:nvSpPr>
          <p:cNvPr id="5" name="Date Placeholder 4"/>
          <p:cNvSpPr>
            <a:spLocks noGrp="1"/>
          </p:cNvSpPr>
          <p:nvPr>
            <p:ph type="dt" sz="half" idx="10"/>
          </p:nvPr>
        </p:nvSpPr>
        <p:spPr/>
        <p:txBody>
          <a:bodyPr/>
          <a:lstStyle/>
          <a:p>
            <a:fld id="{48A87A34-81AB-432B-8DAE-1953F412C126}" type="datetimeFigureOut">
              <a:rPr lang="en-US" smtClean="0"/>
              <a:t>12/14/2023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17713183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Εισαγωγικά με λεζάντα">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1446212" y="609600"/>
            <a:ext cx="9302752" cy="2992904"/>
          </a:xfrm>
        </p:spPr>
        <p:txBody>
          <a:bodyPr anchor="ctr"/>
          <a:lstStyle>
            <a:lvl1pPr>
              <a:defRPr sz="3200"/>
            </a:lvl1pPr>
          </a:lstStyle>
          <a:p>
            <a:r>
              <a:rPr lang="el-GR"/>
              <a:t>Κάντε κλικ για να επεξεργαστείτε τον τίτλο υποδείγματος</a:t>
            </a:r>
            <a:endParaRPr lang="en-US" dirty="0"/>
          </a:p>
        </p:txBody>
      </p:sp>
      <p:sp>
        <p:nvSpPr>
          <p:cNvPr id="12" name="Text Placeholder 3"/>
          <p:cNvSpPr>
            <a:spLocks noGrp="1"/>
          </p:cNvSpPr>
          <p:nvPr>
            <p:ph type="body" sz="half" idx="13"/>
          </p:nvPr>
        </p:nvSpPr>
        <p:spPr>
          <a:xfrm>
            <a:off x="1720644" y="3610032"/>
            <a:ext cx="8752299" cy="59478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Επεξεργασία στυλ υποδείγματος κειμένου</a:t>
            </a:r>
          </a:p>
        </p:txBody>
      </p:sp>
      <p:sp>
        <p:nvSpPr>
          <p:cNvPr id="4" name="Text Placeholder 3"/>
          <p:cNvSpPr>
            <a:spLocks noGrp="1"/>
          </p:cNvSpPr>
          <p:nvPr>
            <p:ph type="body" sz="half" idx="2"/>
          </p:nvPr>
        </p:nvSpPr>
        <p:spPr>
          <a:xfrm>
            <a:off x="913774" y="4372796"/>
            <a:ext cx="10364452" cy="1421053"/>
          </a:xfrm>
        </p:spPr>
        <p:txBody>
          <a:bodyPr anchor="ctr">
            <a:normAutofit/>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Επεξεργασία στυλ υποδείγματος κειμένου</a:t>
            </a:r>
          </a:p>
        </p:txBody>
      </p:sp>
      <p:sp>
        <p:nvSpPr>
          <p:cNvPr id="5" name="Date Placeholder 4"/>
          <p:cNvSpPr>
            <a:spLocks noGrp="1"/>
          </p:cNvSpPr>
          <p:nvPr>
            <p:ph type="dt" sz="half" idx="10"/>
          </p:nvPr>
        </p:nvSpPr>
        <p:spPr/>
        <p:txBody>
          <a:bodyPr/>
          <a:lstStyle/>
          <a:p>
            <a:fld id="{48A87A34-81AB-432B-8DAE-1953F412C126}" type="datetimeFigureOut">
              <a:rPr lang="en-US" smtClean="0"/>
              <a:t>12/14/2023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
        <p:nvSpPr>
          <p:cNvPr id="13" name="TextBox 12"/>
          <p:cNvSpPr txBox="1"/>
          <p:nvPr/>
        </p:nvSpPr>
        <p:spPr>
          <a:xfrm>
            <a:off x="1001488" y="75416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4" name="TextBox 13"/>
          <p:cNvSpPr txBox="1"/>
          <p:nvPr/>
        </p:nvSpPr>
        <p:spPr>
          <a:xfrm>
            <a:off x="10557558" y="2993578"/>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extLst>
      <p:ext uri="{BB962C8B-B14F-4D97-AF65-F5344CB8AC3E}">
        <p14:creationId xmlns:p14="http://schemas.microsoft.com/office/powerpoint/2010/main" val="161104009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Κάρτα ονόματος">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2138721"/>
            <a:ext cx="10364452" cy="2511835"/>
          </a:xfrm>
        </p:spPr>
        <p:txBody>
          <a:bodyPr anchor="b"/>
          <a:lstStyle>
            <a:lvl1pPr algn="ctr">
              <a:defRPr sz="3200"/>
            </a:lvl1pPr>
          </a:lstStyle>
          <a:p>
            <a:r>
              <a:rPr lang="el-GR"/>
              <a:t>Κάντε κλικ για να επεξεργαστείτε τον τίτλο υποδείγματος</a:t>
            </a:r>
            <a:endParaRPr lang="en-US" dirty="0"/>
          </a:p>
        </p:txBody>
      </p:sp>
      <p:sp>
        <p:nvSpPr>
          <p:cNvPr id="4" name="Text Placeholder 3"/>
          <p:cNvSpPr>
            <a:spLocks noGrp="1"/>
          </p:cNvSpPr>
          <p:nvPr>
            <p:ph type="body" sz="half" idx="2"/>
          </p:nvPr>
        </p:nvSpPr>
        <p:spPr>
          <a:xfrm>
            <a:off x="913775" y="4662335"/>
            <a:ext cx="10364452" cy="1140644"/>
          </a:xfrm>
        </p:spPr>
        <p:txBody>
          <a:bodyPr anchor="t"/>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Επεξεργασία στυλ υποδείγματος κειμένου</a:t>
            </a:r>
          </a:p>
        </p:txBody>
      </p:sp>
      <p:sp>
        <p:nvSpPr>
          <p:cNvPr id="5" name="Date Placeholder 4"/>
          <p:cNvSpPr>
            <a:spLocks noGrp="1"/>
          </p:cNvSpPr>
          <p:nvPr>
            <p:ph type="dt" sz="half" idx="10"/>
          </p:nvPr>
        </p:nvSpPr>
        <p:spPr/>
        <p:txBody>
          <a:bodyPr/>
          <a:lstStyle/>
          <a:p>
            <a:fld id="{48A87A34-81AB-432B-8DAE-1953F412C126}" type="datetimeFigureOut">
              <a:rPr lang="en-US" smtClean="0"/>
              <a:t>12/14/2023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4543037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στήλες">
    <p:spTree>
      <p:nvGrpSpPr>
        <p:cNvPr id="1" name=""/>
        <p:cNvGrpSpPr/>
        <p:nvPr/>
      </p:nvGrpSpPr>
      <p:grpSpPr>
        <a:xfrm>
          <a:off x="0" y="0"/>
          <a:ext cx="0" cy="0"/>
          <a:chOff x="0" y="0"/>
          <a:chExt cx="0" cy="0"/>
        </a:xfrm>
      </p:grpSpPr>
      <p:pic>
        <p:nvPicPr>
          <p:cNvPr id="13" name="Picture 1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5" name="Title 1"/>
          <p:cNvSpPr>
            <a:spLocks noGrp="1"/>
          </p:cNvSpPr>
          <p:nvPr>
            <p:ph type="title"/>
          </p:nvPr>
        </p:nvSpPr>
        <p:spPr>
          <a:xfrm>
            <a:off x="913774" y="609600"/>
            <a:ext cx="10364452" cy="1605094"/>
          </a:xfrm>
        </p:spPr>
        <p:txBody>
          <a:bodyPr/>
          <a:lstStyle/>
          <a:p>
            <a:r>
              <a:rPr lang="el-GR"/>
              <a:t>Κάντε κλικ για να επεξεργαστείτε τον τίτλο υποδείγματος</a:t>
            </a:r>
            <a:endParaRPr lang="en-US" dirty="0"/>
          </a:p>
        </p:txBody>
      </p:sp>
      <p:sp>
        <p:nvSpPr>
          <p:cNvPr id="7" name="Text Placeholder 2"/>
          <p:cNvSpPr>
            <a:spLocks noGrp="1"/>
          </p:cNvSpPr>
          <p:nvPr>
            <p:ph type="body" idx="1"/>
          </p:nvPr>
        </p:nvSpPr>
        <p:spPr>
          <a:xfrm>
            <a:off x="913774" y="2367093"/>
            <a:ext cx="3298976"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Επεξεργασία στυλ υποδείγματος κειμένου</a:t>
            </a:r>
          </a:p>
        </p:txBody>
      </p:sp>
      <p:sp>
        <p:nvSpPr>
          <p:cNvPr id="8" name="Text Placeholder 3"/>
          <p:cNvSpPr>
            <a:spLocks noGrp="1"/>
          </p:cNvSpPr>
          <p:nvPr>
            <p:ph type="body" sz="half" idx="15"/>
          </p:nvPr>
        </p:nvSpPr>
        <p:spPr>
          <a:xfrm>
            <a:off x="913774" y="2943355"/>
            <a:ext cx="3298976"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Επεξεργασία στυλ υποδείγματος κειμένου</a:t>
            </a:r>
          </a:p>
        </p:txBody>
      </p:sp>
      <p:sp>
        <p:nvSpPr>
          <p:cNvPr id="9" name="Text Placeholder 4"/>
          <p:cNvSpPr>
            <a:spLocks noGrp="1"/>
          </p:cNvSpPr>
          <p:nvPr>
            <p:ph type="body" sz="quarter" idx="3"/>
          </p:nvPr>
        </p:nvSpPr>
        <p:spPr>
          <a:xfrm>
            <a:off x="4452389" y="2367093"/>
            <a:ext cx="3291521"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Επεξεργασία στυλ υποδείγματος κειμένου</a:t>
            </a:r>
          </a:p>
        </p:txBody>
      </p:sp>
      <p:sp>
        <p:nvSpPr>
          <p:cNvPr id="10" name="Text Placeholder 3"/>
          <p:cNvSpPr>
            <a:spLocks noGrp="1"/>
          </p:cNvSpPr>
          <p:nvPr>
            <p:ph type="body" sz="half" idx="16"/>
          </p:nvPr>
        </p:nvSpPr>
        <p:spPr>
          <a:xfrm>
            <a:off x="4441348" y="2943355"/>
            <a:ext cx="3303351"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Επεξεργασία στυλ υποδείγματος κειμένου</a:t>
            </a:r>
          </a:p>
        </p:txBody>
      </p:sp>
      <p:sp>
        <p:nvSpPr>
          <p:cNvPr id="11" name="Text Placeholder 4"/>
          <p:cNvSpPr>
            <a:spLocks noGrp="1"/>
          </p:cNvSpPr>
          <p:nvPr>
            <p:ph type="body" sz="quarter" idx="13"/>
          </p:nvPr>
        </p:nvSpPr>
        <p:spPr>
          <a:xfrm>
            <a:off x="7973298" y="2367093"/>
            <a:ext cx="3304928" cy="576262"/>
          </a:xfrm>
        </p:spPr>
        <p:txBody>
          <a:bodyPr anchor="b">
            <a:noAutofit/>
          </a:bodyPr>
          <a:lstStyle>
            <a:lvl1pPr marL="0" indent="0" algn="ctr">
              <a:lnSpc>
                <a:spcPct val="85000"/>
              </a:lnSpc>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Επεξεργασία στυλ υποδείγματος κειμένου</a:t>
            </a:r>
          </a:p>
        </p:txBody>
      </p:sp>
      <p:sp>
        <p:nvSpPr>
          <p:cNvPr id="12" name="Text Placeholder 3"/>
          <p:cNvSpPr>
            <a:spLocks noGrp="1"/>
          </p:cNvSpPr>
          <p:nvPr>
            <p:ph type="body" sz="half" idx="17"/>
          </p:nvPr>
        </p:nvSpPr>
        <p:spPr>
          <a:xfrm>
            <a:off x="7973298" y="2943355"/>
            <a:ext cx="3304928" cy="2847845"/>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Επεξεργασία στυλ υποδείγματος κειμένου</a:t>
            </a:r>
          </a:p>
        </p:txBody>
      </p:sp>
      <p:sp>
        <p:nvSpPr>
          <p:cNvPr id="3" name="Date Placeholder 2"/>
          <p:cNvSpPr>
            <a:spLocks noGrp="1"/>
          </p:cNvSpPr>
          <p:nvPr>
            <p:ph type="dt" sz="half" idx="10"/>
          </p:nvPr>
        </p:nvSpPr>
        <p:spPr/>
        <p:txBody>
          <a:bodyPr/>
          <a:lstStyle/>
          <a:p>
            <a:fld id="{48A87A34-81AB-432B-8DAE-1953F412C126}" type="datetimeFigureOut">
              <a:rPr lang="en-US" smtClean="0"/>
              <a:t>12/14/2023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88340230"/>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Στήλη 3 εικόνων">
    <p:spTree>
      <p:nvGrpSpPr>
        <p:cNvPr id="1" name=""/>
        <p:cNvGrpSpPr/>
        <p:nvPr/>
      </p:nvGrpSpPr>
      <p:grpSpPr>
        <a:xfrm>
          <a:off x="0" y="0"/>
          <a:ext cx="0" cy="0"/>
          <a:chOff x="0" y="0"/>
          <a:chExt cx="0" cy="0"/>
        </a:xfrm>
      </p:grpSpPr>
      <p:pic>
        <p:nvPicPr>
          <p:cNvPr id="16" name="Picture 15"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30" name="Title 1"/>
          <p:cNvSpPr>
            <a:spLocks noGrp="1"/>
          </p:cNvSpPr>
          <p:nvPr>
            <p:ph type="title"/>
          </p:nvPr>
        </p:nvSpPr>
        <p:spPr>
          <a:xfrm>
            <a:off x="913774" y="610772"/>
            <a:ext cx="10364452" cy="1603922"/>
          </a:xfrm>
        </p:spPr>
        <p:txBody>
          <a:bodyPr/>
          <a:lstStyle/>
          <a:p>
            <a:r>
              <a:rPr lang="el-GR"/>
              <a:t>Κάντε κλικ για να επεξεργαστείτε τον τίτλο υποδείγματος</a:t>
            </a:r>
            <a:endParaRPr lang="en-US" dirty="0"/>
          </a:p>
        </p:txBody>
      </p:sp>
      <p:sp>
        <p:nvSpPr>
          <p:cNvPr id="19" name="Text Placeholder 2"/>
          <p:cNvSpPr>
            <a:spLocks noGrp="1"/>
          </p:cNvSpPr>
          <p:nvPr>
            <p:ph type="body" idx="1"/>
          </p:nvPr>
        </p:nvSpPr>
        <p:spPr>
          <a:xfrm>
            <a:off x="913774" y="4204820"/>
            <a:ext cx="3296409"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Επεξεργασία στυλ υποδείγματος κειμένου</a:t>
            </a:r>
          </a:p>
        </p:txBody>
      </p:sp>
      <p:sp>
        <p:nvSpPr>
          <p:cNvPr id="20" name="Picture Placeholder 2"/>
          <p:cNvSpPr>
            <a:spLocks noGrp="1" noChangeAspect="1"/>
          </p:cNvSpPr>
          <p:nvPr>
            <p:ph type="pic" idx="15"/>
          </p:nvPr>
        </p:nvSpPr>
        <p:spPr>
          <a:xfrm>
            <a:off x="913774" y="2367093"/>
            <a:ext cx="3296409" cy="1524000"/>
          </a:xfrm>
          <a:prstGeom prst="roundRect">
            <a:avLst>
              <a:gd name="adj" fmla="val 936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a:t>Κάντε κλικ στο εικονίδιο για να προσθέσετε εικόνα</a:t>
            </a:r>
            <a:endParaRPr lang="en-US" dirty="0"/>
          </a:p>
        </p:txBody>
      </p:sp>
      <p:sp>
        <p:nvSpPr>
          <p:cNvPr id="21" name="Text Placeholder 3"/>
          <p:cNvSpPr>
            <a:spLocks noGrp="1"/>
          </p:cNvSpPr>
          <p:nvPr>
            <p:ph type="body" sz="half" idx="18"/>
          </p:nvPr>
        </p:nvSpPr>
        <p:spPr>
          <a:xfrm>
            <a:off x="913774" y="4781082"/>
            <a:ext cx="3296409" cy="1010118"/>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Επεξεργασία στυλ υποδείγματος κειμένου</a:t>
            </a:r>
          </a:p>
        </p:txBody>
      </p:sp>
      <p:sp>
        <p:nvSpPr>
          <p:cNvPr id="22" name="Text Placeholder 4"/>
          <p:cNvSpPr>
            <a:spLocks noGrp="1"/>
          </p:cNvSpPr>
          <p:nvPr>
            <p:ph type="body" sz="quarter" idx="3"/>
          </p:nvPr>
        </p:nvSpPr>
        <p:spPr>
          <a:xfrm>
            <a:off x="4442759" y="4204820"/>
            <a:ext cx="3301828"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Επεξεργασία στυλ υποδείγματος κειμένου</a:t>
            </a:r>
          </a:p>
        </p:txBody>
      </p:sp>
      <p:sp>
        <p:nvSpPr>
          <p:cNvPr id="23" name="Picture Placeholder 2"/>
          <p:cNvSpPr>
            <a:spLocks noGrp="1" noChangeAspect="1"/>
          </p:cNvSpPr>
          <p:nvPr>
            <p:ph type="pic" idx="21"/>
          </p:nvPr>
        </p:nvSpPr>
        <p:spPr>
          <a:xfrm>
            <a:off x="4441348" y="2367093"/>
            <a:ext cx="3303352"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a:t>Κάντε κλικ στο εικονίδιο για να προσθέσετε εικόνα</a:t>
            </a:r>
            <a:endParaRPr lang="en-US" dirty="0"/>
          </a:p>
        </p:txBody>
      </p:sp>
      <p:sp>
        <p:nvSpPr>
          <p:cNvPr id="24" name="Text Placeholder 3"/>
          <p:cNvSpPr>
            <a:spLocks noGrp="1"/>
          </p:cNvSpPr>
          <p:nvPr>
            <p:ph type="body" sz="half" idx="19"/>
          </p:nvPr>
        </p:nvSpPr>
        <p:spPr>
          <a:xfrm>
            <a:off x="4441348" y="4781080"/>
            <a:ext cx="3303352" cy="1010119"/>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Επεξεργασία στυλ υποδείγματος κειμένου</a:t>
            </a:r>
          </a:p>
        </p:txBody>
      </p:sp>
      <p:sp>
        <p:nvSpPr>
          <p:cNvPr id="25" name="Text Placeholder 4"/>
          <p:cNvSpPr>
            <a:spLocks noGrp="1"/>
          </p:cNvSpPr>
          <p:nvPr>
            <p:ph type="body" sz="quarter" idx="13"/>
          </p:nvPr>
        </p:nvSpPr>
        <p:spPr>
          <a:xfrm>
            <a:off x="7973298" y="4204820"/>
            <a:ext cx="3300681" cy="576262"/>
          </a:xfrm>
        </p:spPr>
        <p:txBody>
          <a:bodyPr anchor="b">
            <a:noAutofit/>
          </a:bodyPr>
          <a:lstStyle>
            <a:lvl1pPr marL="0" indent="0" algn="ctr">
              <a:lnSpc>
                <a:spcPct val="85000"/>
              </a:lnSpc>
              <a:buNone/>
              <a:defRPr sz="22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Επεξεργασία στυλ υποδείγματος κειμένου</a:t>
            </a:r>
          </a:p>
        </p:txBody>
      </p:sp>
      <p:sp>
        <p:nvSpPr>
          <p:cNvPr id="26" name="Picture Placeholder 2"/>
          <p:cNvSpPr>
            <a:spLocks noGrp="1" noChangeAspect="1"/>
          </p:cNvSpPr>
          <p:nvPr>
            <p:ph type="pic" idx="22"/>
          </p:nvPr>
        </p:nvSpPr>
        <p:spPr>
          <a:xfrm>
            <a:off x="7973298" y="2367093"/>
            <a:ext cx="3304928" cy="1524000"/>
          </a:xfrm>
          <a:prstGeom prst="roundRect">
            <a:avLst>
              <a:gd name="adj" fmla="val 8841"/>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l-GR"/>
              <a:t>Κάντε κλικ στο εικονίδιο για να προσθέσετε εικόνα</a:t>
            </a:r>
            <a:endParaRPr lang="en-US" dirty="0"/>
          </a:p>
        </p:txBody>
      </p:sp>
      <p:sp>
        <p:nvSpPr>
          <p:cNvPr id="27" name="Text Placeholder 3"/>
          <p:cNvSpPr>
            <a:spLocks noGrp="1"/>
          </p:cNvSpPr>
          <p:nvPr>
            <p:ph type="body" sz="half" idx="20"/>
          </p:nvPr>
        </p:nvSpPr>
        <p:spPr>
          <a:xfrm>
            <a:off x="7973173" y="4781078"/>
            <a:ext cx="3305053" cy="1010121"/>
          </a:xfrm>
        </p:spPr>
        <p:txBody>
          <a:bodyPr anchor="t">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Επεξεργασία στυλ υποδείγματος κειμένου</a:t>
            </a:r>
          </a:p>
        </p:txBody>
      </p:sp>
      <p:sp>
        <p:nvSpPr>
          <p:cNvPr id="3" name="Date Placeholder 2"/>
          <p:cNvSpPr>
            <a:spLocks noGrp="1"/>
          </p:cNvSpPr>
          <p:nvPr>
            <p:ph type="dt" sz="half" idx="10"/>
          </p:nvPr>
        </p:nvSpPr>
        <p:spPr/>
        <p:txBody>
          <a:bodyPr/>
          <a:lstStyle/>
          <a:p>
            <a:fld id="{48A87A34-81AB-432B-8DAE-1953F412C126}" type="datetimeFigureOut">
              <a:rPr lang="en-US" smtClean="0"/>
              <a:t>12/14/2023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12822706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11" name="Vertical Text Placeholder 2"/>
          <p:cNvSpPr>
            <a:spLocks noGrp="1"/>
          </p:cNvSpPr>
          <p:nvPr>
            <p:ph type="body" orient="vert" sz="quarter" idx="13"/>
          </p:nvPr>
        </p:nvSpPr>
        <p:spPr>
          <a:xfrm>
            <a:off x="913775" y="2367093"/>
            <a:ext cx="10364452" cy="3424107"/>
          </a:xfrm>
        </p:spPr>
        <p:txBody>
          <a:bodyPr vert="eaVert"/>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12/14/2023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180714370"/>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Vertical Title 1"/>
          <p:cNvSpPr>
            <a:spLocks noGrp="1"/>
          </p:cNvSpPr>
          <p:nvPr>
            <p:ph type="title" orient="vert"/>
          </p:nvPr>
        </p:nvSpPr>
        <p:spPr>
          <a:xfrm>
            <a:off x="8724900" y="609601"/>
            <a:ext cx="2553326" cy="5181599"/>
          </a:xfrm>
        </p:spPr>
        <p:txBody>
          <a:bodyPr vert="eaVert"/>
          <a:lstStyle>
            <a:lvl1pPr algn="l">
              <a:defRPr/>
            </a:lvl1pPr>
          </a:lstStyle>
          <a:p>
            <a:r>
              <a:rPr lang="el-GR"/>
              <a:t>Κάντε κλικ για να επεξεργαστείτε τον τίτλο υποδείγματος</a:t>
            </a:r>
            <a:endParaRPr lang="en-US" dirty="0"/>
          </a:p>
        </p:txBody>
      </p:sp>
      <p:sp>
        <p:nvSpPr>
          <p:cNvPr id="8" name="Vertical Text Placeholder 2"/>
          <p:cNvSpPr>
            <a:spLocks noGrp="1"/>
          </p:cNvSpPr>
          <p:nvPr>
            <p:ph type="body" orient="vert" sz="quarter" idx="13"/>
          </p:nvPr>
        </p:nvSpPr>
        <p:spPr>
          <a:xfrm>
            <a:off x="913775" y="609601"/>
            <a:ext cx="7658724" cy="5181599"/>
          </a:xfrm>
        </p:spPr>
        <p:txBody>
          <a:bodyPr vert="eaVert"/>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12/14/2023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89566112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pic>
        <p:nvPicPr>
          <p:cNvPr id="3" name="Picture 2"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12" name="Content Placeholder 2"/>
          <p:cNvSpPr>
            <a:spLocks noGrp="1"/>
          </p:cNvSpPr>
          <p:nvPr>
            <p:ph sz="quarter" idx="13"/>
          </p:nvPr>
        </p:nvSpPr>
        <p:spPr>
          <a:xfrm>
            <a:off x="913774" y="2367092"/>
            <a:ext cx="10363826" cy="3424107"/>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smtClean="0"/>
              <a:t>12/14/2023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49216610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pic>
        <p:nvPicPr>
          <p:cNvPr id="9" name="Picture 8"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828563"/>
            <a:ext cx="10351752" cy="2736819"/>
          </a:xfrm>
        </p:spPr>
        <p:txBody>
          <a:bodyPr anchor="b">
            <a:normAutofit/>
          </a:bodyPr>
          <a:lstStyle>
            <a:lvl1pPr>
              <a:defRPr sz="4000"/>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913774" y="3657457"/>
            <a:ext cx="10351752" cy="1368183"/>
          </a:xfrm>
        </p:spPr>
        <p:txBody>
          <a:bodyPr>
            <a:normAutofit/>
          </a:bodyPr>
          <a:lstStyle>
            <a:lvl1pPr marL="0" indent="0" algn="ctr">
              <a:buNone/>
              <a:defRPr sz="2000">
                <a:solidFill>
                  <a:schemeClr val="bg1">
                    <a:lumMod val="50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l-GR"/>
              <a:t>Επεξεργασία στυλ υποδείγματος κειμένου</a:t>
            </a:r>
          </a:p>
        </p:txBody>
      </p:sp>
      <p:sp>
        <p:nvSpPr>
          <p:cNvPr id="4" name="Date Placeholder 3"/>
          <p:cNvSpPr>
            <a:spLocks noGrp="1"/>
          </p:cNvSpPr>
          <p:nvPr>
            <p:ph type="dt" sz="half" idx="10"/>
          </p:nvPr>
        </p:nvSpPr>
        <p:spPr/>
        <p:txBody>
          <a:bodyPr/>
          <a:lstStyle/>
          <a:p>
            <a:fld id="{48A87A34-81AB-432B-8DAE-1953F412C126}" type="datetimeFigureOut">
              <a:rPr lang="en-US" smtClean="0"/>
              <a:t>12/14/2023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6405384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l-GR"/>
              <a:t>Κάντε κλικ για να επεξεργαστείτε τον τίτλο υποδείγματος</a:t>
            </a:r>
            <a:endParaRPr lang="en-US" dirty="0"/>
          </a:p>
        </p:txBody>
      </p:sp>
      <p:sp>
        <p:nvSpPr>
          <p:cNvPr id="12" name="Content Placeholder 2"/>
          <p:cNvSpPr>
            <a:spLocks noGrp="1"/>
          </p:cNvSpPr>
          <p:nvPr>
            <p:ph sz="quarter" idx="13"/>
          </p:nvPr>
        </p:nvSpPr>
        <p:spPr>
          <a:xfrm>
            <a:off x="913774" y="2367092"/>
            <a:ext cx="5106026" cy="3424107"/>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13" name="Content Placeholder 3"/>
          <p:cNvSpPr>
            <a:spLocks noGrp="1"/>
          </p:cNvSpPr>
          <p:nvPr>
            <p:ph sz="quarter" idx="14"/>
          </p:nvPr>
        </p:nvSpPr>
        <p:spPr>
          <a:xfrm>
            <a:off x="6172200" y="2367092"/>
            <a:ext cx="5105400" cy="3424107"/>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smtClean="0"/>
              <a:t>12/14/2023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46229358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pic>
        <p:nvPicPr>
          <p:cNvPr id="15" name="Picture 14"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14" name="Title 1"/>
          <p:cNvSpPr>
            <a:spLocks noGrp="1"/>
          </p:cNvSpPr>
          <p:nvPr>
            <p:ph type="title"/>
          </p:nvPr>
        </p:nvSpPr>
        <p:spPr>
          <a:xfrm>
            <a:off x="913775" y="618517"/>
            <a:ext cx="10364451" cy="1596177"/>
          </a:xfrm>
        </p:spPr>
        <p:txBody>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1146328" y="2371018"/>
            <a:ext cx="487347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Επεξεργασία στυλ υποδείγματος κειμένου</a:t>
            </a:r>
          </a:p>
        </p:txBody>
      </p:sp>
      <p:sp>
        <p:nvSpPr>
          <p:cNvPr id="12" name="Content Placeholder 3"/>
          <p:cNvSpPr>
            <a:spLocks noGrp="1"/>
          </p:cNvSpPr>
          <p:nvPr>
            <p:ph sz="quarter" idx="13"/>
          </p:nvPr>
        </p:nvSpPr>
        <p:spPr>
          <a:xfrm>
            <a:off x="913774" y="3051012"/>
            <a:ext cx="5106027" cy="2740187"/>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5" name="Text Placeholder 4"/>
          <p:cNvSpPr>
            <a:spLocks noGrp="1"/>
          </p:cNvSpPr>
          <p:nvPr>
            <p:ph type="body" sz="quarter" idx="3"/>
          </p:nvPr>
        </p:nvSpPr>
        <p:spPr>
          <a:xfrm>
            <a:off x="6396423" y="2371018"/>
            <a:ext cx="4881804" cy="679994"/>
          </a:xfrm>
        </p:spPr>
        <p:txBody>
          <a:bodyPr anchor="b">
            <a:noAutofit/>
          </a:bodyPr>
          <a:lstStyle>
            <a:lvl1pPr marL="0" indent="0">
              <a:lnSpc>
                <a:spcPct val="85000"/>
              </a:lnSpc>
              <a:buNone/>
              <a:defRPr sz="26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Επεξεργασία στυλ υποδείγματος κειμένου</a:t>
            </a:r>
          </a:p>
        </p:txBody>
      </p:sp>
      <p:sp>
        <p:nvSpPr>
          <p:cNvPr id="13" name="Content Placeholder 5"/>
          <p:cNvSpPr>
            <a:spLocks noGrp="1"/>
          </p:cNvSpPr>
          <p:nvPr>
            <p:ph sz="quarter" idx="14"/>
          </p:nvPr>
        </p:nvSpPr>
        <p:spPr>
          <a:xfrm>
            <a:off x="6172200" y="3051012"/>
            <a:ext cx="5105401" cy="2740187"/>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smtClean="0"/>
              <a:t>12/14/2023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219396188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pic>
        <p:nvPicPr>
          <p:cNvPr id="8" name="Picture 7"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smtClean="0"/>
              <a:t>12/14/2023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306403473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Κενό">
    <p:spTree>
      <p:nvGrpSpPr>
        <p:cNvPr id="1" name=""/>
        <p:cNvGrpSpPr/>
        <p:nvPr/>
      </p:nvGrpSpPr>
      <p:grpSpPr>
        <a:xfrm>
          <a:off x="0" y="0"/>
          <a:ext cx="0" cy="0"/>
          <a:chOff x="0" y="0"/>
          <a:chExt cx="0" cy="0"/>
        </a:xfrm>
      </p:grpSpPr>
      <p:pic>
        <p:nvPicPr>
          <p:cNvPr id="7" name="Picture 6"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Date Placeholder 1"/>
          <p:cNvSpPr>
            <a:spLocks noGrp="1"/>
          </p:cNvSpPr>
          <p:nvPr>
            <p:ph type="dt" sz="half" idx="10"/>
          </p:nvPr>
        </p:nvSpPr>
        <p:spPr/>
        <p:txBody>
          <a:bodyPr/>
          <a:lstStyle/>
          <a:p>
            <a:fld id="{48A87A34-81AB-432B-8DAE-1953F412C126}" type="datetimeFigureOut">
              <a:rPr lang="en-US" smtClean="0"/>
              <a:t>12/14/2023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10586633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pic>
        <p:nvPicPr>
          <p:cNvPr id="11" name="Picture 10"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5" y="609600"/>
            <a:ext cx="3935688" cy="2023252"/>
          </a:xfrm>
        </p:spPr>
        <p:txBody>
          <a:bodyPr anchor="b"/>
          <a:lstStyle>
            <a:lvl1pPr algn="ctr">
              <a:defRPr sz="3200"/>
            </a:lvl1pPr>
          </a:lstStyle>
          <a:p>
            <a:r>
              <a:rPr lang="el-GR"/>
              <a:t>Κάντε κλικ για να επεξεργαστείτε τον τίτλο υποδείγματος</a:t>
            </a:r>
            <a:endParaRPr lang="en-US" dirty="0"/>
          </a:p>
        </p:txBody>
      </p:sp>
      <p:sp>
        <p:nvSpPr>
          <p:cNvPr id="10" name="Content Placeholder 2"/>
          <p:cNvSpPr>
            <a:spLocks noGrp="1"/>
          </p:cNvSpPr>
          <p:nvPr>
            <p:ph sz="quarter" idx="13"/>
          </p:nvPr>
        </p:nvSpPr>
        <p:spPr>
          <a:xfrm>
            <a:off x="5078062" y="609600"/>
            <a:ext cx="6200163" cy="5181599"/>
          </a:xfrm>
        </p:spPr>
        <p:txBody>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Text Placeholder 3"/>
          <p:cNvSpPr>
            <a:spLocks noGrp="1"/>
          </p:cNvSpPr>
          <p:nvPr>
            <p:ph type="body" sz="half" idx="2"/>
          </p:nvPr>
        </p:nvSpPr>
        <p:spPr>
          <a:xfrm>
            <a:off x="913774" y="2632852"/>
            <a:ext cx="3935689" cy="3158348"/>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Επεξεργασία στυλ υποδείγματος κειμένου</a:t>
            </a:r>
          </a:p>
        </p:txBody>
      </p:sp>
      <p:sp>
        <p:nvSpPr>
          <p:cNvPr id="5" name="Date Placeholder 4"/>
          <p:cNvSpPr>
            <a:spLocks noGrp="1"/>
          </p:cNvSpPr>
          <p:nvPr>
            <p:ph type="dt" sz="half" idx="10"/>
          </p:nvPr>
        </p:nvSpPr>
        <p:spPr/>
        <p:txBody>
          <a:bodyPr/>
          <a:lstStyle/>
          <a:p>
            <a:fld id="{48A87A34-81AB-432B-8DAE-1953F412C126}" type="datetimeFigureOut">
              <a:rPr lang="en-US" smtClean="0"/>
              <a:t>12/14/2023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56993573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pic>
        <p:nvPicPr>
          <p:cNvPr id="10" name="Picture 9" descr="Droplets-HD-Content-R1d.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1"/>
          <p:cNvSpPr>
            <a:spLocks noGrp="1"/>
          </p:cNvSpPr>
          <p:nvPr>
            <p:ph type="title"/>
          </p:nvPr>
        </p:nvSpPr>
        <p:spPr>
          <a:xfrm>
            <a:off x="913774" y="609600"/>
            <a:ext cx="5934969" cy="2023254"/>
          </a:xfrm>
        </p:spPr>
        <p:txBody>
          <a:bodyPr anchor="b"/>
          <a:lstStyle>
            <a:lvl1pPr algn="ctr">
              <a:defRPr sz="3200"/>
            </a:lvl1pPr>
          </a:lstStyle>
          <a:p>
            <a:r>
              <a:rPr lang="el-GR"/>
              <a:t>Κάντε κλικ για να επεξεργαστείτε τον τίτλο υποδείγματος</a:t>
            </a:r>
            <a:endParaRPr lang="en-US" dirty="0"/>
          </a:p>
        </p:txBody>
      </p:sp>
      <p:sp>
        <p:nvSpPr>
          <p:cNvPr id="3" name="Picture Placeholder 2"/>
          <p:cNvSpPr>
            <a:spLocks noGrp="1" noChangeAspect="1"/>
          </p:cNvSpPr>
          <p:nvPr>
            <p:ph type="pic" idx="1"/>
          </p:nvPr>
        </p:nvSpPr>
        <p:spPr>
          <a:xfrm>
            <a:off x="7424803" y="609601"/>
            <a:ext cx="3255358" cy="5181600"/>
          </a:xfrm>
          <a:prstGeom prst="roundRect">
            <a:avLst>
              <a:gd name="adj" fmla="val 4943"/>
            </a:avLst>
          </a:prstGeom>
          <a:noFill/>
          <a:ln w="82550" cap="sq">
            <a:solidFill>
              <a:schemeClr val="bg2">
                <a:lumMod val="60000"/>
                <a:lumOff val="40000"/>
              </a:schemeClr>
            </a:solidFill>
            <a:miter lim="800000"/>
          </a:ln>
          <a:effectLst/>
          <a:scene3d>
            <a:camera prst="orthographicFront"/>
            <a:lightRig rig="threePt" dir="t">
              <a:rot lat="0" lon="0" rev="2700000"/>
            </a:lightRig>
          </a:scene3d>
          <a:sp3d contourW="6350">
            <a:bevelT h="38100"/>
            <a:contourClr>
              <a:srgbClr val="C0C0C0"/>
            </a:contourClr>
          </a:sp3d>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l-GR"/>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913794" y="2632852"/>
            <a:ext cx="5934949" cy="3158347"/>
          </a:xfrm>
        </p:spPr>
        <p:txBody>
          <a:bodyPr/>
          <a:lstStyle>
            <a:lvl1pPr marL="0" indent="0" algn="ctr">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l-GR"/>
              <a:t>Επεξεργασία στυλ υποδείγματος κειμένου</a:t>
            </a:r>
          </a:p>
        </p:txBody>
      </p:sp>
      <p:sp>
        <p:nvSpPr>
          <p:cNvPr id="5" name="Date Placeholder 4"/>
          <p:cNvSpPr>
            <a:spLocks noGrp="1"/>
          </p:cNvSpPr>
          <p:nvPr>
            <p:ph type="dt" sz="half" idx="10"/>
          </p:nvPr>
        </p:nvSpPr>
        <p:spPr/>
        <p:txBody>
          <a:bodyPr/>
          <a:lstStyle/>
          <a:p>
            <a:fld id="{48A87A34-81AB-432B-8DAE-1953F412C126}" type="datetimeFigureOut">
              <a:rPr lang="en-US" smtClean="0"/>
              <a:t>12/14/2023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smtClean="0"/>
              <a:t>‹#›</a:t>
            </a:fld>
            <a:endParaRPr lang="en-US" dirty="0"/>
          </a:p>
        </p:txBody>
      </p:sp>
    </p:spTree>
    <p:extLst>
      <p:ext uri="{BB962C8B-B14F-4D97-AF65-F5344CB8AC3E}">
        <p14:creationId xmlns:p14="http://schemas.microsoft.com/office/powerpoint/2010/main" val="62753603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1026" name="Picture 2" descr="\\DROBO-FS\QuickDrops\JB\PPTX NG\Droplets\LightingOverlay.png"/>
          <p:cNvPicPr>
            <a:picLocks noChangeAspect="1" noChangeArrowheads="1"/>
          </p:cNvPicPr>
          <p:nvPr/>
        </p:nvPicPr>
        <p:blipFill>
          <a:blip r:embed="rId19">
            <a:alphaModFix amt="70000"/>
            <a:extLst>
              <a:ext uri="{28A0092B-C50C-407E-A947-70E740481C1C}">
                <a14:useLocalDpi xmlns:a14="http://schemas.microsoft.com/office/drawing/2010/main" val="0"/>
              </a:ext>
            </a:extLst>
          </a:blip>
          <a:srcRect/>
          <a:stretch>
            <a:fillRect/>
          </a:stretch>
        </p:blipFill>
        <p:spPr bwMode="auto">
          <a:xfrm>
            <a:off x="0" y="0"/>
            <a:ext cx="12192003" cy="6858001"/>
          </a:xfrm>
          <a:prstGeom prst="rect">
            <a:avLst/>
          </a:prstGeom>
          <a:noFill/>
          <a:extLst>
            <a:ext uri="{909E8E84-426E-40DD-AFC4-6F175D3DCCD1}">
              <a14:hiddenFill xmlns:a14="http://schemas.microsoft.com/office/drawing/2010/main">
                <a:solidFill>
                  <a:srgbClr val="FFFFFF"/>
                </a:solidFill>
              </a14:hiddenFill>
            </a:ext>
          </a:extLst>
        </p:spPr>
      </p:pic>
      <p:sp>
        <p:nvSpPr>
          <p:cNvPr id="2" name="Title Placeholder 1"/>
          <p:cNvSpPr>
            <a:spLocks noGrp="1"/>
          </p:cNvSpPr>
          <p:nvPr>
            <p:ph type="title"/>
          </p:nvPr>
        </p:nvSpPr>
        <p:spPr>
          <a:xfrm>
            <a:off x="913775" y="618517"/>
            <a:ext cx="10364451" cy="1596177"/>
          </a:xfrm>
          <a:prstGeom prst="rect">
            <a:avLst/>
          </a:prstGeom>
        </p:spPr>
        <p:txBody>
          <a:bodyPr vert="horz" lIns="91440" tIns="45720" rIns="91440" bIns="45720" rtlCol="0" anchor="ctr">
            <a:normAutofit/>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913775" y="2367093"/>
            <a:ext cx="10364452" cy="3424107"/>
          </a:xfrm>
          <a:prstGeom prst="rect">
            <a:avLst/>
          </a:prstGeom>
        </p:spPr>
        <p:txBody>
          <a:bodyPr vert="horz" lIns="91440" tIns="45720" rIns="91440" bIns="45720" rtlCol="0">
            <a:normAutofit/>
          </a:bodyPr>
          <a:lstStyle/>
          <a:p>
            <a:pPr lvl="0"/>
            <a:r>
              <a:rPr lang="el-GR"/>
              <a:t>Επεξεργασία στυλ υποδείγματος κειμένου</a:t>
            </a:r>
          </a:p>
          <a:p>
            <a:pPr lvl="1"/>
            <a:r>
              <a:rPr lang="el-GR"/>
              <a:t>Δεύτερου επιπέδου</a:t>
            </a:r>
          </a:p>
          <a:p>
            <a:pPr lvl="2"/>
            <a:r>
              <a:rPr lang="el-GR"/>
              <a:t>Τρίτου επιπέδου</a:t>
            </a:r>
          </a:p>
          <a:p>
            <a:pPr lvl="3"/>
            <a:r>
              <a:rPr lang="el-GR"/>
              <a:t>Τέταρτου επιπέδου</a:t>
            </a:r>
          </a:p>
          <a:p>
            <a:pPr lvl="4"/>
            <a:r>
              <a:rPr lang="el-GR"/>
              <a:t>Πέμπτου επιπέδου</a:t>
            </a:r>
            <a:endParaRPr lang="en-US" dirty="0"/>
          </a:p>
        </p:txBody>
      </p:sp>
      <p:sp>
        <p:nvSpPr>
          <p:cNvPr id="4" name="Date Placeholder 3"/>
          <p:cNvSpPr>
            <a:spLocks noGrp="1"/>
          </p:cNvSpPr>
          <p:nvPr>
            <p:ph type="dt" sz="half" idx="2"/>
          </p:nvPr>
        </p:nvSpPr>
        <p:spPr>
          <a:xfrm>
            <a:off x="7678737" y="5883275"/>
            <a:ext cx="2743200" cy="365125"/>
          </a:xfrm>
          <a:prstGeom prst="rect">
            <a:avLst/>
          </a:prstGeom>
        </p:spPr>
        <p:txBody>
          <a:bodyPr vert="horz" lIns="91440" tIns="45720" rIns="91440" bIns="45720" rtlCol="0" anchor="ctr"/>
          <a:lstStyle>
            <a:lvl1pPr algn="r">
              <a:defRPr sz="1000">
                <a:solidFill>
                  <a:schemeClr val="tx1"/>
                </a:solidFill>
              </a:defRPr>
            </a:lvl1pPr>
          </a:lstStyle>
          <a:p>
            <a:fld id="{48A87A34-81AB-432B-8DAE-1953F412C126}" type="datetimeFigureOut">
              <a:rPr lang="en-US" smtClean="0"/>
              <a:pPr/>
              <a:t>12/14/2023</a:t>
            </a:fld>
            <a:endParaRPr lang="en-US" dirty="0"/>
          </a:p>
        </p:txBody>
      </p:sp>
      <p:sp>
        <p:nvSpPr>
          <p:cNvPr id="5" name="Footer Placeholder 4"/>
          <p:cNvSpPr>
            <a:spLocks noGrp="1"/>
          </p:cNvSpPr>
          <p:nvPr>
            <p:ph type="ftr" sz="quarter" idx="3"/>
          </p:nvPr>
        </p:nvSpPr>
        <p:spPr>
          <a:xfrm>
            <a:off x="913774" y="5883275"/>
            <a:ext cx="6672887" cy="365125"/>
          </a:xfrm>
          <a:prstGeom prst="rect">
            <a:avLst/>
          </a:prstGeom>
        </p:spPr>
        <p:txBody>
          <a:bodyPr vert="horz" lIns="91440" tIns="45720" rIns="91440" bIns="45720" rtlCol="0" anchor="ctr"/>
          <a:lstStyle>
            <a:lvl1pPr algn="l">
              <a:defRPr sz="1000">
                <a:solidFill>
                  <a:schemeClr val="tx1"/>
                </a:solidFill>
              </a:defRPr>
            </a:lvl1pPr>
          </a:lstStyle>
          <a:p>
            <a:endParaRPr lang="en-US" dirty="0"/>
          </a:p>
        </p:txBody>
      </p:sp>
      <p:sp>
        <p:nvSpPr>
          <p:cNvPr id="6" name="Slide Number Placeholder 5"/>
          <p:cNvSpPr>
            <a:spLocks noGrp="1"/>
          </p:cNvSpPr>
          <p:nvPr>
            <p:ph type="sldNum" sz="quarter" idx="4"/>
          </p:nvPr>
        </p:nvSpPr>
        <p:spPr>
          <a:xfrm>
            <a:off x="10514011" y="5883275"/>
            <a:ext cx="764215" cy="365125"/>
          </a:xfrm>
          <a:prstGeom prst="rect">
            <a:avLst/>
          </a:prstGeom>
        </p:spPr>
        <p:txBody>
          <a:bodyPr vert="horz" lIns="91440" tIns="45720" rIns="91440" bIns="45720" rtlCol="0" anchor="ctr"/>
          <a:lstStyle>
            <a:lvl1pPr algn="r">
              <a:defRPr sz="1000">
                <a:solidFill>
                  <a:schemeClr val="tx1"/>
                </a:solidFill>
              </a:defRPr>
            </a:lvl1pPr>
          </a:lstStyle>
          <a:p>
            <a:fld id="{6D22F896-40B5-4ADD-8801-0D06FADFA095}" type="slidenum">
              <a:rPr lang="en-US" smtClean="0"/>
              <a:pPr/>
              <a:t>‹#›</a:t>
            </a:fld>
            <a:endParaRPr lang="en-US" dirty="0"/>
          </a:p>
        </p:txBody>
      </p:sp>
    </p:spTree>
    <p:extLst>
      <p:ext uri="{BB962C8B-B14F-4D97-AF65-F5344CB8AC3E}">
        <p14:creationId xmlns:p14="http://schemas.microsoft.com/office/powerpoint/2010/main" val="3506025068"/>
      </p:ext>
    </p:extLst>
  </p:cSld>
  <p:clrMap bg1="lt1" tx1="dk1" bg2="lt2" tx2="dk2" accent1="accent1" accent2="accent2" accent3="accent3" accent4="accent4" accent5="accent5" accent6="accent6" hlink="hlink" folHlink="folHlink"/>
  <p:sldLayoutIdLst>
    <p:sldLayoutId id="2147483688" r:id="rId1"/>
    <p:sldLayoutId id="2147483689" r:id="rId2"/>
    <p:sldLayoutId id="2147483690" r:id="rId3"/>
    <p:sldLayoutId id="2147483691" r:id="rId4"/>
    <p:sldLayoutId id="2147483692" r:id="rId5"/>
    <p:sldLayoutId id="2147483693" r:id="rId6"/>
    <p:sldLayoutId id="2147483694" r:id="rId7"/>
    <p:sldLayoutId id="2147483695" r:id="rId8"/>
    <p:sldLayoutId id="2147483696" r:id="rId9"/>
    <p:sldLayoutId id="2147483697" r:id="rId10"/>
    <p:sldLayoutId id="2147483698" r:id="rId11"/>
    <p:sldLayoutId id="2147483699" r:id="rId12"/>
    <p:sldLayoutId id="2147483700" r:id="rId13"/>
    <p:sldLayoutId id="2147483701" r:id="rId14"/>
    <p:sldLayoutId id="2147483702" r:id="rId15"/>
    <p:sldLayoutId id="2147483703" r:id="rId16"/>
    <p:sldLayoutId id="2147483704" r:id="rId17"/>
  </p:sldLayoutIdLst>
  <p:txStyles>
    <p:titleStyle>
      <a:lvl1pPr algn="ctr" defTabSz="914400" rtl="0" eaLnBrk="1" latinLnBrk="0" hangingPunct="1">
        <a:lnSpc>
          <a:spcPct val="90000"/>
        </a:lnSpc>
        <a:spcBef>
          <a:spcPct val="0"/>
        </a:spcBef>
        <a:buNone/>
        <a:defRPr sz="3600" kern="1200" cap="all" baseline="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tx1"/>
        </a:buClr>
        <a:buFont typeface="Arial" panose="020B0604020202020204" pitchFamily="34" charset="0"/>
        <a:buChar char="•"/>
        <a:defRPr sz="2000" kern="1200" cap="all" baseline="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tx1"/>
        </a:buClr>
        <a:buFont typeface="Arial" panose="020B0604020202020204" pitchFamily="34" charset="0"/>
        <a:buChar char="•"/>
        <a:defRPr sz="1800" kern="1200" cap="all" baseline="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tx1"/>
        </a:buClr>
        <a:buFont typeface="Arial" panose="020B0604020202020204" pitchFamily="34" charset="0"/>
        <a:buChar char="•"/>
        <a:defRPr sz="1600" kern="1200" cap="all" baseline="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tx1"/>
        </a:buClr>
        <a:buFont typeface="Arial" panose="020B0604020202020204" pitchFamily="34" charset="0"/>
        <a:buChar char="•"/>
        <a:defRPr sz="1400" kern="1200" cap="all" baseline="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chart" Target="../charts/chart5.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mailto:mxarhou@iky.gr"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chart" Target="../charts/chart1.xml"/><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5.xml.rels><?xml version="1.0" encoding="UTF-8" standalone="yes"?>
<Relationships xmlns="http://schemas.openxmlformats.org/package/2006/relationships"><Relationship Id="rId3" Type="http://schemas.openxmlformats.org/officeDocument/2006/relationships/chart" Target="../charts/chart2.xml"/><Relationship Id="rId2" Type="http://schemas.openxmlformats.org/officeDocument/2006/relationships/notesSlide" Target="../notesSlides/notesSlide5.xml"/><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6.xml.rels><?xml version="1.0" encoding="UTF-8" standalone="yes"?>
<Relationships xmlns="http://schemas.openxmlformats.org/package/2006/relationships"><Relationship Id="rId3" Type="http://schemas.openxmlformats.org/officeDocument/2006/relationships/chart" Target="../charts/chart3.xml"/><Relationship Id="rId2" Type="http://schemas.openxmlformats.org/officeDocument/2006/relationships/notesSlide" Target="../notesSlides/notesSlide6.xml"/><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7.xml.rels><?xml version="1.0" encoding="UTF-8" standalone="yes"?>
<Relationships xmlns="http://schemas.openxmlformats.org/package/2006/relationships"><Relationship Id="rId3" Type="http://schemas.openxmlformats.org/officeDocument/2006/relationships/chart" Target="../charts/chart4.xml"/><Relationship Id="rId2" Type="http://schemas.openxmlformats.org/officeDocument/2006/relationships/notesSlide" Target="../notesSlides/notesSlide7.xml"/><Relationship Id="rId1" Type="http://schemas.openxmlformats.org/officeDocument/2006/relationships/slideLayout" Target="../slideLayouts/slideLayout7.xml"/><Relationship Id="rId4" Type="http://schemas.openxmlformats.org/officeDocument/2006/relationships/image" Target="../media/image4.png"/></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microsoft.com/office/2014/relationships/chartEx" Target="../charts/chartEx1.xml"/><Relationship Id="rId2" Type="http://schemas.openxmlformats.org/officeDocument/2006/relationships/notesSlide" Target="../notesSlides/notesSlide9.xml"/><Relationship Id="rId1" Type="http://schemas.openxmlformats.org/officeDocument/2006/relationships/slideLayout" Target="../slideLayouts/slideLayout7.xml"/><Relationship Id="rId5" Type="http://schemas.openxmlformats.org/officeDocument/2006/relationships/image" Target="../media/image4.png"/><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 xmlns:a16="http://schemas.microsoft.com/office/drawing/2014/main" id="{4EDF29EF-97FC-47B0-BBB9-F68DB4BCA844}"/>
              </a:ext>
            </a:extLst>
          </p:cNvPr>
          <p:cNvSpPr>
            <a:spLocks noGrp="1"/>
          </p:cNvSpPr>
          <p:nvPr>
            <p:ph type="ctrTitle"/>
          </p:nvPr>
        </p:nvSpPr>
        <p:spPr>
          <a:xfrm>
            <a:off x="1464905" y="1334278"/>
            <a:ext cx="9302621" cy="2192694"/>
          </a:xfrm>
          <a:ln w="28575">
            <a:solidFill>
              <a:srgbClr val="0070C0"/>
            </a:solidFill>
            <a:prstDash val="sysDash"/>
          </a:ln>
        </p:spPr>
        <p:txBody>
          <a:bodyPr>
            <a:normAutofit/>
          </a:bodyPr>
          <a:lstStyle/>
          <a:p>
            <a:r>
              <a:rPr lang="el-GR" sz="3200" dirty="0">
                <a:solidFill>
                  <a:schemeClr val="bg2">
                    <a:lumMod val="50000"/>
                  </a:schemeClr>
                </a:solidFill>
                <a:effectLst>
                  <a:outerShdw blurRad="38100" dist="38100" dir="2700000" algn="tl">
                    <a:srgbClr val="000000">
                      <a:alpha val="43137"/>
                    </a:srgbClr>
                  </a:outerShdw>
                </a:effectLst>
                <a:latin typeface="Calibri" panose="020F0502020204030204" pitchFamily="34" charset="0"/>
              </a:rPr>
              <a:t>«</a:t>
            </a:r>
            <a:r>
              <a:rPr lang="el-GR" sz="3200" dirty="0" err="1">
                <a:solidFill>
                  <a:schemeClr val="bg2">
                    <a:lumMod val="50000"/>
                  </a:schemeClr>
                </a:solidFill>
                <a:effectLst>
                  <a:outerShdw blurRad="38100" dist="38100" dir="2700000" algn="tl">
                    <a:srgbClr val="000000">
                      <a:alpha val="43137"/>
                    </a:srgbClr>
                  </a:outerShdw>
                </a:effectLst>
                <a:latin typeface="Calibri" panose="020F0502020204030204" pitchFamily="34" charset="0"/>
              </a:rPr>
              <a:t>ΕιδικΑ</a:t>
            </a:r>
            <a:r>
              <a:rPr lang="el-GR" sz="3200" dirty="0">
                <a:solidFill>
                  <a:schemeClr val="bg2">
                    <a:lumMod val="50000"/>
                  </a:schemeClr>
                </a:solidFill>
                <a:effectLst>
                  <a:outerShdw blurRad="38100" dist="38100" dir="2700000" algn="tl">
                    <a:srgbClr val="000000">
                      <a:alpha val="43137"/>
                    </a:srgbClr>
                  </a:outerShdw>
                </a:effectLst>
                <a:latin typeface="Calibri" panose="020F0502020204030204" pitchFamily="34" charset="0"/>
              </a:rPr>
              <a:t> </a:t>
            </a:r>
            <a:r>
              <a:rPr lang="el-GR" sz="3200" dirty="0" err="1">
                <a:solidFill>
                  <a:schemeClr val="bg2">
                    <a:lumMod val="50000"/>
                  </a:schemeClr>
                </a:solidFill>
                <a:effectLst>
                  <a:outerShdw blurRad="38100" dist="38100" dir="2700000" algn="tl">
                    <a:srgbClr val="000000">
                      <a:alpha val="43137"/>
                    </a:srgbClr>
                  </a:outerShdw>
                </a:effectLst>
                <a:latin typeface="Calibri" panose="020F0502020204030204" pitchFamily="34" charset="0"/>
              </a:rPr>
              <a:t>διακρατικΑ</a:t>
            </a:r>
            <a:r>
              <a:rPr lang="el-GR" sz="3200" dirty="0">
                <a:solidFill>
                  <a:schemeClr val="bg2">
                    <a:lumMod val="50000"/>
                  </a:schemeClr>
                </a:solidFill>
                <a:effectLst>
                  <a:outerShdw blurRad="38100" dist="38100" dir="2700000" algn="tl">
                    <a:srgbClr val="000000">
                      <a:alpha val="43137"/>
                    </a:srgbClr>
                  </a:outerShdw>
                </a:effectLst>
                <a:latin typeface="Calibri" panose="020F0502020204030204" pitchFamily="34" charset="0"/>
              </a:rPr>
              <a:t> </a:t>
            </a:r>
            <a:r>
              <a:rPr lang="el-GR" sz="3200" dirty="0" err="1">
                <a:solidFill>
                  <a:schemeClr val="bg2">
                    <a:lumMod val="50000"/>
                  </a:schemeClr>
                </a:solidFill>
                <a:effectLst>
                  <a:outerShdw blurRad="38100" dist="38100" dir="2700000" algn="tl">
                    <a:srgbClr val="000000">
                      <a:alpha val="43137"/>
                    </a:srgbClr>
                  </a:outerShdw>
                </a:effectLst>
                <a:latin typeface="Calibri" panose="020F0502020204030204" pitchFamily="34" charset="0"/>
              </a:rPr>
              <a:t>ΠρογρΑμματα</a:t>
            </a:r>
            <a:r>
              <a:rPr lang="el-GR" sz="3200" dirty="0">
                <a:solidFill>
                  <a:schemeClr val="bg2">
                    <a:lumMod val="50000"/>
                  </a:schemeClr>
                </a:solidFill>
                <a:effectLst>
                  <a:outerShdw blurRad="38100" dist="38100" dir="2700000" algn="tl">
                    <a:srgbClr val="000000">
                      <a:alpha val="43137"/>
                    </a:srgbClr>
                  </a:outerShdw>
                </a:effectLst>
                <a:latin typeface="Calibri" panose="020F0502020204030204" pitchFamily="34" charset="0"/>
              </a:rPr>
              <a:t> </a:t>
            </a:r>
            <a:r>
              <a:rPr lang="el-GR" sz="3200" dirty="0" err="1" smtClean="0">
                <a:solidFill>
                  <a:schemeClr val="bg2">
                    <a:lumMod val="50000"/>
                  </a:schemeClr>
                </a:solidFill>
                <a:effectLst>
                  <a:outerShdw blurRad="38100" dist="38100" dir="2700000" algn="tl">
                    <a:srgbClr val="000000">
                      <a:alpha val="43137"/>
                    </a:srgbClr>
                  </a:outerShdw>
                </a:effectLst>
                <a:latin typeface="Calibri" panose="020F0502020204030204" pitchFamily="34" charset="0"/>
              </a:rPr>
              <a:t>ΥποτροφιΩν</a:t>
            </a:r>
            <a:r>
              <a:rPr lang="el-GR" sz="3200" dirty="0" smtClean="0">
                <a:solidFill>
                  <a:schemeClr val="bg2">
                    <a:lumMod val="50000"/>
                  </a:schemeClr>
                </a:solidFill>
                <a:effectLst>
                  <a:outerShdw blurRad="38100" dist="38100" dir="2700000" algn="tl">
                    <a:srgbClr val="000000">
                      <a:alpha val="43137"/>
                    </a:srgbClr>
                  </a:outerShdw>
                </a:effectLst>
                <a:latin typeface="Calibri" panose="020F0502020204030204" pitchFamily="34" charset="0"/>
              </a:rPr>
              <a:t> </a:t>
            </a:r>
            <a:r>
              <a:rPr lang="el-GR" sz="3200" dirty="0">
                <a:solidFill>
                  <a:schemeClr val="bg2">
                    <a:lumMod val="50000"/>
                  </a:schemeClr>
                </a:solidFill>
                <a:effectLst>
                  <a:outerShdw blurRad="38100" dist="38100" dir="2700000" algn="tl">
                    <a:srgbClr val="000000">
                      <a:alpha val="43137"/>
                    </a:srgbClr>
                  </a:outerShdw>
                </a:effectLst>
                <a:latin typeface="Calibri" panose="020F0502020204030204" pitchFamily="34" charset="0"/>
              </a:rPr>
              <a:t>ΙΚΥ για </a:t>
            </a:r>
            <a:r>
              <a:rPr lang="el-GR" sz="3200" dirty="0" err="1">
                <a:solidFill>
                  <a:schemeClr val="bg2">
                    <a:lumMod val="50000"/>
                  </a:schemeClr>
                </a:solidFill>
                <a:effectLst>
                  <a:outerShdw blurRad="38100" dist="38100" dir="2700000" algn="tl">
                    <a:srgbClr val="000000">
                      <a:alpha val="43137"/>
                    </a:srgbClr>
                  </a:outerShdw>
                </a:effectLst>
                <a:latin typeface="Calibri" panose="020F0502020204030204" pitchFamily="34" charset="0"/>
              </a:rPr>
              <a:t>μελη</a:t>
            </a:r>
            <a:r>
              <a:rPr lang="el-GR" sz="3200" dirty="0">
                <a:solidFill>
                  <a:schemeClr val="bg2">
                    <a:lumMod val="50000"/>
                  </a:schemeClr>
                </a:solidFill>
                <a:effectLst>
                  <a:outerShdw blurRad="38100" dist="38100" dir="2700000" algn="tl">
                    <a:srgbClr val="000000">
                      <a:alpha val="43137"/>
                    </a:srgbClr>
                  </a:outerShdw>
                </a:effectLst>
                <a:latin typeface="Calibri" panose="020F0502020204030204" pitchFamily="34" charset="0"/>
              </a:rPr>
              <a:t> </a:t>
            </a:r>
            <a:r>
              <a:rPr lang="el-GR" sz="3200" dirty="0" err="1">
                <a:solidFill>
                  <a:schemeClr val="bg2">
                    <a:lumMod val="50000"/>
                  </a:schemeClr>
                </a:solidFill>
                <a:effectLst>
                  <a:outerShdw blurRad="38100" dist="38100" dir="2700000" algn="tl">
                    <a:srgbClr val="000000">
                      <a:alpha val="43137"/>
                    </a:srgbClr>
                  </a:outerShdw>
                </a:effectLst>
                <a:latin typeface="Calibri" panose="020F0502020204030204" pitchFamily="34" charset="0"/>
              </a:rPr>
              <a:t>δεπ</a:t>
            </a:r>
            <a:r>
              <a:rPr lang="el-GR" sz="3200" dirty="0">
                <a:solidFill>
                  <a:schemeClr val="bg2">
                    <a:lumMod val="50000"/>
                  </a:schemeClr>
                </a:solidFill>
                <a:effectLst>
                  <a:outerShdw blurRad="38100" dist="38100" dir="2700000" algn="tl">
                    <a:srgbClr val="000000">
                      <a:alpha val="43137"/>
                    </a:srgbClr>
                  </a:outerShdw>
                </a:effectLst>
                <a:latin typeface="Calibri" panose="020F0502020204030204" pitchFamily="34" charset="0"/>
              </a:rPr>
              <a:t> &amp; </a:t>
            </a:r>
            <a:r>
              <a:rPr lang="el-GR" sz="3200" dirty="0" err="1">
                <a:solidFill>
                  <a:schemeClr val="bg2">
                    <a:lumMod val="50000"/>
                  </a:schemeClr>
                </a:solidFill>
                <a:effectLst>
                  <a:outerShdw blurRad="38100" dist="38100" dir="2700000" algn="tl">
                    <a:srgbClr val="000000">
                      <a:alpha val="43137"/>
                    </a:srgbClr>
                  </a:outerShdw>
                </a:effectLst>
                <a:latin typeface="Calibri" panose="020F0502020204030204" pitchFamily="34" charset="0"/>
              </a:rPr>
              <a:t>ερευνητριεσ</a:t>
            </a:r>
            <a:r>
              <a:rPr lang="el-GR" sz="3200" dirty="0">
                <a:solidFill>
                  <a:schemeClr val="bg2">
                    <a:lumMod val="50000"/>
                  </a:schemeClr>
                </a:solidFill>
                <a:effectLst>
                  <a:outerShdw blurRad="38100" dist="38100" dir="2700000" algn="tl">
                    <a:srgbClr val="000000">
                      <a:alpha val="43137"/>
                    </a:srgbClr>
                  </a:outerShdw>
                </a:effectLst>
                <a:latin typeface="Calibri" panose="020F0502020204030204" pitchFamily="34" charset="0"/>
              </a:rPr>
              <a:t>/</a:t>
            </a:r>
            <a:r>
              <a:rPr lang="el-GR" sz="3200" dirty="0" err="1">
                <a:solidFill>
                  <a:schemeClr val="bg2">
                    <a:lumMod val="50000"/>
                  </a:schemeClr>
                </a:solidFill>
                <a:effectLst>
                  <a:outerShdw blurRad="38100" dist="38100" dir="2700000" algn="tl">
                    <a:srgbClr val="000000">
                      <a:alpha val="43137"/>
                    </a:srgbClr>
                  </a:outerShdw>
                </a:effectLst>
                <a:latin typeface="Calibri" panose="020F0502020204030204" pitchFamily="34" charset="0"/>
              </a:rPr>
              <a:t>εσ</a:t>
            </a:r>
            <a:r>
              <a:rPr lang="el-GR" sz="3200" dirty="0">
                <a:solidFill>
                  <a:schemeClr val="bg2">
                    <a:lumMod val="50000"/>
                  </a:schemeClr>
                </a:solidFill>
                <a:effectLst>
                  <a:outerShdw blurRad="38100" dist="38100" dir="2700000" algn="tl">
                    <a:srgbClr val="000000">
                      <a:alpha val="43137"/>
                    </a:srgbClr>
                  </a:outerShdw>
                </a:effectLst>
                <a:latin typeface="Calibri" panose="020F0502020204030204" pitchFamily="34" charset="0"/>
              </a:rPr>
              <a:t>»</a:t>
            </a:r>
            <a:r>
              <a:rPr lang="en-US" sz="3200" dirty="0">
                <a:solidFill>
                  <a:schemeClr val="bg2">
                    <a:lumMod val="50000"/>
                  </a:schemeClr>
                </a:solidFill>
                <a:effectLst>
                  <a:outerShdw blurRad="38100" dist="38100" dir="2700000" algn="tl">
                    <a:srgbClr val="000000">
                      <a:alpha val="43137"/>
                    </a:srgbClr>
                  </a:outerShdw>
                </a:effectLst>
              </a:rPr>
              <a:t/>
            </a:r>
            <a:br>
              <a:rPr lang="en-US" sz="3200" dirty="0">
                <a:solidFill>
                  <a:schemeClr val="bg2">
                    <a:lumMod val="50000"/>
                  </a:schemeClr>
                </a:solidFill>
                <a:effectLst>
                  <a:outerShdw blurRad="38100" dist="38100" dir="2700000" algn="tl">
                    <a:srgbClr val="000000">
                      <a:alpha val="43137"/>
                    </a:srgbClr>
                  </a:outerShdw>
                </a:effectLst>
              </a:rPr>
            </a:br>
            <a:endParaRPr lang="en-US" sz="3200" dirty="0">
              <a:solidFill>
                <a:schemeClr val="bg2">
                  <a:lumMod val="50000"/>
                </a:schemeClr>
              </a:solidFill>
              <a:effectLst>
                <a:outerShdw blurRad="38100" dist="38100" dir="2700000" algn="tl">
                  <a:srgbClr val="000000">
                    <a:alpha val="43137"/>
                  </a:srgbClr>
                </a:outerShdw>
              </a:effectLst>
            </a:endParaRPr>
          </a:p>
        </p:txBody>
      </p:sp>
      <p:sp>
        <p:nvSpPr>
          <p:cNvPr id="3" name="Υπότιτλος 2">
            <a:extLst>
              <a:ext uri="{FF2B5EF4-FFF2-40B4-BE49-F238E27FC236}">
                <a16:creationId xmlns="" xmlns:a16="http://schemas.microsoft.com/office/drawing/2014/main" id="{15FB5538-3B43-4F0D-9FE1-EB20A7E8ED92}"/>
              </a:ext>
            </a:extLst>
          </p:cNvPr>
          <p:cNvSpPr>
            <a:spLocks noGrp="1"/>
          </p:cNvSpPr>
          <p:nvPr>
            <p:ph type="subTitle" idx="1"/>
          </p:nvPr>
        </p:nvSpPr>
        <p:spPr>
          <a:xfrm>
            <a:off x="1884785" y="4142792"/>
            <a:ext cx="7772400" cy="1250302"/>
          </a:xfrm>
        </p:spPr>
        <p:txBody>
          <a:bodyPr>
            <a:normAutofit/>
          </a:bodyPr>
          <a:lstStyle/>
          <a:p>
            <a:r>
              <a:rPr lang="el-GR" sz="1800" cap="none" dirty="0">
                <a:solidFill>
                  <a:schemeClr val="tx2">
                    <a:lumMod val="75000"/>
                  </a:schemeClr>
                </a:solidFill>
              </a:rPr>
              <a:t>Μαρία Ξαρχουλάκου, αν. Προϊσταμένη</a:t>
            </a:r>
          </a:p>
          <a:p>
            <a:r>
              <a:rPr lang="el-GR" sz="1800" cap="none" dirty="0">
                <a:solidFill>
                  <a:schemeClr val="tx2">
                    <a:lumMod val="75000"/>
                  </a:schemeClr>
                </a:solidFill>
              </a:rPr>
              <a:t>Τμήμα Υποτροφιών Αλλοδαπών και Μορφωτικών Ανταλλαγών</a:t>
            </a:r>
          </a:p>
          <a:p>
            <a:endParaRPr lang="el-GR" sz="1800" cap="none" dirty="0">
              <a:solidFill>
                <a:schemeClr val="tx2">
                  <a:lumMod val="75000"/>
                </a:schemeClr>
              </a:solidFill>
            </a:endParaRPr>
          </a:p>
          <a:p>
            <a:endParaRPr lang="en-US" sz="1800" cap="none" dirty="0"/>
          </a:p>
        </p:txBody>
      </p:sp>
      <p:pic>
        <p:nvPicPr>
          <p:cNvPr id="4" name="4 - Εικόνα" descr="iky.png">
            <a:extLst>
              <a:ext uri="{FF2B5EF4-FFF2-40B4-BE49-F238E27FC236}">
                <a16:creationId xmlns="" xmlns:a16="http://schemas.microsoft.com/office/drawing/2014/main" id="{7D76D2A6-4FF2-4369-B191-741DB38E4DD4}"/>
              </a:ext>
            </a:extLst>
          </p:cNvPr>
          <p:cNvPicPr>
            <a:picLocks noChangeAspect="1"/>
          </p:cNvPicPr>
          <p:nvPr/>
        </p:nvPicPr>
        <p:blipFill>
          <a:blip r:embed="rId3" cstate="print"/>
          <a:stretch>
            <a:fillRect/>
          </a:stretch>
        </p:blipFill>
        <p:spPr>
          <a:xfrm>
            <a:off x="10954604" y="133165"/>
            <a:ext cx="1030250" cy="1003177"/>
          </a:xfrm>
          <a:prstGeom prst="rect">
            <a:avLst/>
          </a:prstGeom>
        </p:spPr>
      </p:pic>
    </p:spTree>
    <p:extLst>
      <p:ext uri="{BB962C8B-B14F-4D97-AF65-F5344CB8AC3E}">
        <p14:creationId xmlns:p14="http://schemas.microsoft.com/office/powerpoint/2010/main" val="150197569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 xmlns:a16="http://schemas.microsoft.com/office/drawing/2014/main" id="{EEE39519-5487-4321-8B7D-59E5F9768C70}"/>
              </a:ext>
            </a:extLst>
          </p:cNvPr>
          <p:cNvSpPr>
            <a:spLocks noGrp="1"/>
          </p:cNvSpPr>
          <p:nvPr>
            <p:ph type="title"/>
          </p:nvPr>
        </p:nvSpPr>
        <p:spPr>
          <a:xfrm>
            <a:off x="1944210" y="825623"/>
            <a:ext cx="8185211" cy="834501"/>
          </a:xfrm>
        </p:spPr>
        <p:txBody>
          <a:bodyPr/>
          <a:lstStyle/>
          <a:p>
            <a:r>
              <a:rPr lang="el-GR" sz="3200" dirty="0" err="1">
                <a:solidFill>
                  <a:schemeClr val="bg2">
                    <a:lumMod val="50000"/>
                  </a:schemeClr>
                </a:solidFill>
                <a:effectLst>
                  <a:outerShdw blurRad="38100" dist="38100" dir="2700000" algn="tl">
                    <a:srgbClr val="000000">
                      <a:alpha val="43137"/>
                    </a:srgbClr>
                  </a:outerShdw>
                </a:effectLst>
              </a:rPr>
              <a:t>Προγραμμα</a:t>
            </a:r>
            <a:r>
              <a:rPr lang="el-GR" sz="3200" dirty="0">
                <a:solidFill>
                  <a:schemeClr val="bg2">
                    <a:lumMod val="50000"/>
                  </a:schemeClr>
                </a:solidFill>
                <a:effectLst>
                  <a:outerShdw blurRad="38100" dist="38100" dir="2700000" algn="tl">
                    <a:srgbClr val="000000">
                      <a:alpha val="43137"/>
                    </a:srgbClr>
                  </a:outerShdw>
                </a:effectLst>
              </a:rPr>
              <a:t> </a:t>
            </a:r>
            <a:r>
              <a:rPr lang="en-US" sz="3200" dirty="0">
                <a:solidFill>
                  <a:schemeClr val="bg2">
                    <a:lumMod val="50000"/>
                  </a:schemeClr>
                </a:solidFill>
                <a:effectLst>
                  <a:outerShdw blurRad="38100" dist="38100" dir="2700000" algn="tl">
                    <a:srgbClr val="000000">
                      <a:alpha val="43137"/>
                    </a:srgbClr>
                  </a:outerShdw>
                </a:effectLst>
              </a:rPr>
              <a:t>IKYDA </a:t>
            </a:r>
          </a:p>
        </p:txBody>
      </p:sp>
      <p:sp>
        <p:nvSpPr>
          <p:cNvPr id="3" name="Θέση περιεχομένου 2">
            <a:extLst>
              <a:ext uri="{FF2B5EF4-FFF2-40B4-BE49-F238E27FC236}">
                <a16:creationId xmlns="" xmlns:a16="http://schemas.microsoft.com/office/drawing/2014/main" id="{6ECDCC4A-A62E-486C-91C1-21F1261168D9}"/>
              </a:ext>
            </a:extLst>
          </p:cNvPr>
          <p:cNvSpPr>
            <a:spLocks noGrp="1"/>
          </p:cNvSpPr>
          <p:nvPr>
            <p:ph sz="quarter" idx="13"/>
          </p:nvPr>
        </p:nvSpPr>
        <p:spPr>
          <a:xfrm>
            <a:off x="896645" y="1811045"/>
            <a:ext cx="10377996" cy="3888419"/>
          </a:xfrm>
          <a:ln w="12700">
            <a:solidFill>
              <a:srgbClr val="0070C0"/>
            </a:solidFill>
          </a:ln>
        </p:spPr>
        <p:txBody>
          <a:bodyPr>
            <a:normAutofit lnSpcReduction="10000"/>
          </a:bodyPr>
          <a:lstStyle/>
          <a:p>
            <a:r>
              <a:rPr lang="el-GR" cap="none" dirty="0"/>
              <a:t>ΙΚΥ</a:t>
            </a:r>
            <a:r>
              <a:rPr lang="en-US" cap="none" dirty="0"/>
              <a:t>-DAAD</a:t>
            </a:r>
            <a:r>
              <a:rPr lang="el-GR" cap="none" dirty="0"/>
              <a:t> (Μνημόνιο Συνεργασίας)</a:t>
            </a:r>
          </a:p>
          <a:p>
            <a:r>
              <a:rPr lang="el-GR" cap="none" dirty="0"/>
              <a:t>προώθηση ανταλλαγών &amp; επιστημονικής συνεργασίας -αναβάθμιση του επιστημονικού δυναμικού της χώρας</a:t>
            </a:r>
          </a:p>
          <a:p>
            <a:r>
              <a:rPr lang="el-GR" cap="none" dirty="0"/>
              <a:t>Α.Ε.Ι-Ερευνητικά Ιδρύματα</a:t>
            </a:r>
          </a:p>
          <a:p>
            <a:r>
              <a:rPr lang="el-GR" cap="none" dirty="0"/>
              <a:t>συνεργασία/κινητικότητα αποκλειστικά με την Γερμανία</a:t>
            </a:r>
          </a:p>
          <a:p>
            <a:r>
              <a:rPr lang="el-GR" cap="none" dirty="0"/>
              <a:t>υποβάλλουν &amp; υλοποιούν </a:t>
            </a:r>
            <a:r>
              <a:rPr lang="el-GR" b="1" cap="none" dirty="0">
                <a:solidFill>
                  <a:srgbClr val="FF0000"/>
                </a:solidFill>
              </a:rPr>
              <a:t>κοινά</a:t>
            </a:r>
            <a:r>
              <a:rPr lang="el-GR" cap="none" dirty="0"/>
              <a:t> ερευνητικά σχέδια (παραγωγή κοινών ερευνητικών αποτελεσμάτων, διεθνείς συλλογικές δημοσιεύσεις)</a:t>
            </a:r>
          </a:p>
          <a:p>
            <a:r>
              <a:rPr lang="el-GR" cap="none" dirty="0"/>
              <a:t>απόκτηση ερευνητικής εμπειρίας σε διεθνές περιβάλλον για τους νέους, κυρίως, επιστήμονες </a:t>
            </a:r>
          </a:p>
          <a:p>
            <a:pPr marL="0" indent="0">
              <a:buNone/>
            </a:pPr>
            <a:endParaRPr lang="en-US" dirty="0"/>
          </a:p>
        </p:txBody>
      </p:sp>
      <p:pic>
        <p:nvPicPr>
          <p:cNvPr id="4" name="4 - Εικόνα" descr="iky.png">
            <a:extLst>
              <a:ext uri="{FF2B5EF4-FFF2-40B4-BE49-F238E27FC236}">
                <a16:creationId xmlns="" xmlns:a16="http://schemas.microsoft.com/office/drawing/2014/main" id="{0796AA27-A89D-40AB-92AB-3F70971D166F}"/>
              </a:ext>
            </a:extLst>
          </p:cNvPr>
          <p:cNvPicPr>
            <a:picLocks noChangeAspect="1"/>
          </p:cNvPicPr>
          <p:nvPr/>
        </p:nvPicPr>
        <p:blipFill>
          <a:blip r:embed="rId3" cstate="print"/>
          <a:stretch>
            <a:fillRect/>
          </a:stretch>
        </p:blipFill>
        <p:spPr>
          <a:xfrm>
            <a:off x="10954604" y="133165"/>
            <a:ext cx="1030250" cy="1003177"/>
          </a:xfrm>
          <a:prstGeom prst="rect">
            <a:avLst/>
          </a:prstGeom>
        </p:spPr>
      </p:pic>
    </p:spTree>
    <p:extLst>
      <p:ext uri="{BB962C8B-B14F-4D97-AF65-F5344CB8AC3E}">
        <p14:creationId xmlns:p14="http://schemas.microsoft.com/office/powerpoint/2010/main" val="94540757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 xmlns:a16="http://schemas.microsoft.com/office/drawing/2014/main" id="{EEE39519-5487-4321-8B7D-59E5F9768C70}"/>
              </a:ext>
            </a:extLst>
          </p:cNvPr>
          <p:cNvSpPr>
            <a:spLocks noGrp="1"/>
          </p:cNvSpPr>
          <p:nvPr>
            <p:ph type="title"/>
          </p:nvPr>
        </p:nvSpPr>
        <p:spPr>
          <a:xfrm>
            <a:off x="1944210" y="825623"/>
            <a:ext cx="8185211" cy="834501"/>
          </a:xfrm>
        </p:spPr>
        <p:txBody>
          <a:bodyPr/>
          <a:lstStyle/>
          <a:p>
            <a:r>
              <a:rPr lang="el-GR" sz="3200" dirty="0" err="1">
                <a:solidFill>
                  <a:schemeClr val="bg2">
                    <a:lumMod val="50000"/>
                  </a:schemeClr>
                </a:solidFill>
                <a:effectLst>
                  <a:outerShdw blurRad="38100" dist="38100" dir="2700000" algn="tl">
                    <a:srgbClr val="000000">
                      <a:alpha val="43137"/>
                    </a:srgbClr>
                  </a:outerShdw>
                </a:effectLst>
              </a:rPr>
              <a:t>Προγραμμα</a:t>
            </a:r>
            <a:r>
              <a:rPr lang="el-GR" sz="3200" dirty="0">
                <a:solidFill>
                  <a:schemeClr val="bg2">
                    <a:lumMod val="50000"/>
                  </a:schemeClr>
                </a:solidFill>
                <a:effectLst>
                  <a:outerShdw blurRad="38100" dist="38100" dir="2700000" algn="tl">
                    <a:srgbClr val="000000">
                      <a:alpha val="43137"/>
                    </a:srgbClr>
                  </a:outerShdw>
                </a:effectLst>
              </a:rPr>
              <a:t> </a:t>
            </a:r>
            <a:r>
              <a:rPr lang="en-US" sz="3200" dirty="0">
                <a:solidFill>
                  <a:schemeClr val="bg2">
                    <a:lumMod val="50000"/>
                  </a:schemeClr>
                </a:solidFill>
                <a:effectLst>
                  <a:outerShdw blurRad="38100" dist="38100" dir="2700000" algn="tl">
                    <a:srgbClr val="000000">
                      <a:alpha val="43137"/>
                    </a:srgbClr>
                  </a:outerShdw>
                </a:effectLst>
              </a:rPr>
              <a:t>IKYDA </a:t>
            </a:r>
          </a:p>
        </p:txBody>
      </p:sp>
      <p:sp>
        <p:nvSpPr>
          <p:cNvPr id="3" name="Θέση περιεχομένου 2">
            <a:extLst>
              <a:ext uri="{FF2B5EF4-FFF2-40B4-BE49-F238E27FC236}">
                <a16:creationId xmlns="" xmlns:a16="http://schemas.microsoft.com/office/drawing/2014/main" id="{6ECDCC4A-A62E-486C-91C1-21F1261168D9}"/>
              </a:ext>
            </a:extLst>
          </p:cNvPr>
          <p:cNvSpPr>
            <a:spLocks noGrp="1"/>
          </p:cNvSpPr>
          <p:nvPr>
            <p:ph sz="quarter" idx="13"/>
          </p:nvPr>
        </p:nvSpPr>
        <p:spPr>
          <a:xfrm>
            <a:off x="896645" y="1811045"/>
            <a:ext cx="10377996" cy="3888419"/>
          </a:xfrm>
          <a:ln w="12700">
            <a:solidFill>
              <a:srgbClr val="0070C0"/>
            </a:solidFill>
          </a:ln>
        </p:spPr>
        <p:txBody>
          <a:bodyPr>
            <a:normAutofit/>
          </a:bodyPr>
          <a:lstStyle/>
          <a:p>
            <a:r>
              <a:rPr lang="el-GR" cap="none" dirty="0"/>
              <a:t>Επιστημονικός υπεύθυνος </a:t>
            </a:r>
            <a:r>
              <a:rPr lang="el-GR" u="sng" cap="none" dirty="0"/>
              <a:t>στην Ελλάδα</a:t>
            </a:r>
          </a:p>
          <a:p>
            <a:pPr>
              <a:buFont typeface="Wingdings" panose="05000000000000000000" pitchFamily="2" charset="2"/>
              <a:buChar char="Ø"/>
            </a:pPr>
            <a:r>
              <a:rPr lang="el-GR" cap="none" dirty="0"/>
              <a:t>Μέλος ΔΕΠ ή ερευνητής/</a:t>
            </a:r>
            <a:r>
              <a:rPr lang="el-GR" cap="none" dirty="0" err="1"/>
              <a:t>τρια</a:t>
            </a:r>
            <a:r>
              <a:rPr lang="el-GR" cap="none" dirty="0"/>
              <a:t> Α</a:t>
            </a:r>
            <a:r>
              <a:rPr lang="el-GR" dirty="0"/>
              <a:t>, Β’, Γ’ </a:t>
            </a:r>
            <a:r>
              <a:rPr lang="el-GR" cap="none" dirty="0"/>
              <a:t>βαθμίδας ελληνικού ερευνητικού ιδρύματος</a:t>
            </a:r>
            <a:endParaRPr lang="el-GR" dirty="0"/>
          </a:p>
          <a:p>
            <a:r>
              <a:rPr lang="el-GR" cap="none" dirty="0"/>
              <a:t>Ερευνητική ομάδα</a:t>
            </a:r>
          </a:p>
          <a:p>
            <a:pPr>
              <a:buFont typeface="Wingdings" panose="05000000000000000000" pitchFamily="2" charset="2"/>
              <a:buChar char="Ø"/>
            </a:pPr>
            <a:r>
              <a:rPr lang="el-GR" cap="none" dirty="0"/>
              <a:t>Εν ενεργεία μέλη ΔΕΠ, ερευνητές ελληνικών ερευνητικών ιδρυμάτων, </a:t>
            </a:r>
            <a:r>
              <a:rPr lang="el-GR" cap="none" dirty="0" err="1"/>
              <a:t>μεταδιδάκτορες</a:t>
            </a:r>
            <a:r>
              <a:rPr lang="el-GR" cap="none" dirty="0"/>
              <a:t>, κάτοχοι διδακτορικού, υποψήφιοι διδάκτορες, μεταπτυχιακοί φοιτητές</a:t>
            </a:r>
          </a:p>
          <a:p>
            <a:endParaRPr lang="el-GR" cap="none" dirty="0"/>
          </a:p>
          <a:p>
            <a:r>
              <a:rPr lang="el-GR" cap="none" dirty="0"/>
              <a:t>Επιστημονικός υπεύθυνος + ερευνητική ομάδα </a:t>
            </a:r>
            <a:r>
              <a:rPr lang="el-GR" u="sng" cap="none" dirty="0"/>
              <a:t>στη Γερμανία</a:t>
            </a:r>
          </a:p>
          <a:p>
            <a:pPr marL="0" indent="0">
              <a:buNone/>
            </a:pPr>
            <a:endParaRPr lang="el-GR" cap="none" dirty="0"/>
          </a:p>
          <a:p>
            <a:pPr marL="0" indent="0">
              <a:buNone/>
            </a:pPr>
            <a:endParaRPr lang="el-GR" cap="none" dirty="0"/>
          </a:p>
          <a:p>
            <a:pPr marL="0" indent="0">
              <a:buNone/>
            </a:pPr>
            <a:endParaRPr lang="en-US" dirty="0"/>
          </a:p>
          <a:p>
            <a:pPr>
              <a:buFont typeface="Wingdings" panose="05000000000000000000" pitchFamily="2" charset="2"/>
              <a:buChar char="Ø"/>
            </a:pPr>
            <a:endParaRPr lang="el-GR" cap="none" dirty="0"/>
          </a:p>
          <a:p>
            <a:pPr>
              <a:buFont typeface="Wingdings" panose="05000000000000000000" pitchFamily="2" charset="2"/>
              <a:buChar char="v"/>
            </a:pPr>
            <a:endParaRPr lang="el-GR" cap="none" dirty="0"/>
          </a:p>
          <a:p>
            <a:endParaRPr lang="el-GR" cap="none" dirty="0"/>
          </a:p>
          <a:p>
            <a:endParaRPr lang="el-GR" cap="none" dirty="0"/>
          </a:p>
          <a:p>
            <a:endParaRPr lang="el-GR" cap="none" dirty="0"/>
          </a:p>
          <a:p>
            <a:pPr marL="0" indent="0">
              <a:buNone/>
            </a:pPr>
            <a:endParaRPr lang="en-US" dirty="0"/>
          </a:p>
        </p:txBody>
      </p:sp>
      <p:pic>
        <p:nvPicPr>
          <p:cNvPr id="4" name="4 - Εικόνα" descr="iky.png">
            <a:extLst>
              <a:ext uri="{FF2B5EF4-FFF2-40B4-BE49-F238E27FC236}">
                <a16:creationId xmlns="" xmlns:a16="http://schemas.microsoft.com/office/drawing/2014/main" id="{0796AA27-A89D-40AB-92AB-3F70971D166F}"/>
              </a:ext>
            </a:extLst>
          </p:cNvPr>
          <p:cNvPicPr>
            <a:picLocks noChangeAspect="1"/>
          </p:cNvPicPr>
          <p:nvPr/>
        </p:nvPicPr>
        <p:blipFill>
          <a:blip r:embed="rId3" cstate="print"/>
          <a:stretch>
            <a:fillRect/>
          </a:stretch>
        </p:blipFill>
        <p:spPr>
          <a:xfrm>
            <a:off x="10954604" y="133165"/>
            <a:ext cx="1030250" cy="1003177"/>
          </a:xfrm>
          <a:prstGeom prst="rect">
            <a:avLst/>
          </a:prstGeom>
        </p:spPr>
      </p:pic>
    </p:spTree>
    <p:extLst>
      <p:ext uri="{BB962C8B-B14F-4D97-AF65-F5344CB8AC3E}">
        <p14:creationId xmlns:p14="http://schemas.microsoft.com/office/powerpoint/2010/main" val="41224719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 calcmode="lin" valueType="num">
                                      <p:cBhvr additive="base">
                                        <p:cTn id="7" dur="500" fill="hold"/>
                                        <p:tgtEl>
                                          <p:spTgt spid="3">
                                            <p:txEl>
                                              <p:pRg st="2" end="2"/>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2" end="2"/>
                                            </p:txEl>
                                          </p:spTgt>
                                        </p:tgtEl>
                                        <p:attrNameLst>
                                          <p:attrName>ppt_y</p:attrName>
                                        </p:attrNameLst>
                                      </p:cBhvr>
                                      <p:tavLst>
                                        <p:tav tm="0">
                                          <p:val>
                                            <p:strVal val="#ppt_y"/>
                                          </p:val>
                                        </p:tav>
                                        <p:tav tm="100000">
                                          <p:val>
                                            <p:strVal val="#ppt_y"/>
                                          </p:val>
                                        </p:tav>
                                      </p:tavLst>
                                    </p:anim>
                                  </p:childTnLst>
                                </p:cTn>
                              </p:par>
                              <p:par>
                                <p:cTn id="9" presetID="2" presetClass="entr" presetSubtype="8" fill="hold" nodeType="withEffect">
                                  <p:stCondLst>
                                    <p:cond delay="0"/>
                                  </p:stCondLst>
                                  <p:childTnLst>
                                    <p:set>
                                      <p:cBhvr>
                                        <p:cTn id="10" dur="1" fill="hold">
                                          <p:stCondLst>
                                            <p:cond delay="0"/>
                                          </p:stCondLst>
                                        </p:cTn>
                                        <p:tgtEl>
                                          <p:spTgt spid="3">
                                            <p:txEl>
                                              <p:pRg st="3" end="3"/>
                                            </p:txEl>
                                          </p:spTgt>
                                        </p:tgtEl>
                                        <p:attrNameLst>
                                          <p:attrName>style.visibility</p:attrName>
                                        </p:attrNameLst>
                                      </p:cBhvr>
                                      <p:to>
                                        <p:strVal val="visible"/>
                                      </p:to>
                                    </p:set>
                                    <p:anim calcmode="lin" valueType="num">
                                      <p:cBhvr additive="base">
                                        <p:cTn id="11" dur="500" fill="hold"/>
                                        <p:tgtEl>
                                          <p:spTgt spid="3">
                                            <p:txEl>
                                              <p:pRg st="3" end="3"/>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3">
                                            <p:txEl>
                                              <p:pRg st="3" end="3"/>
                                            </p:txEl>
                                          </p:spTgt>
                                        </p:tgtEl>
                                        <p:attrNameLst>
                                          <p:attrName>ppt_y</p:attrName>
                                        </p:attrNameLst>
                                      </p:cBhvr>
                                      <p:tavLst>
                                        <p:tav tm="0">
                                          <p:val>
                                            <p:strVal val="#ppt_y"/>
                                          </p:val>
                                        </p:tav>
                                        <p:tav tm="100000">
                                          <p:val>
                                            <p:strVal val="#ppt_y"/>
                                          </p:val>
                                        </p:tav>
                                      </p:tavLst>
                                    </p:anim>
                                  </p:childTnLst>
                                </p:cTn>
                              </p:par>
                              <p:par>
                                <p:cTn id="13" presetID="2" presetClass="entr" presetSubtype="8" fill="hold" nodeType="withEffect">
                                  <p:stCondLst>
                                    <p:cond delay="0"/>
                                  </p:stCondLst>
                                  <p:childTnLst>
                                    <p:set>
                                      <p:cBhvr>
                                        <p:cTn id="14" dur="1" fill="hold">
                                          <p:stCondLst>
                                            <p:cond delay="0"/>
                                          </p:stCondLst>
                                        </p:cTn>
                                        <p:tgtEl>
                                          <p:spTgt spid="3">
                                            <p:txEl>
                                              <p:pRg st="5" end="5"/>
                                            </p:txEl>
                                          </p:spTgt>
                                        </p:tgtEl>
                                        <p:attrNameLst>
                                          <p:attrName>style.visibility</p:attrName>
                                        </p:attrNameLst>
                                      </p:cBhvr>
                                      <p:to>
                                        <p:strVal val="visible"/>
                                      </p:to>
                                    </p:set>
                                    <p:anim calcmode="lin" valueType="num">
                                      <p:cBhvr additive="base">
                                        <p:cTn id="15" dur="500" fill="hold"/>
                                        <p:tgtEl>
                                          <p:spTgt spid="3">
                                            <p:txEl>
                                              <p:pRg st="5" end="5"/>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3">
                                            <p:txEl>
                                              <p:pRg st="5" end="5"/>
                                            </p:txEl>
                                          </p:spTgt>
                                        </p:tgtEl>
                                        <p:attrNameLst>
                                          <p:attrName>ppt_y</p:attrName>
                                        </p:attrNameLst>
                                      </p:cBhvr>
                                      <p:tavLst>
                                        <p:tav tm="0">
                                          <p:val>
                                            <p:strVal val="#ppt_y"/>
                                          </p:val>
                                        </p:tav>
                                        <p:tav tm="100000">
                                          <p:val>
                                            <p:strVal val="#ppt_y"/>
                                          </p:val>
                                        </p:tav>
                                      </p:tavLst>
                                    </p:anim>
                                  </p:childTnLst>
                                </p:cTn>
                              </p:par>
                            </p:childTnLst>
                          </p:cTn>
                        </p:par>
                      </p:childTnLst>
                    </p:cTn>
                  </p:par>
                  <p:par>
                    <p:cTn id="17" fill="hold">
                      <p:stCondLst>
                        <p:cond delay="indefinite"/>
                      </p:stCondLst>
                      <p:childTnLst>
                        <p:par>
                          <p:cTn id="18" fill="hold">
                            <p:stCondLst>
                              <p:cond delay="0"/>
                            </p:stCondLst>
                            <p:childTnLst>
                              <p:par>
                                <p:cTn id="19" presetID="26" presetClass="emph" presetSubtype="0" fill="hold" nodeType="clickEffect">
                                  <p:stCondLst>
                                    <p:cond delay="0"/>
                                  </p:stCondLst>
                                  <p:childTnLst>
                                    <p:animEffect transition="out" filter="fade">
                                      <p:cBhvr>
                                        <p:cTn id="20" dur="500" tmFilter="0, 0; .2, .5; .8, .5; 1, 0"/>
                                        <p:tgtEl>
                                          <p:spTgt spid="3">
                                            <p:txEl>
                                              <p:pRg st="5" end="5"/>
                                            </p:txEl>
                                          </p:spTgt>
                                        </p:tgtEl>
                                      </p:cBhvr>
                                    </p:animEffect>
                                    <p:animScale>
                                      <p:cBhvr>
                                        <p:cTn id="21" dur="250" autoRev="1" fill="hold"/>
                                        <p:tgtEl>
                                          <p:spTgt spid="3">
                                            <p:txEl>
                                              <p:pRg st="5" end="5"/>
                                            </p:txEl>
                                          </p:spTgt>
                                        </p:tgtEl>
                                      </p:cBhvr>
                                      <p:by x="105000" y="105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 xmlns:a16="http://schemas.microsoft.com/office/drawing/2014/main" id="{EEE39519-5487-4321-8B7D-59E5F9768C70}"/>
              </a:ext>
            </a:extLst>
          </p:cNvPr>
          <p:cNvSpPr>
            <a:spLocks noGrp="1"/>
          </p:cNvSpPr>
          <p:nvPr>
            <p:ph type="title"/>
          </p:nvPr>
        </p:nvSpPr>
        <p:spPr>
          <a:xfrm>
            <a:off x="1944210" y="825623"/>
            <a:ext cx="8185211" cy="834501"/>
          </a:xfrm>
        </p:spPr>
        <p:txBody>
          <a:bodyPr/>
          <a:lstStyle/>
          <a:p>
            <a:r>
              <a:rPr lang="el-GR" sz="3200" dirty="0" err="1">
                <a:solidFill>
                  <a:schemeClr val="bg2">
                    <a:lumMod val="50000"/>
                  </a:schemeClr>
                </a:solidFill>
                <a:effectLst>
                  <a:outerShdw blurRad="38100" dist="38100" dir="2700000" algn="tl">
                    <a:srgbClr val="000000">
                      <a:alpha val="43137"/>
                    </a:srgbClr>
                  </a:outerShdw>
                </a:effectLst>
              </a:rPr>
              <a:t>Προγραμμα</a:t>
            </a:r>
            <a:r>
              <a:rPr lang="el-GR" sz="3200" dirty="0">
                <a:solidFill>
                  <a:schemeClr val="bg2">
                    <a:lumMod val="50000"/>
                  </a:schemeClr>
                </a:solidFill>
                <a:effectLst>
                  <a:outerShdw blurRad="38100" dist="38100" dir="2700000" algn="tl">
                    <a:srgbClr val="000000">
                      <a:alpha val="43137"/>
                    </a:srgbClr>
                  </a:outerShdw>
                </a:effectLst>
              </a:rPr>
              <a:t> </a:t>
            </a:r>
            <a:r>
              <a:rPr lang="en-US" sz="3200" dirty="0">
                <a:solidFill>
                  <a:schemeClr val="bg2">
                    <a:lumMod val="50000"/>
                  </a:schemeClr>
                </a:solidFill>
                <a:effectLst>
                  <a:outerShdw blurRad="38100" dist="38100" dir="2700000" algn="tl">
                    <a:srgbClr val="000000">
                      <a:alpha val="43137"/>
                    </a:srgbClr>
                  </a:outerShdw>
                </a:effectLst>
              </a:rPr>
              <a:t>IKYDA </a:t>
            </a:r>
          </a:p>
        </p:txBody>
      </p:sp>
      <p:sp>
        <p:nvSpPr>
          <p:cNvPr id="3" name="Θέση περιεχομένου 2">
            <a:extLst>
              <a:ext uri="{FF2B5EF4-FFF2-40B4-BE49-F238E27FC236}">
                <a16:creationId xmlns="" xmlns:a16="http://schemas.microsoft.com/office/drawing/2014/main" id="{6ECDCC4A-A62E-486C-91C1-21F1261168D9}"/>
              </a:ext>
            </a:extLst>
          </p:cNvPr>
          <p:cNvSpPr>
            <a:spLocks noGrp="1"/>
          </p:cNvSpPr>
          <p:nvPr>
            <p:ph sz="quarter" idx="13"/>
          </p:nvPr>
        </p:nvSpPr>
        <p:spPr>
          <a:xfrm>
            <a:off x="896645" y="1811045"/>
            <a:ext cx="10377996" cy="3888419"/>
          </a:xfrm>
          <a:ln w="12700">
            <a:solidFill>
              <a:srgbClr val="0070C0"/>
            </a:solidFill>
          </a:ln>
        </p:spPr>
        <p:txBody>
          <a:bodyPr>
            <a:normAutofit/>
          </a:bodyPr>
          <a:lstStyle/>
          <a:p>
            <a:r>
              <a:rPr lang="el-GR" cap="none" dirty="0"/>
              <a:t>Χρηματοδοτείται η φυσική κινητικότητα στη Γερμανία</a:t>
            </a:r>
          </a:p>
          <a:p>
            <a:pPr>
              <a:buFont typeface="Wingdings" panose="05000000000000000000" pitchFamily="2" charset="2"/>
              <a:buChar char="Ø"/>
            </a:pPr>
            <a:r>
              <a:rPr lang="el-GR" cap="none" dirty="0"/>
              <a:t>δαπάνες μετακίνησης (έως 560€/ κινητικότητα)</a:t>
            </a:r>
          </a:p>
          <a:p>
            <a:pPr>
              <a:buFont typeface="Wingdings" panose="05000000000000000000" pitchFamily="2" charset="2"/>
              <a:buChar char="Ø"/>
            </a:pPr>
            <a:r>
              <a:rPr lang="el-GR" cap="none" dirty="0"/>
              <a:t>ημερήσια αποζημίωση (80/90€)</a:t>
            </a:r>
          </a:p>
          <a:p>
            <a:pPr>
              <a:buFont typeface="Wingdings" panose="05000000000000000000" pitchFamily="2" charset="2"/>
              <a:buChar char="Ø"/>
            </a:pPr>
            <a:r>
              <a:rPr lang="el-GR" cap="none" dirty="0"/>
              <a:t>10.000 ευρώ/έτος</a:t>
            </a:r>
          </a:p>
          <a:p>
            <a:pPr marL="0" indent="0">
              <a:buNone/>
            </a:pPr>
            <a:endParaRPr lang="en-US" dirty="0"/>
          </a:p>
          <a:p>
            <a:pPr>
              <a:buFont typeface="Wingdings" panose="05000000000000000000" pitchFamily="2" charset="2"/>
              <a:buChar char="Ø"/>
            </a:pPr>
            <a:endParaRPr lang="el-GR" cap="none" dirty="0"/>
          </a:p>
          <a:p>
            <a:pPr>
              <a:buFont typeface="Wingdings" panose="05000000000000000000" pitchFamily="2" charset="2"/>
              <a:buChar char="v"/>
            </a:pPr>
            <a:endParaRPr lang="el-GR" cap="none" dirty="0"/>
          </a:p>
          <a:p>
            <a:endParaRPr lang="el-GR" cap="none" dirty="0"/>
          </a:p>
          <a:p>
            <a:endParaRPr lang="el-GR" cap="none" dirty="0"/>
          </a:p>
          <a:p>
            <a:endParaRPr lang="el-GR" cap="none" dirty="0"/>
          </a:p>
          <a:p>
            <a:pPr marL="0" indent="0">
              <a:buNone/>
            </a:pPr>
            <a:endParaRPr lang="en-US" dirty="0"/>
          </a:p>
        </p:txBody>
      </p:sp>
      <p:pic>
        <p:nvPicPr>
          <p:cNvPr id="4" name="4 - Εικόνα" descr="iky.png">
            <a:extLst>
              <a:ext uri="{FF2B5EF4-FFF2-40B4-BE49-F238E27FC236}">
                <a16:creationId xmlns="" xmlns:a16="http://schemas.microsoft.com/office/drawing/2014/main" id="{0796AA27-A89D-40AB-92AB-3F70971D166F}"/>
              </a:ext>
            </a:extLst>
          </p:cNvPr>
          <p:cNvPicPr>
            <a:picLocks noChangeAspect="1"/>
          </p:cNvPicPr>
          <p:nvPr/>
        </p:nvPicPr>
        <p:blipFill>
          <a:blip r:embed="rId3" cstate="print"/>
          <a:stretch>
            <a:fillRect/>
          </a:stretch>
        </p:blipFill>
        <p:spPr>
          <a:xfrm>
            <a:off x="10954604" y="133165"/>
            <a:ext cx="1030250" cy="1003177"/>
          </a:xfrm>
          <a:prstGeom prst="rect">
            <a:avLst/>
          </a:prstGeom>
        </p:spPr>
      </p:pic>
    </p:spTree>
    <p:extLst>
      <p:ext uri="{BB962C8B-B14F-4D97-AF65-F5344CB8AC3E}">
        <p14:creationId xmlns:p14="http://schemas.microsoft.com/office/powerpoint/2010/main" val="4528773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 xmlns:a16="http://schemas.microsoft.com/office/drawing/2014/main" id="{EEE39519-5487-4321-8B7D-59E5F9768C70}"/>
              </a:ext>
            </a:extLst>
          </p:cNvPr>
          <p:cNvSpPr>
            <a:spLocks noGrp="1"/>
          </p:cNvSpPr>
          <p:nvPr>
            <p:ph type="title"/>
          </p:nvPr>
        </p:nvSpPr>
        <p:spPr>
          <a:xfrm>
            <a:off x="1811046" y="790113"/>
            <a:ext cx="8345008" cy="772357"/>
          </a:xfrm>
        </p:spPr>
        <p:txBody>
          <a:bodyPr/>
          <a:lstStyle/>
          <a:p>
            <a:r>
              <a:rPr lang="el-GR" sz="3200" dirty="0" err="1">
                <a:solidFill>
                  <a:schemeClr val="bg2">
                    <a:lumMod val="50000"/>
                  </a:schemeClr>
                </a:solidFill>
                <a:effectLst>
                  <a:outerShdw blurRad="38100" dist="38100" dir="2700000" algn="tl">
                    <a:srgbClr val="000000">
                      <a:alpha val="43137"/>
                    </a:srgbClr>
                  </a:outerShdw>
                </a:effectLst>
              </a:rPr>
              <a:t>Προγραμμα</a:t>
            </a:r>
            <a:r>
              <a:rPr lang="el-GR" sz="3200" dirty="0">
                <a:solidFill>
                  <a:schemeClr val="bg2">
                    <a:lumMod val="50000"/>
                  </a:schemeClr>
                </a:solidFill>
                <a:effectLst>
                  <a:outerShdw blurRad="38100" dist="38100" dir="2700000" algn="tl">
                    <a:srgbClr val="000000">
                      <a:alpha val="43137"/>
                    </a:srgbClr>
                  </a:outerShdw>
                </a:effectLst>
              </a:rPr>
              <a:t> </a:t>
            </a:r>
            <a:r>
              <a:rPr lang="en-US" sz="3200" dirty="0">
                <a:solidFill>
                  <a:schemeClr val="bg2">
                    <a:lumMod val="50000"/>
                  </a:schemeClr>
                </a:solidFill>
                <a:effectLst>
                  <a:outerShdw blurRad="38100" dist="38100" dir="2700000" algn="tl">
                    <a:srgbClr val="000000">
                      <a:alpha val="43137"/>
                    </a:srgbClr>
                  </a:outerShdw>
                </a:effectLst>
              </a:rPr>
              <a:t>IKYDA </a:t>
            </a:r>
          </a:p>
        </p:txBody>
      </p:sp>
      <p:sp>
        <p:nvSpPr>
          <p:cNvPr id="3" name="Θέση περιεχομένου 2">
            <a:extLst>
              <a:ext uri="{FF2B5EF4-FFF2-40B4-BE49-F238E27FC236}">
                <a16:creationId xmlns="" xmlns:a16="http://schemas.microsoft.com/office/drawing/2014/main" id="{6ECDCC4A-A62E-486C-91C1-21F1261168D9}"/>
              </a:ext>
            </a:extLst>
          </p:cNvPr>
          <p:cNvSpPr>
            <a:spLocks noGrp="1"/>
          </p:cNvSpPr>
          <p:nvPr>
            <p:ph sz="quarter" idx="13"/>
          </p:nvPr>
        </p:nvSpPr>
        <p:spPr>
          <a:xfrm>
            <a:off x="1007706" y="2006353"/>
            <a:ext cx="10160404" cy="2416357"/>
          </a:xfrm>
          <a:ln w="12700">
            <a:solidFill>
              <a:srgbClr val="0070C0"/>
            </a:solidFill>
          </a:ln>
        </p:spPr>
        <p:txBody>
          <a:bodyPr>
            <a:normAutofit/>
          </a:bodyPr>
          <a:lstStyle/>
          <a:p>
            <a:r>
              <a:rPr lang="el-GR" cap="none" dirty="0"/>
              <a:t>όλοι οι τομείς επιστημών</a:t>
            </a:r>
          </a:p>
          <a:p>
            <a:r>
              <a:rPr lang="el-GR" cap="none" dirty="0"/>
              <a:t>οι αιτήσεις αξιολογούνται στην Ελλάδα και</a:t>
            </a:r>
            <a:r>
              <a:rPr lang="en-US" cap="none" dirty="0"/>
              <a:t> </a:t>
            </a:r>
            <a:r>
              <a:rPr lang="el-GR" cap="none" dirty="0"/>
              <a:t>την Γερμανία</a:t>
            </a:r>
          </a:p>
          <a:p>
            <a:r>
              <a:rPr lang="el-GR" cap="none" dirty="0"/>
              <a:t>Προκήρυξη ΙΚΥ</a:t>
            </a:r>
            <a:r>
              <a:rPr lang="en-US" cap="none" dirty="0"/>
              <a:t>DA 2024/</a:t>
            </a:r>
            <a:r>
              <a:rPr lang="el-GR" cap="none" dirty="0"/>
              <a:t>καταληκτική ημερομηνία υποβολής προτάσεων </a:t>
            </a:r>
            <a:r>
              <a:rPr lang="en-US" cap="none" dirty="0"/>
              <a:t>: 15/12/2024</a:t>
            </a:r>
            <a:endParaRPr lang="el-GR" cap="none" dirty="0"/>
          </a:p>
          <a:p>
            <a:r>
              <a:rPr lang="el-GR" cap="none" dirty="0">
                <a:solidFill>
                  <a:srgbClr val="FF0000"/>
                </a:solidFill>
              </a:rPr>
              <a:t>νέα Πρόσκληση 2025/Οκτώβριος 2024</a:t>
            </a:r>
            <a:endParaRPr lang="en-US" cap="none" dirty="0">
              <a:solidFill>
                <a:srgbClr val="FF0000"/>
              </a:solidFill>
            </a:endParaRPr>
          </a:p>
          <a:p>
            <a:pPr marL="0" indent="0">
              <a:buNone/>
            </a:pPr>
            <a:endParaRPr lang="en-US" dirty="0"/>
          </a:p>
        </p:txBody>
      </p:sp>
      <p:pic>
        <p:nvPicPr>
          <p:cNvPr id="4" name="4 - Εικόνα" descr="iky.png">
            <a:extLst>
              <a:ext uri="{FF2B5EF4-FFF2-40B4-BE49-F238E27FC236}">
                <a16:creationId xmlns="" xmlns:a16="http://schemas.microsoft.com/office/drawing/2014/main" id="{66BDC978-5018-4D02-99D6-61AEB6BCBEDF}"/>
              </a:ext>
            </a:extLst>
          </p:cNvPr>
          <p:cNvPicPr>
            <a:picLocks noChangeAspect="1"/>
          </p:cNvPicPr>
          <p:nvPr/>
        </p:nvPicPr>
        <p:blipFill>
          <a:blip r:embed="rId3" cstate="print"/>
          <a:stretch>
            <a:fillRect/>
          </a:stretch>
        </p:blipFill>
        <p:spPr>
          <a:xfrm>
            <a:off x="10954604" y="133165"/>
            <a:ext cx="1030250" cy="1003177"/>
          </a:xfrm>
          <a:prstGeom prst="rect">
            <a:avLst/>
          </a:prstGeom>
        </p:spPr>
      </p:pic>
    </p:spTree>
    <p:extLst>
      <p:ext uri="{BB962C8B-B14F-4D97-AF65-F5344CB8AC3E}">
        <p14:creationId xmlns:p14="http://schemas.microsoft.com/office/powerpoint/2010/main" val="307716121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Chart 2">
            <a:extLst>
              <a:ext uri="{FF2B5EF4-FFF2-40B4-BE49-F238E27FC236}">
                <a16:creationId xmlns="" xmlns:a16="http://schemas.microsoft.com/office/drawing/2014/main" id="{00000000-0008-0000-0100-000003000000}"/>
              </a:ext>
            </a:extLst>
          </p:cNvPr>
          <p:cNvGraphicFramePr>
            <a:graphicFrameLocks/>
          </p:cNvGraphicFramePr>
          <p:nvPr>
            <p:extLst/>
          </p:nvPr>
        </p:nvGraphicFramePr>
        <p:xfrm>
          <a:off x="970843" y="959556"/>
          <a:ext cx="10318045" cy="4989688"/>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106809127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 xmlns:a16="http://schemas.microsoft.com/office/drawing/2014/main" id="{EEE39519-5487-4321-8B7D-59E5F9768C70}"/>
              </a:ext>
            </a:extLst>
          </p:cNvPr>
          <p:cNvSpPr>
            <a:spLocks noGrp="1"/>
          </p:cNvSpPr>
          <p:nvPr>
            <p:ph type="title"/>
          </p:nvPr>
        </p:nvSpPr>
        <p:spPr>
          <a:xfrm>
            <a:off x="1944210" y="825623"/>
            <a:ext cx="8185211" cy="834501"/>
          </a:xfrm>
        </p:spPr>
        <p:txBody>
          <a:bodyPr>
            <a:normAutofit fontScale="90000"/>
          </a:bodyPr>
          <a:lstStyle/>
          <a:p>
            <a:r>
              <a:rPr lang="el-GR" sz="3200" dirty="0" err="1">
                <a:solidFill>
                  <a:schemeClr val="bg2">
                    <a:lumMod val="50000"/>
                  </a:schemeClr>
                </a:solidFill>
                <a:effectLst>
                  <a:outerShdw blurRad="38100" dist="38100" dir="2700000" algn="tl">
                    <a:srgbClr val="000000">
                      <a:alpha val="43137"/>
                    </a:srgbClr>
                  </a:outerShdw>
                </a:effectLst>
              </a:rPr>
              <a:t>Υποτροφιεσ</a:t>
            </a:r>
            <a:r>
              <a:rPr lang="el-GR" sz="3200" dirty="0">
                <a:solidFill>
                  <a:schemeClr val="bg2">
                    <a:lumMod val="50000"/>
                  </a:schemeClr>
                </a:solidFill>
                <a:effectLst>
                  <a:outerShdw blurRad="38100" dist="38100" dir="2700000" algn="tl">
                    <a:srgbClr val="000000">
                      <a:alpha val="43137"/>
                    </a:srgbClr>
                  </a:outerShdw>
                </a:effectLst>
              </a:rPr>
              <a:t> </a:t>
            </a:r>
            <a:r>
              <a:rPr lang="el-GR" sz="3200" dirty="0" err="1">
                <a:solidFill>
                  <a:schemeClr val="bg2">
                    <a:lumMod val="50000"/>
                  </a:schemeClr>
                </a:solidFill>
                <a:effectLst>
                  <a:outerShdw blurRad="38100" dist="38100" dir="2700000" algn="tl">
                    <a:srgbClr val="000000">
                      <a:alpha val="43137"/>
                    </a:srgbClr>
                  </a:outerShdw>
                </a:effectLst>
              </a:rPr>
              <a:t>συνεργασιασ</a:t>
            </a:r>
            <a:r>
              <a:rPr lang="el-GR" sz="3200" dirty="0">
                <a:solidFill>
                  <a:schemeClr val="bg2">
                    <a:lumMod val="50000"/>
                  </a:schemeClr>
                </a:solidFill>
                <a:effectLst>
                  <a:outerShdw blurRad="38100" dist="38100" dir="2700000" algn="tl">
                    <a:srgbClr val="000000">
                      <a:alpha val="43137"/>
                    </a:srgbClr>
                  </a:outerShdw>
                </a:effectLst>
              </a:rPr>
              <a:t> με </a:t>
            </a:r>
            <a:r>
              <a:rPr lang="el-GR" sz="3200" dirty="0" err="1">
                <a:solidFill>
                  <a:schemeClr val="bg2">
                    <a:lumMod val="50000"/>
                  </a:schemeClr>
                </a:solidFill>
                <a:effectLst>
                  <a:outerShdw blurRad="38100" dist="38100" dir="2700000" algn="tl">
                    <a:srgbClr val="000000">
                      <a:alpha val="43137"/>
                    </a:srgbClr>
                  </a:outerShdw>
                </a:effectLst>
              </a:rPr>
              <a:t>φορεισ</a:t>
            </a:r>
            <a:r>
              <a:rPr lang="el-GR" sz="3200" dirty="0">
                <a:solidFill>
                  <a:schemeClr val="bg2">
                    <a:lumMod val="50000"/>
                  </a:schemeClr>
                </a:solidFill>
                <a:effectLst>
                  <a:outerShdw blurRad="38100" dist="38100" dir="2700000" algn="tl">
                    <a:srgbClr val="000000">
                      <a:alpha val="43137"/>
                    </a:srgbClr>
                  </a:outerShdw>
                </a:effectLst>
              </a:rPr>
              <a:t> </a:t>
            </a:r>
            <a:r>
              <a:rPr lang="el-GR" sz="3200" dirty="0" err="1">
                <a:solidFill>
                  <a:schemeClr val="bg2">
                    <a:lumMod val="50000"/>
                  </a:schemeClr>
                </a:solidFill>
                <a:effectLst>
                  <a:outerShdw blurRad="38100" dist="38100" dir="2700000" algn="tl">
                    <a:srgbClr val="000000">
                      <a:alpha val="43137"/>
                    </a:srgbClr>
                  </a:outerShdw>
                </a:effectLst>
              </a:rPr>
              <a:t>ελληνικου</a:t>
            </a:r>
            <a:r>
              <a:rPr lang="el-GR" sz="3200" dirty="0">
                <a:solidFill>
                  <a:schemeClr val="bg2">
                    <a:lumMod val="50000"/>
                  </a:schemeClr>
                </a:solidFill>
                <a:effectLst>
                  <a:outerShdw blurRad="38100" dist="38100" dir="2700000" algn="tl">
                    <a:srgbClr val="000000">
                      <a:alpha val="43137"/>
                    </a:srgbClr>
                  </a:outerShdw>
                </a:effectLst>
              </a:rPr>
              <a:t> </a:t>
            </a:r>
            <a:r>
              <a:rPr lang="el-GR" sz="3200" dirty="0" err="1">
                <a:solidFill>
                  <a:schemeClr val="bg2">
                    <a:lumMod val="50000"/>
                  </a:schemeClr>
                </a:solidFill>
                <a:effectLst>
                  <a:outerShdw blurRad="38100" dist="38100" dir="2700000" algn="tl">
                    <a:srgbClr val="000000">
                      <a:alpha val="43137"/>
                    </a:srgbClr>
                  </a:outerShdw>
                </a:effectLst>
              </a:rPr>
              <a:t>πολιτισμου</a:t>
            </a:r>
            <a:r>
              <a:rPr lang="el-GR" sz="3200" dirty="0">
                <a:solidFill>
                  <a:schemeClr val="bg2">
                    <a:lumMod val="50000"/>
                  </a:schemeClr>
                </a:solidFill>
                <a:effectLst>
                  <a:outerShdw blurRad="38100" dist="38100" dir="2700000" algn="tl">
                    <a:srgbClr val="000000">
                      <a:alpha val="43137"/>
                    </a:srgbClr>
                  </a:outerShdw>
                </a:effectLst>
              </a:rPr>
              <a:t> </a:t>
            </a:r>
            <a:r>
              <a:rPr lang="en-US" sz="3200" dirty="0">
                <a:solidFill>
                  <a:schemeClr val="bg2">
                    <a:lumMod val="50000"/>
                  </a:schemeClr>
                </a:solidFill>
                <a:effectLst>
                  <a:outerShdw blurRad="38100" dist="38100" dir="2700000" algn="tl">
                    <a:srgbClr val="000000">
                      <a:alpha val="43137"/>
                    </a:srgbClr>
                  </a:outerShdw>
                </a:effectLst>
              </a:rPr>
              <a:t> </a:t>
            </a:r>
          </a:p>
        </p:txBody>
      </p:sp>
      <p:sp>
        <p:nvSpPr>
          <p:cNvPr id="3" name="Θέση περιεχομένου 2">
            <a:extLst>
              <a:ext uri="{FF2B5EF4-FFF2-40B4-BE49-F238E27FC236}">
                <a16:creationId xmlns="" xmlns:a16="http://schemas.microsoft.com/office/drawing/2014/main" id="{6ECDCC4A-A62E-486C-91C1-21F1261168D9}"/>
              </a:ext>
            </a:extLst>
          </p:cNvPr>
          <p:cNvSpPr>
            <a:spLocks noGrp="1"/>
          </p:cNvSpPr>
          <p:nvPr>
            <p:ph sz="quarter" idx="13"/>
          </p:nvPr>
        </p:nvSpPr>
        <p:spPr>
          <a:xfrm>
            <a:off x="896645" y="1811045"/>
            <a:ext cx="10377996" cy="3888419"/>
          </a:xfrm>
          <a:ln w="12700">
            <a:solidFill>
              <a:srgbClr val="0070C0"/>
            </a:solidFill>
          </a:ln>
        </p:spPr>
        <p:txBody>
          <a:bodyPr>
            <a:normAutofit/>
          </a:bodyPr>
          <a:lstStyle/>
          <a:p>
            <a:r>
              <a:rPr lang="el-GR" cap="none" dirty="0"/>
              <a:t>εν ενεργεία μέλη ΔΕΠ κατόπιν πρόσκλησης από φορέα στο εξωτερικό (δημόσιο ελληνικό παν/</a:t>
            </a:r>
            <a:r>
              <a:rPr lang="el-GR" cap="none" dirty="0" err="1"/>
              <a:t>μιο</a:t>
            </a:r>
            <a:r>
              <a:rPr lang="el-GR" cap="none" dirty="0"/>
              <a:t>)</a:t>
            </a:r>
          </a:p>
          <a:p>
            <a:pPr>
              <a:buFont typeface="Wingdings" panose="05000000000000000000" pitchFamily="2" charset="2"/>
              <a:buChar char="Ø"/>
            </a:pPr>
            <a:r>
              <a:rPr lang="el-GR" cap="none" dirty="0"/>
              <a:t> </a:t>
            </a:r>
            <a:r>
              <a:rPr lang="el-GR" sz="1600" cap="none" dirty="0"/>
              <a:t>ομότιμοι καθηγητές/</a:t>
            </a:r>
            <a:r>
              <a:rPr lang="el-GR" sz="1600" cap="none" dirty="0" err="1"/>
              <a:t>τριες</a:t>
            </a:r>
            <a:r>
              <a:rPr lang="el-GR" sz="1600" cap="none" dirty="0"/>
              <a:t> σε εξαιρετικές περιπτώσεις</a:t>
            </a:r>
          </a:p>
          <a:p>
            <a:r>
              <a:rPr lang="el-GR" cap="none" dirty="0"/>
              <a:t>μόνιμοι κάτοικοι Ελλάδας</a:t>
            </a:r>
          </a:p>
          <a:p>
            <a:r>
              <a:rPr lang="el-GR" cap="none" dirty="0"/>
              <a:t>αντικείμενο </a:t>
            </a:r>
            <a:r>
              <a:rPr lang="en-US" cap="none" dirty="0"/>
              <a:t>: </a:t>
            </a:r>
            <a:r>
              <a:rPr lang="el-GR" cap="none" dirty="0"/>
              <a:t>ελληνική γλώσσα, πολιτισμός, γράμματα, τέχνες</a:t>
            </a:r>
          </a:p>
          <a:p>
            <a:pPr marL="0" indent="0">
              <a:buNone/>
            </a:pPr>
            <a:endParaRPr lang="el-GR" cap="none" dirty="0"/>
          </a:p>
          <a:p>
            <a:endParaRPr lang="en-US" dirty="0"/>
          </a:p>
          <a:p>
            <a:pPr>
              <a:buFont typeface="Wingdings" panose="05000000000000000000" pitchFamily="2" charset="2"/>
              <a:buChar char="Ø"/>
            </a:pPr>
            <a:endParaRPr lang="el-GR" cap="none" dirty="0"/>
          </a:p>
          <a:p>
            <a:pPr>
              <a:buFont typeface="Wingdings" panose="05000000000000000000" pitchFamily="2" charset="2"/>
              <a:buChar char="v"/>
            </a:pPr>
            <a:endParaRPr lang="el-GR" cap="none" dirty="0"/>
          </a:p>
          <a:p>
            <a:endParaRPr lang="el-GR" cap="none" dirty="0"/>
          </a:p>
          <a:p>
            <a:endParaRPr lang="el-GR" cap="none" dirty="0"/>
          </a:p>
          <a:p>
            <a:endParaRPr lang="el-GR" cap="none" dirty="0"/>
          </a:p>
          <a:p>
            <a:pPr marL="0" indent="0">
              <a:buNone/>
            </a:pPr>
            <a:endParaRPr lang="en-US" dirty="0"/>
          </a:p>
        </p:txBody>
      </p:sp>
      <p:pic>
        <p:nvPicPr>
          <p:cNvPr id="4" name="4 - Εικόνα" descr="iky.png">
            <a:extLst>
              <a:ext uri="{FF2B5EF4-FFF2-40B4-BE49-F238E27FC236}">
                <a16:creationId xmlns="" xmlns:a16="http://schemas.microsoft.com/office/drawing/2014/main" id="{0796AA27-A89D-40AB-92AB-3F70971D166F}"/>
              </a:ext>
            </a:extLst>
          </p:cNvPr>
          <p:cNvPicPr>
            <a:picLocks noChangeAspect="1"/>
          </p:cNvPicPr>
          <p:nvPr/>
        </p:nvPicPr>
        <p:blipFill>
          <a:blip r:embed="rId3" cstate="print"/>
          <a:stretch>
            <a:fillRect/>
          </a:stretch>
        </p:blipFill>
        <p:spPr>
          <a:xfrm>
            <a:off x="10954604" y="133165"/>
            <a:ext cx="1030250" cy="1003177"/>
          </a:xfrm>
          <a:prstGeom prst="rect">
            <a:avLst/>
          </a:prstGeom>
        </p:spPr>
      </p:pic>
    </p:spTree>
    <p:extLst>
      <p:ext uri="{BB962C8B-B14F-4D97-AF65-F5344CB8AC3E}">
        <p14:creationId xmlns:p14="http://schemas.microsoft.com/office/powerpoint/2010/main" val="3601494110"/>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 xmlns:a16="http://schemas.microsoft.com/office/drawing/2014/main" id="{EEE39519-5487-4321-8B7D-59E5F9768C70}"/>
              </a:ext>
            </a:extLst>
          </p:cNvPr>
          <p:cNvSpPr>
            <a:spLocks noGrp="1"/>
          </p:cNvSpPr>
          <p:nvPr>
            <p:ph type="title"/>
          </p:nvPr>
        </p:nvSpPr>
        <p:spPr>
          <a:xfrm>
            <a:off x="1944210" y="825623"/>
            <a:ext cx="8185211" cy="834501"/>
          </a:xfrm>
        </p:spPr>
        <p:txBody>
          <a:bodyPr>
            <a:normAutofit fontScale="90000"/>
          </a:bodyPr>
          <a:lstStyle/>
          <a:p>
            <a:r>
              <a:rPr lang="el-GR" sz="2900" dirty="0" err="1">
                <a:solidFill>
                  <a:schemeClr val="bg2">
                    <a:lumMod val="50000"/>
                  </a:schemeClr>
                </a:solidFill>
                <a:effectLst>
                  <a:outerShdw blurRad="38100" dist="38100" dir="2700000" algn="tl">
                    <a:srgbClr val="000000">
                      <a:alpha val="43137"/>
                    </a:srgbClr>
                  </a:outerShdw>
                </a:effectLst>
              </a:rPr>
              <a:t>Υποτροφιεσ</a:t>
            </a:r>
            <a:r>
              <a:rPr lang="el-GR" sz="2900" dirty="0">
                <a:solidFill>
                  <a:schemeClr val="bg2">
                    <a:lumMod val="50000"/>
                  </a:schemeClr>
                </a:solidFill>
                <a:effectLst>
                  <a:outerShdw blurRad="38100" dist="38100" dir="2700000" algn="tl">
                    <a:srgbClr val="000000">
                      <a:alpha val="43137"/>
                    </a:srgbClr>
                  </a:outerShdw>
                </a:effectLst>
              </a:rPr>
              <a:t> </a:t>
            </a:r>
            <a:r>
              <a:rPr lang="el-GR" sz="2900" dirty="0" err="1">
                <a:solidFill>
                  <a:schemeClr val="bg2">
                    <a:lumMod val="50000"/>
                  </a:schemeClr>
                </a:solidFill>
                <a:effectLst>
                  <a:outerShdw blurRad="38100" dist="38100" dir="2700000" algn="tl">
                    <a:srgbClr val="000000">
                      <a:alpha val="43137"/>
                    </a:srgbClr>
                  </a:outerShdw>
                </a:effectLst>
              </a:rPr>
              <a:t>συνεργασιασ</a:t>
            </a:r>
            <a:r>
              <a:rPr lang="el-GR" sz="2900" dirty="0">
                <a:solidFill>
                  <a:schemeClr val="bg2">
                    <a:lumMod val="50000"/>
                  </a:schemeClr>
                </a:solidFill>
                <a:effectLst>
                  <a:outerShdw blurRad="38100" dist="38100" dir="2700000" algn="tl">
                    <a:srgbClr val="000000">
                      <a:alpha val="43137"/>
                    </a:srgbClr>
                  </a:outerShdw>
                </a:effectLst>
              </a:rPr>
              <a:t> με </a:t>
            </a:r>
            <a:r>
              <a:rPr lang="el-GR" sz="2900" dirty="0" err="1">
                <a:solidFill>
                  <a:schemeClr val="bg2">
                    <a:lumMod val="50000"/>
                  </a:schemeClr>
                </a:solidFill>
                <a:effectLst>
                  <a:outerShdw blurRad="38100" dist="38100" dir="2700000" algn="tl">
                    <a:srgbClr val="000000">
                      <a:alpha val="43137"/>
                    </a:srgbClr>
                  </a:outerShdw>
                </a:effectLst>
              </a:rPr>
              <a:t>φορεισ</a:t>
            </a:r>
            <a:r>
              <a:rPr lang="el-GR" sz="2900" dirty="0">
                <a:solidFill>
                  <a:schemeClr val="bg2">
                    <a:lumMod val="50000"/>
                  </a:schemeClr>
                </a:solidFill>
                <a:effectLst>
                  <a:outerShdw blurRad="38100" dist="38100" dir="2700000" algn="tl">
                    <a:srgbClr val="000000">
                      <a:alpha val="43137"/>
                    </a:srgbClr>
                  </a:outerShdw>
                </a:effectLst>
              </a:rPr>
              <a:t> </a:t>
            </a:r>
            <a:r>
              <a:rPr lang="el-GR" sz="2900" dirty="0" err="1">
                <a:solidFill>
                  <a:schemeClr val="bg2">
                    <a:lumMod val="50000"/>
                  </a:schemeClr>
                </a:solidFill>
                <a:effectLst>
                  <a:outerShdw blurRad="38100" dist="38100" dir="2700000" algn="tl">
                    <a:srgbClr val="000000">
                      <a:alpha val="43137"/>
                    </a:srgbClr>
                  </a:outerShdw>
                </a:effectLst>
              </a:rPr>
              <a:t>ελληνικου</a:t>
            </a:r>
            <a:r>
              <a:rPr lang="el-GR" sz="2900" dirty="0">
                <a:solidFill>
                  <a:schemeClr val="bg2">
                    <a:lumMod val="50000"/>
                  </a:schemeClr>
                </a:solidFill>
                <a:effectLst>
                  <a:outerShdw blurRad="38100" dist="38100" dir="2700000" algn="tl">
                    <a:srgbClr val="000000">
                      <a:alpha val="43137"/>
                    </a:srgbClr>
                  </a:outerShdw>
                </a:effectLst>
              </a:rPr>
              <a:t> </a:t>
            </a:r>
            <a:r>
              <a:rPr lang="el-GR" sz="2900" dirty="0" err="1">
                <a:solidFill>
                  <a:schemeClr val="bg2">
                    <a:lumMod val="50000"/>
                  </a:schemeClr>
                </a:solidFill>
                <a:effectLst>
                  <a:outerShdw blurRad="38100" dist="38100" dir="2700000" algn="tl">
                    <a:srgbClr val="000000">
                      <a:alpha val="43137"/>
                    </a:srgbClr>
                  </a:outerShdw>
                </a:effectLst>
              </a:rPr>
              <a:t>πολιτισμου</a:t>
            </a:r>
            <a:r>
              <a:rPr lang="el-GR" sz="2900" dirty="0">
                <a:solidFill>
                  <a:schemeClr val="bg2">
                    <a:lumMod val="50000"/>
                  </a:schemeClr>
                </a:solidFill>
                <a:effectLst>
                  <a:outerShdw blurRad="38100" dist="38100" dir="2700000" algn="tl">
                    <a:srgbClr val="000000">
                      <a:alpha val="43137"/>
                    </a:srgbClr>
                  </a:outerShdw>
                </a:effectLst>
              </a:rPr>
              <a:t> </a:t>
            </a:r>
            <a:r>
              <a:rPr lang="en-US" sz="2900" dirty="0">
                <a:solidFill>
                  <a:schemeClr val="bg2">
                    <a:lumMod val="50000"/>
                  </a:schemeClr>
                </a:solidFill>
                <a:effectLst>
                  <a:outerShdw blurRad="38100" dist="38100" dir="2700000" algn="tl">
                    <a:srgbClr val="000000">
                      <a:alpha val="43137"/>
                    </a:srgbClr>
                  </a:outerShdw>
                </a:effectLst>
              </a:rPr>
              <a:t> </a:t>
            </a:r>
          </a:p>
        </p:txBody>
      </p:sp>
      <p:sp>
        <p:nvSpPr>
          <p:cNvPr id="3" name="Θέση περιεχομένου 2">
            <a:extLst>
              <a:ext uri="{FF2B5EF4-FFF2-40B4-BE49-F238E27FC236}">
                <a16:creationId xmlns="" xmlns:a16="http://schemas.microsoft.com/office/drawing/2014/main" id="{6ECDCC4A-A62E-486C-91C1-21F1261168D9}"/>
              </a:ext>
            </a:extLst>
          </p:cNvPr>
          <p:cNvSpPr>
            <a:spLocks noGrp="1"/>
          </p:cNvSpPr>
          <p:nvPr>
            <p:ph sz="quarter" idx="13"/>
          </p:nvPr>
        </p:nvSpPr>
        <p:spPr>
          <a:xfrm>
            <a:off x="896645" y="1811045"/>
            <a:ext cx="10377996" cy="3888419"/>
          </a:xfrm>
          <a:ln w="12700">
            <a:solidFill>
              <a:srgbClr val="0070C0"/>
            </a:solidFill>
          </a:ln>
        </p:spPr>
        <p:txBody>
          <a:bodyPr>
            <a:normAutofit/>
          </a:bodyPr>
          <a:lstStyle/>
          <a:p>
            <a:pPr marL="0" indent="0" algn="ctr">
              <a:buNone/>
            </a:pPr>
            <a:r>
              <a:rPr lang="el-GR" b="1" cap="none" dirty="0"/>
              <a:t>Φορέας στο εξωτερικό </a:t>
            </a:r>
          </a:p>
          <a:p>
            <a:r>
              <a:rPr lang="el-GR" cap="none" dirty="0"/>
              <a:t>πανεπιστήμιο ή εκπαιδευτικό ή ερευνητικό ή μορφωτικό ή πολιτιστικό ίδρυμα με συμμετοχή στη διδασκαλία, τις ελληνικές σπουδές ή την ελληνική γλώσσα/πολιτισμό ή </a:t>
            </a:r>
          </a:p>
          <a:p>
            <a:r>
              <a:rPr lang="el-GR" cap="none" dirty="0"/>
              <a:t>να συνδέεται ή να είναι ελληνική κοινότητα του εξωτερικού</a:t>
            </a:r>
          </a:p>
          <a:p>
            <a:pPr marL="0" indent="0">
              <a:buNone/>
            </a:pPr>
            <a:r>
              <a:rPr lang="el-GR" dirty="0"/>
              <a:t> </a:t>
            </a:r>
            <a:endParaRPr lang="el-GR" cap="none" dirty="0"/>
          </a:p>
          <a:p>
            <a:pPr>
              <a:buFont typeface="Wingdings" panose="05000000000000000000" pitchFamily="2" charset="2"/>
              <a:buChar char="v"/>
            </a:pPr>
            <a:endParaRPr lang="el-GR" cap="none" dirty="0"/>
          </a:p>
          <a:p>
            <a:endParaRPr lang="el-GR" cap="none" dirty="0"/>
          </a:p>
          <a:p>
            <a:endParaRPr lang="el-GR" cap="none" dirty="0"/>
          </a:p>
          <a:p>
            <a:endParaRPr lang="el-GR" cap="none" dirty="0"/>
          </a:p>
          <a:p>
            <a:pPr marL="0" indent="0">
              <a:buNone/>
            </a:pPr>
            <a:endParaRPr lang="en-US" dirty="0"/>
          </a:p>
        </p:txBody>
      </p:sp>
      <p:pic>
        <p:nvPicPr>
          <p:cNvPr id="4" name="4 - Εικόνα" descr="iky.png">
            <a:extLst>
              <a:ext uri="{FF2B5EF4-FFF2-40B4-BE49-F238E27FC236}">
                <a16:creationId xmlns="" xmlns:a16="http://schemas.microsoft.com/office/drawing/2014/main" id="{0796AA27-A89D-40AB-92AB-3F70971D166F}"/>
              </a:ext>
            </a:extLst>
          </p:cNvPr>
          <p:cNvPicPr>
            <a:picLocks noChangeAspect="1"/>
          </p:cNvPicPr>
          <p:nvPr/>
        </p:nvPicPr>
        <p:blipFill>
          <a:blip r:embed="rId3" cstate="print"/>
          <a:stretch>
            <a:fillRect/>
          </a:stretch>
        </p:blipFill>
        <p:spPr>
          <a:xfrm>
            <a:off x="10954604" y="133165"/>
            <a:ext cx="1030250" cy="1003177"/>
          </a:xfrm>
          <a:prstGeom prst="rect">
            <a:avLst/>
          </a:prstGeom>
        </p:spPr>
      </p:pic>
    </p:spTree>
    <p:extLst>
      <p:ext uri="{BB962C8B-B14F-4D97-AF65-F5344CB8AC3E}">
        <p14:creationId xmlns:p14="http://schemas.microsoft.com/office/powerpoint/2010/main" val="144484872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 xmlns:a16="http://schemas.microsoft.com/office/drawing/2014/main" id="{EEE39519-5487-4321-8B7D-59E5F9768C70}"/>
              </a:ext>
            </a:extLst>
          </p:cNvPr>
          <p:cNvSpPr>
            <a:spLocks noGrp="1"/>
          </p:cNvSpPr>
          <p:nvPr>
            <p:ph type="title"/>
          </p:nvPr>
        </p:nvSpPr>
        <p:spPr>
          <a:xfrm>
            <a:off x="1944210" y="825623"/>
            <a:ext cx="8185211" cy="834501"/>
          </a:xfrm>
        </p:spPr>
        <p:txBody>
          <a:bodyPr>
            <a:normAutofit/>
          </a:bodyPr>
          <a:lstStyle/>
          <a:p>
            <a:r>
              <a:rPr lang="el-GR" sz="2600" dirty="0" err="1">
                <a:solidFill>
                  <a:schemeClr val="bg2">
                    <a:lumMod val="50000"/>
                  </a:schemeClr>
                </a:solidFill>
                <a:effectLst>
                  <a:outerShdw blurRad="38100" dist="38100" dir="2700000" algn="tl">
                    <a:srgbClr val="000000">
                      <a:alpha val="43137"/>
                    </a:srgbClr>
                  </a:outerShdw>
                </a:effectLst>
              </a:rPr>
              <a:t>Υποτροφιεσ</a:t>
            </a:r>
            <a:r>
              <a:rPr lang="el-GR" sz="2600" dirty="0">
                <a:solidFill>
                  <a:schemeClr val="bg2">
                    <a:lumMod val="50000"/>
                  </a:schemeClr>
                </a:solidFill>
                <a:effectLst>
                  <a:outerShdw blurRad="38100" dist="38100" dir="2700000" algn="tl">
                    <a:srgbClr val="000000">
                      <a:alpha val="43137"/>
                    </a:srgbClr>
                  </a:outerShdw>
                </a:effectLst>
              </a:rPr>
              <a:t> </a:t>
            </a:r>
            <a:r>
              <a:rPr lang="el-GR" sz="2600" dirty="0" err="1">
                <a:solidFill>
                  <a:schemeClr val="bg2">
                    <a:lumMod val="50000"/>
                  </a:schemeClr>
                </a:solidFill>
                <a:effectLst>
                  <a:outerShdw blurRad="38100" dist="38100" dir="2700000" algn="tl">
                    <a:srgbClr val="000000">
                      <a:alpha val="43137"/>
                    </a:srgbClr>
                  </a:outerShdw>
                </a:effectLst>
              </a:rPr>
              <a:t>συνεργασιασ</a:t>
            </a:r>
            <a:r>
              <a:rPr lang="el-GR" sz="2600" dirty="0">
                <a:solidFill>
                  <a:schemeClr val="bg2">
                    <a:lumMod val="50000"/>
                  </a:schemeClr>
                </a:solidFill>
                <a:effectLst>
                  <a:outerShdw blurRad="38100" dist="38100" dir="2700000" algn="tl">
                    <a:srgbClr val="000000">
                      <a:alpha val="43137"/>
                    </a:srgbClr>
                  </a:outerShdw>
                </a:effectLst>
              </a:rPr>
              <a:t> με </a:t>
            </a:r>
            <a:r>
              <a:rPr lang="el-GR" sz="2600" dirty="0" err="1">
                <a:solidFill>
                  <a:schemeClr val="bg2">
                    <a:lumMod val="50000"/>
                  </a:schemeClr>
                </a:solidFill>
                <a:effectLst>
                  <a:outerShdw blurRad="38100" dist="38100" dir="2700000" algn="tl">
                    <a:srgbClr val="000000">
                      <a:alpha val="43137"/>
                    </a:srgbClr>
                  </a:outerShdw>
                </a:effectLst>
              </a:rPr>
              <a:t>φορεισ</a:t>
            </a:r>
            <a:r>
              <a:rPr lang="el-GR" sz="2600" dirty="0">
                <a:solidFill>
                  <a:schemeClr val="bg2">
                    <a:lumMod val="50000"/>
                  </a:schemeClr>
                </a:solidFill>
                <a:effectLst>
                  <a:outerShdw blurRad="38100" dist="38100" dir="2700000" algn="tl">
                    <a:srgbClr val="000000">
                      <a:alpha val="43137"/>
                    </a:srgbClr>
                  </a:outerShdw>
                </a:effectLst>
              </a:rPr>
              <a:t> </a:t>
            </a:r>
            <a:r>
              <a:rPr lang="el-GR" sz="2600" dirty="0" err="1">
                <a:solidFill>
                  <a:schemeClr val="bg2">
                    <a:lumMod val="50000"/>
                  </a:schemeClr>
                </a:solidFill>
                <a:effectLst>
                  <a:outerShdw blurRad="38100" dist="38100" dir="2700000" algn="tl">
                    <a:srgbClr val="000000">
                      <a:alpha val="43137"/>
                    </a:srgbClr>
                  </a:outerShdw>
                </a:effectLst>
              </a:rPr>
              <a:t>ελληνικου</a:t>
            </a:r>
            <a:r>
              <a:rPr lang="el-GR" sz="2600" dirty="0">
                <a:solidFill>
                  <a:schemeClr val="bg2">
                    <a:lumMod val="50000"/>
                  </a:schemeClr>
                </a:solidFill>
                <a:effectLst>
                  <a:outerShdw blurRad="38100" dist="38100" dir="2700000" algn="tl">
                    <a:srgbClr val="000000">
                      <a:alpha val="43137"/>
                    </a:srgbClr>
                  </a:outerShdw>
                </a:effectLst>
              </a:rPr>
              <a:t> </a:t>
            </a:r>
            <a:r>
              <a:rPr lang="el-GR" sz="2600" dirty="0" err="1">
                <a:solidFill>
                  <a:schemeClr val="bg2">
                    <a:lumMod val="50000"/>
                  </a:schemeClr>
                </a:solidFill>
                <a:effectLst>
                  <a:outerShdw blurRad="38100" dist="38100" dir="2700000" algn="tl">
                    <a:srgbClr val="000000">
                      <a:alpha val="43137"/>
                    </a:srgbClr>
                  </a:outerShdw>
                </a:effectLst>
              </a:rPr>
              <a:t>πολιτισμου</a:t>
            </a:r>
            <a:r>
              <a:rPr lang="el-GR" sz="2600" dirty="0">
                <a:solidFill>
                  <a:schemeClr val="bg2">
                    <a:lumMod val="50000"/>
                  </a:schemeClr>
                </a:solidFill>
                <a:effectLst>
                  <a:outerShdw blurRad="38100" dist="38100" dir="2700000" algn="tl">
                    <a:srgbClr val="000000">
                      <a:alpha val="43137"/>
                    </a:srgbClr>
                  </a:outerShdw>
                </a:effectLst>
              </a:rPr>
              <a:t> </a:t>
            </a:r>
            <a:r>
              <a:rPr lang="en-US" sz="2600" dirty="0">
                <a:solidFill>
                  <a:schemeClr val="bg2">
                    <a:lumMod val="50000"/>
                  </a:schemeClr>
                </a:solidFill>
                <a:effectLst>
                  <a:outerShdw blurRad="38100" dist="38100" dir="2700000" algn="tl">
                    <a:srgbClr val="000000">
                      <a:alpha val="43137"/>
                    </a:srgbClr>
                  </a:outerShdw>
                </a:effectLst>
              </a:rPr>
              <a:t> </a:t>
            </a:r>
          </a:p>
        </p:txBody>
      </p:sp>
      <p:sp>
        <p:nvSpPr>
          <p:cNvPr id="3" name="Θέση περιεχομένου 2">
            <a:extLst>
              <a:ext uri="{FF2B5EF4-FFF2-40B4-BE49-F238E27FC236}">
                <a16:creationId xmlns="" xmlns:a16="http://schemas.microsoft.com/office/drawing/2014/main" id="{6ECDCC4A-A62E-486C-91C1-21F1261168D9}"/>
              </a:ext>
            </a:extLst>
          </p:cNvPr>
          <p:cNvSpPr>
            <a:spLocks noGrp="1"/>
          </p:cNvSpPr>
          <p:nvPr>
            <p:ph sz="quarter" idx="13"/>
          </p:nvPr>
        </p:nvSpPr>
        <p:spPr>
          <a:xfrm>
            <a:off x="896645" y="1811045"/>
            <a:ext cx="10377996" cy="3888419"/>
          </a:xfrm>
          <a:ln w="12700">
            <a:solidFill>
              <a:srgbClr val="0070C0"/>
            </a:solidFill>
          </a:ln>
        </p:spPr>
        <p:txBody>
          <a:bodyPr>
            <a:normAutofit fontScale="92500" lnSpcReduction="20000"/>
          </a:bodyPr>
          <a:lstStyle/>
          <a:p>
            <a:r>
              <a:rPr lang="el-GR" cap="none" dirty="0"/>
              <a:t>4 υποτροφίες για Ευρώπη/Αφρική (έως 1.700€)</a:t>
            </a:r>
          </a:p>
          <a:p>
            <a:r>
              <a:rPr lang="el-GR" cap="none" dirty="0"/>
              <a:t>4 υποτροφίες για Αμερική/Ασία/Ωκεανία (έως 3.000€)  </a:t>
            </a:r>
          </a:p>
          <a:p>
            <a:r>
              <a:rPr lang="el-GR" cap="none" dirty="0"/>
              <a:t>Έως 7 ημέρες (έως έξι (6) διανυκτερεύσεις)</a:t>
            </a:r>
          </a:p>
          <a:p>
            <a:pPr marL="0" indent="0">
              <a:buNone/>
            </a:pPr>
            <a:endParaRPr lang="el-GR" cap="none" dirty="0"/>
          </a:p>
          <a:p>
            <a:r>
              <a:rPr lang="el-GR" u="sng" cap="none" dirty="0"/>
              <a:t>η υποτροφία καλύπτει </a:t>
            </a:r>
          </a:p>
          <a:p>
            <a:pPr>
              <a:buFont typeface="Wingdings" panose="05000000000000000000" pitchFamily="2" charset="2"/>
              <a:buChar char="Ø"/>
            </a:pPr>
            <a:r>
              <a:rPr lang="el-GR" cap="none" dirty="0"/>
              <a:t> αεροπορικά εισιτήρια </a:t>
            </a:r>
          </a:p>
          <a:p>
            <a:pPr>
              <a:buFont typeface="Wingdings" panose="05000000000000000000" pitchFamily="2" charset="2"/>
              <a:buChar char="Ø"/>
            </a:pPr>
            <a:r>
              <a:rPr lang="el-GR" cap="none" dirty="0"/>
              <a:t>διαμονή &amp; σίτιση</a:t>
            </a:r>
          </a:p>
          <a:p>
            <a:pPr>
              <a:buFont typeface="Wingdings" panose="05000000000000000000" pitchFamily="2" charset="2"/>
              <a:buChar char="Ø"/>
            </a:pPr>
            <a:r>
              <a:rPr lang="el-GR" cap="none" dirty="0"/>
              <a:t>εσωτερικές μετακινήσεις στη χώρα υποδοχής </a:t>
            </a:r>
          </a:p>
          <a:p>
            <a:pPr>
              <a:buFont typeface="Wingdings" panose="05000000000000000000" pitchFamily="2" charset="2"/>
              <a:buChar char="Ø"/>
            </a:pPr>
            <a:r>
              <a:rPr lang="el-GR" cap="none" dirty="0"/>
              <a:t>έκδοση </a:t>
            </a:r>
            <a:r>
              <a:rPr lang="en-US" cap="none" dirty="0"/>
              <a:t>VISA</a:t>
            </a:r>
            <a:endParaRPr lang="el-GR" cap="none" dirty="0"/>
          </a:p>
          <a:p>
            <a:pPr marL="0" indent="0">
              <a:buNone/>
            </a:pPr>
            <a:endParaRPr lang="el-GR" cap="none" dirty="0"/>
          </a:p>
          <a:p>
            <a:pPr marL="0" indent="0">
              <a:buNone/>
            </a:pPr>
            <a:endParaRPr lang="en-US" dirty="0"/>
          </a:p>
          <a:p>
            <a:pPr>
              <a:buFont typeface="Wingdings" panose="05000000000000000000" pitchFamily="2" charset="2"/>
              <a:buChar char="Ø"/>
            </a:pPr>
            <a:endParaRPr lang="el-GR" cap="none" dirty="0"/>
          </a:p>
          <a:p>
            <a:pPr>
              <a:buFont typeface="Wingdings" panose="05000000000000000000" pitchFamily="2" charset="2"/>
              <a:buChar char="v"/>
            </a:pPr>
            <a:endParaRPr lang="el-GR" cap="none" dirty="0"/>
          </a:p>
          <a:p>
            <a:endParaRPr lang="el-GR" cap="none" dirty="0"/>
          </a:p>
          <a:p>
            <a:endParaRPr lang="el-GR" cap="none" dirty="0"/>
          </a:p>
          <a:p>
            <a:endParaRPr lang="el-GR" cap="none" dirty="0"/>
          </a:p>
          <a:p>
            <a:pPr marL="0" indent="0">
              <a:buNone/>
            </a:pPr>
            <a:endParaRPr lang="en-US" dirty="0"/>
          </a:p>
        </p:txBody>
      </p:sp>
      <p:pic>
        <p:nvPicPr>
          <p:cNvPr id="4" name="4 - Εικόνα" descr="iky.png">
            <a:extLst>
              <a:ext uri="{FF2B5EF4-FFF2-40B4-BE49-F238E27FC236}">
                <a16:creationId xmlns="" xmlns:a16="http://schemas.microsoft.com/office/drawing/2014/main" id="{0796AA27-A89D-40AB-92AB-3F70971D166F}"/>
              </a:ext>
            </a:extLst>
          </p:cNvPr>
          <p:cNvPicPr>
            <a:picLocks noChangeAspect="1"/>
          </p:cNvPicPr>
          <p:nvPr/>
        </p:nvPicPr>
        <p:blipFill>
          <a:blip r:embed="rId3" cstate="print"/>
          <a:stretch>
            <a:fillRect/>
          </a:stretch>
        </p:blipFill>
        <p:spPr>
          <a:xfrm>
            <a:off x="10954604" y="133165"/>
            <a:ext cx="1030250" cy="1003177"/>
          </a:xfrm>
          <a:prstGeom prst="rect">
            <a:avLst/>
          </a:prstGeom>
        </p:spPr>
      </p:pic>
    </p:spTree>
    <p:extLst>
      <p:ext uri="{BB962C8B-B14F-4D97-AF65-F5344CB8AC3E}">
        <p14:creationId xmlns:p14="http://schemas.microsoft.com/office/powerpoint/2010/main" val="21031619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4" end="4"/>
                                            </p:txEl>
                                          </p:spTgt>
                                        </p:tgtEl>
                                        <p:attrNameLst>
                                          <p:attrName>style.visibility</p:attrName>
                                        </p:attrNameLst>
                                      </p:cBhvr>
                                      <p:to>
                                        <p:strVal val="visible"/>
                                      </p:to>
                                    </p:set>
                                    <p:anim calcmode="lin" valueType="num">
                                      <p:cBhvr additive="base">
                                        <p:cTn id="7" dur="500" fill="hold"/>
                                        <p:tgtEl>
                                          <p:spTgt spid="3">
                                            <p:txEl>
                                              <p:pRg st="4" end="4"/>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4" end="4"/>
                                            </p:txEl>
                                          </p:spTgt>
                                        </p:tgtEl>
                                        <p:attrNameLst>
                                          <p:attrName>ppt_y</p:attrName>
                                        </p:attrNameLst>
                                      </p:cBhvr>
                                      <p:tavLst>
                                        <p:tav tm="0">
                                          <p:val>
                                            <p:strVal val="#ppt_y"/>
                                          </p:val>
                                        </p:tav>
                                        <p:tav tm="100000">
                                          <p:val>
                                            <p:strVal val="#ppt_y"/>
                                          </p:val>
                                        </p:tav>
                                      </p:tavLst>
                                    </p:anim>
                                  </p:childTnLst>
                                </p:cTn>
                              </p:par>
                              <p:par>
                                <p:cTn id="9" presetID="2" presetClass="entr" presetSubtype="8" fill="hold" nodeType="withEffect">
                                  <p:stCondLst>
                                    <p:cond delay="0"/>
                                  </p:stCondLst>
                                  <p:childTnLst>
                                    <p:set>
                                      <p:cBhvr>
                                        <p:cTn id="10" dur="1" fill="hold">
                                          <p:stCondLst>
                                            <p:cond delay="0"/>
                                          </p:stCondLst>
                                        </p:cTn>
                                        <p:tgtEl>
                                          <p:spTgt spid="3">
                                            <p:txEl>
                                              <p:pRg st="5" end="5"/>
                                            </p:txEl>
                                          </p:spTgt>
                                        </p:tgtEl>
                                        <p:attrNameLst>
                                          <p:attrName>style.visibility</p:attrName>
                                        </p:attrNameLst>
                                      </p:cBhvr>
                                      <p:to>
                                        <p:strVal val="visible"/>
                                      </p:to>
                                    </p:set>
                                    <p:anim calcmode="lin" valueType="num">
                                      <p:cBhvr additive="base">
                                        <p:cTn id="11" dur="500" fill="hold"/>
                                        <p:tgtEl>
                                          <p:spTgt spid="3">
                                            <p:txEl>
                                              <p:pRg st="5" end="5"/>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3">
                                            <p:txEl>
                                              <p:pRg st="5" end="5"/>
                                            </p:txEl>
                                          </p:spTgt>
                                        </p:tgtEl>
                                        <p:attrNameLst>
                                          <p:attrName>ppt_y</p:attrName>
                                        </p:attrNameLst>
                                      </p:cBhvr>
                                      <p:tavLst>
                                        <p:tav tm="0">
                                          <p:val>
                                            <p:strVal val="#ppt_y"/>
                                          </p:val>
                                        </p:tav>
                                        <p:tav tm="100000">
                                          <p:val>
                                            <p:strVal val="#ppt_y"/>
                                          </p:val>
                                        </p:tav>
                                      </p:tavLst>
                                    </p:anim>
                                  </p:childTnLst>
                                </p:cTn>
                              </p:par>
                              <p:par>
                                <p:cTn id="13" presetID="2" presetClass="entr" presetSubtype="8" fill="hold" nodeType="withEffect">
                                  <p:stCondLst>
                                    <p:cond delay="0"/>
                                  </p:stCondLst>
                                  <p:childTnLst>
                                    <p:set>
                                      <p:cBhvr>
                                        <p:cTn id="14" dur="1" fill="hold">
                                          <p:stCondLst>
                                            <p:cond delay="0"/>
                                          </p:stCondLst>
                                        </p:cTn>
                                        <p:tgtEl>
                                          <p:spTgt spid="3">
                                            <p:txEl>
                                              <p:pRg st="6" end="6"/>
                                            </p:txEl>
                                          </p:spTgt>
                                        </p:tgtEl>
                                        <p:attrNameLst>
                                          <p:attrName>style.visibility</p:attrName>
                                        </p:attrNameLst>
                                      </p:cBhvr>
                                      <p:to>
                                        <p:strVal val="visible"/>
                                      </p:to>
                                    </p:set>
                                    <p:anim calcmode="lin" valueType="num">
                                      <p:cBhvr additive="base">
                                        <p:cTn id="15" dur="500" fill="hold"/>
                                        <p:tgtEl>
                                          <p:spTgt spid="3">
                                            <p:txEl>
                                              <p:pRg st="6" end="6"/>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3">
                                            <p:txEl>
                                              <p:pRg st="6" end="6"/>
                                            </p:txEl>
                                          </p:spTgt>
                                        </p:tgtEl>
                                        <p:attrNameLst>
                                          <p:attrName>ppt_y</p:attrName>
                                        </p:attrNameLst>
                                      </p:cBhvr>
                                      <p:tavLst>
                                        <p:tav tm="0">
                                          <p:val>
                                            <p:strVal val="#ppt_y"/>
                                          </p:val>
                                        </p:tav>
                                        <p:tav tm="100000">
                                          <p:val>
                                            <p:strVal val="#ppt_y"/>
                                          </p:val>
                                        </p:tav>
                                      </p:tavLst>
                                    </p:anim>
                                  </p:childTnLst>
                                </p:cTn>
                              </p:par>
                              <p:par>
                                <p:cTn id="17" presetID="2" presetClass="entr" presetSubtype="8" fill="hold" nodeType="withEffect">
                                  <p:stCondLst>
                                    <p:cond delay="0"/>
                                  </p:stCondLst>
                                  <p:childTnLst>
                                    <p:set>
                                      <p:cBhvr>
                                        <p:cTn id="18" dur="1" fill="hold">
                                          <p:stCondLst>
                                            <p:cond delay="0"/>
                                          </p:stCondLst>
                                        </p:cTn>
                                        <p:tgtEl>
                                          <p:spTgt spid="3">
                                            <p:txEl>
                                              <p:pRg st="7" end="7"/>
                                            </p:txEl>
                                          </p:spTgt>
                                        </p:tgtEl>
                                        <p:attrNameLst>
                                          <p:attrName>style.visibility</p:attrName>
                                        </p:attrNameLst>
                                      </p:cBhvr>
                                      <p:to>
                                        <p:strVal val="visible"/>
                                      </p:to>
                                    </p:set>
                                    <p:anim calcmode="lin" valueType="num">
                                      <p:cBhvr additive="base">
                                        <p:cTn id="19" dur="500" fill="hold"/>
                                        <p:tgtEl>
                                          <p:spTgt spid="3">
                                            <p:txEl>
                                              <p:pRg st="7" end="7"/>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7" end="7"/>
                                            </p:txEl>
                                          </p:spTgt>
                                        </p:tgtEl>
                                        <p:attrNameLst>
                                          <p:attrName>ppt_y</p:attrName>
                                        </p:attrNameLst>
                                      </p:cBhvr>
                                      <p:tavLst>
                                        <p:tav tm="0">
                                          <p:val>
                                            <p:strVal val="#ppt_y"/>
                                          </p:val>
                                        </p:tav>
                                        <p:tav tm="100000">
                                          <p:val>
                                            <p:strVal val="#ppt_y"/>
                                          </p:val>
                                        </p:tav>
                                      </p:tavLst>
                                    </p:anim>
                                  </p:childTnLst>
                                </p:cTn>
                              </p:par>
                              <p:par>
                                <p:cTn id="21" presetID="2" presetClass="entr" presetSubtype="8" fill="hold" nodeType="withEffect">
                                  <p:stCondLst>
                                    <p:cond delay="0"/>
                                  </p:stCondLst>
                                  <p:childTnLst>
                                    <p:set>
                                      <p:cBhvr>
                                        <p:cTn id="22" dur="1" fill="hold">
                                          <p:stCondLst>
                                            <p:cond delay="0"/>
                                          </p:stCondLst>
                                        </p:cTn>
                                        <p:tgtEl>
                                          <p:spTgt spid="3">
                                            <p:txEl>
                                              <p:pRg st="8" end="8"/>
                                            </p:txEl>
                                          </p:spTgt>
                                        </p:tgtEl>
                                        <p:attrNameLst>
                                          <p:attrName>style.visibility</p:attrName>
                                        </p:attrNameLst>
                                      </p:cBhvr>
                                      <p:to>
                                        <p:strVal val="visible"/>
                                      </p:to>
                                    </p:set>
                                    <p:anim calcmode="lin" valueType="num">
                                      <p:cBhvr additive="base">
                                        <p:cTn id="23" dur="500" fill="hold"/>
                                        <p:tgtEl>
                                          <p:spTgt spid="3">
                                            <p:txEl>
                                              <p:pRg st="8" end="8"/>
                                            </p:txEl>
                                          </p:spTgt>
                                        </p:tgtEl>
                                        <p:attrNameLst>
                                          <p:attrName>ppt_x</p:attrName>
                                        </p:attrNameLst>
                                      </p:cBhvr>
                                      <p:tavLst>
                                        <p:tav tm="0">
                                          <p:val>
                                            <p:strVal val="0-#ppt_w/2"/>
                                          </p:val>
                                        </p:tav>
                                        <p:tav tm="100000">
                                          <p:val>
                                            <p:strVal val="#ppt_x"/>
                                          </p:val>
                                        </p:tav>
                                      </p:tavLst>
                                    </p:anim>
                                    <p:anim calcmode="lin" valueType="num">
                                      <p:cBhvr additive="base">
                                        <p:cTn id="24" dur="500" fill="hold"/>
                                        <p:tgtEl>
                                          <p:spTgt spid="3">
                                            <p:txEl>
                                              <p:pRg st="8" end="8"/>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 xmlns:a16="http://schemas.microsoft.com/office/drawing/2014/main" id="{533E0AC0-1E7A-4F6C-8149-D8BBD3F012B0}"/>
              </a:ext>
            </a:extLst>
          </p:cNvPr>
          <p:cNvSpPr>
            <a:spLocks noGrp="1"/>
          </p:cNvSpPr>
          <p:nvPr>
            <p:ph type="title"/>
          </p:nvPr>
        </p:nvSpPr>
        <p:spPr>
          <a:xfrm>
            <a:off x="1320800" y="173621"/>
            <a:ext cx="9369778" cy="1184124"/>
          </a:xfrm>
        </p:spPr>
        <p:txBody>
          <a:bodyPr>
            <a:normAutofit fontScale="90000"/>
          </a:bodyPr>
          <a:lstStyle/>
          <a:p>
            <a:r>
              <a:rPr lang="el-GR" sz="2000" b="1" dirty="0">
                <a:solidFill>
                  <a:schemeClr val="bg2">
                    <a:lumMod val="75000"/>
                  </a:schemeClr>
                </a:solidFill>
              </a:rPr>
              <a:t>«</a:t>
            </a:r>
            <a:r>
              <a:rPr lang="el-GR" sz="2000" b="1" cap="none" dirty="0">
                <a:solidFill>
                  <a:schemeClr val="bg2">
                    <a:lumMod val="75000"/>
                  </a:schemeClr>
                </a:solidFill>
              </a:rPr>
              <a:t>Πρόγραμμα Υποτροφιών Ι.Κ.Υ. για την ανάπτυξη συνεργασιών μεταξύ μελών ΔΕΠ ελληνικών ΑΕΙ και εκπαιδευτικών ιδρυμάτων ή φορέων ελληνικού πολιτισμού στο εξωτερικό»</a:t>
            </a:r>
            <a:br>
              <a:rPr lang="el-GR" sz="2000" b="1" cap="none" dirty="0">
                <a:solidFill>
                  <a:schemeClr val="bg2">
                    <a:lumMod val="75000"/>
                  </a:schemeClr>
                </a:solidFill>
              </a:rPr>
            </a:br>
            <a:r>
              <a:rPr lang="el-GR" sz="2000" cap="none" dirty="0">
                <a:solidFill>
                  <a:schemeClr val="bg2">
                    <a:lumMod val="75000"/>
                  </a:schemeClr>
                </a:solidFill>
              </a:rPr>
              <a:t/>
            </a:r>
            <a:br>
              <a:rPr lang="el-GR" sz="2000" cap="none" dirty="0">
                <a:solidFill>
                  <a:schemeClr val="bg2">
                    <a:lumMod val="75000"/>
                  </a:schemeClr>
                </a:solidFill>
              </a:rPr>
            </a:br>
            <a:endParaRPr lang="el-GR" sz="2000" cap="none" dirty="0">
              <a:solidFill>
                <a:schemeClr val="bg2">
                  <a:lumMod val="75000"/>
                </a:schemeClr>
              </a:solidFill>
            </a:endParaRPr>
          </a:p>
        </p:txBody>
      </p:sp>
      <p:graphicFrame>
        <p:nvGraphicFramePr>
          <p:cNvPr id="10" name="Content Placeholder 9"/>
          <p:cNvGraphicFramePr>
            <a:graphicFrameLocks noGrp="1"/>
          </p:cNvGraphicFramePr>
          <p:nvPr>
            <p:ph sz="quarter" idx="13"/>
            <p:extLst/>
          </p:nvPr>
        </p:nvGraphicFramePr>
        <p:xfrm>
          <a:off x="498765" y="1108365"/>
          <a:ext cx="11208326" cy="5106344"/>
        </p:xfrm>
        <a:graphic>
          <a:graphicData uri="http://schemas.openxmlformats.org/drawingml/2006/table">
            <a:tbl>
              <a:tblPr firstRow="1" firstCol="1" bandRow="1">
                <a:tableStyleId>{5C22544A-7EE6-4342-B048-85BDC9FD1C3A}</a:tableStyleId>
              </a:tblPr>
              <a:tblGrid>
                <a:gridCol w="1141952">
                  <a:extLst>
                    <a:ext uri="{9D8B030D-6E8A-4147-A177-3AD203B41FA5}">
                      <a16:colId xmlns="" xmlns:a16="http://schemas.microsoft.com/office/drawing/2014/main" val="20000"/>
                    </a:ext>
                  </a:extLst>
                </a:gridCol>
                <a:gridCol w="1020446">
                  <a:extLst>
                    <a:ext uri="{9D8B030D-6E8A-4147-A177-3AD203B41FA5}">
                      <a16:colId xmlns="" xmlns:a16="http://schemas.microsoft.com/office/drawing/2014/main" val="20001"/>
                    </a:ext>
                  </a:extLst>
                </a:gridCol>
                <a:gridCol w="3196037">
                  <a:extLst>
                    <a:ext uri="{9D8B030D-6E8A-4147-A177-3AD203B41FA5}">
                      <a16:colId xmlns="" xmlns:a16="http://schemas.microsoft.com/office/drawing/2014/main" val="20002"/>
                    </a:ext>
                  </a:extLst>
                </a:gridCol>
                <a:gridCol w="2994192">
                  <a:extLst>
                    <a:ext uri="{9D8B030D-6E8A-4147-A177-3AD203B41FA5}">
                      <a16:colId xmlns="" xmlns:a16="http://schemas.microsoft.com/office/drawing/2014/main" val="20003"/>
                    </a:ext>
                  </a:extLst>
                </a:gridCol>
                <a:gridCol w="2855699">
                  <a:extLst>
                    <a:ext uri="{9D8B030D-6E8A-4147-A177-3AD203B41FA5}">
                      <a16:colId xmlns="" xmlns:a16="http://schemas.microsoft.com/office/drawing/2014/main" val="20004"/>
                    </a:ext>
                  </a:extLst>
                </a:gridCol>
              </a:tblGrid>
              <a:tr h="911516">
                <a:tc>
                  <a:txBody>
                    <a:bodyPr/>
                    <a:lstStyle/>
                    <a:p>
                      <a:pPr algn="ctr">
                        <a:lnSpc>
                          <a:spcPct val="115000"/>
                        </a:lnSpc>
                        <a:spcAft>
                          <a:spcPts val="0"/>
                        </a:spcAft>
                      </a:pPr>
                      <a:r>
                        <a:rPr lang="el-GR" sz="1400" dirty="0">
                          <a:effectLst/>
                          <a:latin typeface="Calibri" panose="020F0502020204030204" pitchFamily="34" charset="0"/>
                          <a:cs typeface="Calibri" panose="020F0502020204030204" pitchFamily="34" charset="0"/>
                        </a:rPr>
                        <a:t>ΧΩΡΑ ΥΠΟΔΟΧΗΣ</a:t>
                      </a:r>
                      <a:endParaRPr lang="el-GR" sz="1400" dirty="0">
                        <a:effectLst/>
                        <a:latin typeface="Calibri" panose="020F0502020204030204" pitchFamily="34" charset="0"/>
                        <a:ea typeface="SimSun"/>
                        <a:cs typeface="Calibri" panose="020F0502020204030204" pitchFamily="34" charset="0"/>
                      </a:endParaRPr>
                    </a:p>
                  </a:txBody>
                  <a:tcPr marL="52961" marR="52961" marT="0" marB="0" anchor="ctr"/>
                </a:tc>
                <a:tc>
                  <a:txBody>
                    <a:bodyPr/>
                    <a:lstStyle/>
                    <a:p>
                      <a:pPr algn="ctr">
                        <a:lnSpc>
                          <a:spcPct val="115000"/>
                        </a:lnSpc>
                        <a:spcAft>
                          <a:spcPts val="0"/>
                        </a:spcAft>
                      </a:pPr>
                      <a:r>
                        <a:rPr lang="el-GR" sz="1400" dirty="0">
                          <a:effectLst/>
                          <a:latin typeface="Calibri" panose="020F0502020204030204" pitchFamily="34" charset="0"/>
                          <a:cs typeface="Calibri" panose="020F0502020204030204" pitchFamily="34" charset="0"/>
                        </a:rPr>
                        <a:t>AΡ. ΥΠΟΤΡ/ΙΩΝ ΜΕΛΩΝ ΔΕΠ</a:t>
                      </a:r>
                      <a:endParaRPr lang="el-GR" sz="1400" dirty="0">
                        <a:effectLst/>
                        <a:latin typeface="Calibri" panose="020F0502020204030204" pitchFamily="34" charset="0"/>
                        <a:ea typeface="SimSun"/>
                        <a:cs typeface="Calibri" panose="020F0502020204030204" pitchFamily="34" charset="0"/>
                      </a:endParaRPr>
                    </a:p>
                  </a:txBody>
                  <a:tcPr marL="52961" marR="52961" marT="0" marB="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l-GR" sz="1400" dirty="0">
                        <a:effectLst/>
                        <a:latin typeface="Calibri" panose="020F0502020204030204" pitchFamily="34" charset="0"/>
                        <a:cs typeface="Calibri" panose="020F0502020204030204" pitchFamily="34" charset="0"/>
                      </a:endParaRPr>
                    </a:p>
                    <a:p>
                      <a:pPr marL="0" marR="0" indent="0" algn="ctr" defTabSz="914400" rtl="0" eaLnBrk="1" fontAlgn="auto" latinLnBrk="0" hangingPunct="1">
                        <a:lnSpc>
                          <a:spcPct val="100000"/>
                        </a:lnSpc>
                        <a:spcBef>
                          <a:spcPts val="0"/>
                        </a:spcBef>
                        <a:spcAft>
                          <a:spcPts val="0"/>
                        </a:spcAft>
                        <a:buClrTx/>
                        <a:buSzTx/>
                        <a:buFontTx/>
                        <a:buNone/>
                        <a:tabLst/>
                        <a:defRPr/>
                      </a:pPr>
                      <a:r>
                        <a:rPr lang="el-GR" sz="1400" dirty="0">
                          <a:effectLst/>
                          <a:latin typeface="Calibri" panose="020F0502020204030204" pitchFamily="34" charset="0"/>
                          <a:cs typeface="Calibri" panose="020F0502020204030204" pitchFamily="34" charset="0"/>
                        </a:rPr>
                        <a:t>ΦΟΡΕΑΣ ΕΣΩΤΕΡΙΚΟΥ</a:t>
                      </a:r>
                      <a:endParaRPr lang="el-GR" sz="1400" dirty="0">
                        <a:effectLst/>
                        <a:latin typeface="Calibri" panose="020F0502020204030204" pitchFamily="34" charset="0"/>
                        <a:ea typeface="SimSun"/>
                        <a:cs typeface="Calibri" panose="020F0502020204030204" pitchFamily="34" charset="0"/>
                      </a:endParaRPr>
                    </a:p>
                    <a:p>
                      <a:pPr algn="ctr"/>
                      <a:endParaRPr lang="el-GR" sz="1400" dirty="0"/>
                    </a:p>
                  </a:txBody>
                  <a:tcPr marL="52961" marR="52961" marT="0" marB="0" anchor="ctr"/>
                </a:tc>
                <a:tc>
                  <a:txBody>
                    <a:bodyPr/>
                    <a:lstStyle/>
                    <a:p>
                      <a:pPr algn="ctr">
                        <a:lnSpc>
                          <a:spcPct val="115000"/>
                        </a:lnSpc>
                        <a:spcAft>
                          <a:spcPts val="0"/>
                        </a:spcAft>
                      </a:pPr>
                      <a:r>
                        <a:rPr lang="el-GR" sz="1400" dirty="0">
                          <a:effectLst/>
                          <a:latin typeface="Calibri" panose="020F0502020204030204" pitchFamily="34" charset="0"/>
                          <a:cs typeface="Calibri" panose="020F0502020204030204" pitchFamily="34" charset="0"/>
                        </a:rPr>
                        <a:t>ΦΟΡΕΑΣ ΕΞΩΤΕΡΙΚΟΥ</a:t>
                      </a:r>
                      <a:endParaRPr lang="el-GR" sz="1400" dirty="0">
                        <a:effectLst/>
                        <a:latin typeface="Calibri" panose="020F0502020204030204" pitchFamily="34" charset="0"/>
                        <a:ea typeface="SimSun"/>
                        <a:cs typeface="Calibri" panose="020F0502020204030204" pitchFamily="34" charset="0"/>
                      </a:endParaRPr>
                    </a:p>
                  </a:txBody>
                  <a:tcPr marL="52961" marR="52961" marT="0" marB="0" anchor="ctr"/>
                </a:tc>
                <a:tc>
                  <a:txBody>
                    <a:bodyPr/>
                    <a:lstStyle/>
                    <a:p>
                      <a:pPr algn="ctr">
                        <a:lnSpc>
                          <a:spcPct val="115000"/>
                        </a:lnSpc>
                        <a:spcAft>
                          <a:spcPts val="0"/>
                        </a:spcAft>
                      </a:pPr>
                      <a:r>
                        <a:rPr lang="el-GR" sz="1400" dirty="0">
                          <a:effectLst/>
                          <a:latin typeface="Calibri" panose="020F0502020204030204" pitchFamily="34" charset="0"/>
                          <a:cs typeface="Calibri" panose="020F0502020204030204" pitchFamily="34" charset="0"/>
                        </a:rPr>
                        <a:t>ΕΠΙΣΤΗΜΟΝΙΚΟΣ ΤΟΜΕΑΣ</a:t>
                      </a:r>
                      <a:endParaRPr lang="el-GR" sz="1400" dirty="0">
                        <a:effectLst/>
                        <a:latin typeface="Calibri" panose="020F0502020204030204" pitchFamily="34" charset="0"/>
                        <a:ea typeface="SimSun"/>
                        <a:cs typeface="Calibri" panose="020F0502020204030204" pitchFamily="34" charset="0"/>
                      </a:endParaRPr>
                    </a:p>
                  </a:txBody>
                  <a:tcPr marL="52961" marR="52961" marT="0" marB="0" anchor="ctr"/>
                </a:tc>
                <a:extLst>
                  <a:ext uri="{0D108BD9-81ED-4DB2-BD59-A6C34878D82A}">
                    <a16:rowId xmlns="" xmlns:a16="http://schemas.microsoft.com/office/drawing/2014/main" val="10000"/>
                  </a:ext>
                </a:extLst>
              </a:tr>
              <a:tr h="721831">
                <a:tc rowSpan="4">
                  <a:txBody>
                    <a:bodyPr/>
                    <a:lstStyle/>
                    <a:p>
                      <a:pPr algn="ctr">
                        <a:lnSpc>
                          <a:spcPct val="115000"/>
                        </a:lnSpc>
                        <a:spcAft>
                          <a:spcPts val="0"/>
                        </a:spcAft>
                      </a:pPr>
                      <a:r>
                        <a:rPr lang="el-GR" sz="1400" dirty="0">
                          <a:effectLst/>
                          <a:latin typeface="Calibri" panose="020F0502020204030204" pitchFamily="34" charset="0"/>
                          <a:cs typeface="Calibri" panose="020F0502020204030204" pitchFamily="34" charset="0"/>
                        </a:rPr>
                        <a:t>ΑΥΣΤΡΑΛΙΑ</a:t>
                      </a:r>
                      <a:endParaRPr lang="el-GR" sz="1400" dirty="0">
                        <a:effectLst/>
                        <a:latin typeface="Calibri" panose="020F0502020204030204" pitchFamily="34" charset="0"/>
                        <a:ea typeface="SimSun"/>
                        <a:cs typeface="Calibri" panose="020F0502020204030204" pitchFamily="34" charset="0"/>
                      </a:endParaRPr>
                    </a:p>
                  </a:txBody>
                  <a:tcPr marL="52961" marR="52961" marT="0" marB="0" anchor="ctr"/>
                </a:tc>
                <a:tc rowSpan="4">
                  <a:txBody>
                    <a:bodyPr/>
                    <a:lstStyle/>
                    <a:p>
                      <a:pPr algn="ctr">
                        <a:lnSpc>
                          <a:spcPct val="115000"/>
                        </a:lnSpc>
                        <a:spcAft>
                          <a:spcPts val="0"/>
                        </a:spcAft>
                      </a:pPr>
                      <a:r>
                        <a:rPr lang="el-GR" sz="1400" dirty="0">
                          <a:effectLst/>
                          <a:latin typeface="Calibri" panose="020F0502020204030204" pitchFamily="34" charset="0"/>
                          <a:ea typeface="SimSun"/>
                          <a:cs typeface="Calibri" panose="020F0502020204030204" pitchFamily="34" charset="0"/>
                        </a:rPr>
                        <a:t>4</a:t>
                      </a:r>
                    </a:p>
                  </a:txBody>
                  <a:tcPr marL="52961" marR="52961" marT="0" marB="0" anchor="ctr"/>
                </a:tc>
                <a:tc>
                  <a:txBody>
                    <a:bodyPr/>
                    <a:lstStyle/>
                    <a:p>
                      <a:pPr algn="ctr">
                        <a:lnSpc>
                          <a:spcPct val="115000"/>
                        </a:lnSpc>
                        <a:spcAft>
                          <a:spcPts val="0"/>
                        </a:spcAft>
                      </a:pPr>
                      <a:r>
                        <a:rPr lang="el-GR" sz="1400" dirty="0">
                          <a:effectLst/>
                          <a:latin typeface="Calibri" panose="020F0502020204030204" pitchFamily="34" charset="0"/>
                          <a:cs typeface="Calibri" panose="020F0502020204030204" pitchFamily="34" charset="0"/>
                        </a:rPr>
                        <a:t>Εθνικό και Καποδιστριακό Πανεπιστήμιο Αθηνών</a:t>
                      </a:r>
                      <a:endParaRPr lang="el-GR" sz="1400" dirty="0">
                        <a:effectLst/>
                        <a:latin typeface="Calibri" panose="020F0502020204030204" pitchFamily="34" charset="0"/>
                        <a:ea typeface="SimSun"/>
                        <a:cs typeface="Calibri" panose="020F0502020204030204" pitchFamily="34" charset="0"/>
                      </a:endParaRPr>
                    </a:p>
                  </a:txBody>
                  <a:tcPr marL="52961" marR="52961" marT="0" marB="0" anchor="ctr"/>
                </a:tc>
                <a:tc>
                  <a:txBody>
                    <a:bodyPr/>
                    <a:lstStyle/>
                    <a:p>
                      <a:pPr algn="ctr">
                        <a:lnSpc>
                          <a:spcPct val="115000"/>
                        </a:lnSpc>
                        <a:spcAft>
                          <a:spcPts val="0"/>
                        </a:spcAft>
                      </a:pPr>
                      <a:r>
                        <a:rPr lang="en-US" sz="1400" dirty="0">
                          <a:effectLst/>
                          <a:latin typeface="Calibri" panose="020F0502020204030204" pitchFamily="34" charset="0"/>
                          <a:cs typeface="Calibri" panose="020F0502020204030204" pitchFamily="34" charset="0"/>
                        </a:rPr>
                        <a:t>Macquarie University</a:t>
                      </a:r>
                      <a:endParaRPr lang="el-GR" sz="1400" dirty="0">
                        <a:effectLst/>
                        <a:latin typeface="Calibri" panose="020F0502020204030204" pitchFamily="34" charset="0"/>
                        <a:ea typeface="SimSun"/>
                        <a:cs typeface="Calibri" panose="020F0502020204030204" pitchFamily="34" charset="0"/>
                      </a:endParaRPr>
                    </a:p>
                  </a:txBody>
                  <a:tcPr marL="52961" marR="52961" marT="0" marB="0" anchor="ctr"/>
                </a:tc>
                <a:tc>
                  <a:txBody>
                    <a:bodyPr/>
                    <a:lstStyle/>
                    <a:p>
                      <a:pPr algn="ctr">
                        <a:lnSpc>
                          <a:spcPct val="115000"/>
                        </a:lnSpc>
                        <a:spcAft>
                          <a:spcPts val="0"/>
                        </a:spcAft>
                      </a:pPr>
                      <a:r>
                        <a:rPr lang="el-GR" sz="1400" dirty="0">
                          <a:effectLst/>
                          <a:latin typeface="Calibri" panose="020F0502020204030204" pitchFamily="34" charset="0"/>
                          <a:cs typeface="Calibri" panose="020F0502020204030204" pitchFamily="34" charset="0"/>
                        </a:rPr>
                        <a:t>Φιλοσοφία</a:t>
                      </a:r>
                      <a:endParaRPr lang="el-GR" sz="1400" dirty="0">
                        <a:effectLst/>
                        <a:latin typeface="Calibri" panose="020F0502020204030204" pitchFamily="34" charset="0"/>
                        <a:ea typeface="SimSun"/>
                        <a:cs typeface="Calibri" panose="020F0502020204030204" pitchFamily="34" charset="0"/>
                      </a:endParaRPr>
                    </a:p>
                  </a:txBody>
                  <a:tcPr marL="52961" marR="52961" marT="0" marB="0" anchor="ctr"/>
                </a:tc>
                <a:extLst>
                  <a:ext uri="{0D108BD9-81ED-4DB2-BD59-A6C34878D82A}">
                    <a16:rowId xmlns="" xmlns:a16="http://schemas.microsoft.com/office/drawing/2014/main" val="10001"/>
                  </a:ext>
                </a:extLst>
              </a:tr>
              <a:tr h="581974">
                <a:tc vMerge="1">
                  <a:txBody>
                    <a:bodyPr/>
                    <a:lstStyle/>
                    <a:p>
                      <a:endParaRPr lang="el-GR"/>
                    </a:p>
                  </a:txBody>
                  <a:tcPr/>
                </a:tc>
                <a:tc vMerge="1">
                  <a:txBody>
                    <a:bodyPr/>
                    <a:lstStyle/>
                    <a:p>
                      <a:pPr algn="ctr">
                        <a:lnSpc>
                          <a:spcPct val="115000"/>
                        </a:lnSpc>
                        <a:spcAft>
                          <a:spcPts val="0"/>
                        </a:spcAft>
                      </a:pPr>
                      <a:endParaRPr lang="el-GR" sz="1200" dirty="0">
                        <a:effectLst/>
                        <a:latin typeface="Calibri" panose="020F0502020204030204" pitchFamily="34" charset="0"/>
                        <a:ea typeface="SimSun"/>
                        <a:cs typeface="Calibri" panose="020F0502020204030204" pitchFamily="34" charset="0"/>
                      </a:endParaRPr>
                    </a:p>
                  </a:txBody>
                  <a:tcPr marL="52961" marR="52961" marT="0" marB="0" anchor="ctr"/>
                </a:tc>
                <a:tc>
                  <a:txBody>
                    <a:bodyPr/>
                    <a:lstStyle/>
                    <a:p>
                      <a:pPr algn="ctr">
                        <a:lnSpc>
                          <a:spcPct val="115000"/>
                        </a:lnSpc>
                        <a:spcAft>
                          <a:spcPts val="0"/>
                        </a:spcAft>
                      </a:pPr>
                      <a:r>
                        <a:rPr lang="el-GR" sz="1400" dirty="0">
                          <a:effectLst/>
                          <a:latin typeface="Calibri" panose="020F0502020204030204" pitchFamily="34" charset="0"/>
                          <a:cs typeface="Calibri" panose="020F0502020204030204" pitchFamily="34" charset="0"/>
                        </a:rPr>
                        <a:t>Πανεπιστήμιο Θεσσαλίας</a:t>
                      </a:r>
                      <a:endParaRPr lang="el-GR" sz="1400" dirty="0">
                        <a:effectLst/>
                        <a:latin typeface="Calibri" panose="020F0502020204030204" pitchFamily="34" charset="0"/>
                        <a:ea typeface="SimSun"/>
                        <a:cs typeface="Calibri" panose="020F0502020204030204" pitchFamily="34" charset="0"/>
                      </a:endParaRPr>
                    </a:p>
                  </a:txBody>
                  <a:tcPr marL="52961" marR="52961" marT="0" marB="0" anchor="ctr"/>
                </a:tc>
                <a:tc>
                  <a:txBody>
                    <a:bodyPr/>
                    <a:lstStyle/>
                    <a:p>
                      <a:pPr algn="ctr">
                        <a:lnSpc>
                          <a:spcPct val="115000"/>
                        </a:lnSpc>
                        <a:spcAft>
                          <a:spcPts val="0"/>
                        </a:spcAft>
                      </a:pPr>
                      <a:r>
                        <a:rPr lang="en-US" sz="1400" dirty="0">
                          <a:effectLst/>
                          <a:latin typeface="Calibri" panose="020F0502020204030204" pitchFamily="34" charset="0"/>
                          <a:cs typeface="Calibri" panose="020F0502020204030204" pitchFamily="34" charset="0"/>
                        </a:rPr>
                        <a:t>The University of Queensland</a:t>
                      </a:r>
                      <a:endParaRPr lang="el-GR" sz="1400" dirty="0">
                        <a:effectLst/>
                        <a:latin typeface="Calibri" panose="020F0502020204030204" pitchFamily="34" charset="0"/>
                        <a:ea typeface="SimSun"/>
                        <a:cs typeface="Calibri" panose="020F0502020204030204" pitchFamily="34" charset="0"/>
                      </a:endParaRPr>
                    </a:p>
                  </a:txBody>
                  <a:tcPr marL="52961" marR="52961" marT="0" marB="0" anchor="ctr"/>
                </a:tc>
                <a:tc>
                  <a:txBody>
                    <a:bodyPr/>
                    <a:lstStyle/>
                    <a:p>
                      <a:pPr algn="ctr">
                        <a:lnSpc>
                          <a:spcPct val="115000"/>
                        </a:lnSpc>
                        <a:spcAft>
                          <a:spcPts val="0"/>
                        </a:spcAft>
                      </a:pPr>
                      <a:r>
                        <a:rPr lang="el-GR" sz="1400" dirty="0">
                          <a:effectLst/>
                          <a:latin typeface="Calibri" panose="020F0502020204030204" pitchFamily="34" charset="0"/>
                          <a:cs typeface="Calibri" panose="020F0502020204030204" pitchFamily="34" charset="0"/>
                        </a:rPr>
                        <a:t>Γλωσσολογία</a:t>
                      </a:r>
                      <a:endParaRPr lang="el-GR" sz="1400" dirty="0">
                        <a:effectLst/>
                        <a:latin typeface="Calibri" panose="020F0502020204030204" pitchFamily="34" charset="0"/>
                        <a:ea typeface="SimSun"/>
                        <a:cs typeface="Calibri" panose="020F0502020204030204" pitchFamily="34" charset="0"/>
                      </a:endParaRPr>
                    </a:p>
                  </a:txBody>
                  <a:tcPr marL="52961" marR="52961" marT="0" marB="0" anchor="ctr"/>
                </a:tc>
                <a:extLst>
                  <a:ext uri="{0D108BD9-81ED-4DB2-BD59-A6C34878D82A}">
                    <a16:rowId xmlns="" xmlns:a16="http://schemas.microsoft.com/office/drawing/2014/main" val="10002"/>
                  </a:ext>
                </a:extLst>
              </a:tr>
              <a:tr h="581974">
                <a:tc vMerge="1">
                  <a:txBody>
                    <a:bodyPr/>
                    <a:lstStyle/>
                    <a:p>
                      <a:endParaRPr lang="el-GR"/>
                    </a:p>
                  </a:txBody>
                  <a:tcPr/>
                </a:tc>
                <a:tc vMerge="1">
                  <a:txBody>
                    <a:bodyPr/>
                    <a:lstStyle/>
                    <a:p>
                      <a:pPr algn="ctr">
                        <a:lnSpc>
                          <a:spcPct val="115000"/>
                        </a:lnSpc>
                        <a:spcAft>
                          <a:spcPts val="0"/>
                        </a:spcAft>
                      </a:pPr>
                      <a:endParaRPr lang="el-GR" sz="1200" dirty="0">
                        <a:effectLst/>
                        <a:latin typeface="Calibri" panose="020F0502020204030204" pitchFamily="34" charset="0"/>
                        <a:ea typeface="SimSun"/>
                        <a:cs typeface="Calibri" panose="020F0502020204030204" pitchFamily="34" charset="0"/>
                      </a:endParaRPr>
                    </a:p>
                  </a:txBody>
                  <a:tcPr marL="52961" marR="52961" marT="0" marB="0" anchor="ctr"/>
                </a:tc>
                <a:tc>
                  <a:txBody>
                    <a:bodyPr/>
                    <a:lstStyle/>
                    <a:p>
                      <a:pPr algn="ctr">
                        <a:lnSpc>
                          <a:spcPct val="115000"/>
                        </a:lnSpc>
                        <a:spcAft>
                          <a:spcPts val="0"/>
                        </a:spcAft>
                      </a:pPr>
                      <a:r>
                        <a:rPr lang="el-GR" sz="1400" dirty="0">
                          <a:effectLst/>
                          <a:latin typeface="Calibri" panose="020F0502020204030204" pitchFamily="34" charset="0"/>
                          <a:cs typeface="Calibri" panose="020F0502020204030204" pitchFamily="34" charset="0"/>
                        </a:rPr>
                        <a:t>Εθνικό και Καποδιστριακό Πανεπιστήμιο Αθηνών</a:t>
                      </a:r>
                      <a:endParaRPr lang="el-GR" sz="1400" dirty="0">
                        <a:effectLst/>
                        <a:latin typeface="Calibri" panose="020F0502020204030204" pitchFamily="34" charset="0"/>
                        <a:ea typeface="SimSun"/>
                        <a:cs typeface="Calibri" panose="020F0502020204030204" pitchFamily="34" charset="0"/>
                      </a:endParaRPr>
                    </a:p>
                  </a:txBody>
                  <a:tcPr marL="52961" marR="52961" marT="0" marB="0" anchor="ctr"/>
                </a:tc>
                <a:tc>
                  <a:txBody>
                    <a:bodyPr/>
                    <a:lstStyle/>
                    <a:p>
                      <a:pPr algn="ctr">
                        <a:lnSpc>
                          <a:spcPct val="115000"/>
                        </a:lnSpc>
                        <a:spcAft>
                          <a:spcPts val="0"/>
                        </a:spcAft>
                      </a:pPr>
                      <a:r>
                        <a:rPr lang="el-GR" sz="1400" dirty="0" err="1">
                          <a:effectLst/>
                          <a:latin typeface="Calibri" panose="020F0502020204030204" pitchFamily="34" charset="0"/>
                          <a:cs typeface="Calibri" panose="020F0502020204030204" pitchFamily="34" charset="0"/>
                        </a:rPr>
                        <a:t>University</a:t>
                      </a:r>
                      <a:r>
                        <a:rPr lang="el-GR" sz="1400" dirty="0">
                          <a:effectLst/>
                          <a:latin typeface="Calibri" panose="020F0502020204030204" pitchFamily="34" charset="0"/>
                          <a:cs typeface="Calibri" panose="020F0502020204030204" pitchFamily="34" charset="0"/>
                        </a:rPr>
                        <a:t> </a:t>
                      </a:r>
                      <a:r>
                        <a:rPr lang="el-GR" sz="1400" dirty="0" err="1">
                          <a:effectLst/>
                          <a:latin typeface="Calibri" panose="020F0502020204030204" pitchFamily="34" charset="0"/>
                          <a:cs typeface="Calibri" panose="020F0502020204030204" pitchFamily="34" charset="0"/>
                        </a:rPr>
                        <a:t>of</a:t>
                      </a:r>
                      <a:r>
                        <a:rPr lang="el-GR" sz="1400" dirty="0">
                          <a:effectLst/>
                          <a:latin typeface="Calibri" panose="020F0502020204030204" pitchFamily="34" charset="0"/>
                          <a:cs typeface="Calibri" panose="020F0502020204030204" pitchFamily="34" charset="0"/>
                        </a:rPr>
                        <a:t> </a:t>
                      </a:r>
                      <a:r>
                        <a:rPr lang="el-GR" sz="1400" dirty="0" err="1">
                          <a:effectLst/>
                          <a:latin typeface="Calibri" panose="020F0502020204030204" pitchFamily="34" charset="0"/>
                          <a:cs typeface="Calibri" panose="020F0502020204030204" pitchFamily="34" charset="0"/>
                        </a:rPr>
                        <a:t>Sydney</a:t>
                      </a:r>
                      <a:endParaRPr lang="el-GR" sz="1400" dirty="0">
                        <a:effectLst/>
                        <a:latin typeface="Calibri" panose="020F0502020204030204" pitchFamily="34" charset="0"/>
                        <a:ea typeface="SimSun"/>
                        <a:cs typeface="Calibri" panose="020F0502020204030204" pitchFamily="34" charset="0"/>
                      </a:endParaRPr>
                    </a:p>
                  </a:txBody>
                  <a:tcPr marL="52961" marR="52961" marT="0" marB="0" anchor="ctr"/>
                </a:tc>
                <a:tc>
                  <a:txBody>
                    <a:bodyPr/>
                    <a:lstStyle/>
                    <a:p>
                      <a:pPr algn="ctr">
                        <a:lnSpc>
                          <a:spcPct val="115000"/>
                        </a:lnSpc>
                        <a:spcAft>
                          <a:spcPts val="0"/>
                        </a:spcAft>
                      </a:pPr>
                      <a:r>
                        <a:rPr lang="el-GR" sz="1400" dirty="0">
                          <a:effectLst/>
                          <a:latin typeface="Calibri" panose="020F0502020204030204" pitchFamily="34" charset="0"/>
                          <a:cs typeface="Calibri" panose="020F0502020204030204" pitchFamily="34" charset="0"/>
                        </a:rPr>
                        <a:t>Κλασική Φιλολογία</a:t>
                      </a:r>
                      <a:endParaRPr lang="el-GR" sz="1400" dirty="0">
                        <a:effectLst/>
                        <a:latin typeface="Calibri" panose="020F0502020204030204" pitchFamily="34" charset="0"/>
                        <a:ea typeface="SimSun"/>
                        <a:cs typeface="Calibri" panose="020F0502020204030204" pitchFamily="34" charset="0"/>
                      </a:endParaRPr>
                    </a:p>
                  </a:txBody>
                  <a:tcPr marL="52961" marR="52961" marT="0" marB="0" anchor="ctr"/>
                </a:tc>
                <a:extLst>
                  <a:ext uri="{0D108BD9-81ED-4DB2-BD59-A6C34878D82A}">
                    <a16:rowId xmlns="" xmlns:a16="http://schemas.microsoft.com/office/drawing/2014/main" val="10003"/>
                  </a:ext>
                </a:extLst>
              </a:tr>
              <a:tr h="581974">
                <a:tc vMerge="1">
                  <a:txBody>
                    <a:bodyPr/>
                    <a:lstStyle/>
                    <a:p>
                      <a:endParaRPr lang="el-GR"/>
                    </a:p>
                  </a:txBody>
                  <a:tcPr/>
                </a:tc>
                <a:tc vMerge="1">
                  <a:txBody>
                    <a:bodyPr/>
                    <a:lstStyle/>
                    <a:p>
                      <a:pPr algn="ctr">
                        <a:lnSpc>
                          <a:spcPct val="115000"/>
                        </a:lnSpc>
                        <a:spcAft>
                          <a:spcPts val="0"/>
                        </a:spcAft>
                      </a:pPr>
                      <a:endParaRPr lang="el-GR" sz="1200" dirty="0">
                        <a:effectLst/>
                        <a:latin typeface="Calibri" panose="020F0502020204030204" pitchFamily="34" charset="0"/>
                        <a:ea typeface="SimSun"/>
                        <a:cs typeface="Calibri" panose="020F0502020204030204" pitchFamily="34" charset="0"/>
                      </a:endParaRPr>
                    </a:p>
                  </a:txBody>
                  <a:tcPr marL="52961" marR="52961" marT="0" marB="0" anchor="ctr"/>
                </a:tc>
                <a:tc>
                  <a:txBody>
                    <a:bodyPr/>
                    <a:lstStyle/>
                    <a:p>
                      <a:pPr algn="ctr">
                        <a:lnSpc>
                          <a:spcPct val="115000"/>
                        </a:lnSpc>
                        <a:spcAft>
                          <a:spcPts val="0"/>
                        </a:spcAft>
                      </a:pPr>
                      <a:r>
                        <a:rPr lang="el-GR" sz="1400" dirty="0">
                          <a:effectLst/>
                          <a:latin typeface="Calibri" panose="020F0502020204030204" pitchFamily="34" charset="0"/>
                          <a:cs typeface="Calibri" panose="020F0502020204030204" pitchFamily="34" charset="0"/>
                        </a:rPr>
                        <a:t>Αριστοτέλειο Πανεπιστήμιο Θεσσαλονίκης</a:t>
                      </a:r>
                      <a:endParaRPr lang="el-GR" sz="1400" dirty="0">
                        <a:effectLst/>
                        <a:latin typeface="Calibri" panose="020F0502020204030204" pitchFamily="34" charset="0"/>
                        <a:ea typeface="SimSun"/>
                        <a:cs typeface="Calibri" panose="020F0502020204030204" pitchFamily="34" charset="0"/>
                      </a:endParaRPr>
                    </a:p>
                  </a:txBody>
                  <a:tcPr marL="52961" marR="52961" marT="0" marB="0" anchor="ctr"/>
                </a:tc>
                <a:tc>
                  <a:txBody>
                    <a:bodyPr/>
                    <a:lstStyle/>
                    <a:p>
                      <a:pPr algn="ctr">
                        <a:lnSpc>
                          <a:spcPct val="115000"/>
                        </a:lnSpc>
                        <a:spcAft>
                          <a:spcPts val="0"/>
                        </a:spcAft>
                      </a:pPr>
                      <a:r>
                        <a:rPr lang="el-GR" sz="1400" dirty="0" err="1">
                          <a:effectLst/>
                          <a:latin typeface="Calibri" panose="020F0502020204030204" pitchFamily="34" charset="0"/>
                          <a:cs typeface="Calibri" panose="020F0502020204030204" pitchFamily="34" charset="0"/>
                        </a:rPr>
                        <a:t>La</a:t>
                      </a:r>
                      <a:r>
                        <a:rPr lang="el-GR" sz="1400" dirty="0">
                          <a:effectLst/>
                          <a:latin typeface="Calibri" panose="020F0502020204030204" pitchFamily="34" charset="0"/>
                          <a:cs typeface="Calibri" panose="020F0502020204030204" pitchFamily="34" charset="0"/>
                        </a:rPr>
                        <a:t> </a:t>
                      </a:r>
                      <a:r>
                        <a:rPr lang="el-GR" sz="1400" dirty="0" err="1">
                          <a:effectLst/>
                          <a:latin typeface="Calibri" panose="020F0502020204030204" pitchFamily="34" charset="0"/>
                          <a:cs typeface="Calibri" panose="020F0502020204030204" pitchFamily="34" charset="0"/>
                        </a:rPr>
                        <a:t>Trobe</a:t>
                      </a:r>
                      <a:r>
                        <a:rPr lang="el-GR" sz="1400" dirty="0">
                          <a:effectLst/>
                          <a:latin typeface="Calibri" panose="020F0502020204030204" pitchFamily="34" charset="0"/>
                          <a:cs typeface="Calibri" panose="020F0502020204030204" pitchFamily="34" charset="0"/>
                        </a:rPr>
                        <a:t> </a:t>
                      </a:r>
                      <a:r>
                        <a:rPr lang="el-GR" sz="1400" dirty="0" err="1">
                          <a:effectLst/>
                          <a:latin typeface="Calibri" panose="020F0502020204030204" pitchFamily="34" charset="0"/>
                          <a:cs typeface="Calibri" panose="020F0502020204030204" pitchFamily="34" charset="0"/>
                        </a:rPr>
                        <a:t>University</a:t>
                      </a:r>
                      <a:endParaRPr lang="el-GR" sz="1400" dirty="0">
                        <a:effectLst/>
                        <a:latin typeface="Calibri" panose="020F0502020204030204" pitchFamily="34" charset="0"/>
                        <a:ea typeface="SimSun"/>
                        <a:cs typeface="Calibri" panose="020F0502020204030204" pitchFamily="34" charset="0"/>
                      </a:endParaRPr>
                    </a:p>
                  </a:txBody>
                  <a:tcPr marL="52961" marR="52961" marT="0" marB="0" anchor="ctr"/>
                </a:tc>
                <a:tc>
                  <a:txBody>
                    <a:bodyPr/>
                    <a:lstStyle/>
                    <a:p>
                      <a:pPr algn="ctr">
                        <a:lnSpc>
                          <a:spcPct val="115000"/>
                        </a:lnSpc>
                        <a:spcAft>
                          <a:spcPts val="0"/>
                        </a:spcAft>
                      </a:pPr>
                      <a:r>
                        <a:rPr lang="el-GR" sz="1400" dirty="0">
                          <a:effectLst/>
                          <a:latin typeface="Calibri" panose="020F0502020204030204" pitchFamily="34" charset="0"/>
                          <a:cs typeface="Calibri" panose="020F0502020204030204" pitchFamily="34" charset="0"/>
                        </a:rPr>
                        <a:t>Φιλολογία</a:t>
                      </a:r>
                      <a:endParaRPr lang="el-GR" sz="1400" dirty="0">
                        <a:effectLst/>
                        <a:latin typeface="Calibri" panose="020F0502020204030204" pitchFamily="34" charset="0"/>
                        <a:ea typeface="SimSun"/>
                        <a:cs typeface="Calibri" panose="020F0502020204030204" pitchFamily="34" charset="0"/>
                      </a:endParaRPr>
                    </a:p>
                  </a:txBody>
                  <a:tcPr marL="52961" marR="52961" marT="0" marB="0" anchor="ctr"/>
                </a:tc>
                <a:extLst>
                  <a:ext uri="{0D108BD9-81ED-4DB2-BD59-A6C34878D82A}">
                    <a16:rowId xmlns="" xmlns:a16="http://schemas.microsoft.com/office/drawing/2014/main" val="10004"/>
                  </a:ext>
                </a:extLst>
              </a:tr>
              <a:tr h="775964">
                <a:tc rowSpan="3">
                  <a:txBody>
                    <a:bodyPr/>
                    <a:lstStyle/>
                    <a:p>
                      <a:pPr algn="ctr">
                        <a:lnSpc>
                          <a:spcPct val="115000"/>
                        </a:lnSpc>
                        <a:spcAft>
                          <a:spcPts val="0"/>
                        </a:spcAft>
                      </a:pPr>
                      <a:r>
                        <a:rPr lang="el-GR" sz="1400">
                          <a:effectLst/>
                          <a:latin typeface="Calibri" panose="020F0502020204030204" pitchFamily="34" charset="0"/>
                          <a:cs typeface="Calibri" panose="020F0502020204030204" pitchFamily="34" charset="0"/>
                        </a:rPr>
                        <a:t>ΗΠΑ</a:t>
                      </a:r>
                      <a:endParaRPr lang="el-GR" sz="1400">
                        <a:effectLst/>
                        <a:latin typeface="Calibri" panose="020F0502020204030204" pitchFamily="34" charset="0"/>
                        <a:ea typeface="SimSun"/>
                        <a:cs typeface="Calibri" panose="020F0502020204030204" pitchFamily="34" charset="0"/>
                      </a:endParaRPr>
                    </a:p>
                  </a:txBody>
                  <a:tcPr marL="52961" marR="52961" marT="0" marB="0" anchor="ctr"/>
                </a:tc>
                <a:tc rowSpan="3">
                  <a:txBody>
                    <a:bodyPr/>
                    <a:lstStyle/>
                    <a:p>
                      <a:pPr algn="ctr">
                        <a:lnSpc>
                          <a:spcPct val="115000"/>
                        </a:lnSpc>
                        <a:spcAft>
                          <a:spcPts val="0"/>
                        </a:spcAft>
                      </a:pPr>
                      <a:r>
                        <a:rPr lang="el-GR" sz="1400" dirty="0">
                          <a:effectLst/>
                          <a:latin typeface="Calibri" panose="020F0502020204030204" pitchFamily="34" charset="0"/>
                          <a:cs typeface="Calibri" panose="020F0502020204030204" pitchFamily="34" charset="0"/>
                        </a:rPr>
                        <a:t>3</a:t>
                      </a:r>
                      <a:endParaRPr lang="el-GR" sz="1400" dirty="0">
                        <a:effectLst/>
                        <a:latin typeface="Calibri" panose="020F0502020204030204" pitchFamily="34" charset="0"/>
                        <a:ea typeface="SimSun"/>
                        <a:cs typeface="Calibri" panose="020F0502020204030204" pitchFamily="34" charset="0"/>
                      </a:endParaRPr>
                    </a:p>
                  </a:txBody>
                  <a:tcPr marL="52961" marR="52961" marT="0" marB="0" anchor="ctr"/>
                </a:tc>
                <a:tc>
                  <a:txBody>
                    <a:bodyPr/>
                    <a:lstStyle/>
                    <a:p>
                      <a:pPr algn="ctr">
                        <a:lnSpc>
                          <a:spcPct val="115000"/>
                        </a:lnSpc>
                        <a:spcAft>
                          <a:spcPts val="0"/>
                        </a:spcAft>
                      </a:pPr>
                      <a:r>
                        <a:rPr lang="el-GR" sz="1400" dirty="0">
                          <a:effectLst/>
                          <a:latin typeface="Calibri" panose="020F0502020204030204" pitchFamily="34" charset="0"/>
                          <a:cs typeface="Calibri" panose="020F0502020204030204" pitchFamily="34" charset="0"/>
                        </a:rPr>
                        <a:t>Αριστοτέλειο Πανεπιστήμιο Θεσσαλονίκης</a:t>
                      </a:r>
                      <a:endParaRPr lang="el-GR" sz="1400" dirty="0">
                        <a:effectLst/>
                        <a:latin typeface="Calibri" panose="020F0502020204030204" pitchFamily="34" charset="0"/>
                        <a:ea typeface="SimSun"/>
                        <a:cs typeface="Calibri" panose="020F0502020204030204" pitchFamily="34" charset="0"/>
                      </a:endParaRPr>
                    </a:p>
                  </a:txBody>
                  <a:tcPr marL="52961" marR="52961" marT="0" marB="0" anchor="ctr"/>
                </a:tc>
                <a:tc>
                  <a:txBody>
                    <a:bodyPr/>
                    <a:lstStyle/>
                    <a:p>
                      <a:pPr algn="ctr">
                        <a:lnSpc>
                          <a:spcPct val="115000"/>
                        </a:lnSpc>
                        <a:spcAft>
                          <a:spcPts val="0"/>
                        </a:spcAft>
                      </a:pPr>
                      <a:r>
                        <a:rPr lang="en-US" sz="1400" dirty="0">
                          <a:effectLst/>
                          <a:latin typeface="Calibri" panose="020F0502020204030204" pitchFamily="34" charset="0"/>
                          <a:cs typeface="Calibri" panose="020F0502020204030204" pitchFamily="34" charset="0"/>
                        </a:rPr>
                        <a:t>Yale University</a:t>
                      </a:r>
                      <a:endParaRPr lang="el-GR" sz="1400" dirty="0">
                        <a:effectLst/>
                        <a:latin typeface="Calibri" panose="020F0502020204030204" pitchFamily="34" charset="0"/>
                        <a:ea typeface="SimSun"/>
                        <a:cs typeface="Calibri" panose="020F0502020204030204" pitchFamily="34" charset="0"/>
                      </a:endParaRPr>
                    </a:p>
                  </a:txBody>
                  <a:tcPr marL="52961" marR="52961" marT="0" marB="0" anchor="ctr"/>
                </a:tc>
                <a:tc>
                  <a:txBody>
                    <a:bodyPr/>
                    <a:lstStyle/>
                    <a:p>
                      <a:pPr algn="ctr">
                        <a:lnSpc>
                          <a:spcPct val="115000"/>
                        </a:lnSpc>
                        <a:spcAft>
                          <a:spcPts val="0"/>
                        </a:spcAft>
                      </a:pPr>
                      <a:r>
                        <a:rPr lang="el-GR" sz="1400" dirty="0">
                          <a:effectLst/>
                          <a:latin typeface="Calibri" panose="020F0502020204030204" pitchFamily="34" charset="0"/>
                          <a:cs typeface="Calibri" panose="020F0502020204030204" pitchFamily="34" charset="0"/>
                        </a:rPr>
                        <a:t>Γλωσσολογία</a:t>
                      </a:r>
                      <a:endParaRPr lang="el-GR" sz="1400" dirty="0">
                        <a:effectLst/>
                        <a:latin typeface="Calibri" panose="020F0502020204030204" pitchFamily="34" charset="0"/>
                        <a:ea typeface="SimSun"/>
                        <a:cs typeface="Calibri" panose="020F0502020204030204" pitchFamily="34" charset="0"/>
                      </a:endParaRPr>
                    </a:p>
                  </a:txBody>
                  <a:tcPr marL="52961" marR="52961" marT="0" marB="0" anchor="ctr"/>
                </a:tc>
                <a:extLst>
                  <a:ext uri="{0D108BD9-81ED-4DB2-BD59-A6C34878D82A}">
                    <a16:rowId xmlns="" xmlns:a16="http://schemas.microsoft.com/office/drawing/2014/main" val="10005"/>
                  </a:ext>
                </a:extLst>
              </a:tr>
              <a:tr h="581974">
                <a:tc vMerge="1">
                  <a:txBody>
                    <a:bodyPr/>
                    <a:lstStyle/>
                    <a:p>
                      <a:endParaRPr lang="el-GR"/>
                    </a:p>
                  </a:txBody>
                  <a:tcPr/>
                </a:tc>
                <a:tc vMerge="1">
                  <a:txBody>
                    <a:bodyPr/>
                    <a:lstStyle/>
                    <a:p>
                      <a:pPr algn="ctr">
                        <a:lnSpc>
                          <a:spcPct val="115000"/>
                        </a:lnSpc>
                        <a:spcAft>
                          <a:spcPts val="0"/>
                        </a:spcAft>
                      </a:pPr>
                      <a:endParaRPr lang="el-GR" sz="1200" dirty="0">
                        <a:effectLst/>
                        <a:latin typeface="Calibri" panose="020F0502020204030204" pitchFamily="34" charset="0"/>
                        <a:ea typeface="SimSun"/>
                        <a:cs typeface="Calibri" panose="020F0502020204030204" pitchFamily="34" charset="0"/>
                      </a:endParaRPr>
                    </a:p>
                  </a:txBody>
                  <a:tcPr marL="52961" marR="52961" marT="0" marB="0" anchor="ctr"/>
                </a:tc>
                <a:tc>
                  <a:txBody>
                    <a:bodyPr/>
                    <a:lstStyle/>
                    <a:p>
                      <a:pPr algn="ctr">
                        <a:lnSpc>
                          <a:spcPct val="115000"/>
                        </a:lnSpc>
                        <a:spcAft>
                          <a:spcPts val="0"/>
                        </a:spcAft>
                      </a:pPr>
                      <a:r>
                        <a:rPr lang="el-GR" sz="1400" dirty="0">
                          <a:effectLst/>
                          <a:latin typeface="Calibri" panose="020F0502020204030204" pitchFamily="34" charset="0"/>
                          <a:cs typeface="Calibri" panose="020F0502020204030204" pitchFamily="34" charset="0"/>
                        </a:rPr>
                        <a:t>Πανεπιστήμιο Ιωαννίνων</a:t>
                      </a:r>
                      <a:endParaRPr lang="el-GR" sz="1400" dirty="0">
                        <a:effectLst/>
                        <a:latin typeface="Calibri" panose="020F0502020204030204" pitchFamily="34" charset="0"/>
                        <a:ea typeface="SimSun"/>
                        <a:cs typeface="Calibri" panose="020F0502020204030204" pitchFamily="34" charset="0"/>
                      </a:endParaRPr>
                    </a:p>
                  </a:txBody>
                  <a:tcPr marL="52961" marR="52961" marT="0" marB="0" anchor="ctr"/>
                </a:tc>
                <a:tc>
                  <a:txBody>
                    <a:bodyPr/>
                    <a:lstStyle/>
                    <a:p>
                      <a:pPr algn="ctr">
                        <a:lnSpc>
                          <a:spcPct val="115000"/>
                        </a:lnSpc>
                        <a:spcAft>
                          <a:spcPts val="0"/>
                        </a:spcAft>
                      </a:pPr>
                      <a:r>
                        <a:rPr lang="en-US" sz="1400" dirty="0">
                          <a:effectLst/>
                          <a:latin typeface="Calibri" panose="020F0502020204030204" pitchFamily="34" charset="0"/>
                          <a:cs typeface="Calibri" panose="020F0502020204030204" pitchFamily="34" charset="0"/>
                        </a:rPr>
                        <a:t>Boston University</a:t>
                      </a:r>
                      <a:endParaRPr lang="el-GR" sz="1400" dirty="0">
                        <a:effectLst/>
                        <a:latin typeface="Calibri" panose="020F0502020204030204" pitchFamily="34" charset="0"/>
                        <a:ea typeface="SimSun"/>
                        <a:cs typeface="Calibri" panose="020F0502020204030204" pitchFamily="34" charset="0"/>
                      </a:endParaRPr>
                    </a:p>
                  </a:txBody>
                  <a:tcPr marL="52961" marR="52961" marT="0" marB="0" anchor="ctr"/>
                </a:tc>
                <a:tc>
                  <a:txBody>
                    <a:bodyPr/>
                    <a:lstStyle/>
                    <a:p>
                      <a:pPr algn="ctr">
                        <a:lnSpc>
                          <a:spcPct val="115000"/>
                        </a:lnSpc>
                        <a:spcAft>
                          <a:spcPts val="0"/>
                        </a:spcAft>
                      </a:pPr>
                      <a:r>
                        <a:rPr lang="el-GR" sz="1400" dirty="0">
                          <a:effectLst/>
                          <a:latin typeface="Calibri" panose="020F0502020204030204" pitchFamily="34" charset="0"/>
                          <a:cs typeface="Calibri" panose="020F0502020204030204" pitchFamily="34" charset="0"/>
                        </a:rPr>
                        <a:t>Ελληνική Γλώσσα και Γλωσσολογία</a:t>
                      </a:r>
                      <a:endParaRPr lang="el-GR" sz="1400" dirty="0">
                        <a:effectLst/>
                        <a:latin typeface="Calibri" panose="020F0502020204030204" pitchFamily="34" charset="0"/>
                        <a:ea typeface="SimSun"/>
                        <a:cs typeface="Calibri" panose="020F0502020204030204" pitchFamily="34" charset="0"/>
                      </a:endParaRPr>
                    </a:p>
                  </a:txBody>
                  <a:tcPr marL="52961" marR="52961" marT="0" marB="0" anchor="ctr"/>
                </a:tc>
                <a:extLst>
                  <a:ext uri="{0D108BD9-81ED-4DB2-BD59-A6C34878D82A}">
                    <a16:rowId xmlns="" xmlns:a16="http://schemas.microsoft.com/office/drawing/2014/main" val="10006"/>
                  </a:ext>
                </a:extLst>
              </a:tr>
              <a:tr h="299197">
                <a:tc vMerge="1">
                  <a:txBody>
                    <a:bodyPr/>
                    <a:lstStyle/>
                    <a:p>
                      <a:endParaRPr lang="el-GR"/>
                    </a:p>
                  </a:txBody>
                  <a:tcPr/>
                </a:tc>
                <a:tc vMerge="1">
                  <a:txBody>
                    <a:bodyPr/>
                    <a:lstStyle/>
                    <a:p>
                      <a:pPr algn="ctr">
                        <a:lnSpc>
                          <a:spcPct val="115000"/>
                        </a:lnSpc>
                        <a:spcAft>
                          <a:spcPts val="0"/>
                        </a:spcAft>
                      </a:pPr>
                      <a:endParaRPr lang="el-GR" sz="1200" dirty="0">
                        <a:effectLst/>
                        <a:latin typeface="Calibri" panose="020F0502020204030204" pitchFamily="34" charset="0"/>
                        <a:ea typeface="SimSun"/>
                        <a:cs typeface="Calibri" panose="020F0502020204030204" pitchFamily="34" charset="0"/>
                      </a:endParaRPr>
                    </a:p>
                  </a:txBody>
                  <a:tcPr marL="52961" marR="52961" marT="0" marB="0" anchor="ctr"/>
                </a:tc>
                <a:tc>
                  <a:txBody>
                    <a:bodyPr/>
                    <a:lstStyle/>
                    <a:p>
                      <a:pPr algn="ctr">
                        <a:lnSpc>
                          <a:spcPct val="115000"/>
                        </a:lnSpc>
                        <a:spcAft>
                          <a:spcPts val="0"/>
                        </a:spcAft>
                      </a:pPr>
                      <a:r>
                        <a:rPr lang="el-GR" sz="1400" dirty="0">
                          <a:effectLst/>
                          <a:latin typeface="Calibri" panose="020F0502020204030204" pitchFamily="34" charset="0"/>
                          <a:cs typeface="Calibri" panose="020F0502020204030204" pitchFamily="34" charset="0"/>
                        </a:rPr>
                        <a:t>Ιόνιο Πανεπιστήμιο</a:t>
                      </a:r>
                      <a:endParaRPr lang="el-GR" sz="1400" dirty="0">
                        <a:effectLst/>
                        <a:latin typeface="Calibri" panose="020F0502020204030204" pitchFamily="34" charset="0"/>
                        <a:ea typeface="SimSun"/>
                        <a:cs typeface="Calibri" panose="020F0502020204030204" pitchFamily="34" charset="0"/>
                      </a:endParaRPr>
                    </a:p>
                  </a:txBody>
                  <a:tcPr marL="52961" marR="52961" marT="0" marB="0" anchor="ctr"/>
                </a:tc>
                <a:tc>
                  <a:txBody>
                    <a:bodyPr/>
                    <a:lstStyle/>
                    <a:p>
                      <a:pPr algn="ctr">
                        <a:lnSpc>
                          <a:spcPct val="115000"/>
                        </a:lnSpc>
                        <a:spcAft>
                          <a:spcPts val="0"/>
                        </a:spcAft>
                      </a:pPr>
                      <a:r>
                        <a:rPr lang="el-GR" sz="1400">
                          <a:effectLst/>
                          <a:latin typeface="Calibri" panose="020F0502020204030204" pitchFamily="34" charset="0"/>
                          <a:cs typeface="Calibri" panose="020F0502020204030204" pitchFamily="34" charset="0"/>
                        </a:rPr>
                        <a:t>Πανεπιστήμιο  του Berkeley</a:t>
                      </a:r>
                      <a:endParaRPr lang="el-GR" sz="1400">
                        <a:effectLst/>
                        <a:latin typeface="Calibri" panose="020F0502020204030204" pitchFamily="34" charset="0"/>
                        <a:ea typeface="SimSun"/>
                        <a:cs typeface="Calibri" panose="020F0502020204030204" pitchFamily="34" charset="0"/>
                      </a:endParaRPr>
                    </a:p>
                  </a:txBody>
                  <a:tcPr marL="52961" marR="52961" marT="0" marB="0" anchor="ctr"/>
                </a:tc>
                <a:tc>
                  <a:txBody>
                    <a:bodyPr/>
                    <a:lstStyle/>
                    <a:p>
                      <a:pPr algn="ctr">
                        <a:lnSpc>
                          <a:spcPct val="115000"/>
                        </a:lnSpc>
                        <a:spcAft>
                          <a:spcPts val="0"/>
                        </a:spcAft>
                      </a:pPr>
                      <a:r>
                        <a:rPr lang="el-GR" sz="1400" dirty="0">
                          <a:effectLst/>
                          <a:latin typeface="Calibri" panose="020F0502020204030204" pitchFamily="34" charset="0"/>
                          <a:cs typeface="Calibri" panose="020F0502020204030204" pitchFamily="34" charset="0"/>
                        </a:rPr>
                        <a:t>Αρχαία Ιστορία</a:t>
                      </a:r>
                      <a:endParaRPr lang="el-GR" sz="1400" dirty="0">
                        <a:effectLst/>
                        <a:latin typeface="Calibri" panose="020F0502020204030204" pitchFamily="34" charset="0"/>
                        <a:ea typeface="SimSun"/>
                        <a:cs typeface="Calibri" panose="020F0502020204030204" pitchFamily="34" charset="0"/>
                      </a:endParaRPr>
                    </a:p>
                  </a:txBody>
                  <a:tcPr marL="52961" marR="52961" marT="0" marB="0" anchor="ctr"/>
                </a:tc>
                <a:extLst>
                  <a:ext uri="{0D108BD9-81ED-4DB2-BD59-A6C34878D82A}">
                    <a16:rowId xmlns="" xmlns:a16="http://schemas.microsoft.com/office/drawing/2014/main" val="10007"/>
                  </a:ext>
                </a:extLst>
              </a:tr>
            </a:tbl>
          </a:graphicData>
        </a:graphic>
      </p:graphicFrame>
    </p:spTree>
    <p:extLst>
      <p:ext uri="{BB962C8B-B14F-4D97-AF65-F5344CB8AC3E}">
        <p14:creationId xmlns:p14="http://schemas.microsoft.com/office/powerpoint/2010/main" val="1550762246"/>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 xmlns:a16="http://schemas.microsoft.com/office/drawing/2014/main" id="{533E0AC0-1E7A-4F6C-8149-D8BBD3F012B0}"/>
              </a:ext>
            </a:extLst>
          </p:cNvPr>
          <p:cNvSpPr>
            <a:spLocks noGrp="1"/>
          </p:cNvSpPr>
          <p:nvPr>
            <p:ph type="title"/>
          </p:nvPr>
        </p:nvSpPr>
        <p:spPr>
          <a:xfrm>
            <a:off x="2212622" y="173621"/>
            <a:ext cx="8624712" cy="1090736"/>
          </a:xfrm>
        </p:spPr>
        <p:txBody>
          <a:bodyPr>
            <a:normAutofit fontScale="90000"/>
          </a:bodyPr>
          <a:lstStyle/>
          <a:p>
            <a:r>
              <a:rPr lang="el-GR" sz="2000" b="1" dirty="0">
                <a:solidFill>
                  <a:schemeClr val="bg2">
                    <a:lumMod val="75000"/>
                  </a:schemeClr>
                </a:solidFill>
              </a:rPr>
              <a:t>«</a:t>
            </a:r>
            <a:r>
              <a:rPr lang="el-GR" sz="2000" b="1" cap="none" dirty="0">
                <a:solidFill>
                  <a:schemeClr val="bg2">
                    <a:lumMod val="75000"/>
                  </a:schemeClr>
                </a:solidFill>
              </a:rPr>
              <a:t>Πρόγραμμα Υποτροφιών Ι.Κ.Υ. για την ανάπτυξη συνεργασιών μεταξύ μελών ΔΕΠ ελληνικών ΑΕΙ και εκπαιδευτικών ιδρυμάτων ή φορέων ελληνικού πολιτισμού στο εξωτερικό» </a:t>
            </a:r>
            <a:r>
              <a:rPr lang="el-GR" sz="2000" cap="none" dirty="0">
                <a:solidFill>
                  <a:schemeClr val="bg2">
                    <a:lumMod val="75000"/>
                  </a:schemeClr>
                </a:solidFill>
              </a:rPr>
              <a:t/>
            </a:r>
            <a:br>
              <a:rPr lang="el-GR" sz="2000" cap="none" dirty="0">
                <a:solidFill>
                  <a:schemeClr val="bg2">
                    <a:lumMod val="75000"/>
                  </a:schemeClr>
                </a:solidFill>
              </a:rPr>
            </a:br>
            <a:endParaRPr lang="el-GR" sz="2000" cap="none" dirty="0">
              <a:solidFill>
                <a:schemeClr val="bg2">
                  <a:lumMod val="75000"/>
                </a:schemeClr>
              </a:solidFill>
            </a:endParaRPr>
          </a:p>
        </p:txBody>
      </p:sp>
      <p:graphicFrame>
        <p:nvGraphicFramePr>
          <p:cNvPr id="8" name="Content Placeholder 7"/>
          <p:cNvGraphicFramePr>
            <a:graphicFrameLocks noGrp="1"/>
          </p:cNvGraphicFramePr>
          <p:nvPr>
            <p:ph sz="quarter" idx="13"/>
            <p:extLst/>
          </p:nvPr>
        </p:nvGraphicFramePr>
        <p:xfrm>
          <a:off x="429491" y="1137237"/>
          <a:ext cx="11319163" cy="5153835"/>
        </p:xfrm>
        <a:graphic>
          <a:graphicData uri="http://schemas.openxmlformats.org/drawingml/2006/table">
            <a:tbl>
              <a:tblPr firstRow="1" firstCol="1" bandRow="1">
                <a:tableStyleId>{5C22544A-7EE6-4342-B048-85BDC9FD1C3A}</a:tableStyleId>
              </a:tblPr>
              <a:tblGrid>
                <a:gridCol w="1179853">
                  <a:extLst>
                    <a:ext uri="{9D8B030D-6E8A-4147-A177-3AD203B41FA5}">
                      <a16:colId xmlns="" xmlns:a16="http://schemas.microsoft.com/office/drawing/2014/main" val="20000"/>
                    </a:ext>
                  </a:extLst>
                </a:gridCol>
                <a:gridCol w="1170432">
                  <a:extLst>
                    <a:ext uri="{9D8B030D-6E8A-4147-A177-3AD203B41FA5}">
                      <a16:colId xmlns="" xmlns:a16="http://schemas.microsoft.com/office/drawing/2014/main" val="20001"/>
                    </a:ext>
                  </a:extLst>
                </a:gridCol>
                <a:gridCol w="3080697">
                  <a:extLst>
                    <a:ext uri="{9D8B030D-6E8A-4147-A177-3AD203B41FA5}">
                      <a16:colId xmlns="" xmlns:a16="http://schemas.microsoft.com/office/drawing/2014/main" val="20002"/>
                    </a:ext>
                  </a:extLst>
                </a:gridCol>
                <a:gridCol w="3076263">
                  <a:extLst>
                    <a:ext uri="{9D8B030D-6E8A-4147-A177-3AD203B41FA5}">
                      <a16:colId xmlns="" xmlns:a16="http://schemas.microsoft.com/office/drawing/2014/main" val="20003"/>
                    </a:ext>
                  </a:extLst>
                </a:gridCol>
                <a:gridCol w="2811918">
                  <a:extLst>
                    <a:ext uri="{9D8B030D-6E8A-4147-A177-3AD203B41FA5}">
                      <a16:colId xmlns="" xmlns:a16="http://schemas.microsoft.com/office/drawing/2014/main" val="20004"/>
                    </a:ext>
                  </a:extLst>
                </a:gridCol>
              </a:tblGrid>
              <a:tr h="928239">
                <a:tc>
                  <a:txBody>
                    <a:bodyPr/>
                    <a:lstStyle/>
                    <a:p>
                      <a:pPr algn="ctr">
                        <a:lnSpc>
                          <a:spcPct val="115000"/>
                        </a:lnSpc>
                        <a:spcAft>
                          <a:spcPts val="0"/>
                        </a:spcAft>
                      </a:pPr>
                      <a:r>
                        <a:rPr lang="el-GR" sz="1400" dirty="0">
                          <a:effectLst/>
                          <a:latin typeface="Calibri" panose="020F0502020204030204" pitchFamily="34" charset="0"/>
                          <a:cs typeface="Calibri" panose="020F0502020204030204" pitchFamily="34" charset="0"/>
                        </a:rPr>
                        <a:t>ΧΩΡΑ ΥΠΟΔΟΧΗΣ</a:t>
                      </a:r>
                      <a:endParaRPr lang="el-GR" sz="1400" dirty="0">
                        <a:effectLst/>
                        <a:latin typeface="Calibri" panose="020F0502020204030204" pitchFamily="34" charset="0"/>
                        <a:ea typeface="SimSun"/>
                        <a:cs typeface="Calibri" panose="020F0502020204030204" pitchFamily="34" charset="0"/>
                      </a:endParaRPr>
                    </a:p>
                  </a:txBody>
                  <a:tcPr marL="27162" marR="27162" marT="0" marB="0" anchor="ctr"/>
                </a:tc>
                <a:tc>
                  <a:txBody>
                    <a:bodyPr/>
                    <a:lstStyle/>
                    <a:p>
                      <a:pPr algn="ctr">
                        <a:lnSpc>
                          <a:spcPct val="115000"/>
                        </a:lnSpc>
                        <a:spcAft>
                          <a:spcPts val="0"/>
                        </a:spcAft>
                      </a:pPr>
                      <a:r>
                        <a:rPr lang="el-GR" sz="1400" dirty="0">
                          <a:effectLst/>
                          <a:latin typeface="Calibri" panose="020F0502020204030204" pitchFamily="34" charset="0"/>
                          <a:cs typeface="Calibri" panose="020F0502020204030204" pitchFamily="34" charset="0"/>
                        </a:rPr>
                        <a:t>AΡ. ΥΠΟΤΡ/ΙΩΝ ΜΕΛΩΝ ΔΕΠ</a:t>
                      </a:r>
                      <a:endParaRPr lang="el-GR" sz="1400" dirty="0">
                        <a:effectLst/>
                        <a:latin typeface="Calibri" panose="020F0502020204030204" pitchFamily="34" charset="0"/>
                        <a:ea typeface="SimSun"/>
                        <a:cs typeface="Calibri" panose="020F0502020204030204" pitchFamily="34" charset="0"/>
                      </a:endParaRPr>
                    </a:p>
                  </a:txBody>
                  <a:tcPr marL="27162" marR="27162" marT="0" marB="0" anchor="ctr"/>
                </a:tc>
                <a:tc>
                  <a:txBody>
                    <a:bodyPr/>
                    <a:lstStyle/>
                    <a:p>
                      <a:pPr algn="ctr">
                        <a:lnSpc>
                          <a:spcPct val="115000"/>
                        </a:lnSpc>
                        <a:spcAft>
                          <a:spcPts val="0"/>
                        </a:spcAft>
                      </a:pPr>
                      <a:r>
                        <a:rPr lang="el-GR" sz="1400" dirty="0">
                          <a:effectLst/>
                          <a:latin typeface="Calibri" panose="020F0502020204030204" pitchFamily="34" charset="0"/>
                          <a:cs typeface="Calibri" panose="020F0502020204030204" pitchFamily="34" charset="0"/>
                        </a:rPr>
                        <a:t>ΦΟΡΕΑΣ ΕΣΩΤΕΡΙΚΟΥ</a:t>
                      </a:r>
                      <a:endParaRPr lang="el-GR" sz="1400" dirty="0">
                        <a:effectLst/>
                        <a:latin typeface="Calibri" panose="020F0502020204030204" pitchFamily="34" charset="0"/>
                        <a:ea typeface="SimSun"/>
                        <a:cs typeface="Calibri" panose="020F0502020204030204" pitchFamily="34" charset="0"/>
                      </a:endParaRPr>
                    </a:p>
                  </a:txBody>
                  <a:tcPr marL="52961" marR="52961" marT="0" marB="0" anchor="ctr"/>
                </a:tc>
                <a:tc>
                  <a:txBody>
                    <a:bodyPr/>
                    <a:lstStyle/>
                    <a:p>
                      <a:pPr algn="ctr">
                        <a:lnSpc>
                          <a:spcPct val="115000"/>
                        </a:lnSpc>
                        <a:spcAft>
                          <a:spcPts val="0"/>
                        </a:spcAft>
                      </a:pPr>
                      <a:r>
                        <a:rPr lang="el-GR" sz="1400" dirty="0">
                          <a:effectLst/>
                          <a:latin typeface="Calibri" panose="020F0502020204030204" pitchFamily="34" charset="0"/>
                          <a:cs typeface="Calibri" panose="020F0502020204030204" pitchFamily="34" charset="0"/>
                        </a:rPr>
                        <a:t>ΦΟΡΕΑΣ ΕΞΩΤΕΡΙΚΟΥ</a:t>
                      </a:r>
                      <a:endParaRPr lang="el-GR" sz="1400" dirty="0">
                        <a:effectLst/>
                        <a:latin typeface="Calibri" panose="020F0502020204030204" pitchFamily="34" charset="0"/>
                        <a:ea typeface="SimSun"/>
                        <a:cs typeface="Calibri" panose="020F0502020204030204" pitchFamily="34" charset="0"/>
                      </a:endParaRPr>
                    </a:p>
                  </a:txBody>
                  <a:tcPr marL="52961" marR="52961" marT="0" marB="0" anchor="ctr"/>
                </a:tc>
                <a:tc>
                  <a:txBody>
                    <a:bodyPr/>
                    <a:lstStyle/>
                    <a:p>
                      <a:pPr algn="ctr">
                        <a:lnSpc>
                          <a:spcPct val="115000"/>
                        </a:lnSpc>
                        <a:spcAft>
                          <a:spcPts val="0"/>
                        </a:spcAft>
                      </a:pPr>
                      <a:r>
                        <a:rPr lang="el-GR" sz="1400">
                          <a:effectLst/>
                          <a:latin typeface="Calibri" panose="020F0502020204030204" pitchFamily="34" charset="0"/>
                          <a:cs typeface="Calibri" panose="020F0502020204030204" pitchFamily="34" charset="0"/>
                        </a:rPr>
                        <a:t>ΕΠΙΣΤΗΜΟΝΙΚΟΣ ΤΟΜΕΑΣ</a:t>
                      </a:r>
                      <a:endParaRPr lang="el-GR" sz="1400">
                        <a:effectLst/>
                        <a:latin typeface="Calibri" panose="020F0502020204030204" pitchFamily="34" charset="0"/>
                        <a:ea typeface="SimSun"/>
                        <a:cs typeface="Calibri" panose="020F0502020204030204" pitchFamily="34" charset="0"/>
                      </a:endParaRPr>
                    </a:p>
                  </a:txBody>
                  <a:tcPr marL="27162" marR="27162" marT="0" marB="0" anchor="ctr"/>
                </a:tc>
                <a:extLst>
                  <a:ext uri="{0D108BD9-81ED-4DB2-BD59-A6C34878D82A}">
                    <a16:rowId xmlns="" xmlns:a16="http://schemas.microsoft.com/office/drawing/2014/main" val="10000"/>
                  </a:ext>
                </a:extLst>
              </a:tr>
              <a:tr h="537393">
                <a:tc>
                  <a:txBody>
                    <a:bodyPr/>
                    <a:lstStyle/>
                    <a:p>
                      <a:pPr algn="ctr">
                        <a:lnSpc>
                          <a:spcPct val="115000"/>
                        </a:lnSpc>
                        <a:spcAft>
                          <a:spcPts val="0"/>
                        </a:spcAft>
                      </a:pPr>
                      <a:r>
                        <a:rPr lang="el-GR" sz="1400" dirty="0">
                          <a:effectLst/>
                          <a:latin typeface="Calibri" panose="020F0502020204030204" pitchFamily="34" charset="0"/>
                          <a:cs typeface="Calibri" panose="020F0502020204030204" pitchFamily="34" charset="0"/>
                        </a:rPr>
                        <a:t>ΚΑΝΑΔΑΣ</a:t>
                      </a:r>
                      <a:endParaRPr lang="el-GR" sz="1400" dirty="0">
                        <a:effectLst/>
                        <a:latin typeface="Calibri" panose="020F0502020204030204" pitchFamily="34" charset="0"/>
                        <a:ea typeface="SimSun"/>
                        <a:cs typeface="Calibri" panose="020F0502020204030204" pitchFamily="34" charset="0"/>
                      </a:endParaRPr>
                    </a:p>
                  </a:txBody>
                  <a:tcPr marL="27162" marR="27162" marT="0" marB="0" anchor="ctr"/>
                </a:tc>
                <a:tc>
                  <a:txBody>
                    <a:bodyPr/>
                    <a:lstStyle/>
                    <a:p>
                      <a:pPr algn="ctr">
                        <a:lnSpc>
                          <a:spcPct val="115000"/>
                        </a:lnSpc>
                        <a:spcAft>
                          <a:spcPts val="0"/>
                        </a:spcAft>
                      </a:pPr>
                      <a:r>
                        <a:rPr lang="el-GR" sz="1400" dirty="0">
                          <a:effectLst/>
                          <a:latin typeface="Calibri" panose="020F0502020204030204" pitchFamily="34" charset="0"/>
                          <a:cs typeface="Calibri" panose="020F0502020204030204" pitchFamily="34" charset="0"/>
                        </a:rPr>
                        <a:t>1</a:t>
                      </a:r>
                      <a:endParaRPr lang="el-GR" sz="1400" dirty="0">
                        <a:effectLst/>
                        <a:latin typeface="Calibri" panose="020F0502020204030204" pitchFamily="34" charset="0"/>
                        <a:ea typeface="SimSun"/>
                        <a:cs typeface="Calibri" panose="020F0502020204030204" pitchFamily="34" charset="0"/>
                      </a:endParaRPr>
                    </a:p>
                  </a:txBody>
                  <a:tcPr marL="27162" marR="27162" marT="0" marB="0" anchor="ctr"/>
                </a:tc>
                <a:tc>
                  <a:txBody>
                    <a:bodyPr/>
                    <a:lstStyle/>
                    <a:p>
                      <a:pPr algn="ctr">
                        <a:lnSpc>
                          <a:spcPct val="115000"/>
                        </a:lnSpc>
                        <a:spcAft>
                          <a:spcPts val="0"/>
                        </a:spcAft>
                      </a:pPr>
                      <a:r>
                        <a:rPr lang="el-GR" sz="1400" dirty="0">
                          <a:effectLst/>
                          <a:latin typeface="Calibri" panose="020F0502020204030204" pitchFamily="34" charset="0"/>
                          <a:cs typeface="Calibri" panose="020F0502020204030204" pitchFamily="34" charset="0"/>
                        </a:rPr>
                        <a:t>Πανεπιστήμιο Κρήτης</a:t>
                      </a:r>
                    </a:p>
                  </a:txBody>
                  <a:tcPr marL="27162" marR="27162" marT="0" marB="0" anchor="ct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en-US" sz="1400" kern="1200" dirty="0">
                          <a:solidFill>
                            <a:schemeClr val="dk1"/>
                          </a:solidFill>
                          <a:effectLst/>
                          <a:latin typeface="Calibri" panose="020F0502020204030204" pitchFamily="34" charset="0"/>
                          <a:ea typeface="+mn-ea"/>
                          <a:cs typeface="Calibri" panose="020F0502020204030204" pitchFamily="34" charset="0"/>
                        </a:rPr>
                        <a:t>Simon Fraser University </a:t>
                      </a:r>
                      <a:endParaRPr lang="el-GR" sz="1400" kern="1200" dirty="0">
                        <a:solidFill>
                          <a:schemeClr val="dk1"/>
                        </a:solidFill>
                        <a:effectLst/>
                        <a:latin typeface="Calibri" panose="020F0502020204030204" pitchFamily="34" charset="0"/>
                        <a:ea typeface="+mn-ea"/>
                        <a:cs typeface="Calibri" panose="020F0502020204030204" pitchFamily="34" charset="0"/>
                      </a:endParaRPr>
                    </a:p>
                  </a:txBody>
                  <a:tcPr marL="36216" marR="36216" marT="18108" marB="18108"/>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r>
                        <a:rPr lang="el-GR" sz="1400" kern="1200" dirty="0">
                          <a:solidFill>
                            <a:schemeClr val="dk1"/>
                          </a:solidFill>
                          <a:effectLst/>
                          <a:latin typeface="Calibri" panose="020F0502020204030204" pitchFamily="34" charset="0"/>
                          <a:ea typeface="+mn-ea"/>
                          <a:cs typeface="Calibri" panose="020F0502020204030204" pitchFamily="34" charset="0"/>
                        </a:rPr>
                        <a:t>Γλωσσολογία</a:t>
                      </a:r>
                    </a:p>
                    <a:p>
                      <a:pPr marL="0" algn="ctr" defTabSz="914400" rtl="0" eaLnBrk="1" latinLnBrk="0" hangingPunct="1">
                        <a:lnSpc>
                          <a:spcPct val="115000"/>
                        </a:lnSpc>
                        <a:spcAft>
                          <a:spcPts val="0"/>
                        </a:spcAft>
                      </a:pPr>
                      <a:endParaRPr lang="el-GR" sz="1400" kern="1200" dirty="0">
                        <a:solidFill>
                          <a:schemeClr val="dk1"/>
                        </a:solidFill>
                        <a:effectLst/>
                        <a:latin typeface="Calibri" panose="020F0502020204030204" pitchFamily="34" charset="0"/>
                        <a:ea typeface="+mn-ea"/>
                        <a:cs typeface="Calibri" panose="020F0502020204030204" pitchFamily="34" charset="0"/>
                      </a:endParaRPr>
                    </a:p>
                  </a:txBody>
                  <a:tcPr marL="36216" marR="36216" marT="18108" marB="18108"/>
                </a:tc>
                <a:extLst>
                  <a:ext uri="{0D108BD9-81ED-4DB2-BD59-A6C34878D82A}">
                    <a16:rowId xmlns="" xmlns:a16="http://schemas.microsoft.com/office/drawing/2014/main" val="10001"/>
                  </a:ext>
                </a:extLst>
              </a:tr>
              <a:tr h="794659">
                <a:tc>
                  <a:txBody>
                    <a:bodyPr/>
                    <a:lstStyle/>
                    <a:p>
                      <a:pPr algn="ctr">
                        <a:lnSpc>
                          <a:spcPct val="115000"/>
                        </a:lnSpc>
                        <a:spcAft>
                          <a:spcPts val="0"/>
                        </a:spcAft>
                      </a:pPr>
                      <a:r>
                        <a:rPr lang="el-GR" sz="1400">
                          <a:effectLst/>
                          <a:latin typeface="Calibri" panose="020F0502020204030204" pitchFamily="34" charset="0"/>
                          <a:cs typeface="Calibri" panose="020F0502020204030204" pitchFamily="34" charset="0"/>
                        </a:rPr>
                        <a:t>ΓΕΡΜΑΝΙΑ</a:t>
                      </a:r>
                      <a:endParaRPr lang="el-GR" sz="1400">
                        <a:effectLst/>
                        <a:latin typeface="Calibri" panose="020F0502020204030204" pitchFamily="34" charset="0"/>
                        <a:ea typeface="SimSun"/>
                        <a:cs typeface="Calibri" panose="020F0502020204030204" pitchFamily="34" charset="0"/>
                      </a:endParaRPr>
                    </a:p>
                  </a:txBody>
                  <a:tcPr marL="27162" marR="27162" marT="18108" marB="18108" anchor="ctr"/>
                </a:tc>
                <a:tc>
                  <a:txBody>
                    <a:bodyPr/>
                    <a:lstStyle/>
                    <a:p>
                      <a:pPr algn="ctr">
                        <a:lnSpc>
                          <a:spcPct val="115000"/>
                        </a:lnSpc>
                        <a:spcAft>
                          <a:spcPts val="0"/>
                        </a:spcAft>
                      </a:pPr>
                      <a:r>
                        <a:rPr lang="el-GR" sz="1400" dirty="0">
                          <a:effectLst/>
                          <a:latin typeface="Calibri" panose="020F0502020204030204" pitchFamily="34" charset="0"/>
                          <a:cs typeface="Calibri" panose="020F0502020204030204" pitchFamily="34" charset="0"/>
                        </a:rPr>
                        <a:t>1</a:t>
                      </a:r>
                      <a:endParaRPr lang="el-GR" sz="1400" dirty="0">
                        <a:effectLst/>
                        <a:latin typeface="Calibri" panose="020F0502020204030204" pitchFamily="34" charset="0"/>
                        <a:ea typeface="SimSun"/>
                        <a:cs typeface="Calibri" panose="020F0502020204030204" pitchFamily="34" charset="0"/>
                      </a:endParaRPr>
                    </a:p>
                  </a:txBody>
                  <a:tcPr marL="27162" marR="27162" marT="18108" marB="18108" anchor="ctr"/>
                </a:tc>
                <a:tc>
                  <a:txBody>
                    <a:bodyPr/>
                    <a:lstStyle/>
                    <a:p>
                      <a:pPr algn="ctr">
                        <a:lnSpc>
                          <a:spcPct val="115000"/>
                        </a:lnSpc>
                        <a:spcAft>
                          <a:spcPts val="0"/>
                        </a:spcAft>
                      </a:pPr>
                      <a:r>
                        <a:rPr lang="el-GR" sz="1400" dirty="0">
                          <a:effectLst/>
                          <a:latin typeface="Calibri" panose="020F0502020204030204" pitchFamily="34" charset="0"/>
                          <a:cs typeface="Calibri" panose="020F0502020204030204" pitchFamily="34" charset="0"/>
                        </a:rPr>
                        <a:t>Πανεπιστήμιο Πελοποννήσου</a:t>
                      </a:r>
                    </a:p>
                  </a:txBody>
                  <a:tcPr marL="27162" marR="27162" marT="18108" marB="18108" anchor="ct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endParaRPr lang="el-GR" sz="1400" kern="1200" dirty="0">
                        <a:solidFill>
                          <a:schemeClr val="dk1"/>
                        </a:solidFill>
                        <a:effectLst/>
                        <a:latin typeface="Calibri" panose="020F0502020204030204" pitchFamily="34" charset="0"/>
                        <a:ea typeface="+mn-ea"/>
                        <a:cs typeface="Calibri" panose="020F0502020204030204" pitchFamily="34" charset="0"/>
                      </a:endParaRPr>
                    </a:p>
                    <a:p>
                      <a:pPr marL="0" marR="0" indent="0" algn="ctr" defTabSz="914400" rtl="0" eaLnBrk="1" fontAlgn="auto" latinLnBrk="0" hangingPunct="1">
                        <a:lnSpc>
                          <a:spcPct val="115000"/>
                        </a:lnSpc>
                        <a:spcBef>
                          <a:spcPts val="0"/>
                        </a:spcBef>
                        <a:spcAft>
                          <a:spcPts val="0"/>
                        </a:spcAft>
                        <a:buClrTx/>
                        <a:buSzTx/>
                        <a:buFontTx/>
                        <a:buNone/>
                        <a:tabLst/>
                        <a:defRPr/>
                      </a:pPr>
                      <a:r>
                        <a:rPr lang="el-GR" sz="1400" kern="1200" dirty="0">
                          <a:solidFill>
                            <a:schemeClr val="dk1"/>
                          </a:solidFill>
                          <a:effectLst/>
                          <a:latin typeface="Calibri" panose="020F0502020204030204" pitchFamily="34" charset="0"/>
                          <a:ea typeface="+mn-ea"/>
                          <a:cs typeface="Calibri" panose="020F0502020204030204" pitchFamily="34" charset="0"/>
                        </a:rPr>
                        <a:t>Πανεπιστήμιο Κολωνίας</a:t>
                      </a:r>
                    </a:p>
                    <a:p>
                      <a:pPr marL="0" algn="ctr" defTabSz="914400" rtl="0" eaLnBrk="1" latinLnBrk="0" hangingPunct="1">
                        <a:lnSpc>
                          <a:spcPct val="115000"/>
                        </a:lnSpc>
                        <a:spcAft>
                          <a:spcPts val="0"/>
                        </a:spcAft>
                      </a:pPr>
                      <a:endParaRPr lang="el-GR" sz="1400" kern="1200" dirty="0">
                        <a:solidFill>
                          <a:schemeClr val="dk1"/>
                        </a:solidFill>
                        <a:effectLst/>
                        <a:latin typeface="Calibri" panose="020F0502020204030204" pitchFamily="34" charset="0"/>
                        <a:ea typeface="+mn-ea"/>
                        <a:cs typeface="Calibri" panose="020F0502020204030204" pitchFamily="34" charset="0"/>
                      </a:endParaRPr>
                    </a:p>
                  </a:txBody>
                  <a:tcPr marL="36216" marR="36216" marT="18108" marB="18108"/>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endParaRPr lang="el-GR" sz="1400" kern="1200" dirty="0">
                        <a:solidFill>
                          <a:schemeClr val="dk1"/>
                        </a:solidFill>
                        <a:effectLst/>
                        <a:latin typeface="Calibri" panose="020F0502020204030204" pitchFamily="34" charset="0"/>
                        <a:ea typeface="+mn-ea"/>
                        <a:cs typeface="Calibri" panose="020F0502020204030204" pitchFamily="34" charset="0"/>
                      </a:endParaRPr>
                    </a:p>
                    <a:p>
                      <a:pPr marL="0" marR="0" indent="0" algn="ctr" defTabSz="914400" rtl="0" eaLnBrk="1" fontAlgn="auto" latinLnBrk="0" hangingPunct="1">
                        <a:lnSpc>
                          <a:spcPct val="115000"/>
                        </a:lnSpc>
                        <a:spcBef>
                          <a:spcPts val="0"/>
                        </a:spcBef>
                        <a:spcAft>
                          <a:spcPts val="0"/>
                        </a:spcAft>
                        <a:buClrTx/>
                        <a:buSzTx/>
                        <a:buFontTx/>
                        <a:buNone/>
                        <a:tabLst/>
                        <a:defRPr/>
                      </a:pPr>
                      <a:r>
                        <a:rPr lang="el-GR" sz="1400" kern="1200" dirty="0">
                          <a:solidFill>
                            <a:schemeClr val="dk1"/>
                          </a:solidFill>
                          <a:effectLst/>
                          <a:latin typeface="Calibri" panose="020F0502020204030204" pitchFamily="34" charset="0"/>
                          <a:ea typeface="+mn-ea"/>
                          <a:cs typeface="Calibri" panose="020F0502020204030204" pitchFamily="34" charset="0"/>
                        </a:rPr>
                        <a:t>Γλωσσολογία</a:t>
                      </a:r>
                    </a:p>
                    <a:p>
                      <a:pPr marL="0" algn="ctr" defTabSz="914400" rtl="0" eaLnBrk="1" latinLnBrk="0" hangingPunct="1">
                        <a:lnSpc>
                          <a:spcPct val="115000"/>
                        </a:lnSpc>
                        <a:spcAft>
                          <a:spcPts val="0"/>
                        </a:spcAft>
                      </a:pPr>
                      <a:endParaRPr lang="el-GR" sz="1400" kern="1200" dirty="0">
                        <a:solidFill>
                          <a:schemeClr val="dk1"/>
                        </a:solidFill>
                        <a:effectLst/>
                        <a:latin typeface="Calibri" panose="020F0502020204030204" pitchFamily="34" charset="0"/>
                        <a:ea typeface="+mn-ea"/>
                        <a:cs typeface="Calibri" panose="020F0502020204030204" pitchFamily="34" charset="0"/>
                      </a:endParaRPr>
                    </a:p>
                  </a:txBody>
                  <a:tcPr marL="36216" marR="36216" marT="18108" marB="18108"/>
                </a:tc>
                <a:extLst>
                  <a:ext uri="{0D108BD9-81ED-4DB2-BD59-A6C34878D82A}">
                    <a16:rowId xmlns="" xmlns:a16="http://schemas.microsoft.com/office/drawing/2014/main" val="10002"/>
                  </a:ext>
                </a:extLst>
              </a:tr>
              <a:tr h="537393">
                <a:tc>
                  <a:txBody>
                    <a:bodyPr/>
                    <a:lstStyle/>
                    <a:p>
                      <a:pPr algn="ctr">
                        <a:lnSpc>
                          <a:spcPct val="115000"/>
                        </a:lnSpc>
                        <a:spcAft>
                          <a:spcPts val="0"/>
                        </a:spcAft>
                      </a:pPr>
                      <a:r>
                        <a:rPr lang="el-GR" sz="1400" dirty="0">
                          <a:effectLst/>
                          <a:latin typeface="Calibri" panose="020F0502020204030204" pitchFamily="34" charset="0"/>
                          <a:cs typeface="Calibri" panose="020F0502020204030204" pitchFamily="34" charset="0"/>
                        </a:rPr>
                        <a:t>ΑΥΣΤΡΙΑ</a:t>
                      </a:r>
                      <a:endParaRPr lang="el-GR" sz="1400" dirty="0">
                        <a:effectLst/>
                        <a:latin typeface="Calibri" panose="020F0502020204030204" pitchFamily="34" charset="0"/>
                        <a:ea typeface="SimSun"/>
                        <a:cs typeface="Calibri" panose="020F0502020204030204" pitchFamily="34" charset="0"/>
                      </a:endParaRPr>
                    </a:p>
                  </a:txBody>
                  <a:tcPr marL="27162" marR="27162" marT="18108" marB="18108" anchor="ctr"/>
                </a:tc>
                <a:tc>
                  <a:txBody>
                    <a:bodyPr/>
                    <a:lstStyle/>
                    <a:p>
                      <a:pPr algn="ctr">
                        <a:lnSpc>
                          <a:spcPct val="115000"/>
                        </a:lnSpc>
                        <a:spcAft>
                          <a:spcPts val="0"/>
                        </a:spcAft>
                      </a:pPr>
                      <a:r>
                        <a:rPr lang="el-GR" sz="1400">
                          <a:effectLst/>
                          <a:latin typeface="Calibri" panose="020F0502020204030204" pitchFamily="34" charset="0"/>
                          <a:cs typeface="Calibri" panose="020F0502020204030204" pitchFamily="34" charset="0"/>
                        </a:rPr>
                        <a:t>1</a:t>
                      </a:r>
                      <a:endParaRPr lang="el-GR" sz="1400">
                        <a:effectLst/>
                        <a:latin typeface="Calibri" panose="020F0502020204030204" pitchFamily="34" charset="0"/>
                        <a:ea typeface="SimSun"/>
                        <a:cs typeface="Calibri" panose="020F0502020204030204" pitchFamily="34" charset="0"/>
                      </a:endParaRPr>
                    </a:p>
                  </a:txBody>
                  <a:tcPr marL="27162" marR="27162" marT="18108" marB="18108" anchor="ctr"/>
                </a:tc>
                <a:tc>
                  <a:txBody>
                    <a:bodyPr/>
                    <a:lstStyle/>
                    <a:p>
                      <a:pPr algn="ctr">
                        <a:lnSpc>
                          <a:spcPct val="115000"/>
                        </a:lnSpc>
                        <a:spcAft>
                          <a:spcPts val="0"/>
                        </a:spcAft>
                      </a:pPr>
                      <a:r>
                        <a:rPr lang="el-GR" sz="1400" dirty="0">
                          <a:effectLst/>
                          <a:latin typeface="Calibri" panose="020F0502020204030204" pitchFamily="34" charset="0"/>
                          <a:cs typeface="Calibri" panose="020F0502020204030204" pitchFamily="34" charset="0"/>
                        </a:rPr>
                        <a:t>Πανεπιστήμιο Δυτικής Αττικής</a:t>
                      </a:r>
                      <a:endParaRPr lang="el-GR" sz="1400" dirty="0">
                        <a:effectLst/>
                        <a:latin typeface="Calibri" panose="020F0502020204030204" pitchFamily="34" charset="0"/>
                        <a:ea typeface="SimSun"/>
                        <a:cs typeface="Calibri" panose="020F0502020204030204" pitchFamily="34" charset="0"/>
                      </a:endParaRPr>
                    </a:p>
                  </a:txBody>
                  <a:tcPr marL="27162" marR="27162" marT="18108" marB="18108" anchor="ctr"/>
                </a:tc>
                <a:tc>
                  <a:txBody>
                    <a:bodyPr/>
                    <a:lstStyle/>
                    <a:p>
                      <a:pPr marL="0" algn="ctr" defTabSz="914400" rtl="0" eaLnBrk="1" latinLnBrk="0" hangingPunct="1">
                        <a:lnSpc>
                          <a:spcPct val="115000"/>
                        </a:lnSpc>
                        <a:spcAft>
                          <a:spcPts val="0"/>
                        </a:spcAft>
                      </a:pPr>
                      <a:r>
                        <a:rPr lang="el-GR" sz="1400" kern="1200" dirty="0" err="1">
                          <a:solidFill>
                            <a:schemeClr val="dk1"/>
                          </a:solidFill>
                          <a:effectLst/>
                          <a:latin typeface="Calibri" panose="020F0502020204030204" pitchFamily="34" charset="0"/>
                          <a:ea typeface="+mn-ea"/>
                          <a:cs typeface="Calibri" panose="020F0502020204030204" pitchFamily="34" charset="0"/>
                        </a:rPr>
                        <a:t>University</a:t>
                      </a:r>
                      <a:r>
                        <a:rPr lang="el-GR" sz="1400" kern="1200" dirty="0">
                          <a:solidFill>
                            <a:schemeClr val="dk1"/>
                          </a:solidFill>
                          <a:effectLst/>
                          <a:latin typeface="Calibri" panose="020F0502020204030204" pitchFamily="34" charset="0"/>
                          <a:ea typeface="+mn-ea"/>
                          <a:cs typeface="Calibri" panose="020F0502020204030204" pitchFamily="34" charset="0"/>
                        </a:rPr>
                        <a:t> </a:t>
                      </a:r>
                      <a:r>
                        <a:rPr lang="el-GR" sz="1400" kern="1200" dirty="0" err="1">
                          <a:solidFill>
                            <a:schemeClr val="dk1"/>
                          </a:solidFill>
                          <a:effectLst/>
                          <a:latin typeface="Calibri" panose="020F0502020204030204" pitchFamily="34" charset="0"/>
                          <a:ea typeface="+mn-ea"/>
                          <a:cs typeface="Calibri" panose="020F0502020204030204" pitchFamily="34" charset="0"/>
                        </a:rPr>
                        <a:t>of</a:t>
                      </a:r>
                      <a:r>
                        <a:rPr lang="el-GR" sz="1400" kern="1200" dirty="0">
                          <a:solidFill>
                            <a:schemeClr val="dk1"/>
                          </a:solidFill>
                          <a:effectLst/>
                          <a:latin typeface="Calibri" panose="020F0502020204030204" pitchFamily="34" charset="0"/>
                          <a:ea typeface="+mn-ea"/>
                          <a:cs typeface="Calibri" panose="020F0502020204030204" pitchFamily="34" charset="0"/>
                        </a:rPr>
                        <a:t> </a:t>
                      </a:r>
                      <a:r>
                        <a:rPr lang="el-GR" sz="1400" kern="1200" dirty="0" err="1">
                          <a:solidFill>
                            <a:schemeClr val="dk1"/>
                          </a:solidFill>
                          <a:effectLst/>
                          <a:latin typeface="Calibri" panose="020F0502020204030204" pitchFamily="34" charset="0"/>
                          <a:ea typeface="+mn-ea"/>
                          <a:cs typeface="Calibri" panose="020F0502020204030204" pitchFamily="34" charset="0"/>
                        </a:rPr>
                        <a:t>Vienna</a:t>
                      </a:r>
                      <a:endParaRPr lang="el-GR" sz="1400" kern="1200" dirty="0">
                        <a:solidFill>
                          <a:schemeClr val="dk1"/>
                        </a:solidFill>
                        <a:effectLst/>
                        <a:latin typeface="Calibri" panose="020F0502020204030204" pitchFamily="34" charset="0"/>
                        <a:ea typeface="+mn-ea"/>
                        <a:cs typeface="Calibri" panose="020F0502020204030204" pitchFamily="34" charset="0"/>
                      </a:endParaRPr>
                    </a:p>
                  </a:txBody>
                  <a:tcPr marL="27162" marR="27162" marT="18108" marB="18108" anchor="ctr"/>
                </a:tc>
                <a:tc>
                  <a:txBody>
                    <a:bodyPr/>
                    <a:lstStyle/>
                    <a:p>
                      <a:pPr marL="0" algn="ctr" defTabSz="914400" rtl="0" eaLnBrk="1" latinLnBrk="0" hangingPunct="1">
                        <a:lnSpc>
                          <a:spcPct val="115000"/>
                        </a:lnSpc>
                        <a:spcAft>
                          <a:spcPts val="0"/>
                        </a:spcAft>
                      </a:pPr>
                      <a:r>
                        <a:rPr lang="el-GR" sz="1400" kern="1200" dirty="0">
                          <a:solidFill>
                            <a:schemeClr val="dk1"/>
                          </a:solidFill>
                          <a:effectLst/>
                          <a:latin typeface="Calibri" panose="020F0502020204030204" pitchFamily="34" charset="0"/>
                          <a:ea typeface="+mn-ea"/>
                          <a:cs typeface="Calibri" panose="020F0502020204030204" pitchFamily="34" charset="0"/>
                        </a:rPr>
                        <a:t>Συντήρηση Εικαστικών Έργων Τέχνης και Αρχειακού Υλικού</a:t>
                      </a:r>
                    </a:p>
                  </a:txBody>
                  <a:tcPr marL="27162" marR="27162" marT="18108" marB="18108" anchor="ctr"/>
                </a:tc>
                <a:extLst>
                  <a:ext uri="{0D108BD9-81ED-4DB2-BD59-A6C34878D82A}">
                    <a16:rowId xmlns="" xmlns:a16="http://schemas.microsoft.com/office/drawing/2014/main" val="10003"/>
                  </a:ext>
                </a:extLst>
              </a:tr>
              <a:tr h="537393">
                <a:tc>
                  <a:txBody>
                    <a:bodyPr/>
                    <a:lstStyle/>
                    <a:p>
                      <a:pPr algn="ctr">
                        <a:lnSpc>
                          <a:spcPct val="115000"/>
                        </a:lnSpc>
                        <a:spcAft>
                          <a:spcPts val="0"/>
                        </a:spcAft>
                      </a:pPr>
                      <a:r>
                        <a:rPr lang="el-GR" sz="1400">
                          <a:effectLst/>
                          <a:latin typeface="Calibri" panose="020F0502020204030204" pitchFamily="34" charset="0"/>
                          <a:cs typeface="Calibri" panose="020F0502020204030204" pitchFamily="34" charset="0"/>
                        </a:rPr>
                        <a:t>ΜΕΓΑΛΗ ΒΡΕΤΑΝΙΑ</a:t>
                      </a:r>
                      <a:endParaRPr lang="el-GR" sz="1400">
                        <a:effectLst/>
                        <a:latin typeface="Calibri" panose="020F0502020204030204" pitchFamily="34" charset="0"/>
                        <a:ea typeface="SimSun"/>
                        <a:cs typeface="Calibri" panose="020F0502020204030204" pitchFamily="34" charset="0"/>
                      </a:endParaRPr>
                    </a:p>
                  </a:txBody>
                  <a:tcPr marL="27162" marR="27162" marT="18108" marB="18108" anchor="ctr"/>
                </a:tc>
                <a:tc>
                  <a:txBody>
                    <a:bodyPr/>
                    <a:lstStyle/>
                    <a:p>
                      <a:pPr algn="ctr">
                        <a:lnSpc>
                          <a:spcPct val="115000"/>
                        </a:lnSpc>
                        <a:spcAft>
                          <a:spcPts val="0"/>
                        </a:spcAft>
                      </a:pPr>
                      <a:r>
                        <a:rPr lang="el-GR" sz="1400">
                          <a:effectLst/>
                          <a:latin typeface="Calibri" panose="020F0502020204030204" pitchFamily="34" charset="0"/>
                          <a:cs typeface="Calibri" panose="020F0502020204030204" pitchFamily="34" charset="0"/>
                        </a:rPr>
                        <a:t>1</a:t>
                      </a:r>
                      <a:endParaRPr lang="el-GR" sz="1400">
                        <a:effectLst/>
                        <a:latin typeface="Calibri" panose="020F0502020204030204" pitchFamily="34" charset="0"/>
                        <a:ea typeface="SimSun"/>
                        <a:cs typeface="Calibri" panose="020F0502020204030204" pitchFamily="34" charset="0"/>
                      </a:endParaRPr>
                    </a:p>
                  </a:txBody>
                  <a:tcPr marL="27162" marR="27162" marT="18108" marB="18108" anchor="ctr"/>
                </a:tc>
                <a:tc>
                  <a:txBody>
                    <a:bodyPr/>
                    <a:lstStyle/>
                    <a:p>
                      <a:pPr algn="ctr">
                        <a:lnSpc>
                          <a:spcPct val="115000"/>
                        </a:lnSpc>
                        <a:spcAft>
                          <a:spcPts val="0"/>
                        </a:spcAft>
                      </a:pPr>
                      <a:r>
                        <a:rPr lang="el-GR" sz="1400" dirty="0">
                          <a:effectLst/>
                          <a:latin typeface="Calibri" panose="020F0502020204030204" pitchFamily="34" charset="0"/>
                          <a:cs typeface="Calibri" panose="020F0502020204030204" pitchFamily="34" charset="0"/>
                        </a:rPr>
                        <a:t>Πανεπιστήμιο Αιγαίου</a:t>
                      </a:r>
                      <a:endParaRPr lang="el-GR" sz="1400" dirty="0">
                        <a:effectLst/>
                        <a:latin typeface="Calibri" panose="020F0502020204030204" pitchFamily="34" charset="0"/>
                        <a:ea typeface="SimSun"/>
                        <a:cs typeface="Calibri" panose="020F0502020204030204" pitchFamily="34" charset="0"/>
                      </a:endParaRPr>
                    </a:p>
                  </a:txBody>
                  <a:tcPr marL="27162" marR="27162" marT="18108" marB="18108" anchor="ctr"/>
                </a:tc>
                <a:tc>
                  <a:txBody>
                    <a:bodyPr/>
                    <a:lstStyle/>
                    <a:p>
                      <a:pPr marL="0" algn="ctr" defTabSz="914400" rtl="0" eaLnBrk="1" latinLnBrk="0" hangingPunct="1">
                        <a:lnSpc>
                          <a:spcPct val="115000"/>
                        </a:lnSpc>
                        <a:spcAft>
                          <a:spcPts val="0"/>
                        </a:spcAft>
                      </a:pPr>
                      <a:r>
                        <a:rPr lang="el-GR" sz="1400" kern="1200" dirty="0" err="1">
                          <a:solidFill>
                            <a:schemeClr val="dk1"/>
                          </a:solidFill>
                          <a:effectLst/>
                          <a:latin typeface="Calibri" panose="020F0502020204030204" pitchFamily="34" charset="0"/>
                          <a:ea typeface="+mn-ea"/>
                          <a:cs typeface="Calibri" panose="020F0502020204030204" pitchFamily="34" charset="0"/>
                        </a:rPr>
                        <a:t>King's</a:t>
                      </a:r>
                      <a:r>
                        <a:rPr lang="el-GR" sz="1400" kern="1200" dirty="0">
                          <a:solidFill>
                            <a:schemeClr val="dk1"/>
                          </a:solidFill>
                          <a:effectLst/>
                          <a:latin typeface="Calibri" panose="020F0502020204030204" pitchFamily="34" charset="0"/>
                          <a:ea typeface="+mn-ea"/>
                          <a:cs typeface="Calibri" panose="020F0502020204030204" pitchFamily="34" charset="0"/>
                        </a:rPr>
                        <a:t> </a:t>
                      </a:r>
                      <a:r>
                        <a:rPr lang="el-GR" sz="1400" kern="1200" dirty="0" err="1">
                          <a:solidFill>
                            <a:schemeClr val="dk1"/>
                          </a:solidFill>
                          <a:effectLst/>
                          <a:latin typeface="Calibri" panose="020F0502020204030204" pitchFamily="34" charset="0"/>
                          <a:ea typeface="+mn-ea"/>
                          <a:cs typeface="Calibri" panose="020F0502020204030204" pitchFamily="34" charset="0"/>
                        </a:rPr>
                        <a:t>Kollege</a:t>
                      </a:r>
                      <a:r>
                        <a:rPr lang="el-GR" sz="1400" kern="1200" dirty="0">
                          <a:solidFill>
                            <a:schemeClr val="dk1"/>
                          </a:solidFill>
                          <a:effectLst/>
                          <a:latin typeface="Calibri" panose="020F0502020204030204" pitchFamily="34" charset="0"/>
                          <a:ea typeface="+mn-ea"/>
                          <a:cs typeface="Calibri" panose="020F0502020204030204" pitchFamily="34" charset="0"/>
                        </a:rPr>
                        <a:t> </a:t>
                      </a:r>
                      <a:r>
                        <a:rPr lang="el-GR" sz="1400" kern="1200" dirty="0" err="1">
                          <a:solidFill>
                            <a:schemeClr val="dk1"/>
                          </a:solidFill>
                          <a:effectLst/>
                          <a:latin typeface="Calibri" panose="020F0502020204030204" pitchFamily="34" charset="0"/>
                          <a:ea typeface="+mn-ea"/>
                          <a:cs typeface="Calibri" panose="020F0502020204030204" pitchFamily="34" charset="0"/>
                        </a:rPr>
                        <a:t>London</a:t>
                      </a:r>
                      <a:endParaRPr lang="el-GR" sz="1400" kern="1200" dirty="0">
                        <a:solidFill>
                          <a:schemeClr val="dk1"/>
                        </a:solidFill>
                        <a:effectLst/>
                        <a:latin typeface="Calibri" panose="020F0502020204030204" pitchFamily="34" charset="0"/>
                        <a:ea typeface="+mn-ea"/>
                        <a:cs typeface="Calibri" panose="020F0502020204030204" pitchFamily="34" charset="0"/>
                      </a:endParaRPr>
                    </a:p>
                  </a:txBody>
                  <a:tcPr marL="27162" marR="27162" marT="18108" marB="18108" anchor="ctr"/>
                </a:tc>
                <a:tc>
                  <a:txBody>
                    <a:bodyPr/>
                    <a:lstStyle/>
                    <a:p>
                      <a:pPr marL="0" algn="ctr" defTabSz="914400" rtl="0" eaLnBrk="1" latinLnBrk="0" hangingPunct="1">
                        <a:lnSpc>
                          <a:spcPct val="115000"/>
                        </a:lnSpc>
                        <a:spcAft>
                          <a:spcPts val="0"/>
                        </a:spcAft>
                      </a:pPr>
                      <a:r>
                        <a:rPr lang="el-GR" sz="1400" kern="1200" dirty="0">
                          <a:solidFill>
                            <a:schemeClr val="dk1"/>
                          </a:solidFill>
                          <a:effectLst/>
                          <a:latin typeface="Calibri" panose="020F0502020204030204" pitchFamily="34" charset="0"/>
                          <a:ea typeface="+mn-ea"/>
                          <a:cs typeface="Calibri" panose="020F0502020204030204" pitchFamily="34" charset="0"/>
                        </a:rPr>
                        <a:t>Γλωσσολογία</a:t>
                      </a:r>
                    </a:p>
                  </a:txBody>
                  <a:tcPr marL="27162" marR="27162" marT="18108" marB="18108" anchor="ctr"/>
                </a:tc>
                <a:extLst>
                  <a:ext uri="{0D108BD9-81ED-4DB2-BD59-A6C34878D82A}">
                    <a16:rowId xmlns="" xmlns:a16="http://schemas.microsoft.com/office/drawing/2014/main" val="10004"/>
                  </a:ext>
                </a:extLst>
              </a:tr>
              <a:tr h="794659">
                <a:tc rowSpan="2">
                  <a:txBody>
                    <a:bodyPr/>
                    <a:lstStyle/>
                    <a:p>
                      <a:pPr algn="ctr">
                        <a:lnSpc>
                          <a:spcPct val="115000"/>
                        </a:lnSpc>
                        <a:spcAft>
                          <a:spcPts val="0"/>
                        </a:spcAft>
                      </a:pPr>
                      <a:r>
                        <a:rPr lang="el-GR" sz="1400">
                          <a:effectLst/>
                          <a:latin typeface="Calibri" panose="020F0502020204030204" pitchFamily="34" charset="0"/>
                          <a:cs typeface="Calibri" panose="020F0502020204030204" pitchFamily="34" charset="0"/>
                        </a:rPr>
                        <a:t>ΑΙΓΥΠΤΟΣ</a:t>
                      </a:r>
                      <a:endParaRPr lang="el-GR" sz="1400">
                        <a:effectLst/>
                        <a:latin typeface="Calibri" panose="020F0502020204030204" pitchFamily="34" charset="0"/>
                        <a:ea typeface="SimSun"/>
                        <a:cs typeface="Calibri" panose="020F0502020204030204" pitchFamily="34" charset="0"/>
                      </a:endParaRPr>
                    </a:p>
                  </a:txBody>
                  <a:tcPr marL="27162" marR="27162" marT="18108" marB="18108" anchor="ctr"/>
                </a:tc>
                <a:tc rowSpan="2">
                  <a:txBody>
                    <a:bodyPr/>
                    <a:lstStyle/>
                    <a:p>
                      <a:pPr algn="ctr">
                        <a:lnSpc>
                          <a:spcPct val="115000"/>
                        </a:lnSpc>
                        <a:spcAft>
                          <a:spcPts val="0"/>
                        </a:spcAft>
                      </a:pPr>
                      <a:r>
                        <a:rPr lang="el-GR" sz="1400" dirty="0">
                          <a:effectLst/>
                          <a:latin typeface="Calibri" panose="020F0502020204030204" pitchFamily="34" charset="0"/>
                          <a:cs typeface="Calibri" panose="020F0502020204030204" pitchFamily="34" charset="0"/>
                        </a:rPr>
                        <a:t>2</a:t>
                      </a:r>
                      <a:endParaRPr lang="el-GR" sz="1400" dirty="0">
                        <a:effectLst/>
                        <a:latin typeface="Calibri" panose="020F0502020204030204" pitchFamily="34" charset="0"/>
                        <a:ea typeface="SimSun"/>
                        <a:cs typeface="Calibri" panose="020F0502020204030204" pitchFamily="34" charset="0"/>
                      </a:endParaRPr>
                    </a:p>
                  </a:txBody>
                  <a:tcPr marL="27162" marR="27162" marT="18108" marB="18108" anchor="ctr"/>
                </a:tc>
                <a:tc>
                  <a:txBody>
                    <a:bodyPr/>
                    <a:lstStyle/>
                    <a:p>
                      <a:pPr algn="ctr">
                        <a:lnSpc>
                          <a:spcPct val="115000"/>
                        </a:lnSpc>
                        <a:spcAft>
                          <a:spcPts val="0"/>
                        </a:spcAft>
                      </a:pPr>
                      <a:r>
                        <a:rPr lang="el-GR" sz="1400" dirty="0">
                          <a:effectLst/>
                          <a:latin typeface="Calibri" panose="020F0502020204030204" pitchFamily="34" charset="0"/>
                          <a:cs typeface="Calibri" panose="020F0502020204030204" pitchFamily="34" charset="0"/>
                        </a:rPr>
                        <a:t>Πανεπιστήμιο Κρήτης</a:t>
                      </a:r>
                    </a:p>
                  </a:txBody>
                  <a:tcPr marL="27162" marR="27162" marT="18108" marB="18108" anchor="ctr"/>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endParaRPr lang="el-GR" sz="1400" kern="1200" dirty="0">
                        <a:solidFill>
                          <a:schemeClr val="dk1"/>
                        </a:solidFill>
                        <a:effectLst/>
                        <a:latin typeface="Calibri" panose="020F0502020204030204" pitchFamily="34" charset="0"/>
                        <a:ea typeface="+mn-ea"/>
                        <a:cs typeface="Calibri" panose="020F0502020204030204" pitchFamily="34" charset="0"/>
                      </a:endParaRPr>
                    </a:p>
                    <a:p>
                      <a:pPr marL="0" marR="0" indent="0" algn="ctr" defTabSz="914400" rtl="0" eaLnBrk="1" fontAlgn="auto" latinLnBrk="0" hangingPunct="1">
                        <a:lnSpc>
                          <a:spcPct val="115000"/>
                        </a:lnSpc>
                        <a:spcBef>
                          <a:spcPts val="0"/>
                        </a:spcBef>
                        <a:spcAft>
                          <a:spcPts val="0"/>
                        </a:spcAft>
                        <a:buClrTx/>
                        <a:buSzTx/>
                        <a:buFontTx/>
                        <a:buNone/>
                        <a:tabLst/>
                        <a:defRPr/>
                      </a:pPr>
                      <a:r>
                        <a:rPr lang="en-US" sz="1400" kern="1200" dirty="0">
                          <a:solidFill>
                            <a:schemeClr val="dk1"/>
                          </a:solidFill>
                          <a:effectLst/>
                          <a:latin typeface="Calibri" panose="020F0502020204030204" pitchFamily="34" charset="0"/>
                          <a:ea typeface="+mn-ea"/>
                          <a:cs typeface="Calibri" panose="020F0502020204030204" pitchFamily="34" charset="0"/>
                        </a:rPr>
                        <a:t>Bibliotheca Alexandrina</a:t>
                      </a:r>
                      <a:endParaRPr lang="el-GR" sz="1400" kern="1200" dirty="0">
                        <a:solidFill>
                          <a:schemeClr val="dk1"/>
                        </a:solidFill>
                        <a:effectLst/>
                        <a:latin typeface="Calibri" panose="020F0502020204030204" pitchFamily="34" charset="0"/>
                        <a:ea typeface="+mn-ea"/>
                        <a:cs typeface="Calibri" panose="020F0502020204030204" pitchFamily="34" charset="0"/>
                      </a:endParaRPr>
                    </a:p>
                  </a:txBody>
                  <a:tcPr marL="36216" marR="36216" marT="18108" marB="18108"/>
                </a:tc>
                <a:tc>
                  <a:txBody>
                    <a:bodyPr/>
                    <a:lstStyle/>
                    <a:p>
                      <a:pPr marL="0" marR="0" indent="0" algn="ctr" defTabSz="914400" rtl="0" eaLnBrk="1" fontAlgn="auto" latinLnBrk="0" hangingPunct="1">
                        <a:lnSpc>
                          <a:spcPct val="115000"/>
                        </a:lnSpc>
                        <a:spcBef>
                          <a:spcPts val="0"/>
                        </a:spcBef>
                        <a:spcAft>
                          <a:spcPts val="0"/>
                        </a:spcAft>
                        <a:buClrTx/>
                        <a:buSzTx/>
                        <a:buFontTx/>
                        <a:buNone/>
                        <a:tabLst/>
                        <a:defRPr/>
                      </a:pPr>
                      <a:endParaRPr lang="el-GR" sz="1400" kern="1200" dirty="0">
                        <a:solidFill>
                          <a:schemeClr val="dk1"/>
                        </a:solidFill>
                        <a:effectLst/>
                        <a:latin typeface="Calibri" panose="020F0502020204030204" pitchFamily="34" charset="0"/>
                        <a:ea typeface="+mn-ea"/>
                        <a:cs typeface="Calibri" panose="020F0502020204030204" pitchFamily="34" charset="0"/>
                      </a:endParaRPr>
                    </a:p>
                    <a:p>
                      <a:pPr marL="0" marR="0" indent="0" algn="ctr" defTabSz="914400" rtl="0" eaLnBrk="1" fontAlgn="auto" latinLnBrk="0" hangingPunct="1">
                        <a:lnSpc>
                          <a:spcPct val="115000"/>
                        </a:lnSpc>
                        <a:spcBef>
                          <a:spcPts val="0"/>
                        </a:spcBef>
                        <a:spcAft>
                          <a:spcPts val="0"/>
                        </a:spcAft>
                        <a:buClrTx/>
                        <a:buSzTx/>
                        <a:buFontTx/>
                        <a:buNone/>
                        <a:tabLst/>
                        <a:defRPr/>
                      </a:pPr>
                      <a:r>
                        <a:rPr lang="el-GR" sz="1400" kern="1200" dirty="0">
                          <a:solidFill>
                            <a:schemeClr val="dk1"/>
                          </a:solidFill>
                          <a:effectLst/>
                          <a:latin typeface="Calibri" panose="020F0502020204030204" pitchFamily="34" charset="0"/>
                          <a:ea typeface="+mn-ea"/>
                          <a:cs typeface="Calibri" panose="020F0502020204030204" pitchFamily="34" charset="0"/>
                        </a:rPr>
                        <a:t>Φιλοσοφία</a:t>
                      </a:r>
                    </a:p>
                    <a:p>
                      <a:pPr marL="0" algn="ctr" defTabSz="914400" rtl="0" eaLnBrk="1" latinLnBrk="0" hangingPunct="1">
                        <a:lnSpc>
                          <a:spcPct val="115000"/>
                        </a:lnSpc>
                        <a:spcAft>
                          <a:spcPts val="0"/>
                        </a:spcAft>
                      </a:pPr>
                      <a:endParaRPr lang="el-GR" sz="1400" kern="1200" dirty="0">
                        <a:solidFill>
                          <a:schemeClr val="dk1"/>
                        </a:solidFill>
                        <a:effectLst/>
                        <a:latin typeface="Calibri" panose="020F0502020204030204" pitchFamily="34" charset="0"/>
                        <a:ea typeface="+mn-ea"/>
                        <a:cs typeface="Calibri" panose="020F0502020204030204" pitchFamily="34" charset="0"/>
                      </a:endParaRPr>
                    </a:p>
                  </a:txBody>
                  <a:tcPr marL="36216" marR="36216" marT="18108" marB="18108"/>
                </a:tc>
                <a:extLst>
                  <a:ext uri="{0D108BD9-81ED-4DB2-BD59-A6C34878D82A}">
                    <a16:rowId xmlns="" xmlns:a16="http://schemas.microsoft.com/office/drawing/2014/main" val="10005"/>
                  </a:ext>
                </a:extLst>
              </a:tr>
              <a:tr h="709103">
                <a:tc vMerge="1">
                  <a:txBody>
                    <a:bodyPr/>
                    <a:lstStyle/>
                    <a:p>
                      <a:endParaRPr lang="el-GR"/>
                    </a:p>
                  </a:txBody>
                  <a:tcPr/>
                </a:tc>
                <a:tc vMerge="1">
                  <a:txBody>
                    <a:bodyPr/>
                    <a:lstStyle/>
                    <a:p>
                      <a:pPr algn="ctr">
                        <a:lnSpc>
                          <a:spcPct val="115000"/>
                        </a:lnSpc>
                        <a:spcAft>
                          <a:spcPts val="0"/>
                        </a:spcAft>
                      </a:pPr>
                      <a:endParaRPr lang="el-GR" sz="1200" dirty="0">
                        <a:effectLst/>
                        <a:latin typeface="Calibri" panose="020F0502020204030204" pitchFamily="34" charset="0"/>
                        <a:ea typeface="SimSun"/>
                        <a:cs typeface="Calibri" panose="020F0502020204030204" pitchFamily="34" charset="0"/>
                      </a:endParaRPr>
                    </a:p>
                  </a:txBody>
                  <a:tcPr marL="27162" marR="27162" marT="18108" marB="18108" anchor="ctr"/>
                </a:tc>
                <a:tc>
                  <a:txBody>
                    <a:bodyPr/>
                    <a:lstStyle/>
                    <a:p>
                      <a:pPr algn="ctr">
                        <a:lnSpc>
                          <a:spcPct val="115000"/>
                        </a:lnSpc>
                        <a:spcAft>
                          <a:spcPts val="0"/>
                        </a:spcAft>
                      </a:pPr>
                      <a:r>
                        <a:rPr lang="el-GR" sz="1400" dirty="0">
                          <a:effectLst/>
                          <a:latin typeface="Calibri" panose="020F0502020204030204" pitchFamily="34" charset="0"/>
                          <a:cs typeface="Calibri" panose="020F0502020204030204" pitchFamily="34" charset="0"/>
                        </a:rPr>
                        <a:t>Πανεπιστήμιο Κρήτης</a:t>
                      </a:r>
                    </a:p>
                  </a:txBody>
                  <a:tcPr marL="27162" marR="27162" marT="18108" marB="18108"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l-GR" sz="1400" dirty="0">
                        <a:effectLst/>
                        <a:latin typeface="Calibri" panose="020F0502020204030204" pitchFamily="34" charset="0"/>
                        <a:cs typeface="Calibri" panose="020F0502020204030204" pitchFamily="34" charset="0"/>
                      </a:endParaRPr>
                    </a:p>
                    <a:p>
                      <a:pPr marL="0" marR="0" indent="0" algn="ctr" defTabSz="914400" rtl="0" eaLnBrk="1" fontAlgn="auto" latinLnBrk="0" hangingPunct="1">
                        <a:lnSpc>
                          <a:spcPct val="100000"/>
                        </a:lnSpc>
                        <a:spcBef>
                          <a:spcPts val="0"/>
                        </a:spcBef>
                        <a:spcAft>
                          <a:spcPts val="0"/>
                        </a:spcAft>
                        <a:buClrTx/>
                        <a:buSzTx/>
                        <a:buFontTx/>
                        <a:buNone/>
                        <a:tabLst/>
                        <a:defRPr/>
                      </a:pPr>
                      <a:r>
                        <a:rPr lang="el-GR" sz="1400" dirty="0">
                          <a:effectLst/>
                          <a:latin typeface="Calibri" panose="020F0502020204030204" pitchFamily="34" charset="0"/>
                          <a:cs typeface="Calibri" panose="020F0502020204030204" pitchFamily="34" charset="0"/>
                        </a:rPr>
                        <a:t>Ελληνικό Πολιτιστικό Κέντρο </a:t>
                      </a:r>
                      <a:r>
                        <a:rPr lang="el-GR" sz="1400" dirty="0" err="1">
                          <a:effectLst/>
                          <a:latin typeface="Calibri" panose="020F0502020204030204" pitchFamily="34" charset="0"/>
                          <a:cs typeface="Calibri" panose="020F0502020204030204" pitchFamily="34" charset="0"/>
                        </a:rPr>
                        <a:t>Καϊρου</a:t>
                      </a:r>
                      <a:endParaRPr lang="el-GR" sz="1400" dirty="0">
                        <a:effectLst/>
                        <a:latin typeface="Calibri" panose="020F0502020204030204" pitchFamily="34" charset="0"/>
                        <a:cs typeface="Calibri" panose="020F0502020204030204" pitchFamily="34" charset="0"/>
                      </a:endParaRPr>
                    </a:p>
                    <a:p>
                      <a:pPr algn="ctr"/>
                      <a:endParaRPr lang="el-GR" sz="1400" dirty="0">
                        <a:latin typeface="Calibri" panose="020F0502020204030204" pitchFamily="34" charset="0"/>
                        <a:cs typeface="Calibri" panose="020F0502020204030204" pitchFamily="34" charset="0"/>
                      </a:endParaRPr>
                    </a:p>
                  </a:txBody>
                  <a:tcPr marL="36216" marR="36216" marT="18108" marB="18108"/>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l-GR" sz="1400" dirty="0">
                          <a:effectLst/>
                          <a:latin typeface="Calibri" panose="020F0502020204030204" pitchFamily="34" charset="0"/>
                          <a:cs typeface="Calibri" panose="020F0502020204030204" pitchFamily="34" charset="0"/>
                        </a:rPr>
                        <a:t>Ανθρωπιστικές Επιστήμες και Τέχνες</a:t>
                      </a:r>
                    </a:p>
                    <a:p>
                      <a:pPr algn="ctr"/>
                      <a:endParaRPr lang="el-GR" sz="1400" dirty="0">
                        <a:latin typeface="Calibri" panose="020F0502020204030204" pitchFamily="34" charset="0"/>
                        <a:cs typeface="Calibri" panose="020F0502020204030204" pitchFamily="34" charset="0"/>
                      </a:endParaRPr>
                    </a:p>
                  </a:txBody>
                  <a:tcPr marL="36216" marR="36216" marT="18108" marB="18108"/>
                </a:tc>
                <a:extLst>
                  <a:ext uri="{0D108BD9-81ED-4DB2-BD59-A6C34878D82A}">
                    <a16:rowId xmlns="" xmlns:a16="http://schemas.microsoft.com/office/drawing/2014/main" val="10006"/>
                  </a:ext>
                </a:extLst>
              </a:tr>
              <a:tr h="314996">
                <a:tc>
                  <a:txBody>
                    <a:bodyPr/>
                    <a:lstStyle/>
                    <a:p>
                      <a:pPr algn="ctr">
                        <a:lnSpc>
                          <a:spcPct val="115000"/>
                        </a:lnSpc>
                        <a:spcAft>
                          <a:spcPts val="0"/>
                        </a:spcAft>
                      </a:pPr>
                      <a:r>
                        <a:rPr lang="el-GR" sz="1400">
                          <a:effectLst/>
                          <a:latin typeface="Calibri" panose="020F0502020204030204" pitchFamily="34" charset="0"/>
                          <a:cs typeface="Calibri" panose="020F0502020204030204" pitchFamily="34" charset="0"/>
                        </a:rPr>
                        <a:t>ΤΥΝΗΣΙΑ</a:t>
                      </a:r>
                      <a:endParaRPr lang="el-GR" sz="1400">
                        <a:effectLst/>
                        <a:latin typeface="Calibri" panose="020F0502020204030204" pitchFamily="34" charset="0"/>
                        <a:ea typeface="SimSun"/>
                        <a:cs typeface="Calibri" panose="020F0502020204030204" pitchFamily="34" charset="0"/>
                      </a:endParaRPr>
                    </a:p>
                  </a:txBody>
                  <a:tcPr marL="27162" marR="27162" marT="18108" marB="18108" anchor="ctr"/>
                </a:tc>
                <a:tc>
                  <a:txBody>
                    <a:bodyPr/>
                    <a:lstStyle/>
                    <a:p>
                      <a:pPr algn="ctr">
                        <a:lnSpc>
                          <a:spcPct val="115000"/>
                        </a:lnSpc>
                        <a:spcAft>
                          <a:spcPts val="0"/>
                        </a:spcAft>
                      </a:pPr>
                      <a:r>
                        <a:rPr lang="el-GR" sz="1400">
                          <a:effectLst/>
                          <a:latin typeface="Calibri" panose="020F0502020204030204" pitchFamily="34" charset="0"/>
                          <a:cs typeface="Calibri" panose="020F0502020204030204" pitchFamily="34" charset="0"/>
                        </a:rPr>
                        <a:t>1</a:t>
                      </a:r>
                      <a:endParaRPr lang="el-GR" sz="1400">
                        <a:effectLst/>
                        <a:latin typeface="Calibri" panose="020F0502020204030204" pitchFamily="34" charset="0"/>
                        <a:ea typeface="SimSun"/>
                        <a:cs typeface="Calibri" panose="020F0502020204030204" pitchFamily="34" charset="0"/>
                      </a:endParaRPr>
                    </a:p>
                  </a:txBody>
                  <a:tcPr marL="27162" marR="27162" marT="18108" marB="18108" anchor="ctr"/>
                </a:tc>
                <a:tc>
                  <a:txBody>
                    <a:bodyPr/>
                    <a:lstStyle/>
                    <a:p>
                      <a:pPr algn="ctr">
                        <a:lnSpc>
                          <a:spcPct val="115000"/>
                        </a:lnSpc>
                        <a:spcAft>
                          <a:spcPts val="0"/>
                        </a:spcAft>
                      </a:pPr>
                      <a:r>
                        <a:rPr lang="el-GR" sz="1400" dirty="0">
                          <a:effectLst/>
                          <a:latin typeface="Calibri" panose="020F0502020204030204" pitchFamily="34" charset="0"/>
                          <a:cs typeface="Calibri" panose="020F0502020204030204" pitchFamily="34" charset="0"/>
                        </a:rPr>
                        <a:t>Πανεπιστήμιο Δυτικής Μακεδονίας</a:t>
                      </a:r>
                      <a:endParaRPr lang="el-GR" sz="1400" dirty="0">
                        <a:effectLst/>
                        <a:latin typeface="Calibri" panose="020F0502020204030204" pitchFamily="34" charset="0"/>
                        <a:ea typeface="SimSun"/>
                        <a:cs typeface="Calibri" panose="020F0502020204030204" pitchFamily="34" charset="0"/>
                      </a:endParaRPr>
                    </a:p>
                  </a:txBody>
                  <a:tcPr marL="27162" marR="27162" marT="18108" marB="18108" anchor="ctr"/>
                </a:tc>
                <a:tc>
                  <a:txBody>
                    <a:bodyPr/>
                    <a:lstStyle/>
                    <a:p>
                      <a:pPr algn="ctr">
                        <a:lnSpc>
                          <a:spcPct val="115000"/>
                        </a:lnSpc>
                        <a:spcAft>
                          <a:spcPts val="0"/>
                        </a:spcAft>
                      </a:pPr>
                      <a:r>
                        <a:rPr lang="el-GR" sz="1400" dirty="0">
                          <a:effectLst/>
                          <a:latin typeface="Calibri" panose="020F0502020204030204" pitchFamily="34" charset="0"/>
                          <a:cs typeface="Calibri" panose="020F0502020204030204" pitchFamily="34" charset="0"/>
                        </a:rPr>
                        <a:t>Ελληνικό Πολιτιστικό Κέντρο Τύνιδας</a:t>
                      </a:r>
                      <a:endParaRPr lang="el-GR" sz="1400" dirty="0">
                        <a:effectLst/>
                        <a:latin typeface="Calibri" panose="020F0502020204030204" pitchFamily="34" charset="0"/>
                        <a:ea typeface="SimSun"/>
                        <a:cs typeface="Calibri" panose="020F0502020204030204" pitchFamily="34" charset="0"/>
                      </a:endParaRPr>
                    </a:p>
                  </a:txBody>
                  <a:tcPr marL="27162" marR="27162" marT="18108" marB="18108" anchor="ctr"/>
                </a:tc>
                <a:tc>
                  <a:txBody>
                    <a:bodyPr/>
                    <a:lstStyle/>
                    <a:p>
                      <a:pPr algn="ctr">
                        <a:lnSpc>
                          <a:spcPct val="115000"/>
                        </a:lnSpc>
                        <a:spcAft>
                          <a:spcPts val="0"/>
                        </a:spcAft>
                      </a:pPr>
                      <a:r>
                        <a:rPr lang="el-GR" sz="1400">
                          <a:effectLst/>
                          <a:latin typeface="Calibri" panose="020F0502020204030204" pitchFamily="34" charset="0"/>
                          <a:cs typeface="Calibri" panose="020F0502020204030204" pitchFamily="34" charset="0"/>
                        </a:rPr>
                        <a:t>Ανθρωπιστικές </a:t>
                      </a:r>
                      <a:r>
                        <a:rPr lang="el-GR" sz="1400" dirty="0">
                          <a:effectLst/>
                          <a:latin typeface="Calibri" panose="020F0502020204030204" pitchFamily="34" charset="0"/>
                          <a:cs typeface="Calibri" panose="020F0502020204030204" pitchFamily="34" charset="0"/>
                        </a:rPr>
                        <a:t>Σπουδές</a:t>
                      </a:r>
                      <a:endParaRPr lang="el-GR" sz="1400" dirty="0">
                        <a:effectLst/>
                        <a:latin typeface="Calibri" panose="020F0502020204030204" pitchFamily="34" charset="0"/>
                        <a:ea typeface="SimSun"/>
                        <a:cs typeface="Calibri" panose="020F0502020204030204" pitchFamily="34" charset="0"/>
                      </a:endParaRPr>
                    </a:p>
                  </a:txBody>
                  <a:tcPr marL="27162" marR="27162" marT="18108" marB="18108" anchor="ctr"/>
                </a:tc>
                <a:extLst>
                  <a:ext uri="{0D108BD9-81ED-4DB2-BD59-A6C34878D82A}">
                    <a16:rowId xmlns="" xmlns:a16="http://schemas.microsoft.com/office/drawing/2014/main" val="10007"/>
                  </a:ext>
                </a:extLst>
              </a:tr>
            </a:tbl>
          </a:graphicData>
        </a:graphic>
      </p:graphicFrame>
    </p:spTree>
    <p:extLst>
      <p:ext uri="{BB962C8B-B14F-4D97-AF65-F5344CB8AC3E}">
        <p14:creationId xmlns:p14="http://schemas.microsoft.com/office/powerpoint/2010/main" val="191327560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Τίτλος 3">
            <a:extLst>
              <a:ext uri="{FF2B5EF4-FFF2-40B4-BE49-F238E27FC236}">
                <a16:creationId xmlns="" xmlns:a16="http://schemas.microsoft.com/office/drawing/2014/main" id="{B95A2A6A-1066-4812-ADE3-A9A89768B15C}"/>
              </a:ext>
            </a:extLst>
          </p:cNvPr>
          <p:cNvSpPr>
            <a:spLocks noGrp="1"/>
          </p:cNvSpPr>
          <p:nvPr>
            <p:ph type="title"/>
          </p:nvPr>
        </p:nvSpPr>
        <p:spPr>
          <a:xfrm>
            <a:off x="1260629" y="736847"/>
            <a:ext cx="9703293" cy="807868"/>
          </a:xfrm>
        </p:spPr>
        <p:txBody>
          <a:bodyPr>
            <a:normAutofit/>
          </a:bodyPr>
          <a:lstStyle/>
          <a:p>
            <a:r>
              <a:rPr lang="el-GR" sz="3200" dirty="0" err="1">
                <a:solidFill>
                  <a:schemeClr val="bg2">
                    <a:lumMod val="50000"/>
                  </a:schemeClr>
                </a:solidFill>
                <a:effectLst>
                  <a:outerShdw blurRad="38100" dist="38100" dir="2700000" algn="tl">
                    <a:srgbClr val="000000">
                      <a:alpha val="43137"/>
                    </a:srgbClr>
                  </a:outerShdw>
                </a:effectLst>
              </a:rPr>
              <a:t>αντικειμενο</a:t>
            </a:r>
            <a:r>
              <a:rPr lang="el-GR" sz="3200" dirty="0">
                <a:solidFill>
                  <a:schemeClr val="bg2">
                    <a:lumMod val="50000"/>
                  </a:schemeClr>
                </a:solidFill>
                <a:effectLst>
                  <a:outerShdw blurRad="38100" dist="38100" dir="2700000" algn="tl">
                    <a:srgbClr val="000000">
                      <a:alpha val="43137"/>
                    </a:srgbClr>
                  </a:outerShdw>
                </a:effectLst>
              </a:rPr>
              <a:t> </a:t>
            </a:r>
            <a:r>
              <a:rPr lang="el-GR" sz="3200" dirty="0" err="1">
                <a:solidFill>
                  <a:schemeClr val="bg2">
                    <a:lumMod val="50000"/>
                  </a:schemeClr>
                </a:solidFill>
                <a:effectLst>
                  <a:outerShdw blurRad="38100" dist="38100" dir="2700000" algn="tl">
                    <a:srgbClr val="000000">
                      <a:alpha val="43137"/>
                    </a:srgbClr>
                  </a:outerShdw>
                </a:effectLst>
              </a:rPr>
              <a:t>τμηματοσ</a:t>
            </a:r>
            <a:r>
              <a:rPr lang="el-GR" sz="3200" dirty="0">
                <a:solidFill>
                  <a:schemeClr val="bg2">
                    <a:lumMod val="50000"/>
                  </a:schemeClr>
                </a:solidFill>
                <a:effectLst>
                  <a:outerShdw blurRad="38100" dist="38100" dir="2700000" algn="tl">
                    <a:srgbClr val="000000">
                      <a:alpha val="43137"/>
                    </a:srgbClr>
                  </a:outerShdw>
                </a:effectLst>
              </a:rPr>
              <a:t> </a:t>
            </a:r>
            <a:endParaRPr lang="en-US" sz="3200" dirty="0">
              <a:solidFill>
                <a:schemeClr val="bg2">
                  <a:lumMod val="50000"/>
                </a:schemeClr>
              </a:solidFill>
              <a:effectLst>
                <a:outerShdw blurRad="38100" dist="38100" dir="2700000" algn="tl">
                  <a:srgbClr val="000000">
                    <a:alpha val="43137"/>
                  </a:srgbClr>
                </a:outerShdw>
              </a:effectLst>
            </a:endParaRPr>
          </a:p>
        </p:txBody>
      </p:sp>
      <p:sp>
        <p:nvSpPr>
          <p:cNvPr id="5" name="Θέση περιεχομένου 4">
            <a:extLst>
              <a:ext uri="{FF2B5EF4-FFF2-40B4-BE49-F238E27FC236}">
                <a16:creationId xmlns="" xmlns:a16="http://schemas.microsoft.com/office/drawing/2014/main" id="{266669CB-2E13-4B66-9475-5ED4393B88CE}"/>
              </a:ext>
            </a:extLst>
          </p:cNvPr>
          <p:cNvSpPr>
            <a:spLocks noGrp="1"/>
          </p:cNvSpPr>
          <p:nvPr>
            <p:ph sz="quarter" idx="13"/>
          </p:nvPr>
        </p:nvSpPr>
        <p:spPr>
          <a:xfrm>
            <a:off x="933061" y="1819922"/>
            <a:ext cx="10226170" cy="3190617"/>
          </a:xfrm>
          <a:ln w="12700">
            <a:solidFill>
              <a:srgbClr val="0070C0"/>
            </a:solidFill>
          </a:ln>
        </p:spPr>
        <p:txBody>
          <a:bodyPr>
            <a:normAutofit/>
          </a:bodyPr>
          <a:lstStyle/>
          <a:p>
            <a:r>
              <a:rPr lang="el-GR" cap="none" dirty="0"/>
              <a:t>υποτροφίες για αλλοδαπούς (αλλογενείς, ομογενείς)</a:t>
            </a:r>
          </a:p>
          <a:p>
            <a:r>
              <a:rPr lang="el-GR" cap="none" dirty="0"/>
              <a:t>προπτυχιακά/μεταπτυχιακά/διδακτορική διατριβή/μεταδιδακτορική έρευνα &amp; συλλογή ερευνητικού υλικού </a:t>
            </a:r>
          </a:p>
          <a:p>
            <a:r>
              <a:rPr lang="el-GR" cap="none" dirty="0"/>
              <a:t>μετεκπαίδευση στην </a:t>
            </a:r>
            <a:r>
              <a:rPr lang="el-GR" b="1" cap="none" dirty="0"/>
              <a:t>ελληνική γλώσσα και πολιτισμό </a:t>
            </a:r>
            <a:r>
              <a:rPr lang="el-GR" cap="none" dirty="0"/>
              <a:t>(λογοτεχνία, φιλοσοφία, ιστορία, τέχνη)</a:t>
            </a:r>
          </a:p>
          <a:p>
            <a:r>
              <a:rPr lang="el-GR" cap="none" dirty="0"/>
              <a:t>ειδικά προγράμματα υποτροφιών</a:t>
            </a:r>
          </a:p>
          <a:p>
            <a:r>
              <a:rPr lang="el-GR" cap="none" dirty="0"/>
              <a:t>μορφωτικές ανταλλαγές ΥΠΑΙΘΑ </a:t>
            </a:r>
            <a:endParaRPr lang="en-US" cap="none" dirty="0">
              <a:highlight>
                <a:srgbClr val="FFFF00"/>
              </a:highlight>
            </a:endParaRPr>
          </a:p>
          <a:p>
            <a:endParaRPr lang="el-GR" cap="none" dirty="0"/>
          </a:p>
          <a:p>
            <a:pPr marL="0" indent="0">
              <a:buNone/>
            </a:pPr>
            <a:endParaRPr lang="en-US" cap="none" dirty="0"/>
          </a:p>
        </p:txBody>
      </p:sp>
      <p:pic>
        <p:nvPicPr>
          <p:cNvPr id="6" name="4 - Εικόνα" descr="iky.png">
            <a:extLst>
              <a:ext uri="{FF2B5EF4-FFF2-40B4-BE49-F238E27FC236}">
                <a16:creationId xmlns="" xmlns:a16="http://schemas.microsoft.com/office/drawing/2014/main" id="{9A3602C6-7934-463E-A4F3-DE7FFC641503}"/>
              </a:ext>
            </a:extLst>
          </p:cNvPr>
          <p:cNvPicPr>
            <a:picLocks noChangeAspect="1"/>
          </p:cNvPicPr>
          <p:nvPr/>
        </p:nvPicPr>
        <p:blipFill>
          <a:blip r:embed="rId3" cstate="print"/>
          <a:stretch>
            <a:fillRect/>
          </a:stretch>
        </p:blipFill>
        <p:spPr>
          <a:xfrm>
            <a:off x="10954604" y="133165"/>
            <a:ext cx="1030250" cy="1003177"/>
          </a:xfrm>
          <a:prstGeom prst="rect">
            <a:avLst/>
          </a:prstGeom>
        </p:spPr>
      </p:pic>
    </p:spTree>
    <p:extLst>
      <p:ext uri="{BB962C8B-B14F-4D97-AF65-F5344CB8AC3E}">
        <p14:creationId xmlns:p14="http://schemas.microsoft.com/office/powerpoint/2010/main" val="90753159"/>
      </p:ext>
    </p:extLst>
  </p:cSld>
  <p:clrMapOvr>
    <a:masterClrMapping/>
  </p:clrMapOvr>
  <p:transition spd="slow">
    <p:wipe/>
  </p:transition>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 xmlns:a16="http://schemas.microsoft.com/office/drawing/2014/main" id="{EEE39519-5487-4321-8B7D-59E5F9768C70}"/>
              </a:ext>
            </a:extLst>
          </p:cNvPr>
          <p:cNvSpPr>
            <a:spLocks noGrp="1"/>
          </p:cNvSpPr>
          <p:nvPr>
            <p:ph type="title"/>
          </p:nvPr>
        </p:nvSpPr>
        <p:spPr>
          <a:xfrm>
            <a:off x="1944210" y="825623"/>
            <a:ext cx="8185211" cy="834501"/>
          </a:xfrm>
        </p:spPr>
        <p:txBody>
          <a:bodyPr>
            <a:normAutofit/>
          </a:bodyPr>
          <a:lstStyle/>
          <a:p>
            <a:r>
              <a:rPr lang="el-GR" sz="2600" dirty="0" err="1">
                <a:solidFill>
                  <a:schemeClr val="bg2">
                    <a:lumMod val="50000"/>
                  </a:schemeClr>
                </a:solidFill>
                <a:effectLst>
                  <a:outerShdw blurRad="38100" dist="38100" dir="2700000" algn="tl">
                    <a:srgbClr val="000000">
                      <a:alpha val="43137"/>
                    </a:srgbClr>
                  </a:outerShdw>
                </a:effectLst>
              </a:rPr>
              <a:t>Υποτροφιεσ</a:t>
            </a:r>
            <a:r>
              <a:rPr lang="el-GR" sz="2600" dirty="0">
                <a:solidFill>
                  <a:schemeClr val="bg2">
                    <a:lumMod val="50000"/>
                  </a:schemeClr>
                </a:solidFill>
                <a:effectLst>
                  <a:outerShdw blurRad="38100" dist="38100" dir="2700000" algn="tl">
                    <a:srgbClr val="000000">
                      <a:alpha val="43137"/>
                    </a:srgbClr>
                  </a:outerShdw>
                </a:effectLst>
              </a:rPr>
              <a:t> </a:t>
            </a:r>
            <a:r>
              <a:rPr lang="el-GR" sz="2600" dirty="0" err="1">
                <a:solidFill>
                  <a:schemeClr val="bg2">
                    <a:lumMod val="50000"/>
                  </a:schemeClr>
                </a:solidFill>
                <a:effectLst>
                  <a:outerShdw blurRad="38100" dist="38100" dir="2700000" algn="tl">
                    <a:srgbClr val="000000">
                      <a:alpha val="43137"/>
                    </a:srgbClr>
                  </a:outerShdw>
                </a:effectLst>
              </a:rPr>
              <a:t>ικυ</a:t>
            </a:r>
            <a:r>
              <a:rPr lang="en-US" sz="2600" dirty="0">
                <a:solidFill>
                  <a:schemeClr val="bg2">
                    <a:lumMod val="50000"/>
                  </a:schemeClr>
                </a:solidFill>
                <a:effectLst>
                  <a:outerShdw blurRad="38100" dist="38100" dir="2700000" algn="tl">
                    <a:srgbClr val="000000">
                      <a:alpha val="43137"/>
                    </a:srgbClr>
                  </a:outerShdw>
                </a:effectLst>
              </a:rPr>
              <a:t>-</a:t>
            </a:r>
            <a:r>
              <a:rPr lang="el-GR" sz="2600" dirty="0">
                <a:solidFill>
                  <a:schemeClr val="bg2">
                    <a:lumMod val="50000"/>
                  </a:schemeClr>
                </a:solidFill>
                <a:effectLst>
                  <a:outerShdw blurRad="38100" dist="38100" dir="2700000" algn="tl">
                    <a:srgbClr val="000000">
                      <a:alpha val="43137"/>
                    </a:srgbClr>
                  </a:outerShdw>
                </a:effectLst>
              </a:rPr>
              <a:t> </a:t>
            </a:r>
            <a:r>
              <a:rPr lang="en-US" sz="2600" dirty="0">
                <a:solidFill>
                  <a:schemeClr val="bg2">
                    <a:lumMod val="50000"/>
                  </a:schemeClr>
                </a:solidFill>
                <a:effectLst>
                  <a:outerShdw blurRad="38100" dist="38100" dir="2700000" algn="tl">
                    <a:srgbClr val="000000">
                      <a:alpha val="43137"/>
                    </a:srgbClr>
                  </a:outerShdw>
                </a:effectLst>
              </a:rPr>
              <a:t>Fulbright </a:t>
            </a:r>
            <a:r>
              <a:rPr lang="en-US" sz="2600" dirty="0" err="1">
                <a:solidFill>
                  <a:schemeClr val="bg2">
                    <a:lumMod val="50000"/>
                  </a:schemeClr>
                </a:solidFill>
                <a:effectLst>
                  <a:outerShdw blurRad="38100" dist="38100" dir="2700000" algn="tl">
                    <a:srgbClr val="000000">
                      <a:alpha val="43137"/>
                    </a:srgbClr>
                  </a:outerShdw>
                </a:effectLst>
              </a:rPr>
              <a:t>greece</a:t>
            </a:r>
            <a:r>
              <a:rPr lang="el-GR" sz="2600" dirty="0">
                <a:solidFill>
                  <a:schemeClr val="bg2">
                    <a:lumMod val="50000"/>
                  </a:schemeClr>
                </a:solidFill>
                <a:effectLst>
                  <a:outerShdw blurRad="38100" dist="38100" dir="2700000" algn="tl">
                    <a:srgbClr val="000000">
                      <a:alpha val="43137"/>
                    </a:srgbClr>
                  </a:outerShdw>
                </a:effectLst>
              </a:rPr>
              <a:t> </a:t>
            </a:r>
            <a:r>
              <a:rPr lang="en-US" sz="2600" dirty="0">
                <a:solidFill>
                  <a:schemeClr val="bg2">
                    <a:lumMod val="50000"/>
                  </a:schemeClr>
                </a:solidFill>
                <a:effectLst>
                  <a:outerShdw blurRad="38100" dist="38100" dir="2700000" algn="tl">
                    <a:srgbClr val="000000">
                      <a:alpha val="43137"/>
                    </a:srgbClr>
                  </a:outerShdw>
                </a:effectLst>
              </a:rPr>
              <a:t> </a:t>
            </a:r>
          </a:p>
        </p:txBody>
      </p:sp>
      <p:sp>
        <p:nvSpPr>
          <p:cNvPr id="3" name="Θέση περιεχομένου 2">
            <a:extLst>
              <a:ext uri="{FF2B5EF4-FFF2-40B4-BE49-F238E27FC236}">
                <a16:creationId xmlns="" xmlns:a16="http://schemas.microsoft.com/office/drawing/2014/main" id="{6ECDCC4A-A62E-486C-91C1-21F1261168D9}"/>
              </a:ext>
            </a:extLst>
          </p:cNvPr>
          <p:cNvSpPr>
            <a:spLocks noGrp="1"/>
          </p:cNvSpPr>
          <p:nvPr>
            <p:ph sz="quarter" idx="13"/>
          </p:nvPr>
        </p:nvSpPr>
        <p:spPr>
          <a:xfrm>
            <a:off x="896645" y="1811045"/>
            <a:ext cx="10377996" cy="3888419"/>
          </a:xfrm>
          <a:ln w="12700">
            <a:solidFill>
              <a:srgbClr val="0070C0"/>
            </a:solidFill>
          </a:ln>
        </p:spPr>
        <p:txBody>
          <a:bodyPr>
            <a:normAutofit fontScale="85000" lnSpcReduction="20000"/>
          </a:bodyPr>
          <a:lstStyle/>
          <a:p>
            <a:r>
              <a:rPr lang="el-GR" cap="none" dirty="0"/>
              <a:t>4 υποτροφίες για Αμερικανούς υποψήφιους διδάκτορες</a:t>
            </a:r>
          </a:p>
          <a:p>
            <a:r>
              <a:rPr lang="el-GR" cap="none" dirty="0"/>
              <a:t>έρευνα για την εκπόνηση της διδακτορικής διατριβής ( 6 μήνες)</a:t>
            </a:r>
          </a:p>
          <a:p>
            <a:r>
              <a:rPr lang="el-GR" cap="none" dirty="0"/>
              <a:t>ΑΕΙ ή ερευνητικά κέντρα</a:t>
            </a:r>
          </a:p>
          <a:p>
            <a:r>
              <a:rPr lang="el-GR" cap="none" dirty="0"/>
              <a:t>όλα τα επιστημονικά πεδία </a:t>
            </a:r>
          </a:p>
          <a:p>
            <a:pPr marL="0" indent="0">
              <a:buNone/>
            </a:pPr>
            <a:endParaRPr lang="el-GR" cap="none" dirty="0"/>
          </a:p>
          <a:p>
            <a:r>
              <a:rPr lang="el-GR" u="sng" cap="none" dirty="0"/>
              <a:t>η υποτροφία καλύπτει </a:t>
            </a:r>
          </a:p>
          <a:p>
            <a:pPr>
              <a:buFont typeface="Wingdings" panose="05000000000000000000" pitchFamily="2" charset="2"/>
              <a:buChar char="Ø"/>
            </a:pPr>
            <a:r>
              <a:rPr lang="el-GR" cap="none" dirty="0"/>
              <a:t> δαπάνες μετάβασης &amp; επιστροφής </a:t>
            </a:r>
          </a:p>
          <a:p>
            <a:pPr>
              <a:buFont typeface="Wingdings" panose="05000000000000000000" pitchFamily="2" charset="2"/>
              <a:buChar char="Ø"/>
            </a:pPr>
            <a:r>
              <a:rPr lang="el-GR" cap="none" dirty="0"/>
              <a:t>έξοδα πρώτης εγκατάστασης </a:t>
            </a:r>
          </a:p>
          <a:p>
            <a:pPr>
              <a:buFont typeface="Wingdings" panose="05000000000000000000" pitchFamily="2" charset="2"/>
              <a:buChar char="Ø"/>
            </a:pPr>
            <a:r>
              <a:rPr lang="el-GR" cap="none" dirty="0"/>
              <a:t>μηνιαία τροφεία</a:t>
            </a:r>
          </a:p>
          <a:p>
            <a:pPr>
              <a:buFont typeface="Wingdings" panose="05000000000000000000" pitchFamily="2" charset="2"/>
              <a:buChar char="Ø"/>
            </a:pPr>
            <a:r>
              <a:rPr lang="el-GR" cap="none" dirty="0"/>
              <a:t>δαπάνες για αγορά απαιτούμενων αναλώσιμων</a:t>
            </a:r>
          </a:p>
          <a:p>
            <a:pPr>
              <a:buFont typeface="Wingdings" panose="05000000000000000000" pitchFamily="2" charset="2"/>
              <a:buChar char="Ø"/>
            </a:pPr>
            <a:endParaRPr lang="el-GR" cap="none" dirty="0"/>
          </a:p>
          <a:p>
            <a:pPr>
              <a:buFont typeface="Wingdings" panose="05000000000000000000" pitchFamily="2" charset="2"/>
              <a:buChar char="Ø"/>
            </a:pPr>
            <a:endParaRPr lang="el-GR" cap="none" dirty="0"/>
          </a:p>
          <a:p>
            <a:pPr marL="0" indent="0">
              <a:buNone/>
            </a:pPr>
            <a:endParaRPr lang="el-GR" cap="none" dirty="0"/>
          </a:p>
          <a:p>
            <a:pPr marL="0" indent="0">
              <a:buNone/>
            </a:pPr>
            <a:endParaRPr lang="en-US" dirty="0"/>
          </a:p>
          <a:p>
            <a:pPr>
              <a:buFont typeface="Wingdings" panose="05000000000000000000" pitchFamily="2" charset="2"/>
              <a:buChar char="Ø"/>
            </a:pPr>
            <a:endParaRPr lang="el-GR" cap="none" dirty="0"/>
          </a:p>
          <a:p>
            <a:pPr>
              <a:buFont typeface="Wingdings" panose="05000000000000000000" pitchFamily="2" charset="2"/>
              <a:buChar char="v"/>
            </a:pPr>
            <a:endParaRPr lang="el-GR" cap="none" dirty="0"/>
          </a:p>
          <a:p>
            <a:endParaRPr lang="el-GR" cap="none" dirty="0"/>
          </a:p>
          <a:p>
            <a:endParaRPr lang="el-GR" cap="none" dirty="0"/>
          </a:p>
          <a:p>
            <a:endParaRPr lang="el-GR" cap="none" dirty="0"/>
          </a:p>
          <a:p>
            <a:pPr marL="0" indent="0">
              <a:buNone/>
            </a:pPr>
            <a:endParaRPr lang="en-US" dirty="0"/>
          </a:p>
        </p:txBody>
      </p:sp>
      <p:pic>
        <p:nvPicPr>
          <p:cNvPr id="4" name="4 - Εικόνα" descr="iky.png">
            <a:extLst>
              <a:ext uri="{FF2B5EF4-FFF2-40B4-BE49-F238E27FC236}">
                <a16:creationId xmlns="" xmlns:a16="http://schemas.microsoft.com/office/drawing/2014/main" id="{0796AA27-A89D-40AB-92AB-3F70971D166F}"/>
              </a:ext>
            </a:extLst>
          </p:cNvPr>
          <p:cNvPicPr>
            <a:picLocks noChangeAspect="1"/>
          </p:cNvPicPr>
          <p:nvPr/>
        </p:nvPicPr>
        <p:blipFill>
          <a:blip r:embed="rId3" cstate="print"/>
          <a:stretch>
            <a:fillRect/>
          </a:stretch>
        </p:blipFill>
        <p:spPr>
          <a:xfrm>
            <a:off x="10954604" y="133165"/>
            <a:ext cx="1030250" cy="1003177"/>
          </a:xfrm>
          <a:prstGeom prst="rect">
            <a:avLst/>
          </a:prstGeom>
        </p:spPr>
      </p:pic>
    </p:spTree>
    <p:extLst>
      <p:ext uri="{BB962C8B-B14F-4D97-AF65-F5344CB8AC3E}">
        <p14:creationId xmlns:p14="http://schemas.microsoft.com/office/powerpoint/2010/main" val="180362603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3">
                                            <p:txEl>
                                              <p:pRg st="5" end="5"/>
                                            </p:txEl>
                                          </p:spTgt>
                                        </p:tgtEl>
                                        <p:attrNameLst>
                                          <p:attrName>style.visibility</p:attrName>
                                        </p:attrNameLst>
                                      </p:cBhvr>
                                      <p:to>
                                        <p:strVal val="visible"/>
                                      </p:to>
                                    </p:set>
                                    <p:anim calcmode="lin" valueType="num">
                                      <p:cBhvr additive="base">
                                        <p:cTn id="7" dur="500" fill="hold"/>
                                        <p:tgtEl>
                                          <p:spTgt spid="3">
                                            <p:txEl>
                                              <p:pRg st="5" end="5"/>
                                            </p:txEl>
                                          </p:spTgt>
                                        </p:tgtEl>
                                        <p:attrNameLst>
                                          <p:attrName>ppt_x</p:attrName>
                                        </p:attrNameLst>
                                      </p:cBhvr>
                                      <p:tavLst>
                                        <p:tav tm="0">
                                          <p:val>
                                            <p:strVal val="0-#ppt_w/2"/>
                                          </p:val>
                                        </p:tav>
                                        <p:tav tm="100000">
                                          <p:val>
                                            <p:strVal val="#ppt_x"/>
                                          </p:val>
                                        </p:tav>
                                      </p:tavLst>
                                    </p:anim>
                                    <p:anim calcmode="lin" valueType="num">
                                      <p:cBhvr additive="base">
                                        <p:cTn id="8" dur="500" fill="hold"/>
                                        <p:tgtEl>
                                          <p:spTgt spid="3">
                                            <p:txEl>
                                              <p:pRg st="5" end="5"/>
                                            </p:txEl>
                                          </p:spTgt>
                                        </p:tgtEl>
                                        <p:attrNameLst>
                                          <p:attrName>ppt_y</p:attrName>
                                        </p:attrNameLst>
                                      </p:cBhvr>
                                      <p:tavLst>
                                        <p:tav tm="0">
                                          <p:val>
                                            <p:strVal val="#ppt_y"/>
                                          </p:val>
                                        </p:tav>
                                        <p:tav tm="100000">
                                          <p:val>
                                            <p:strVal val="#ppt_y"/>
                                          </p:val>
                                        </p:tav>
                                      </p:tavLst>
                                    </p:anim>
                                  </p:childTnLst>
                                </p:cTn>
                              </p:par>
                              <p:par>
                                <p:cTn id="9" presetID="2" presetClass="entr" presetSubtype="8" fill="hold" nodeType="withEffect">
                                  <p:stCondLst>
                                    <p:cond delay="0"/>
                                  </p:stCondLst>
                                  <p:childTnLst>
                                    <p:set>
                                      <p:cBhvr>
                                        <p:cTn id="10" dur="1" fill="hold">
                                          <p:stCondLst>
                                            <p:cond delay="0"/>
                                          </p:stCondLst>
                                        </p:cTn>
                                        <p:tgtEl>
                                          <p:spTgt spid="3">
                                            <p:txEl>
                                              <p:pRg st="6" end="6"/>
                                            </p:txEl>
                                          </p:spTgt>
                                        </p:tgtEl>
                                        <p:attrNameLst>
                                          <p:attrName>style.visibility</p:attrName>
                                        </p:attrNameLst>
                                      </p:cBhvr>
                                      <p:to>
                                        <p:strVal val="visible"/>
                                      </p:to>
                                    </p:set>
                                    <p:anim calcmode="lin" valueType="num">
                                      <p:cBhvr additive="base">
                                        <p:cTn id="11" dur="500" fill="hold"/>
                                        <p:tgtEl>
                                          <p:spTgt spid="3">
                                            <p:txEl>
                                              <p:pRg st="6" end="6"/>
                                            </p:txEl>
                                          </p:spTgt>
                                        </p:tgtEl>
                                        <p:attrNameLst>
                                          <p:attrName>ppt_x</p:attrName>
                                        </p:attrNameLst>
                                      </p:cBhvr>
                                      <p:tavLst>
                                        <p:tav tm="0">
                                          <p:val>
                                            <p:strVal val="0-#ppt_w/2"/>
                                          </p:val>
                                        </p:tav>
                                        <p:tav tm="100000">
                                          <p:val>
                                            <p:strVal val="#ppt_x"/>
                                          </p:val>
                                        </p:tav>
                                      </p:tavLst>
                                    </p:anim>
                                    <p:anim calcmode="lin" valueType="num">
                                      <p:cBhvr additive="base">
                                        <p:cTn id="12" dur="500" fill="hold"/>
                                        <p:tgtEl>
                                          <p:spTgt spid="3">
                                            <p:txEl>
                                              <p:pRg st="6" end="6"/>
                                            </p:txEl>
                                          </p:spTgt>
                                        </p:tgtEl>
                                        <p:attrNameLst>
                                          <p:attrName>ppt_y</p:attrName>
                                        </p:attrNameLst>
                                      </p:cBhvr>
                                      <p:tavLst>
                                        <p:tav tm="0">
                                          <p:val>
                                            <p:strVal val="#ppt_y"/>
                                          </p:val>
                                        </p:tav>
                                        <p:tav tm="100000">
                                          <p:val>
                                            <p:strVal val="#ppt_y"/>
                                          </p:val>
                                        </p:tav>
                                      </p:tavLst>
                                    </p:anim>
                                  </p:childTnLst>
                                </p:cTn>
                              </p:par>
                              <p:par>
                                <p:cTn id="13" presetID="2" presetClass="entr" presetSubtype="8" fill="hold" nodeType="withEffect">
                                  <p:stCondLst>
                                    <p:cond delay="0"/>
                                  </p:stCondLst>
                                  <p:childTnLst>
                                    <p:set>
                                      <p:cBhvr>
                                        <p:cTn id="14" dur="1" fill="hold">
                                          <p:stCondLst>
                                            <p:cond delay="0"/>
                                          </p:stCondLst>
                                        </p:cTn>
                                        <p:tgtEl>
                                          <p:spTgt spid="3">
                                            <p:txEl>
                                              <p:pRg st="7" end="7"/>
                                            </p:txEl>
                                          </p:spTgt>
                                        </p:tgtEl>
                                        <p:attrNameLst>
                                          <p:attrName>style.visibility</p:attrName>
                                        </p:attrNameLst>
                                      </p:cBhvr>
                                      <p:to>
                                        <p:strVal val="visible"/>
                                      </p:to>
                                    </p:set>
                                    <p:anim calcmode="lin" valueType="num">
                                      <p:cBhvr additive="base">
                                        <p:cTn id="15" dur="500" fill="hold"/>
                                        <p:tgtEl>
                                          <p:spTgt spid="3">
                                            <p:txEl>
                                              <p:pRg st="7" end="7"/>
                                            </p:txEl>
                                          </p:spTgt>
                                        </p:tgtEl>
                                        <p:attrNameLst>
                                          <p:attrName>ppt_x</p:attrName>
                                        </p:attrNameLst>
                                      </p:cBhvr>
                                      <p:tavLst>
                                        <p:tav tm="0">
                                          <p:val>
                                            <p:strVal val="0-#ppt_w/2"/>
                                          </p:val>
                                        </p:tav>
                                        <p:tav tm="100000">
                                          <p:val>
                                            <p:strVal val="#ppt_x"/>
                                          </p:val>
                                        </p:tav>
                                      </p:tavLst>
                                    </p:anim>
                                    <p:anim calcmode="lin" valueType="num">
                                      <p:cBhvr additive="base">
                                        <p:cTn id="16" dur="500" fill="hold"/>
                                        <p:tgtEl>
                                          <p:spTgt spid="3">
                                            <p:txEl>
                                              <p:pRg st="7" end="7"/>
                                            </p:txEl>
                                          </p:spTgt>
                                        </p:tgtEl>
                                        <p:attrNameLst>
                                          <p:attrName>ppt_y</p:attrName>
                                        </p:attrNameLst>
                                      </p:cBhvr>
                                      <p:tavLst>
                                        <p:tav tm="0">
                                          <p:val>
                                            <p:strVal val="#ppt_y"/>
                                          </p:val>
                                        </p:tav>
                                        <p:tav tm="100000">
                                          <p:val>
                                            <p:strVal val="#ppt_y"/>
                                          </p:val>
                                        </p:tav>
                                      </p:tavLst>
                                    </p:anim>
                                  </p:childTnLst>
                                </p:cTn>
                              </p:par>
                              <p:par>
                                <p:cTn id="17" presetID="2" presetClass="entr" presetSubtype="8" fill="hold" nodeType="withEffect">
                                  <p:stCondLst>
                                    <p:cond delay="0"/>
                                  </p:stCondLst>
                                  <p:childTnLst>
                                    <p:set>
                                      <p:cBhvr>
                                        <p:cTn id="18" dur="1" fill="hold">
                                          <p:stCondLst>
                                            <p:cond delay="0"/>
                                          </p:stCondLst>
                                        </p:cTn>
                                        <p:tgtEl>
                                          <p:spTgt spid="3">
                                            <p:txEl>
                                              <p:pRg st="8" end="8"/>
                                            </p:txEl>
                                          </p:spTgt>
                                        </p:tgtEl>
                                        <p:attrNameLst>
                                          <p:attrName>style.visibility</p:attrName>
                                        </p:attrNameLst>
                                      </p:cBhvr>
                                      <p:to>
                                        <p:strVal val="visible"/>
                                      </p:to>
                                    </p:set>
                                    <p:anim calcmode="lin" valueType="num">
                                      <p:cBhvr additive="base">
                                        <p:cTn id="19" dur="500" fill="hold"/>
                                        <p:tgtEl>
                                          <p:spTgt spid="3">
                                            <p:txEl>
                                              <p:pRg st="8" end="8"/>
                                            </p:txEl>
                                          </p:spTgt>
                                        </p:tgtEl>
                                        <p:attrNameLst>
                                          <p:attrName>ppt_x</p:attrName>
                                        </p:attrNameLst>
                                      </p:cBhvr>
                                      <p:tavLst>
                                        <p:tav tm="0">
                                          <p:val>
                                            <p:strVal val="0-#ppt_w/2"/>
                                          </p:val>
                                        </p:tav>
                                        <p:tav tm="100000">
                                          <p:val>
                                            <p:strVal val="#ppt_x"/>
                                          </p:val>
                                        </p:tav>
                                      </p:tavLst>
                                    </p:anim>
                                    <p:anim calcmode="lin" valueType="num">
                                      <p:cBhvr additive="base">
                                        <p:cTn id="20" dur="500" fill="hold"/>
                                        <p:tgtEl>
                                          <p:spTgt spid="3">
                                            <p:txEl>
                                              <p:pRg st="8" end="8"/>
                                            </p:txEl>
                                          </p:spTgt>
                                        </p:tgtEl>
                                        <p:attrNameLst>
                                          <p:attrName>ppt_y</p:attrName>
                                        </p:attrNameLst>
                                      </p:cBhvr>
                                      <p:tavLst>
                                        <p:tav tm="0">
                                          <p:val>
                                            <p:strVal val="#ppt_y"/>
                                          </p:val>
                                        </p:tav>
                                        <p:tav tm="100000">
                                          <p:val>
                                            <p:strVal val="#ppt_y"/>
                                          </p:val>
                                        </p:tav>
                                      </p:tavLst>
                                    </p:anim>
                                  </p:childTnLst>
                                </p:cTn>
                              </p:par>
                              <p:par>
                                <p:cTn id="21" presetID="2" presetClass="entr" presetSubtype="8" fill="hold" nodeType="withEffect">
                                  <p:stCondLst>
                                    <p:cond delay="0"/>
                                  </p:stCondLst>
                                  <p:childTnLst>
                                    <p:set>
                                      <p:cBhvr>
                                        <p:cTn id="22" dur="1" fill="hold">
                                          <p:stCondLst>
                                            <p:cond delay="0"/>
                                          </p:stCondLst>
                                        </p:cTn>
                                        <p:tgtEl>
                                          <p:spTgt spid="3">
                                            <p:txEl>
                                              <p:pRg st="9" end="9"/>
                                            </p:txEl>
                                          </p:spTgt>
                                        </p:tgtEl>
                                        <p:attrNameLst>
                                          <p:attrName>style.visibility</p:attrName>
                                        </p:attrNameLst>
                                      </p:cBhvr>
                                      <p:to>
                                        <p:strVal val="visible"/>
                                      </p:to>
                                    </p:set>
                                    <p:anim calcmode="lin" valueType="num">
                                      <p:cBhvr additive="base">
                                        <p:cTn id="23" dur="500" fill="hold"/>
                                        <p:tgtEl>
                                          <p:spTgt spid="3">
                                            <p:txEl>
                                              <p:pRg st="9" end="9"/>
                                            </p:txEl>
                                          </p:spTgt>
                                        </p:tgtEl>
                                        <p:attrNameLst>
                                          <p:attrName>ppt_x</p:attrName>
                                        </p:attrNameLst>
                                      </p:cBhvr>
                                      <p:tavLst>
                                        <p:tav tm="0">
                                          <p:val>
                                            <p:strVal val="0-#ppt_w/2"/>
                                          </p:val>
                                        </p:tav>
                                        <p:tav tm="100000">
                                          <p:val>
                                            <p:strVal val="#ppt_x"/>
                                          </p:val>
                                        </p:tav>
                                      </p:tavLst>
                                    </p:anim>
                                    <p:anim calcmode="lin" valueType="num">
                                      <p:cBhvr additive="base">
                                        <p:cTn id="24" dur="500" fill="hold"/>
                                        <p:tgtEl>
                                          <p:spTgt spid="3">
                                            <p:txEl>
                                              <p:pRg st="9" end="9"/>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 xmlns:a16="http://schemas.microsoft.com/office/drawing/2014/main" id="{EEE39519-5487-4321-8B7D-59E5F9768C70}"/>
              </a:ext>
            </a:extLst>
          </p:cNvPr>
          <p:cNvSpPr>
            <a:spLocks noGrp="1"/>
          </p:cNvSpPr>
          <p:nvPr>
            <p:ph type="title"/>
          </p:nvPr>
        </p:nvSpPr>
        <p:spPr>
          <a:xfrm>
            <a:off x="1944210" y="825623"/>
            <a:ext cx="8185211" cy="834501"/>
          </a:xfrm>
        </p:spPr>
        <p:txBody>
          <a:bodyPr>
            <a:normAutofit/>
          </a:bodyPr>
          <a:lstStyle/>
          <a:p>
            <a:r>
              <a:rPr lang="el-GR" sz="2600" dirty="0" err="1">
                <a:solidFill>
                  <a:schemeClr val="bg2">
                    <a:lumMod val="50000"/>
                  </a:schemeClr>
                </a:solidFill>
                <a:effectLst>
                  <a:outerShdw blurRad="38100" dist="38100" dir="2700000" algn="tl">
                    <a:srgbClr val="000000">
                      <a:alpha val="43137"/>
                    </a:srgbClr>
                  </a:outerShdw>
                </a:effectLst>
              </a:rPr>
              <a:t>Υποτροφιεσ</a:t>
            </a:r>
            <a:r>
              <a:rPr lang="el-GR" sz="2600" dirty="0">
                <a:solidFill>
                  <a:schemeClr val="bg2">
                    <a:lumMod val="50000"/>
                  </a:schemeClr>
                </a:solidFill>
                <a:effectLst>
                  <a:outerShdw blurRad="38100" dist="38100" dir="2700000" algn="tl">
                    <a:srgbClr val="000000">
                      <a:alpha val="43137"/>
                    </a:srgbClr>
                  </a:outerShdw>
                </a:effectLst>
              </a:rPr>
              <a:t> </a:t>
            </a:r>
            <a:r>
              <a:rPr lang="el-GR" sz="2600" dirty="0" err="1">
                <a:solidFill>
                  <a:schemeClr val="bg2">
                    <a:lumMod val="50000"/>
                  </a:schemeClr>
                </a:solidFill>
                <a:effectLst>
                  <a:outerShdw blurRad="38100" dist="38100" dir="2700000" algn="tl">
                    <a:srgbClr val="000000">
                      <a:alpha val="43137"/>
                    </a:srgbClr>
                  </a:outerShdw>
                </a:effectLst>
              </a:rPr>
              <a:t>ικυ</a:t>
            </a:r>
            <a:r>
              <a:rPr lang="en-US" sz="2600" dirty="0">
                <a:solidFill>
                  <a:schemeClr val="bg2">
                    <a:lumMod val="50000"/>
                  </a:schemeClr>
                </a:solidFill>
                <a:effectLst>
                  <a:outerShdw blurRad="38100" dist="38100" dir="2700000" algn="tl">
                    <a:srgbClr val="000000">
                      <a:alpha val="43137"/>
                    </a:srgbClr>
                  </a:outerShdw>
                </a:effectLst>
              </a:rPr>
              <a:t>-</a:t>
            </a:r>
            <a:r>
              <a:rPr lang="el-GR" sz="2600" dirty="0">
                <a:solidFill>
                  <a:schemeClr val="bg2">
                    <a:lumMod val="50000"/>
                  </a:schemeClr>
                </a:solidFill>
                <a:effectLst>
                  <a:outerShdw blurRad="38100" dist="38100" dir="2700000" algn="tl">
                    <a:srgbClr val="000000">
                      <a:alpha val="43137"/>
                    </a:srgbClr>
                  </a:outerShdw>
                </a:effectLst>
              </a:rPr>
              <a:t> </a:t>
            </a:r>
            <a:r>
              <a:rPr lang="en-US" sz="2600" dirty="0">
                <a:solidFill>
                  <a:schemeClr val="bg2">
                    <a:lumMod val="50000"/>
                  </a:schemeClr>
                </a:solidFill>
                <a:effectLst>
                  <a:outerShdw blurRad="38100" dist="38100" dir="2700000" algn="tl">
                    <a:srgbClr val="000000">
                      <a:alpha val="43137"/>
                    </a:srgbClr>
                  </a:outerShdw>
                </a:effectLst>
              </a:rPr>
              <a:t>Fulbright </a:t>
            </a:r>
            <a:r>
              <a:rPr lang="en-US" sz="2600" dirty="0" err="1">
                <a:solidFill>
                  <a:schemeClr val="bg2">
                    <a:lumMod val="50000"/>
                  </a:schemeClr>
                </a:solidFill>
                <a:effectLst>
                  <a:outerShdw blurRad="38100" dist="38100" dir="2700000" algn="tl">
                    <a:srgbClr val="000000">
                      <a:alpha val="43137"/>
                    </a:srgbClr>
                  </a:outerShdw>
                </a:effectLst>
              </a:rPr>
              <a:t>greece</a:t>
            </a:r>
            <a:r>
              <a:rPr lang="el-GR" sz="2600" dirty="0">
                <a:solidFill>
                  <a:schemeClr val="bg2">
                    <a:lumMod val="50000"/>
                  </a:schemeClr>
                </a:solidFill>
                <a:effectLst>
                  <a:outerShdw blurRad="38100" dist="38100" dir="2700000" algn="tl">
                    <a:srgbClr val="000000">
                      <a:alpha val="43137"/>
                    </a:srgbClr>
                  </a:outerShdw>
                </a:effectLst>
              </a:rPr>
              <a:t> </a:t>
            </a:r>
            <a:r>
              <a:rPr lang="en-US" sz="2600" dirty="0">
                <a:solidFill>
                  <a:schemeClr val="bg2">
                    <a:lumMod val="50000"/>
                  </a:schemeClr>
                </a:solidFill>
                <a:effectLst>
                  <a:outerShdw blurRad="38100" dist="38100" dir="2700000" algn="tl">
                    <a:srgbClr val="000000">
                      <a:alpha val="43137"/>
                    </a:srgbClr>
                  </a:outerShdw>
                </a:effectLst>
              </a:rPr>
              <a:t> </a:t>
            </a:r>
          </a:p>
        </p:txBody>
      </p:sp>
      <p:sp>
        <p:nvSpPr>
          <p:cNvPr id="3" name="Θέση περιεχομένου 2">
            <a:extLst>
              <a:ext uri="{FF2B5EF4-FFF2-40B4-BE49-F238E27FC236}">
                <a16:creationId xmlns="" xmlns:a16="http://schemas.microsoft.com/office/drawing/2014/main" id="{6ECDCC4A-A62E-486C-91C1-21F1261168D9}"/>
              </a:ext>
            </a:extLst>
          </p:cNvPr>
          <p:cNvSpPr>
            <a:spLocks noGrp="1"/>
          </p:cNvSpPr>
          <p:nvPr>
            <p:ph sz="quarter" idx="13"/>
          </p:nvPr>
        </p:nvSpPr>
        <p:spPr>
          <a:xfrm>
            <a:off x="576608" y="1830230"/>
            <a:ext cx="10377996" cy="4448650"/>
          </a:xfrm>
          <a:ln w="12700">
            <a:solidFill>
              <a:srgbClr val="0070C0"/>
            </a:solidFill>
          </a:ln>
        </p:spPr>
        <p:txBody>
          <a:bodyPr>
            <a:normAutofit/>
          </a:bodyPr>
          <a:lstStyle/>
          <a:p>
            <a:r>
              <a:rPr lang="el-GR" cap="none" dirty="0"/>
              <a:t>οι Αμερικανοί υπότροφοι επιλέγουν το ελληνικό ΑΕΙ/ερευνητικό φορέα</a:t>
            </a:r>
            <a:r>
              <a:rPr lang="en-US" cap="none" dirty="0"/>
              <a:t> </a:t>
            </a:r>
            <a:r>
              <a:rPr lang="el-GR" cap="none" dirty="0"/>
              <a:t>για την εκπόνηση έρευνας</a:t>
            </a:r>
          </a:p>
          <a:p>
            <a:r>
              <a:rPr lang="el-GR" cap="none" dirty="0"/>
              <a:t>υποβολή αίτησης </a:t>
            </a:r>
            <a:r>
              <a:rPr lang="en-US" cap="none" dirty="0"/>
              <a:t>: </a:t>
            </a:r>
            <a:r>
              <a:rPr lang="el-GR" cap="none" dirty="0"/>
              <a:t>πρόσκληση από ελληνικό ΑΕΙ </a:t>
            </a:r>
            <a:r>
              <a:rPr lang="en-US" cap="none" dirty="0"/>
              <a:t>/</a:t>
            </a:r>
            <a:r>
              <a:rPr lang="el-GR" cap="none" dirty="0"/>
              <a:t>ερευνητικό φορέα</a:t>
            </a:r>
          </a:p>
          <a:p>
            <a:endParaRPr lang="el-GR" cap="none" dirty="0"/>
          </a:p>
          <a:p>
            <a:pPr marL="0" indent="0">
              <a:buNone/>
            </a:pPr>
            <a:endParaRPr lang="el-GR" cap="none" dirty="0"/>
          </a:p>
          <a:p>
            <a:r>
              <a:rPr lang="el-GR" u="sng" cap="none" dirty="0"/>
              <a:t>ελληνικό ΑΕΙ ως φορέας υποδοχής</a:t>
            </a:r>
          </a:p>
          <a:p>
            <a:pPr>
              <a:buFont typeface="Wingdings" panose="05000000000000000000" pitchFamily="2" charset="2"/>
              <a:buChar char="Ø"/>
            </a:pPr>
            <a:r>
              <a:rPr lang="el-GR" cap="none" dirty="0"/>
              <a:t> ενημέρωση των εταίρων σε αμερικανικά πανεπιστήμια </a:t>
            </a:r>
          </a:p>
          <a:p>
            <a:pPr marL="0" indent="0">
              <a:buNone/>
            </a:pPr>
            <a:endParaRPr lang="el-GR" cap="none" dirty="0"/>
          </a:p>
          <a:p>
            <a:pPr>
              <a:buFont typeface="Wingdings" panose="05000000000000000000" pitchFamily="2" charset="2"/>
              <a:buChar char="Ø"/>
            </a:pPr>
            <a:endParaRPr lang="el-GR" cap="none" dirty="0"/>
          </a:p>
          <a:p>
            <a:pPr marL="0" indent="0">
              <a:buNone/>
            </a:pPr>
            <a:endParaRPr lang="el-GR" cap="none" dirty="0"/>
          </a:p>
          <a:p>
            <a:pPr marL="0" indent="0">
              <a:buNone/>
            </a:pPr>
            <a:endParaRPr lang="en-US" dirty="0"/>
          </a:p>
          <a:p>
            <a:pPr>
              <a:buFont typeface="Wingdings" panose="05000000000000000000" pitchFamily="2" charset="2"/>
              <a:buChar char="Ø"/>
            </a:pPr>
            <a:endParaRPr lang="el-GR" cap="none" dirty="0"/>
          </a:p>
          <a:p>
            <a:pPr>
              <a:buFont typeface="Wingdings" panose="05000000000000000000" pitchFamily="2" charset="2"/>
              <a:buChar char="v"/>
            </a:pPr>
            <a:endParaRPr lang="el-GR" cap="none" dirty="0"/>
          </a:p>
          <a:p>
            <a:endParaRPr lang="el-GR" cap="none" dirty="0"/>
          </a:p>
          <a:p>
            <a:endParaRPr lang="el-GR" cap="none" dirty="0"/>
          </a:p>
          <a:p>
            <a:endParaRPr lang="el-GR" cap="none" dirty="0"/>
          </a:p>
          <a:p>
            <a:pPr marL="0" indent="0">
              <a:buNone/>
            </a:pPr>
            <a:endParaRPr lang="en-US" dirty="0"/>
          </a:p>
        </p:txBody>
      </p:sp>
      <p:pic>
        <p:nvPicPr>
          <p:cNvPr id="4" name="4 - Εικόνα" descr="iky.png">
            <a:extLst>
              <a:ext uri="{FF2B5EF4-FFF2-40B4-BE49-F238E27FC236}">
                <a16:creationId xmlns="" xmlns:a16="http://schemas.microsoft.com/office/drawing/2014/main" id="{0796AA27-A89D-40AB-92AB-3F70971D166F}"/>
              </a:ext>
            </a:extLst>
          </p:cNvPr>
          <p:cNvPicPr>
            <a:picLocks noChangeAspect="1"/>
          </p:cNvPicPr>
          <p:nvPr/>
        </p:nvPicPr>
        <p:blipFill>
          <a:blip r:embed="rId3" cstate="print"/>
          <a:stretch>
            <a:fillRect/>
          </a:stretch>
        </p:blipFill>
        <p:spPr>
          <a:xfrm>
            <a:off x="10954604" y="133165"/>
            <a:ext cx="1030250" cy="1003177"/>
          </a:xfrm>
          <a:prstGeom prst="rect">
            <a:avLst/>
          </a:prstGeom>
        </p:spPr>
      </p:pic>
    </p:spTree>
    <p:extLst>
      <p:ext uri="{BB962C8B-B14F-4D97-AF65-F5344CB8AC3E}">
        <p14:creationId xmlns:p14="http://schemas.microsoft.com/office/powerpoint/2010/main" val="285973781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 xmlns:a16="http://schemas.microsoft.com/office/drawing/2014/main" id="{EEE39519-5487-4321-8B7D-59E5F9768C70}"/>
              </a:ext>
            </a:extLst>
          </p:cNvPr>
          <p:cNvSpPr>
            <a:spLocks noGrp="1"/>
          </p:cNvSpPr>
          <p:nvPr>
            <p:ph type="title"/>
          </p:nvPr>
        </p:nvSpPr>
        <p:spPr>
          <a:xfrm>
            <a:off x="2218530" y="741285"/>
            <a:ext cx="8185211" cy="834501"/>
          </a:xfrm>
        </p:spPr>
        <p:txBody>
          <a:bodyPr>
            <a:normAutofit/>
          </a:bodyPr>
          <a:lstStyle/>
          <a:p>
            <a:r>
              <a:rPr lang="el-GR" sz="2600" dirty="0" err="1">
                <a:solidFill>
                  <a:schemeClr val="bg2">
                    <a:lumMod val="50000"/>
                  </a:schemeClr>
                </a:solidFill>
                <a:effectLst>
                  <a:outerShdw blurRad="38100" dist="38100" dir="2700000" algn="tl">
                    <a:srgbClr val="000000">
                      <a:alpha val="43137"/>
                    </a:srgbClr>
                  </a:outerShdw>
                </a:effectLst>
              </a:rPr>
              <a:t>Συνεργασια</a:t>
            </a:r>
            <a:r>
              <a:rPr lang="el-GR" sz="2600" dirty="0">
                <a:solidFill>
                  <a:schemeClr val="bg2">
                    <a:lumMod val="50000"/>
                  </a:schemeClr>
                </a:solidFill>
                <a:effectLst>
                  <a:outerShdw blurRad="38100" dist="38100" dir="2700000" algn="tl">
                    <a:srgbClr val="000000">
                      <a:alpha val="43137"/>
                    </a:srgbClr>
                  </a:outerShdw>
                </a:effectLst>
              </a:rPr>
              <a:t> με </a:t>
            </a:r>
            <a:r>
              <a:rPr lang="el-GR" sz="2600" dirty="0" err="1">
                <a:solidFill>
                  <a:schemeClr val="bg2">
                    <a:lumMod val="50000"/>
                  </a:schemeClr>
                </a:solidFill>
                <a:effectLst>
                  <a:outerShdw blurRad="38100" dist="38100" dir="2700000" algn="tl">
                    <a:srgbClr val="000000">
                      <a:alpha val="43137"/>
                    </a:srgbClr>
                  </a:outerShdw>
                </a:effectLst>
              </a:rPr>
              <a:t>Κινεζικο</a:t>
            </a:r>
            <a:r>
              <a:rPr lang="el-GR" sz="2600" dirty="0">
                <a:solidFill>
                  <a:schemeClr val="bg2">
                    <a:lumMod val="50000"/>
                  </a:schemeClr>
                </a:solidFill>
                <a:effectLst>
                  <a:outerShdw blurRad="38100" dist="38100" dir="2700000" algn="tl">
                    <a:srgbClr val="000000">
                      <a:alpha val="43137"/>
                    </a:srgbClr>
                  </a:outerShdw>
                </a:effectLst>
              </a:rPr>
              <a:t> </a:t>
            </a:r>
            <a:r>
              <a:rPr lang="el-GR" sz="2600" dirty="0" err="1">
                <a:solidFill>
                  <a:schemeClr val="bg2">
                    <a:lumMod val="50000"/>
                  </a:schemeClr>
                </a:solidFill>
                <a:effectLst>
                  <a:outerShdw blurRad="38100" dist="38100" dir="2700000" algn="tl">
                    <a:srgbClr val="000000">
                      <a:alpha val="43137"/>
                    </a:srgbClr>
                  </a:outerShdw>
                </a:effectLst>
              </a:rPr>
              <a:t>πανεπιστημιο</a:t>
            </a:r>
            <a:r>
              <a:rPr lang="en-US" sz="2600" dirty="0">
                <a:solidFill>
                  <a:schemeClr val="bg2">
                    <a:lumMod val="50000"/>
                  </a:schemeClr>
                </a:solidFill>
                <a:effectLst>
                  <a:outerShdw blurRad="38100" dist="38100" dir="2700000" algn="tl">
                    <a:srgbClr val="000000">
                      <a:alpha val="43137"/>
                    </a:srgbClr>
                  </a:outerShdw>
                </a:effectLst>
              </a:rPr>
              <a:t> </a:t>
            </a:r>
          </a:p>
        </p:txBody>
      </p:sp>
      <p:sp>
        <p:nvSpPr>
          <p:cNvPr id="3" name="Θέση περιεχομένου 2">
            <a:extLst>
              <a:ext uri="{FF2B5EF4-FFF2-40B4-BE49-F238E27FC236}">
                <a16:creationId xmlns="" xmlns:a16="http://schemas.microsoft.com/office/drawing/2014/main" id="{6ECDCC4A-A62E-486C-91C1-21F1261168D9}"/>
              </a:ext>
            </a:extLst>
          </p:cNvPr>
          <p:cNvSpPr>
            <a:spLocks noGrp="1"/>
          </p:cNvSpPr>
          <p:nvPr>
            <p:ph sz="quarter" idx="13"/>
          </p:nvPr>
        </p:nvSpPr>
        <p:spPr>
          <a:xfrm>
            <a:off x="896645" y="1811045"/>
            <a:ext cx="10377996" cy="3888419"/>
          </a:xfrm>
          <a:ln w="12700">
            <a:solidFill>
              <a:srgbClr val="0070C0"/>
            </a:solidFill>
          </a:ln>
        </p:spPr>
        <p:txBody>
          <a:bodyPr>
            <a:normAutofit/>
          </a:bodyPr>
          <a:lstStyle/>
          <a:p>
            <a:r>
              <a:rPr lang="el-GR" cap="none" dirty="0"/>
              <a:t>Μνημόνιο Συνεργασίας</a:t>
            </a:r>
            <a:endParaRPr lang="en-US" cap="none" dirty="0"/>
          </a:p>
          <a:p>
            <a:r>
              <a:rPr lang="el-GR" cap="none" dirty="0"/>
              <a:t>Μέλη ΔΕΠ Ιατρικών Σχολών</a:t>
            </a:r>
          </a:p>
          <a:p>
            <a:r>
              <a:rPr lang="el-GR" cap="none" dirty="0"/>
              <a:t>Συνεργασία &amp; εξειδίκευση στην παραδοσιακή κινεζική ιατρική  </a:t>
            </a:r>
          </a:p>
          <a:p>
            <a:r>
              <a:rPr lang="el-GR" cap="none" dirty="0"/>
              <a:t>ΚΥΑ/Πρόσκληση Εκδήλωσης Ενδιαφέροντος</a:t>
            </a:r>
          </a:p>
          <a:p>
            <a:endParaRPr lang="el-GR" cap="none" dirty="0"/>
          </a:p>
          <a:p>
            <a:pPr marL="0" indent="0">
              <a:buNone/>
            </a:pPr>
            <a:endParaRPr lang="el-GR" cap="none" dirty="0"/>
          </a:p>
          <a:p>
            <a:pPr marL="0" indent="0">
              <a:buNone/>
            </a:pPr>
            <a:endParaRPr lang="el-GR" cap="none" dirty="0"/>
          </a:p>
          <a:p>
            <a:pPr marL="0" indent="0">
              <a:buNone/>
            </a:pPr>
            <a:endParaRPr lang="en-US" dirty="0"/>
          </a:p>
          <a:p>
            <a:pPr>
              <a:buFont typeface="Wingdings" panose="05000000000000000000" pitchFamily="2" charset="2"/>
              <a:buChar char="Ø"/>
            </a:pPr>
            <a:endParaRPr lang="el-GR" cap="none" dirty="0"/>
          </a:p>
          <a:p>
            <a:pPr>
              <a:buFont typeface="Wingdings" panose="05000000000000000000" pitchFamily="2" charset="2"/>
              <a:buChar char="v"/>
            </a:pPr>
            <a:endParaRPr lang="el-GR" cap="none" dirty="0"/>
          </a:p>
          <a:p>
            <a:endParaRPr lang="el-GR" cap="none" dirty="0"/>
          </a:p>
          <a:p>
            <a:endParaRPr lang="el-GR" cap="none" dirty="0"/>
          </a:p>
          <a:p>
            <a:endParaRPr lang="el-GR" cap="none" dirty="0"/>
          </a:p>
          <a:p>
            <a:pPr marL="0" indent="0">
              <a:buNone/>
            </a:pPr>
            <a:endParaRPr lang="en-US" dirty="0"/>
          </a:p>
        </p:txBody>
      </p:sp>
      <p:pic>
        <p:nvPicPr>
          <p:cNvPr id="4" name="4 - Εικόνα" descr="iky.png">
            <a:extLst>
              <a:ext uri="{FF2B5EF4-FFF2-40B4-BE49-F238E27FC236}">
                <a16:creationId xmlns="" xmlns:a16="http://schemas.microsoft.com/office/drawing/2014/main" id="{0796AA27-A89D-40AB-92AB-3F70971D166F}"/>
              </a:ext>
            </a:extLst>
          </p:cNvPr>
          <p:cNvPicPr>
            <a:picLocks noChangeAspect="1"/>
          </p:cNvPicPr>
          <p:nvPr/>
        </p:nvPicPr>
        <p:blipFill>
          <a:blip r:embed="rId3" cstate="print"/>
          <a:stretch>
            <a:fillRect/>
          </a:stretch>
        </p:blipFill>
        <p:spPr>
          <a:xfrm>
            <a:off x="10954604" y="133165"/>
            <a:ext cx="1030250" cy="1003177"/>
          </a:xfrm>
          <a:prstGeom prst="rect">
            <a:avLst/>
          </a:prstGeom>
        </p:spPr>
      </p:pic>
    </p:spTree>
    <p:extLst>
      <p:ext uri="{BB962C8B-B14F-4D97-AF65-F5344CB8AC3E}">
        <p14:creationId xmlns:p14="http://schemas.microsoft.com/office/powerpoint/2010/main" val="3467690743"/>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 xmlns:a16="http://schemas.microsoft.com/office/drawing/2014/main" id="{FC7F9A71-728E-43FC-9D55-039250622AC7}"/>
              </a:ext>
            </a:extLst>
          </p:cNvPr>
          <p:cNvSpPr>
            <a:spLocks noGrp="1"/>
          </p:cNvSpPr>
          <p:nvPr>
            <p:ph type="title"/>
          </p:nvPr>
        </p:nvSpPr>
        <p:spPr/>
        <p:txBody>
          <a:bodyPr/>
          <a:lstStyle/>
          <a:p>
            <a:r>
              <a:rPr lang="el-GR" sz="2600" dirty="0" err="1">
                <a:solidFill>
                  <a:schemeClr val="bg2">
                    <a:lumMod val="50000"/>
                  </a:schemeClr>
                </a:solidFill>
                <a:effectLst>
                  <a:outerShdw blurRad="38100" dist="38100" dir="2700000" algn="tl">
                    <a:srgbClr val="000000">
                      <a:alpha val="43137"/>
                    </a:srgbClr>
                  </a:outerShdw>
                </a:effectLst>
              </a:rPr>
              <a:t>επικοινωνια</a:t>
            </a:r>
            <a:endParaRPr lang="en-US" sz="2600" dirty="0">
              <a:solidFill>
                <a:schemeClr val="bg2">
                  <a:lumMod val="50000"/>
                </a:schemeClr>
              </a:solidFill>
              <a:effectLst>
                <a:outerShdw blurRad="38100" dist="38100" dir="2700000" algn="tl">
                  <a:srgbClr val="000000">
                    <a:alpha val="43137"/>
                  </a:srgbClr>
                </a:outerShdw>
              </a:effectLst>
            </a:endParaRPr>
          </a:p>
        </p:txBody>
      </p:sp>
      <p:sp>
        <p:nvSpPr>
          <p:cNvPr id="3" name="Θέση περιεχομένου 2">
            <a:extLst>
              <a:ext uri="{FF2B5EF4-FFF2-40B4-BE49-F238E27FC236}">
                <a16:creationId xmlns="" xmlns:a16="http://schemas.microsoft.com/office/drawing/2014/main" id="{E1DD2742-5033-4AAE-9561-196FBB12AC54}"/>
              </a:ext>
            </a:extLst>
          </p:cNvPr>
          <p:cNvSpPr>
            <a:spLocks noGrp="1"/>
          </p:cNvSpPr>
          <p:nvPr>
            <p:ph sz="quarter" idx="13"/>
          </p:nvPr>
        </p:nvSpPr>
        <p:spPr/>
        <p:txBody>
          <a:bodyPr/>
          <a:lstStyle/>
          <a:p>
            <a:pPr marL="0" indent="0" algn="ctr">
              <a:buNone/>
            </a:pPr>
            <a:r>
              <a:rPr lang="el-GR" dirty="0"/>
              <a:t>Μαρια </a:t>
            </a:r>
            <a:r>
              <a:rPr lang="el-GR" dirty="0" err="1"/>
              <a:t>ξαρχουλακου</a:t>
            </a:r>
            <a:endParaRPr lang="en-US" dirty="0"/>
          </a:p>
          <a:p>
            <a:pPr marL="0" indent="0" algn="ctr">
              <a:buNone/>
            </a:pPr>
            <a:r>
              <a:rPr lang="en-US" cap="none" dirty="0">
                <a:hlinkClick r:id="rId2"/>
              </a:rPr>
              <a:t>mxarhou@iky.gr</a:t>
            </a:r>
            <a:endParaRPr lang="en-US" cap="none" dirty="0"/>
          </a:p>
          <a:p>
            <a:pPr marL="0" indent="0" algn="ctr">
              <a:buNone/>
            </a:pPr>
            <a:r>
              <a:rPr lang="en-US" cap="none" dirty="0"/>
              <a:t>210 3726348</a:t>
            </a:r>
            <a:endParaRPr lang="el-GR" dirty="0"/>
          </a:p>
          <a:p>
            <a:endParaRPr lang="en-US" dirty="0"/>
          </a:p>
        </p:txBody>
      </p:sp>
    </p:spTree>
    <p:extLst>
      <p:ext uri="{BB962C8B-B14F-4D97-AF65-F5344CB8AC3E}">
        <p14:creationId xmlns:p14="http://schemas.microsoft.com/office/powerpoint/2010/main" val="18724583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 xmlns:a16="http://schemas.microsoft.com/office/drawing/2014/main" id="{C4A43F58-A952-46CD-846C-3F8EB3A386D0}"/>
              </a:ext>
            </a:extLst>
          </p:cNvPr>
          <p:cNvSpPr>
            <a:spLocks noGrp="1"/>
          </p:cNvSpPr>
          <p:nvPr>
            <p:ph type="title"/>
          </p:nvPr>
        </p:nvSpPr>
        <p:spPr>
          <a:xfrm>
            <a:off x="1305018" y="618518"/>
            <a:ext cx="9472474" cy="1219160"/>
          </a:xfrm>
        </p:spPr>
        <p:txBody>
          <a:bodyPr/>
          <a:lstStyle/>
          <a:p>
            <a:r>
              <a:rPr lang="el-GR" sz="3200" dirty="0">
                <a:solidFill>
                  <a:schemeClr val="bg2">
                    <a:lumMod val="50000"/>
                  </a:schemeClr>
                </a:solidFill>
                <a:effectLst>
                  <a:outerShdw blurRad="38100" dist="38100" dir="2700000" algn="tl">
                    <a:srgbClr val="000000">
                      <a:alpha val="43137"/>
                    </a:srgbClr>
                  </a:outerShdw>
                </a:effectLst>
              </a:rPr>
              <a:t>ΠΡΟΓΡΑΜΜΑ ΜΑΘΗΜΑΤΩΝ &amp; ΣΕΜΙΝΑΡΙΩΝ ΕΛΛΗΝΙΚΗΣ ΓΛΩΣΣΑΣ ΚΑΙ ΠΟΛΙΤΙΣΜΟΥ</a:t>
            </a:r>
            <a:endParaRPr lang="en-US" sz="3200" dirty="0">
              <a:solidFill>
                <a:schemeClr val="bg2">
                  <a:lumMod val="50000"/>
                </a:schemeClr>
              </a:solidFill>
              <a:effectLst>
                <a:outerShdw blurRad="38100" dist="38100" dir="2700000" algn="tl">
                  <a:srgbClr val="000000">
                    <a:alpha val="43137"/>
                  </a:srgbClr>
                </a:outerShdw>
              </a:effectLst>
            </a:endParaRPr>
          </a:p>
        </p:txBody>
      </p:sp>
      <p:sp>
        <p:nvSpPr>
          <p:cNvPr id="3" name="Θέση περιεχομένου 2">
            <a:extLst>
              <a:ext uri="{FF2B5EF4-FFF2-40B4-BE49-F238E27FC236}">
                <a16:creationId xmlns="" xmlns:a16="http://schemas.microsoft.com/office/drawing/2014/main" id="{1137F519-202E-42E7-9908-A447420C4077}"/>
              </a:ext>
            </a:extLst>
          </p:cNvPr>
          <p:cNvSpPr>
            <a:spLocks noGrp="1"/>
          </p:cNvSpPr>
          <p:nvPr>
            <p:ph sz="quarter" idx="13"/>
          </p:nvPr>
        </p:nvSpPr>
        <p:spPr>
          <a:xfrm>
            <a:off x="923278" y="2099389"/>
            <a:ext cx="9854215" cy="2920934"/>
          </a:xfrm>
          <a:ln w="12700">
            <a:solidFill>
              <a:srgbClr val="0070C0"/>
            </a:solidFill>
          </a:ln>
        </p:spPr>
        <p:txBody>
          <a:bodyPr>
            <a:normAutofit fontScale="92500"/>
          </a:bodyPr>
          <a:lstStyle/>
          <a:p>
            <a:r>
              <a:rPr lang="el-GR" cap="none" dirty="0"/>
              <a:t>έλευση στην Ελλάδα/δημόσιο ελληνικό Α.Ε.Ι.</a:t>
            </a:r>
          </a:p>
          <a:p>
            <a:r>
              <a:rPr lang="el-GR" cap="none" dirty="0"/>
              <a:t>παρακολούθηση μαθήματων &amp; σεμιναρίων ελληνικής γλώσσας και πολιτισμού (8 μήνες)</a:t>
            </a:r>
          </a:p>
          <a:p>
            <a:r>
              <a:rPr lang="el-GR" cap="none" dirty="0"/>
              <a:t>πολιτιστικές εκδηλώσεις/εκπαιδευτικές επισκέψεις</a:t>
            </a:r>
          </a:p>
          <a:p>
            <a:r>
              <a:rPr lang="el-GR" cap="none" dirty="0"/>
              <a:t>πιστοποιητικό παρακολούθησης</a:t>
            </a:r>
          </a:p>
          <a:p>
            <a:r>
              <a:rPr lang="el-GR" cap="none" dirty="0"/>
              <a:t>δωρεάν διαμονή &amp; σίτιση, μηνιαία υποτροφία</a:t>
            </a:r>
          </a:p>
          <a:p>
            <a:r>
              <a:rPr lang="el-GR" cap="none" dirty="0"/>
              <a:t>50 θέσεις υποτρόφων / προκήρυξη</a:t>
            </a:r>
          </a:p>
          <a:p>
            <a:pPr marL="0" indent="0">
              <a:buNone/>
            </a:pPr>
            <a:endParaRPr lang="el-GR" cap="none" dirty="0"/>
          </a:p>
          <a:p>
            <a:endParaRPr lang="el-GR" dirty="0"/>
          </a:p>
          <a:p>
            <a:pPr marL="0" indent="0">
              <a:buNone/>
            </a:pPr>
            <a:endParaRPr lang="el-GR" dirty="0"/>
          </a:p>
        </p:txBody>
      </p:sp>
      <p:pic>
        <p:nvPicPr>
          <p:cNvPr id="4" name="4 - Εικόνα" descr="iky.png">
            <a:extLst>
              <a:ext uri="{FF2B5EF4-FFF2-40B4-BE49-F238E27FC236}">
                <a16:creationId xmlns="" xmlns:a16="http://schemas.microsoft.com/office/drawing/2014/main" id="{328D7801-B91C-4636-B849-EA1C95B76A0B}"/>
              </a:ext>
            </a:extLst>
          </p:cNvPr>
          <p:cNvPicPr>
            <a:picLocks noChangeAspect="1"/>
          </p:cNvPicPr>
          <p:nvPr/>
        </p:nvPicPr>
        <p:blipFill>
          <a:blip r:embed="rId3" cstate="print"/>
          <a:stretch>
            <a:fillRect/>
          </a:stretch>
        </p:blipFill>
        <p:spPr>
          <a:xfrm>
            <a:off x="10954604" y="133165"/>
            <a:ext cx="1030250" cy="1003177"/>
          </a:xfrm>
          <a:prstGeom prst="rect">
            <a:avLst/>
          </a:prstGeom>
        </p:spPr>
      </p:pic>
    </p:spTree>
    <p:extLst>
      <p:ext uri="{BB962C8B-B14F-4D97-AF65-F5344CB8AC3E}">
        <p14:creationId xmlns:p14="http://schemas.microsoft.com/office/powerpoint/2010/main" val="295634044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randombar(horizontal)">
                                      <p:cBhvr>
                                        <p:cTn id="7" dur="500"/>
                                        <p:tgtEl>
                                          <p:spTgt spid="3">
                                            <p:txEl>
                                              <p:pRg st="2" end="2"/>
                                            </p:txEl>
                                          </p:spTgt>
                                        </p:tgtEl>
                                      </p:cBhvr>
                                    </p:animEffect>
                                  </p:childTnLst>
                                </p:cTn>
                              </p:par>
                              <p:par>
                                <p:cTn id="8" presetID="14" presetClass="entr" presetSubtype="10" fill="hold" nodeType="withEffect">
                                  <p:stCondLst>
                                    <p:cond delay="0"/>
                                  </p:stCondLst>
                                  <p:childTnLst>
                                    <p:set>
                                      <p:cBhvr>
                                        <p:cTn id="9" dur="1" fill="hold">
                                          <p:stCondLst>
                                            <p:cond delay="0"/>
                                          </p:stCondLst>
                                        </p:cTn>
                                        <p:tgtEl>
                                          <p:spTgt spid="3">
                                            <p:txEl>
                                              <p:pRg st="3" end="3"/>
                                            </p:txEl>
                                          </p:spTgt>
                                        </p:tgtEl>
                                        <p:attrNameLst>
                                          <p:attrName>style.visibility</p:attrName>
                                        </p:attrNameLst>
                                      </p:cBhvr>
                                      <p:to>
                                        <p:strVal val="visible"/>
                                      </p:to>
                                    </p:set>
                                    <p:animEffect transition="in" filter="randombar(horizontal)">
                                      <p:cBhvr>
                                        <p:cTn id="10" dur="500"/>
                                        <p:tgtEl>
                                          <p:spTgt spid="3">
                                            <p:txEl>
                                              <p:pRg st="3" end="3"/>
                                            </p:txEl>
                                          </p:spTgt>
                                        </p:tgtEl>
                                      </p:cBhvr>
                                    </p:animEffect>
                                  </p:childTnLst>
                                </p:cTn>
                              </p:par>
                              <p:par>
                                <p:cTn id="11" presetID="14" presetClass="entr" presetSubtype="10" fill="hold" nodeType="withEffect">
                                  <p:stCondLst>
                                    <p:cond delay="0"/>
                                  </p:stCondLst>
                                  <p:childTnLst>
                                    <p:set>
                                      <p:cBhvr>
                                        <p:cTn id="12" dur="1" fill="hold">
                                          <p:stCondLst>
                                            <p:cond delay="0"/>
                                          </p:stCondLst>
                                        </p:cTn>
                                        <p:tgtEl>
                                          <p:spTgt spid="3">
                                            <p:txEl>
                                              <p:pRg st="4" end="4"/>
                                            </p:txEl>
                                          </p:spTgt>
                                        </p:tgtEl>
                                        <p:attrNameLst>
                                          <p:attrName>style.visibility</p:attrName>
                                        </p:attrNameLst>
                                      </p:cBhvr>
                                      <p:to>
                                        <p:strVal val="visible"/>
                                      </p:to>
                                    </p:set>
                                    <p:animEffect transition="in" filter="randombar(horizontal)">
                                      <p:cBhvr>
                                        <p:cTn id="13" dur="500"/>
                                        <p:tgtEl>
                                          <p:spTgt spid="3">
                                            <p:txEl>
                                              <p:pRg st="4" end="4"/>
                                            </p:txEl>
                                          </p:spTgt>
                                        </p:tgtEl>
                                      </p:cBhvr>
                                    </p:animEffect>
                                  </p:childTnLst>
                                </p:cTn>
                              </p:par>
                              <p:par>
                                <p:cTn id="14" presetID="14" presetClass="entr" presetSubtype="10" fill="hold" nodeType="withEffect">
                                  <p:stCondLst>
                                    <p:cond delay="0"/>
                                  </p:stCondLst>
                                  <p:childTnLst>
                                    <p:set>
                                      <p:cBhvr>
                                        <p:cTn id="15" dur="1" fill="hold">
                                          <p:stCondLst>
                                            <p:cond delay="0"/>
                                          </p:stCondLst>
                                        </p:cTn>
                                        <p:tgtEl>
                                          <p:spTgt spid="3">
                                            <p:txEl>
                                              <p:pRg st="5" end="5"/>
                                            </p:txEl>
                                          </p:spTgt>
                                        </p:tgtEl>
                                        <p:attrNameLst>
                                          <p:attrName>style.visibility</p:attrName>
                                        </p:attrNameLst>
                                      </p:cBhvr>
                                      <p:to>
                                        <p:strVal val="visible"/>
                                      </p:to>
                                    </p:set>
                                    <p:animEffect transition="in" filter="randombar(horizontal)">
                                      <p:cBhvr>
                                        <p:cTn id="16"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pattFill prst="pct25">
          <a:fgClr>
            <a:schemeClr val="accent1"/>
          </a:fgClr>
          <a:bgClr>
            <a:schemeClr val="bg1"/>
          </a:bgClr>
        </a:pattFill>
        <a:effectLst/>
      </p:bgPr>
    </p:bg>
    <p:spTree>
      <p:nvGrpSpPr>
        <p:cNvPr id="1" name=""/>
        <p:cNvGrpSpPr/>
        <p:nvPr/>
      </p:nvGrpSpPr>
      <p:grpSpPr>
        <a:xfrm>
          <a:off x="0" y="0"/>
          <a:ext cx="0" cy="0"/>
          <a:chOff x="0" y="0"/>
          <a:chExt cx="0" cy="0"/>
        </a:xfrm>
      </p:grpSpPr>
      <p:graphicFrame>
        <p:nvGraphicFramePr>
          <p:cNvPr id="4" name="Γράφημα 3">
            <a:extLst>
              <a:ext uri="{FF2B5EF4-FFF2-40B4-BE49-F238E27FC236}">
                <a16:creationId xmlns="" xmlns:a16="http://schemas.microsoft.com/office/drawing/2014/main" id="{6B094856-77FF-4C3A-B99F-C29072AB2C84}"/>
              </a:ext>
            </a:extLst>
          </p:cNvPr>
          <p:cNvGraphicFramePr>
            <a:graphicFrameLocks/>
          </p:cNvGraphicFramePr>
          <p:nvPr>
            <p:extLst>
              <p:ext uri="{D42A27DB-BD31-4B8C-83A1-F6EECF244321}">
                <p14:modId xmlns:p14="http://schemas.microsoft.com/office/powerpoint/2010/main" val="1761057169"/>
              </p:ext>
            </p:extLst>
          </p:nvPr>
        </p:nvGraphicFramePr>
        <p:xfrm>
          <a:off x="1083077" y="1305017"/>
          <a:ext cx="10200442" cy="4731799"/>
        </p:xfrm>
        <a:graphic>
          <a:graphicData uri="http://schemas.openxmlformats.org/drawingml/2006/chart">
            <c:chart xmlns:c="http://schemas.openxmlformats.org/drawingml/2006/chart" xmlns:r="http://schemas.openxmlformats.org/officeDocument/2006/relationships" r:id="rId3"/>
          </a:graphicData>
        </a:graphic>
      </p:graphicFrame>
      <p:pic>
        <p:nvPicPr>
          <p:cNvPr id="3" name="4 - Εικόνα" descr="iky.png">
            <a:extLst>
              <a:ext uri="{FF2B5EF4-FFF2-40B4-BE49-F238E27FC236}">
                <a16:creationId xmlns="" xmlns:a16="http://schemas.microsoft.com/office/drawing/2014/main" id="{490BFFAB-FCBD-4D08-AC50-C5AA02D60725}"/>
              </a:ext>
            </a:extLst>
          </p:cNvPr>
          <p:cNvPicPr>
            <a:picLocks noChangeAspect="1"/>
          </p:cNvPicPr>
          <p:nvPr/>
        </p:nvPicPr>
        <p:blipFill>
          <a:blip r:embed="rId4" cstate="print"/>
          <a:stretch>
            <a:fillRect/>
          </a:stretch>
        </p:blipFill>
        <p:spPr>
          <a:xfrm>
            <a:off x="10954604" y="133165"/>
            <a:ext cx="1030250" cy="1003177"/>
          </a:xfrm>
          <a:prstGeom prst="rect">
            <a:avLst/>
          </a:prstGeom>
        </p:spPr>
      </p:pic>
    </p:spTree>
    <p:extLst>
      <p:ext uri="{BB962C8B-B14F-4D97-AF65-F5344CB8AC3E}">
        <p14:creationId xmlns:p14="http://schemas.microsoft.com/office/powerpoint/2010/main" val="40818657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Γράφημα 3">
            <a:extLst>
              <a:ext uri="{FF2B5EF4-FFF2-40B4-BE49-F238E27FC236}">
                <a16:creationId xmlns="" xmlns:a16="http://schemas.microsoft.com/office/drawing/2014/main" id="{D5A4B956-1F42-4F9E-9008-1B1A05F681C9}"/>
              </a:ext>
            </a:extLst>
          </p:cNvPr>
          <p:cNvGraphicFramePr>
            <a:graphicFrameLocks/>
          </p:cNvGraphicFramePr>
          <p:nvPr>
            <p:extLst>
              <p:ext uri="{D42A27DB-BD31-4B8C-83A1-F6EECF244321}">
                <p14:modId xmlns:p14="http://schemas.microsoft.com/office/powerpoint/2010/main" val="2655348443"/>
              </p:ext>
            </p:extLst>
          </p:nvPr>
        </p:nvGraphicFramePr>
        <p:xfrm>
          <a:off x="1102311" y="1136342"/>
          <a:ext cx="9648548" cy="4891595"/>
        </p:xfrm>
        <a:graphic>
          <a:graphicData uri="http://schemas.openxmlformats.org/drawingml/2006/chart">
            <c:chart xmlns:c="http://schemas.openxmlformats.org/drawingml/2006/chart" xmlns:r="http://schemas.openxmlformats.org/officeDocument/2006/relationships" r:id="rId3"/>
          </a:graphicData>
        </a:graphic>
      </p:graphicFrame>
      <p:pic>
        <p:nvPicPr>
          <p:cNvPr id="3" name="4 - Εικόνα" descr="iky.png">
            <a:extLst>
              <a:ext uri="{FF2B5EF4-FFF2-40B4-BE49-F238E27FC236}">
                <a16:creationId xmlns="" xmlns:a16="http://schemas.microsoft.com/office/drawing/2014/main" id="{B8413D52-C929-4052-8AE8-F9744933AF07}"/>
              </a:ext>
            </a:extLst>
          </p:cNvPr>
          <p:cNvPicPr>
            <a:picLocks noChangeAspect="1"/>
          </p:cNvPicPr>
          <p:nvPr/>
        </p:nvPicPr>
        <p:blipFill>
          <a:blip r:embed="rId4" cstate="print"/>
          <a:stretch>
            <a:fillRect/>
          </a:stretch>
        </p:blipFill>
        <p:spPr>
          <a:xfrm>
            <a:off x="10954604" y="133165"/>
            <a:ext cx="1030250" cy="1003177"/>
          </a:xfrm>
          <a:prstGeom prst="rect">
            <a:avLst/>
          </a:prstGeom>
        </p:spPr>
      </p:pic>
    </p:spTree>
    <p:extLst>
      <p:ext uri="{BB962C8B-B14F-4D97-AF65-F5344CB8AC3E}">
        <p14:creationId xmlns:p14="http://schemas.microsoft.com/office/powerpoint/2010/main" val="197408645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Γράφημα 2">
            <a:extLst>
              <a:ext uri="{FF2B5EF4-FFF2-40B4-BE49-F238E27FC236}">
                <a16:creationId xmlns="" xmlns:a16="http://schemas.microsoft.com/office/drawing/2014/main" id="{29C27270-EAAE-48E3-BC8B-BB326761CD71}"/>
              </a:ext>
            </a:extLst>
          </p:cNvPr>
          <p:cNvGraphicFramePr>
            <a:graphicFrameLocks/>
          </p:cNvGraphicFramePr>
          <p:nvPr>
            <p:extLst>
              <p:ext uri="{D42A27DB-BD31-4B8C-83A1-F6EECF244321}">
                <p14:modId xmlns:p14="http://schemas.microsoft.com/office/powerpoint/2010/main" val="1679777629"/>
              </p:ext>
            </p:extLst>
          </p:nvPr>
        </p:nvGraphicFramePr>
        <p:xfrm>
          <a:off x="1003177" y="1136342"/>
          <a:ext cx="9809825" cy="4873026"/>
        </p:xfrm>
        <a:graphic>
          <a:graphicData uri="http://schemas.openxmlformats.org/drawingml/2006/chart">
            <c:chart xmlns:c="http://schemas.openxmlformats.org/drawingml/2006/chart" xmlns:r="http://schemas.openxmlformats.org/officeDocument/2006/relationships" r:id="rId3"/>
          </a:graphicData>
        </a:graphic>
      </p:graphicFrame>
      <p:pic>
        <p:nvPicPr>
          <p:cNvPr id="4" name="4 - Εικόνα" descr="iky.png">
            <a:extLst>
              <a:ext uri="{FF2B5EF4-FFF2-40B4-BE49-F238E27FC236}">
                <a16:creationId xmlns="" xmlns:a16="http://schemas.microsoft.com/office/drawing/2014/main" id="{542A94A8-6789-4B9C-837E-24FE582CCA69}"/>
              </a:ext>
            </a:extLst>
          </p:cNvPr>
          <p:cNvPicPr>
            <a:picLocks noChangeAspect="1"/>
          </p:cNvPicPr>
          <p:nvPr/>
        </p:nvPicPr>
        <p:blipFill>
          <a:blip r:embed="rId4" cstate="print"/>
          <a:stretch>
            <a:fillRect/>
          </a:stretch>
        </p:blipFill>
        <p:spPr>
          <a:xfrm>
            <a:off x="10954604" y="133165"/>
            <a:ext cx="1030250" cy="1003177"/>
          </a:xfrm>
          <a:prstGeom prst="rect">
            <a:avLst/>
          </a:prstGeom>
        </p:spPr>
      </p:pic>
    </p:spTree>
    <p:extLst>
      <p:ext uri="{BB962C8B-B14F-4D97-AF65-F5344CB8AC3E}">
        <p14:creationId xmlns:p14="http://schemas.microsoft.com/office/powerpoint/2010/main" val="144429986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Γράφημα 4">
            <a:extLst>
              <a:ext uri="{FF2B5EF4-FFF2-40B4-BE49-F238E27FC236}">
                <a16:creationId xmlns="" xmlns:a16="http://schemas.microsoft.com/office/drawing/2014/main" id="{39505049-7326-4384-843A-330553D441C1}"/>
              </a:ext>
            </a:extLst>
          </p:cNvPr>
          <p:cNvGraphicFramePr>
            <a:graphicFrameLocks/>
          </p:cNvGraphicFramePr>
          <p:nvPr>
            <p:extLst>
              <p:ext uri="{D42A27DB-BD31-4B8C-83A1-F6EECF244321}">
                <p14:modId xmlns:p14="http://schemas.microsoft.com/office/powerpoint/2010/main" val="2395804498"/>
              </p:ext>
            </p:extLst>
          </p:nvPr>
        </p:nvGraphicFramePr>
        <p:xfrm>
          <a:off x="1473694" y="1207362"/>
          <a:ext cx="9658904" cy="4829453"/>
        </p:xfrm>
        <a:graphic>
          <a:graphicData uri="http://schemas.openxmlformats.org/drawingml/2006/chart">
            <c:chart xmlns:c="http://schemas.openxmlformats.org/drawingml/2006/chart" xmlns:r="http://schemas.openxmlformats.org/officeDocument/2006/relationships" r:id="rId3"/>
          </a:graphicData>
        </a:graphic>
      </p:graphicFrame>
      <p:pic>
        <p:nvPicPr>
          <p:cNvPr id="3" name="4 - Εικόνα" descr="iky.png">
            <a:extLst>
              <a:ext uri="{FF2B5EF4-FFF2-40B4-BE49-F238E27FC236}">
                <a16:creationId xmlns="" xmlns:a16="http://schemas.microsoft.com/office/drawing/2014/main" id="{D9D207A9-64A5-4CEA-8287-2F35A8AFCDD6}"/>
              </a:ext>
            </a:extLst>
          </p:cNvPr>
          <p:cNvPicPr>
            <a:picLocks noChangeAspect="1"/>
          </p:cNvPicPr>
          <p:nvPr/>
        </p:nvPicPr>
        <p:blipFill>
          <a:blip r:embed="rId4" cstate="print"/>
          <a:stretch>
            <a:fillRect/>
          </a:stretch>
        </p:blipFill>
        <p:spPr>
          <a:xfrm>
            <a:off x="10954604" y="133165"/>
            <a:ext cx="1030250" cy="1003177"/>
          </a:xfrm>
          <a:prstGeom prst="rect">
            <a:avLst/>
          </a:prstGeom>
        </p:spPr>
      </p:pic>
    </p:spTree>
    <p:extLst>
      <p:ext uri="{BB962C8B-B14F-4D97-AF65-F5344CB8AC3E}">
        <p14:creationId xmlns:p14="http://schemas.microsoft.com/office/powerpoint/2010/main" val="417059913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 xmlns:a16="http://schemas.microsoft.com/office/drawing/2014/main" id="{AE6F15E4-88F8-4DC7-BB33-77B296BA68A6}"/>
              </a:ext>
            </a:extLst>
          </p:cNvPr>
          <p:cNvSpPr>
            <a:spLocks noGrp="1"/>
          </p:cNvSpPr>
          <p:nvPr>
            <p:ph type="title"/>
          </p:nvPr>
        </p:nvSpPr>
        <p:spPr>
          <a:xfrm>
            <a:off x="1567542" y="765110"/>
            <a:ext cx="9289847" cy="923731"/>
          </a:xfrm>
        </p:spPr>
        <p:txBody>
          <a:bodyPr>
            <a:normAutofit fontScale="90000"/>
          </a:bodyPr>
          <a:lstStyle/>
          <a:p>
            <a:r>
              <a:rPr lang="el-GR" dirty="0">
                <a:solidFill>
                  <a:schemeClr val="bg2">
                    <a:lumMod val="50000"/>
                  </a:schemeClr>
                </a:solidFill>
                <a:effectLst>
                  <a:outerShdw blurRad="38100" dist="38100" dir="2700000" algn="tl">
                    <a:srgbClr val="000000">
                      <a:alpha val="43137"/>
                    </a:srgbClr>
                  </a:outerShdw>
                </a:effectLst>
                <a:latin typeface="Calibri" panose="020F0502020204030204" pitchFamily="34" charset="0"/>
              </a:rPr>
              <a:t>ΘΕΡΙΝΟ </a:t>
            </a:r>
            <a:r>
              <a:rPr lang="el-GR" dirty="0" err="1">
                <a:solidFill>
                  <a:schemeClr val="bg2">
                    <a:lumMod val="50000"/>
                  </a:schemeClr>
                </a:solidFill>
                <a:effectLst>
                  <a:outerShdw blurRad="38100" dist="38100" dir="2700000" algn="tl">
                    <a:srgbClr val="000000">
                      <a:alpha val="43137"/>
                    </a:srgbClr>
                  </a:outerShdw>
                </a:effectLst>
                <a:latin typeface="Calibri" panose="020F0502020204030204" pitchFamily="34" charset="0"/>
              </a:rPr>
              <a:t>προγραμμα</a:t>
            </a:r>
            <a:r>
              <a:rPr lang="el-GR" dirty="0">
                <a:solidFill>
                  <a:schemeClr val="bg2">
                    <a:lumMod val="50000"/>
                  </a:schemeClr>
                </a:solidFill>
                <a:effectLst>
                  <a:outerShdw blurRad="38100" dist="38100" dir="2700000" algn="tl">
                    <a:srgbClr val="000000">
                      <a:alpha val="43137"/>
                    </a:srgbClr>
                  </a:outerShdw>
                </a:effectLst>
                <a:latin typeface="Calibri" panose="020F0502020204030204" pitchFamily="34" charset="0"/>
              </a:rPr>
              <a:t> ΕΛΛΗΝΙΚΗΣ ΓΛΩΣΣΑΣ</a:t>
            </a:r>
            <a:r>
              <a:rPr lang="en-US" dirty="0"/>
              <a:t/>
            </a:r>
            <a:br>
              <a:rPr lang="en-US" dirty="0"/>
            </a:br>
            <a:endParaRPr lang="en-US" dirty="0"/>
          </a:p>
        </p:txBody>
      </p:sp>
      <p:sp>
        <p:nvSpPr>
          <p:cNvPr id="3" name="Θέση περιεχομένου 2">
            <a:extLst>
              <a:ext uri="{FF2B5EF4-FFF2-40B4-BE49-F238E27FC236}">
                <a16:creationId xmlns="" xmlns:a16="http://schemas.microsoft.com/office/drawing/2014/main" id="{0511759C-60D0-4D22-A987-955CB03EC14F}"/>
              </a:ext>
            </a:extLst>
          </p:cNvPr>
          <p:cNvSpPr>
            <a:spLocks noGrp="1"/>
          </p:cNvSpPr>
          <p:nvPr>
            <p:ph sz="quarter" idx="13"/>
          </p:nvPr>
        </p:nvSpPr>
        <p:spPr>
          <a:xfrm>
            <a:off x="942392" y="1970844"/>
            <a:ext cx="9817344" cy="3049026"/>
          </a:xfrm>
          <a:ln w="12700">
            <a:solidFill>
              <a:srgbClr val="0070C0"/>
            </a:solidFill>
          </a:ln>
        </p:spPr>
        <p:txBody>
          <a:bodyPr/>
          <a:lstStyle/>
          <a:p>
            <a:r>
              <a:rPr lang="el-GR" cap="none" dirty="0"/>
              <a:t>προκήρυξη 2019/30 θέσεις</a:t>
            </a:r>
          </a:p>
          <a:p>
            <a:r>
              <a:rPr lang="el-GR" cap="none" dirty="0"/>
              <a:t>εντατικό (1 μήνας)</a:t>
            </a:r>
          </a:p>
          <a:p>
            <a:r>
              <a:rPr lang="el-GR" b="1" cap="none" dirty="0"/>
              <a:t>προχωρημένου επίπεδου (Β1)</a:t>
            </a:r>
          </a:p>
          <a:p>
            <a:r>
              <a:rPr lang="el-GR" cap="none" dirty="0"/>
              <a:t>βεβαίωση παρακολούθησης</a:t>
            </a:r>
          </a:p>
          <a:p>
            <a:r>
              <a:rPr lang="el-GR" cap="none" dirty="0"/>
              <a:t>εξαιρετικά θετική αξιολόγηση του προγράμματος από τους συμμετέχοντες</a:t>
            </a:r>
          </a:p>
          <a:p>
            <a:pPr marL="0" indent="0">
              <a:buNone/>
            </a:pPr>
            <a:endParaRPr lang="en-US" dirty="0"/>
          </a:p>
        </p:txBody>
      </p:sp>
      <p:pic>
        <p:nvPicPr>
          <p:cNvPr id="4" name="4 - Εικόνα" descr="iky.png">
            <a:extLst>
              <a:ext uri="{FF2B5EF4-FFF2-40B4-BE49-F238E27FC236}">
                <a16:creationId xmlns="" xmlns:a16="http://schemas.microsoft.com/office/drawing/2014/main" id="{30079C65-1999-48AA-A9BB-102782F5E789}"/>
              </a:ext>
            </a:extLst>
          </p:cNvPr>
          <p:cNvPicPr>
            <a:picLocks noChangeAspect="1"/>
          </p:cNvPicPr>
          <p:nvPr/>
        </p:nvPicPr>
        <p:blipFill>
          <a:blip r:embed="rId3" cstate="print"/>
          <a:stretch>
            <a:fillRect/>
          </a:stretch>
        </p:blipFill>
        <p:spPr>
          <a:xfrm>
            <a:off x="10954604" y="133165"/>
            <a:ext cx="1030250" cy="1003177"/>
          </a:xfrm>
          <a:prstGeom prst="rect">
            <a:avLst/>
          </a:prstGeom>
        </p:spPr>
      </p:pic>
    </p:spTree>
    <p:extLst>
      <p:ext uri="{BB962C8B-B14F-4D97-AF65-F5344CB8AC3E}">
        <p14:creationId xmlns:p14="http://schemas.microsoft.com/office/powerpoint/2010/main" val="45155188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ipe(down)">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4" presetClass="entr" presetSubtype="1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randombar(horizontal)">
                                      <p:cBhvr>
                                        <p:cTn id="12" dur="500"/>
                                        <p:tgtEl>
                                          <p:spTgt spid="3">
                                            <p:txEl>
                                              <p:pRg st="3" end="3"/>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4" fill="hold"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wipe(down)">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mc:AlternateContent xmlns:mc="http://schemas.openxmlformats.org/markup-compatibility/2006">
        <mc:Choice xmlns="" xmlns:cx2="http://schemas.microsoft.com/office/drawing/2015/10/21/chartex" Requires="cx2">
          <p:graphicFrame>
            <p:nvGraphicFramePr>
              <p:cNvPr id="4" name="Γράφημα 3">
                <a:extLst>
                  <a:ext uri="{FF2B5EF4-FFF2-40B4-BE49-F238E27FC236}">
                    <a16:creationId xmlns:a16="http://schemas.microsoft.com/office/drawing/2014/main" id="{854ECC25-B722-410B-9571-7D2ACAA3BE2E}"/>
                  </a:ext>
                </a:extLst>
              </p:cNvPr>
              <p:cNvGraphicFramePr/>
              <p:nvPr>
                <p:extLst>
                  <p:ext uri="{D42A27DB-BD31-4B8C-83A1-F6EECF244321}">
                    <p14:modId xmlns:p14="http://schemas.microsoft.com/office/powerpoint/2010/main" val="1337477234"/>
                  </p:ext>
                </p:extLst>
              </p:nvPr>
            </p:nvGraphicFramePr>
            <p:xfrm>
              <a:off x="1017037" y="1136342"/>
              <a:ext cx="9733821" cy="4900564"/>
            </p:xfrm>
            <a:graphic>
              <a:graphicData uri="http://schemas.microsoft.com/office/drawing/2014/chartex">
                <cx:chart xmlns:cx="http://schemas.microsoft.com/office/drawing/2014/chartex" xmlns:r="http://schemas.openxmlformats.org/officeDocument/2006/relationships" r:id="rId3"/>
              </a:graphicData>
            </a:graphic>
          </p:graphicFrame>
        </mc:Choice>
        <mc:Fallback>
          <p:pic>
            <p:nvPicPr>
              <p:cNvPr id="4" name="Γράφημα 3">
                <a:extLst>
                  <a:ext uri="{FF2B5EF4-FFF2-40B4-BE49-F238E27FC236}">
                    <a16:creationId xmlns:cx2="http://schemas.microsoft.com/office/drawing/2015/10/21/chartex" xmlns="" xmlns:a16="http://schemas.microsoft.com/office/drawing/2014/main" id="{854ECC25-B722-410B-9571-7D2ACAA3BE2E}"/>
                  </a:ext>
                </a:extLst>
              </p:cNvPr>
              <p:cNvPicPr>
                <a:picLocks noGrp="1" noRot="1" noChangeAspect="1" noMove="1" noResize="1" noEditPoints="1" noAdjustHandles="1" noChangeArrowheads="1" noChangeShapeType="1"/>
              </p:cNvPicPr>
              <p:nvPr/>
            </p:nvPicPr>
            <p:blipFill>
              <a:blip r:embed="rId4"/>
              <a:stretch>
                <a:fillRect/>
              </a:stretch>
            </p:blipFill>
            <p:spPr>
              <a:xfrm>
                <a:off x="1017037" y="1136342"/>
                <a:ext cx="9733821" cy="4900564"/>
              </a:xfrm>
              <a:prstGeom prst="rect">
                <a:avLst/>
              </a:prstGeom>
            </p:spPr>
          </p:pic>
        </mc:Fallback>
      </mc:AlternateContent>
      <p:pic>
        <p:nvPicPr>
          <p:cNvPr id="3" name="4 - Εικόνα" descr="iky.png">
            <a:extLst>
              <a:ext uri="{FF2B5EF4-FFF2-40B4-BE49-F238E27FC236}">
                <a16:creationId xmlns="" xmlns:a16="http://schemas.microsoft.com/office/drawing/2014/main" id="{F37D413E-C704-47A3-8BC6-9F7201634F94}"/>
              </a:ext>
            </a:extLst>
          </p:cNvPr>
          <p:cNvPicPr>
            <a:picLocks noChangeAspect="1"/>
          </p:cNvPicPr>
          <p:nvPr/>
        </p:nvPicPr>
        <p:blipFill>
          <a:blip r:embed="rId5" cstate="print"/>
          <a:stretch>
            <a:fillRect/>
          </a:stretch>
        </p:blipFill>
        <p:spPr>
          <a:xfrm>
            <a:off x="10954604" y="133165"/>
            <a:ext cx="1030250" cy="1003177"/>
          </a:xfrm>
          <a:prstGeom prst="rect">
            <a:avLst/>
          </a:prstGeom>
        </p:spPr>
      </p:pic>
    </p:spTree>
    <p:extLst>
      <p:ext uri="{BB962C8B-B14F-4D97-AF65-F5344CB8AC3E}">
        <p14:creationId xmlns:p14="http://schemas.microsoft.com/office/powerpoint/2010/main" val="424001276"/>
      </p:ext>
    </p:extLst>
  </p:cSld>
  <p:clrMapOvr>
    <a:masterClrMapping/>
  </p:clrMapOvr>
  <p:timing>
    <p:tnLst>
      <p:par>
        <p:cTn id="1" dur="indefinite" restart="never" nodeType="tmRoot"/>
      </p:par>
    </p:tnLst>
  </p:timing>
</p:sld>
</file>

<file path=ppt/theme/theme1.xml><?xml version="1.0" encoding="utf-8"?>
<a:theme xmlns:a="http://schemas.openxmlformats.org/drawingml/2006/main" name="Σταγονίδιο">
  <a:themeElements>
    <a:clrScheme name="Σταγονίδιο">
      <a:dk1>
        <a:sysClr val="windowText" lastClr="000000"/>
      </a:dk1>
      <a:lt1>
        <a:sysClr val="window" lastClr="FFFFFF"/>
      </a:lt1>
      <a:dk2>
        <a:srgbClr val="1C647B"/>
      </a:dk2>
      <a:lt2>
        <a:srgbClr val="98B7D3"/>
      </a:lt2>
      <a:accent1>
        <a:srgbClr val="274FA4"/>
      </a:accent1>
      <a:accent2>
        <a:srgbClr val="48A8D0"/>
      </a:accent2>
      <a:accent3>
        <a:srgbClr val="53B18F"/>
      </a:accent3>
      <a:accent4>
        <a:srgbClr val="D78D38"/>
      </a:accent4>
      <a:accent5>
        <a:srgbClr val="BA3F51"/>
      </a:accent5>
      <a:accent6>
        <a:srgbClr val="AE52D9"/>
      </a:accent6>
      <a:hlink>
        <a:srgbClr val="2AA2DA"/>
      </a:hlink>
      <a:folHlink>
        <a:srgbClr val="76A3B8"/>
      </a:folHlink>
    </a:clrScheme>
    <a:fontScheme name="Σταγονίδιο">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Διακριτικά στερεά">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gradFill rotWithShape="1">
          <a:gsLst>
            <a:gs pos="0">
              <a:schemeClr val="phClr">
                <a:tint val="90000"/>
                <a:lumMod val="110000"/>
              </a:schemeClr>
            </a:gs>
            <a:gs pos="100000">
              <a:schemeClr val="phClr">
                <a:shade val="64000"/>
                <a:lumMod val="88000"/>
              </a:schemeClr>
            </a:gs>
          </a:gsLst>
          <a:lin ang="5400000" scaled="0"/>
        </a:gradFill>
        <a:gradFill rotWithShape="1">
          <a:gsLst>
            <a:gs pos="0">
              <a:schemeClr val="phClr">
                <a:tint val="84000"/>
                <a:shade val="100000"/>
                <a:hueMod val="92000"/>
                <a:satMod val="180000"/>
                <a:lumMod val="114000"/>
              </a:schemeClr>
            </a:gs>
            <a:gs pos="100000">
              <a:schemeClr val="phClr">
                <a:shade val="92000"/>
                <a:satMod val="170000"/>
                <a:lumMod val="96000"/>
              </a:schemeClr>
            </a:gs>
          </a:gsLst>
          <a:lin ang="5400000" scaled="0"/>
        </a:gradFill>
      </a:bgFillStyleLst>
    </a:fmtScheme>
  </a:themeElements>
  <a:objectDefaults/>
  <a:extraClrSchemeLst/>
  <a:extLst>
    <a:ext uri="{05A4C25C-085E-4340-85A3-A5531E510DB2}">
      <thm15:themeFamily xmlns="" xmlns:thm15="http://schemas.microsoft.com/office/thememl/2012/main" name="Droplet" id="{8984A317-299A-4E50-B45D-BFC9EDE2337A}" vid="{DEB094D4-7FD8-4F86-93D5-B0F1341EF586}"/>
    </a:ext>
  </a:ext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TM04033925[[fn=Σταγονίδιο]]</Template>
  <TotalTime>2878</TotalTime>
  <Words>1057</Words>
  <Application>Microsoft Office PowerPoint</Application>
  <PresentationFormat>Προσαρμογή</PresentationFormat>
  <Paragraphs>282</Paragraphs>
  <Slides>23</Slides>
  <Notes>19</Notes>
  <HiddenSlides>0</HiddenSlides>
  <MMClips>0</MMClips>
  <ScaleCrop>false</ScaleCrop>
  <HeadingPairs>
    <vt:vector size="4" baseType="variant">
      <vt:variant>
        <vt:lpstr>Θέμα</vt:lpstr>
      </vt:variant>
      <vt:variant>
        <vt:i4>1</vt:i4>
      </vt:variant>
      <vt:variant>
        <vt:lpstr>Τίτλοι διαφανειών</vt:lpstr>
      </vt:variant>
      <vt:variant>
        <vt:i4>23</vt:i4>
      </vt:variant>
    </vt:vector>
  </HeadingPairs>
  <TitlesOfParts>
    <vt:vector size="24" baseType="lpstr">
      <vt:lpstr>Σταγονίδιο</vt:lpstr>
      <vt:lpstr>«ΕιδικΑ διακρατικΑ ΠρογρΑμματα ΥποτροφιΩν ΙΚΥ για μελη δεπ &amp; ερευνητριεσ/εσ» </vt:lpstr>
      <vt:lpstr>αντικειμενο τμηματοσ </vt:lpstr>
      <vt:lpstr>ΠΡΟΓΡΑΜΜΑ ΜΑΘΗΜΑΤΩΝ &amp; ΣΕΜΙΝΑΡΙΩΝ ΕΛΛΗΝΙΚΗΣ ΓΛΩΣΣΑΣ ΚΑΙ ΠΟΛΙΤΙΣΜΟΥ</vt:lpstr>
      <vt:lpstr>Παρουσίαση του PowerPoint</vt:lpstr>
      <vt:lpstr>Παρουσίαση του PowerPoint</vt:lpstr>
      <vt:lpstr>Παρουσίαση του PowerPoint</vt:lpstr>
      <vt:lpstr>Παρουσίαση του PowerPoint</vt:lpstr>
      <vt:lpstr>ΘΕΡΙΝΟ προγραμμα ΕΛΛΗΝΙΚΗΣ ΓΛΩΣΣΑΣ </vt:lpstr>
      <vt:lpstr>Παρουσίαση του PowerPoint</vt:lpstr>
      <vt:lpstr>Προγραμμα IKYDA </vt:lpstr>
      <vt:lpstr>Προγραμμα IKYDA </vt:lpstr>
      <vt:lpstr>Προγραμμα IKYDA </vt:lpstr>
      <vt:lpstr>Προγραμμα IKYDA </vt:lpstr>
      <vt:lpstr>Παρουσίαση του PowerPoint</vt:lpstr>
      <vt:lpstr>Υποτροφιεσ συνεργασιασ με φορεισ ελληνικου πολιτισμου  </vt:lpstr>
      <vt:lpstr>Υποτροφιεσ συνεργασιασ με φορεισ ελληνικου πολιτισμου  </vt:lpstr>
      <vt:lpstr>Υποτροφιεσ συνεργασιασ με φορεισ ελληνικου πολιτισμου  </vt:lpstr>
      <vt:lpstr>«Πρόγραμμα Υποτροφιών Ι.Κ.Υ. για την ανάπτυξη συνεργασιών μεταξύ μελών ΔΕΠ ελληνικών ΑΕΙ και εκπαιδευτικών ιδρυμάτων ή φορέων ελληνικού πολιτισμού στο εξωτερικό»  </vt:lpstr>
      <vt:lpstr>«Πρόγραμμα Υποτροφιών Ι.Κ.Υ. για την ανάπτυξη συνεργασιών μεταξύ μελών ΔΕΠ ελληνικών ΑΕΙ και εκπαιδευτικών ιδρυμάτων ή φορέων ελληνικού πολιτισμού στο εξωτερικό»  </vt:lpstr>
      <vt:lpstr>Υποτροφιεσ ικυ- Fulbright greece  </vt:lpstr>
      <vt:lpstr>Υποτροφιεσ ικυ- Fulbright greece  </vt:lpstr>
      <vt:lpstr>Συνεργασια με Κινεζικο πανεπιστημιο </vt:lpstr>
      <vt:lpstr>επικοινωνια</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Ειδικά διακρατικά Προγράμματα Υποτροφιών ΙΚΥ»</dc:title>
  <dc:creator>XARCHOULAKOU MARIA</dc:creator>
  <cp:lastModifiedBy>Aithousa Teletwn</cp:lastModifiedBy>
  <cp:revision>311</cp:revision>
  <dcterms:created xsi:type="dcterms:W3CDTF">2021-07-30T12:09:10Z</dcterms:created>
  <dcterms:modified xsi:type="dcterms:W3CDTF">2023-12-14T07:24:47Z</dcterms:modified>
</cp:coreProperties>
</file>