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5" r:id="rId4"/>
    <p:sldId id="358" r:id="rId5"/>
    <p:sldId id="359" r:id="rId6"/>
    <p:sldId id="267" r:id="rId7"/>
    <p:sldId id="354" r:id="rId8"/>
    <p:sldId id="269" r:id="rId9"/>
    <p:sldId id="287" r:id="rId10"/>
    <p:sldId id="288" r:id="rId11"/>
    <p:sldId id="294" r:id="rId12"/>
    <p:sldId id="297" r:id="rId13"/>
    <p:sldId id="296" r:id="rId14"/>
    <p:sldId id="355" r:id="rId15"/>
    <p:sldId id="356" r:id="rId16"/>
    <p:sldId id="302" r:id="rId17"/>
    <p:sldId id="335" r:id="rId18"/>
    <p:sldId id="357" r:id="rId19"/>
    <p:sldId id="314" r:id="rId20"/>
    <p:sldId id="303" r:id="rId21"/>
    <p:sldId id="317" r:id="rId22"/>
    <p:sldId id="304" r:id="rId23"/>
    <p:sldId id="315" r:id="rId24"/>
    <p:sldId id="316" r:id="rId25"/>
    <p:sldId id="322" r:id="rId26"/>
    <p:sldId id="323" r:id="rId27"/>
    <p:sldId id="324" r:id="rId28"/>
    <p:sldId id="325" r:id="rId29"/>
    <p:sldId id="326" r:id="rId30"/>
    <p:sldId id="327" r:id="rId31"/>
    <p:sldId id="328" r:id="rId32"/>
    <p:sldId id="329" r:id="rId33"/>
    <p:sldId id="330" r:id="rId34"/>
    <p:sldId id="353" r:id="rId35"/>
    <p:sldId id="331" r:id="rId36"/>
    <p:sldId id="321" r:id="rId3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3158" autoAdjust="0"/>
  </p:normalViewPr>
  <p:slideViewPr>
    <p:cSldViewPr snapToGrid="0">
      <p:cViewPr varScale="1">
        <p:scale>
          <a:sx n="100" d="100"/>
          <a:sy n="100" d="100"/>
        </p:scale>
        <p:origin x="12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2BE39-06F5-49ED-A52F-15908B553249}" type="doc">
      <dgm:prSet loTypeId="urn:microsoft.com/office/officeart/2005/8/layout/pyramid2" loCatId="list" qsTypeId="urn:microsoft.com/office/officeart/2005/8/quickstyle/simple1" qsCatId="simple" csTypeId="urn:microsoft.com/office/officeart/2005/8/colors/accent1_2" csCatId="accent1" phldr="1"/>
      <dgm:spPr/>
    </dgm:pt>
    <dgm:pt modelId="{5509BA51-8C02-419D-A438-730CEF60F286}">
      <dgm:prSet custT="1"/>
      <dgm:spPr/>
      <dgm:t>
        <a:bodyPr/>
        <a:lstStyle/>
        <a:p>
          <a:r>
            <a:rPr lang="el-GR" sz="1800" u="sng" dirty="0">
              <a:latin typeface="Calibri" panose="020F0502020204030204" pitchFamily="34" charset="0"/>
              <a:cs typeface="Times New Roman" panose="02020603050405020304" pitchFamily="18" charset="0"/>
            </a:rPr>
            <a:t>Κοινωνικές Ομάδες με λιγότερες ευκαιρίες</a:t>
          </a:r>
          <a:r>
            <a:rPr lang="el-GR" sz="1800" dirty="0">
              <a:latin typeface="Calibri" panose="020F0502020204030204" pitchFamily="34" charset="0"/>
              <a:cs typeface="Times New Roman" panose="02020603050405020304" pitchFamily="18" charset="0"/>
            </a:rPr>
            <a:t>: Φοιτητές με συγκεκριμένο οικογενειακό υπόβαθρο (ορφανοί, μονογονεϊκή οικογένεια, 3 τέκνα και άνω, κ.α.), φοιτητές </a:t>
          </a:r>
          <a:r>
            <a:rPr lang="el-GR" sz="1800" dirty="0" err="1">
              <a:latin typeface="Calibri" panose="020F0502020204030204" pitchFamily="34" charset="0"/>
              <a:cs typeface="Times New Roman" panose="02020603050405020304" pitchFamily="18" charset="0"/>
            </a:rPr>
            <a:t>ΑμεΑ</a:t>
          </a:r>
          <a:r>
            <a:rPr lang="el-GR" sz="1800" dirty="0">
              <a:latin typeface="Calibri" panose="020F0502020204030204" pitchFamily="34" charset="0"/>
              <a:cs typeface="Times New Roman" panose="02020603050405020304" pitchFamily="18" charset="0"/>
            </a:rPr>
            <a:t>, Έλληνες πολίτες μέλη της Μουσουλμανικής Μειονότητας της Θράκης, </a:t>
          </a:r>
          <a:r>
            <a:rPr lang="el-GR" sz="1800" dirty="0" err="1">
              <a:latin typeface="Calibri" panose="020F0502020204030204" pitchFamily="34" charset="0"/>
              <a:cs typeface="Times New Roman" panose="02020603050405020304" pitchFamily="18" charset="0"/>
            </a:rPr>
            <a:t>Ρομά</a:t>
          </a:r>
          <a:r>
            <a:rPr lang="el-GR" sz="1800" dirty="0">
              <a:latin typeface="Calibri" panose="020F0502020204030204" pitchFamily="34" charset="0"/>
              <a:cs typeface="Times New Roman" panose="02020603050405020304" pitchFamily="18" charset="0"/>
            </a:rPr>
            <a:t>, πρόσφυγες, όπως εξειδικεύονται στη συμπληρωματική ανακοίνωση και ισχύουν για τη μακροχρόνια και τη βραχυχρόνια κινητικότητα.</a:t>
          </a:r>
        </a:p>
      </dgm:t>
    </dgm:pt>
    <dgm:pt modelId="{37097933-9B3E-4642-BC4C-7555B17807A7}" type="parTrans" cxnId="{88135AAC-E019-4663-8227-11FDA5112D9B}">
      <dgm:prSet/>
      <dgm:spPr/>
      <dgm:t>
        <a:bodyPr/>
        <a:lstStyle/>
        <a:p>
          <a:endParaRPr lang="el-GR"/>
        </a:p>
      </dgm:t>
    </dgm:pt>
    <dgm:pt modelId="{E112B71C-AB45-4B09-B63F-BD6EA911F2B0}" type="sibTrans" cxnId="{88135AAC-E019-4663-8227-11FDA5112D9B}">
      <dgm:prSet/>
      <dgm:spPr/>
      <dgm:t>
        <a:bodyPr/>
        <a:lstStyle/>
        <a:p>
          <a:endParaRPr lang="el-GR"/>
        </a:p>
      </dgm:t>
    </dgm:pt>
    <dgm:pt modelId="{7CC93C11-AF25-43F9-BDCD-F54ED8E2E6B1}">
      <dgm:prSet custT="1"/>
      <dgm:spPr/>
      <dgm:t>
        <a:bodyPr/>
        <a:lstStyle/>
        <a:p>
          <a:r>
            <a:rPr lang="el-GR" sz="1800" dirty="0">
              <a:latin typeface="Calibri" panose="020F0502020204030204" pitchFamily="34" charset="0"/>
              <a:cs typeface="Times New Roman" panose="02020603050405020304" pitchFamily="18" charset="0"/>
            </a:rPr>
            <a:t>Τα κριτήρια αναφορικά με τα άτομα με λιγότερες ευκαιρίες ισχύουν και για τη Διεθνή διάσταση του ΚΑ131 (Περιφέρειες 1-14)</a:t>
          </a:r>
          <a:endParaRPr lang="en-US" sz="1800" dirty="0">
            <a:latin typeface="Calibri" panose="020F0502020204030204" pitchFamily="34" charset="0"/>
            <a:cs typeface="Times New Roman" panose="02020603050405020304" pitchFamily="18" charset="0"/>
          </a:endParaRPr>
        </a:p>
      </dgm:t>
    </dgm:pt>
    <dgm:pt modelId="{4ED1F1CD-3DFE-49DF-B394-BD5B0F808E0B}" type="parTrans" cxnId="{B17A8048-D2F5-4F04-8B12-52A51EF51F47}">
      <dgm:prSet/>
      <dgm:spPr/>
      <dgm:t>
        <a:bodyPr/>
        <a:lstStyle/>
        <a:p>
          <a:endParaRPr lang="el-GR"/>
        </a:p>
      </dgm:t>
    </dgm:pt>
    <dgm:pt modelId="{BD8A06B0-9974-410F-86B4-3E2FCE2F07D0}" type="sibTrans" cxnId="{B17A8048-D2F5-4F04-8B12-52A51EF51F47}">
      <dgm:prSet/>
      <dgm:spPr/>
      <dgm:t>
        <a:bodyPr/>
        <a:lstStyle/>
        <a:p>
          <a:endParaRPr lang="el-GR"/>
        </a:p>
      </dgm:t>
    </dgm:pt>
    <dgm:pt modelId="{B7F7B2A2-6FC9-408E-AADA-68404E5325F0}">
      <dgm:prSet custT="1"/>
      <dgm:spPr/>
      <dgm:t>
        <a:bodyPr/>
        <a:lstStyle/>
        <a:p>
          <a:r>
            <a:rPr lang="el-GR" sz="1800" dirty="0">
              <a:latin typeface="Calibri" panose="020F0502020204030204" pitchFamily="34" charset="0"/>
              <a:ea typeface="Calibri" panose="020F0502020204030204" pitchFamily="34" charset="0"/>
              <a:cs typeface="Times New Roman" panose="02020603050405020304" pitchFamily="18" charset="0"/>
            </a:rPr>
            <a:t>Φοιτητές και προσφάτως </a:t>
          </a:r>
          <a:r>
            <a:rPr lang="el-GR" sz="1800" dirty="0" err="1">
              <a:latin typeface="Calibri" panose="020F0502020204030204" pitchFamily="34" charset="0"/>
              <a:ea typeface="Calibri" panose="020F0502020204030204" pitchFamily="34" charset="0"/>
              <a:cs typeface="Times New Roman" panose="02020603050405020304" pitchFamily="18" charset="0"/>
            </a:rPr>
            <a:t>αποφοιτήσαντες</a:t>
          </a:r>
          <a:r>
            <a:rPr lang="el-GR" sz="1800" dirty="0">
              <a:latin typeface="Calibri" panose="020F0502020204030204" pitchFamily="34" charset="0"/>
              <a:ea typeface="Calibri" panose="020F0502020204030204" pitchFamily="34" charset="0"/>
              <a:cs typeface="Times New Roman" panose="02020603050405020304" pitchFamily="18" charset="0"/>
            </a:rPr>
            <a:t> με λιγότερες ευκαιρίες που συμμετέχουν σε </a:t>
          </a:r>
          <a:r>
            <a:rPr lang="el-GR" sz="1800" b="1" dirty="0">
              <a:latin typeface="Calibri" panose="020F0502020204030204" pitchFamily="34" charset="0"/>
              <a:ea typeface="Calibri" panose="020F0502020204030204" pitchFamily="34" charset="0"/>
              <a:cs typeface="Times New Roman" panose="02020603050405020304" pitchFamily="18" charset="0"/>
            </a:rPr>
            <a:t>μακροχρόνια κινητικότητα</a:t>
          </a:r>
          <a:r>
            <a:rPr lang="el-GR" sz="1800" dirty="0">
              <a:latin typeface="Calibri" panose="020F0502020204030204" pitchFamily="34" charset="0"/>
              <a:ea typeface="Calibri" panose="020F0502020204030204" pitchFamily="34" charset="0"/>
              <a:cs typeface="Times New Roman" panose="02020603050405020304" pitchFamily="18" charset="0"/>
            </a:rPr>
            <a:t> για σπουδές ή πρακτική άσκηση, λαμβάνουν μια συμπληρωματική ενίσχυση πέραν της επιχορήγησης της Ε.Ε., για την κάλυψη των ατομικών δαπανών στο πλαίσιο του προγράμματος </a:t>
          </a:r>
          <a:r>
            <a:rPr lang="en-US" sz="1800" dirty="0">
              <a:latin typeface="Calibri" panose="020F0502020204030204" pitchFamily="34" charset="0"/>
              <a:ea typeface="Calibri" panose="020F0502020204030204" pitchFamily="34" charset="0"/>
              <a:cs typeface="Times New Roman" panose="02020603050405020304" pitchFamily="18" charset="0"/>
            </a:rPr>
            <a:t>Erasmus</a:t>
          </a:r>
          <a:r>
            <a:rPr lang="el-GR" sz="1800" dirty="0">
              <a:latin typeface="Calibri" panose="020F0502020204030204" pitchFamily="34" charset="0"/>
              <a:ea typeface="Calibri" panose="020F0502020204030204" pitchFamily="34" charset="0"/>
              <a:cs typeface="Times New Roman" panose="02020603050405020304" pitchFamily="18" charset="0"/>
            </a:rPr>
            <a:t>+, ύψους </a:t>
          </a:r>
          <a:r>
            <a:rPr lang="el-GR" sz="1800" u="sng" dirty="0">
              <a:latin typeface="Calibri" panose="020F0502020204030204" pitchFamily="34" charset="0"/>
              <a:ea typeface="Calibri" panose="020F0502020204030204" pitchFamily="34" charset="0"/>
              <a:cs typeface="Times New Roman" panose="02020603050405020304" pitchFamily="18" charset="0"/>
            </a:rPr>
            <a:t>250 ευρώ ανά μήνα.  </a:t>
          </a:r>
        </a:p>
      </dgm:t>
    </dgm:pt>
    <dgm:pt modelId="{6B8BE3D7-2722-4C0E-9E71-5E5318C468DD}" type="parTrans" cxnId="{FE3EDBB1-AA7A-4C61-A332-8B7CA4BD57EB}">
      <dgm:prSet/>
      <dgm:spPr/>
      <dgm:t>
        <a:bodyPr/>
        <a:lstStyle/>
        <a:p>
          <a:endParaRPr lang="el-GR"/>
        </a:p>
      </dgm:t>
    </dgm:pt>
    <dgm:pt modelId="{0A5B56DC-6715-4021-A9E5-CBF4FAEA0180}" type="sibTrans" cxnId="{FE3EDBB1-AA7A-4C61-A332-8B7CA4BD57EB}">
      <dgm:prSet/>
      <dgm:spPr/>
      <dgm:t>
        <a:bodyPr/>
        <a:lstStyle/>
        <a:p>
          <a:endParaRPr lang="el-GR"/>
        </a:p>
      </dgm:t>
    </dgm:pt>
    <dgm:pt modelId="{65694366-874F-40DC-858E-9F2025BA4BF7}" type="pres">
      <dgm:prSet presAssocID="{FE82BE39-06F5-49ED-A52F-15908B553249}" presName="compositeShape" presStyleCnt="0">
        <dgm:presLayoutVars>
          <dgm:dir/>
          <dgm:resizeHandles/>
        </dgm:presLayoutVars>
      </dgm:prSet>
      <dgm:spPr/>
    </dgm:pt>
    <dgm:pt modelId="{E3751049-DC11-4671-B44F-8991EA6638D3}" type="pres">
      <dgm:prSet presAssocID="{FE82BE39-06F5-49ED-A52F-15908B553249}" presName="pyramid" presStyleLbl="node1" presStyleIdx="0" presStyleCnt="1" custLinFactNeighborX="-14766" custLinFactNeighborY="127"/>
      <dgm:spPr/>
    </dgm:pt>
    <dgm:pt modelId="{31E17A6B-B11C-4EFC-A8C9-8BF58514A71E}" type="pres">
      <dgm:prSet presAssocID="{FE82BE39-06F5-49ED-A52F-15908B553249}" presName="theList" presStyleCnt="0"/>
      <dgm:spPr/>
    </dgm:pt>
    <dgm:pt modelId="{8D8E8CEE-5A90-4CB3-A9F5-03ABD841C8E9}" type="pres">
      <dgm:prSet presAssocID="{5509BA51-8C02-419D-A438-730CEF60F286}" presName="aNode" presStyleLbl="fgAcc1" presStyleIdx="0" presStyleCnt="3" custScaleX="245549" custLinFactNeighborX="35825" custLinFactNeighborY="-7096">
        <dgm:presLayoutVars>
          <dgm:bulletEnabled val="1"/>
        </dgm:presLayoutVars>
      </dgm:prSet>
      <dgm:spPr/>
    </dgm:pt>
    <dgm:pt modelId="{0235052D-37E7-4BBA-907C-0DCF329A28CD}" type="pres">
      <dgm:prSet presAssocID="{5509BA51-8C02-419D-A438-730CEF60F286}" presName="aSpace" presStyleCnt="0"/>
      <dgm:spPr/>
    </dgm:pt>
    <dgm:pt modelId="{563AFC2B-53BE-4026-8131-5DDAE2A1A8A1}" type="pres">
      <dgm:prSet presAssocID="{7CC93C11-AF25-43F9-BDCD-F54ED8E2E6B1}" presName="aNode" presStyleLbl="fgAcc1" presStyleIdx="1" presStyleCnt="3" custScaleX="244023" custLinFactNeighborX="36022" custLinFactNeighborY="4430">
        <dgm:presLayoutVars>
          <dgm:bulletEnabled val="1"/>
        </dgm:presLayoutVars>
      </dgm:prSet>
      <dgm:spPr/>
    </dgm:pt>
    <dgm:pt modelId="{B6AE7FDF-35F8-44AA-942A-256F8EBEEB95}" type="pres">
      <dgm:prSet presAssocID="{7CC93C11-AF25-43F9-BDCD-F54ED8E2E6B1}" presName="aSpace" presStyleCnt="0"/>
      <dgm:spPr/>
    </dgm:pt>
    <dgm:pt modelId="{403CEF3C-3DBF-44AA-8396-BE2E8247EDBA}" type="pres">
      <dgm:prSet presAssocID="{B7F7B2A2-6FC9-408E-AADA-68404E5325F0}" presName="aNode" presStyleLbl="fgAcc1" presStyleIdx="2" presStyleCnt="3" custScaleX="244059" custLinFactNeighborX="35295" custLinFactNeighborY="2921">
        <dgm:presLayoutVars>
          <dgm:bulletEnabled val="1"/>
        </dgm:presLayoutVars>
      </dgm:prSet>
      <dgm:spPr/>
    </dgm:pt>
    <dgm:pt modelId="{6F4C659D-26F1-4504-BEF4-4BA530D9DF33}" type="pres">
      <dgm:prSet presAssocID="{B7F7B2A2-6FC9-408E-AADA-68404E5325F0}" presName="aSpace" presStyleCnt="0"/>
      <dgm:spPr/>
    </dgm:pt>
  </dgm:ptLst>
  <dgm:cxnLst>
    <dgm:cxn modelId="{B17A8048-D2F5-4F04-8B12-52A51EF51F47}" srcId="{FE82BE39-06F5-49ED-A52F-15908B553249}" destId="{7CC93C11-AF25-43F9-BDCD-F54ED8E2E6B1}" srcOrd="1" destOrd="0" parTransId="{4ED1F1CD-3DFE-49DF-B394-BD5B0F808E0B}" sibTransId="{BD8A06B0-9974-410F-86B4-3E2FCE2F07D0}"/>
    <dgm:cxn modelId="{C4BAEF57-B540-4DBC-BE3C-A8EBEDAF82C6}" type="presOf" srcId="{FE82BE39-06F5-49ED-A52F-15908B553249}" destId="{65694366-874F-40DC-858E-9F2025BA4BF7}" srcOrd="0" destOrd="0" presId="urn:microsoft.com/office/officeart/2005/8/layout/pyramid2"/>
    <dgm:cxn modelId="{750BEE7E-148E-4DC0-9C06-A25F8D7BE611}" type="presOf" srcId="{7CC93C11-AF25-43F9-BDCD-F54ED8E2E6B1}" destId="{563AFC2B-53BE-4026-8131-5DDAE2A1A8A1}" srcOrd="0" destOrd="0" presId="urn:microsoft.com/office/officeart/2005/8/layout/pyramid2"/>
    <dgm:cxn modelId="{88135AAC-E019-4663-8227-11FDA5112D9B}" srcId="{FE82BE39-06F5-49ED-A52F-15908B553249}" destId="{5509BA51-8C02-419D-A438-730CEF60F286}" srcOrd="0" destOrd="0" parTransId="{37097933-9B3E-4642-BC4C-7555B17807A7}" sibTransId="{E112B71C-AB45-4B09-B63F-BD6EA911F2B0}"/>
    <dgm:cxn modelId="{FE3EDBB1-AA7A-4C61-A332-8B7CA4BD57EB}" srcId="{FE82BE39-06F5-49ED-A52F-15908B553249}" destId="{B7F7B2A2-6FC9-408E-AADA-68404E5325F0}" srcOrd="2" destOrd="0" parTransId="{6B8BE3D7-2722-4C0E-9E71-5E5318C468DD}" sibTransId="{0A5B56DC-6715-4021-A9E5-CBF4FAEA0180}"/>
    <dgm:cxn modelId="{F2B9DCC9-1E29-4B3C-9298-C21868004F8A}" type="presOf" srcId="{B7F7B2A2-6FC9-408E-AADA-68404E5325F0}" destId="{403CEF3C-3DBF-44AA-8396-BE2E8247EDBA}" srcOrd="0" destOrd="0" presId="urn:microsoft.com/office/officeart/2005/8/layout/pyramid2"/>
    <dgm:cxn modelId="{87E501D2-7555-4765-995E-0321BC77E40E}" type="presOf" srcId="{5509BA51-8C02-419D-A438-730CEF60F286}" destId="{8D8E8CEE-5A90-4CB3-A9F5-03ABD841C8E9}" srcOrd="0" destOrd="0" presId="urn:microsoft.com/office/officeart/2005/8/layout/pyramid2"/>
    <dgm:cxn modelId="{F8881C91-8DCD-4DB1-901F-8990606284B0}" type="presParOf" srcId="{65694366-874F-40DC-858E-9F2025BA4BF7}" destId="{E3751049-DC11-4671-B44F-8991EA6638D3}" srcOrd="0" destOrd="0" presId="urn:microsoft.com/office/officeart/2005/8/layout/pyramid2"/>
    <dgm:cxn modelId="{2540A784-98D2-4113-B545-0CCC9BEA2B32}" type="presParOf" srcId="{65694366-874F-40DC-858E-9F2025BA4BF7}" destId="{31E17A6B-B11C-4EFC-A8C9-8BF58514A71E}" srcOrd="1" destOrd="0" presId="urn:microsoft.com/office/officeart/2005/8/layout/pyramid2"/>
    <dgm:cxn modelId="{1E671896-1F6A-4F6E-AA2F-915A9CF059BB}" type="presParOf" srcId="{31E17A6B-B11C-4EFC-A8C9-8BF58514A71E}" destId="{8D8E8CEE-5A90-4CB3-A9F5-03ABD841C8E9}" srcOrd="0" destOrd="0" presId="urn:microsoft.com/office/officeart/2005/8/layout/pyramid2"/>
    <dgm:cxn modelId="{E95C1C1D-5E5C-462D-985C-354DE56D293A}" type="presParOf" srcId="{31E17A6B-B11C-4EFC-A8C9-8BF58514A71E}" destId="{0235052D-37E7-4BBA-907C-0DCF329A28CD}" srcOrd="1" destOrd="0" presId="urn:microsoft.com/office/officeart/2005/8/layout/pyramid2"/>
    <dgm:cxn modelId="{D432B5DC-85E2-402E-A769-9772E9D80C87}" type="presParOf" srcId="{31E17A6B-B11C-4EFC-A8C9-8BF58514A71E}" destId="{563AFC2B-53BE-4026-8131-5DDAE2A1A8A1}" srcOrd="2" destOrd="0" presId="urn:microsoft.com/office/officeart/2005/8/layout/pyramid2"/>
    <dgm:cxn modelId="{240C1DC7-E9EB-45C0-9838-2E9223A98655}" type="presParOf" srcId="{31E17A6B-B11C-4EFC-A8C9-8BF58514A71E}" destId="{B6AE7FDF-35F8-44AA-942A-256F8EBEEB95}" srcOrd="3" destOrd="0" presId="urn:microsoft.com/office/officeart/2005/8/layout/pyramid2"/>
    <dgm:cxn modelId="{FE614B09-96C1-44C3-986D-FEEF1341ACE5}" type="presParOf" srcId="{31E17A6B-B11C-4EFC-A8C9-8BF58514A71E}" destId="{403CEF3C-3DBF-44AA-8396-BE2E8247EDBA}" srcOrd="4" destOrd="0" presId="urn:microsoft.com/office/officeart/2005/8/layout/pyramid2"/>
    <dgm:cxn modelId="{4E12F12A-E81D-4B28-8CAE-26EEBC138B89}" type="presParOf" srcId="{31E17A6B-B11C-4EFC-A8C9-8BF58514A71E}" destId="{6F4C659D-26F1-4504-BEF4-4BA530D9DF33}"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DE276-D743-4631-8B3E-2FEA2035CE5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AD2EB40E-71DF-4A5D-BC3A-6E134F8050A0}">
      <dgm:prSet phldrT="[Κείμενο]" custT="1"/>
      <dgm:spPr/>
      <dgm:t>
        <a:bodyPr/>
        <a:lstStyle/>
        <a:p>
          <a:pPr>
            <a:buFont typeface="Arial" panose="020B0604020202020204" pitchFamily="34" charset="0"/>
            <a:buChar char="•"/>
          </a:pPr>
          <a:r>
            <a:rPr lang="el-GR" sz="1800" dirty="0"/>
            <a:t>Κάθε φοιτητής, και ιδιαιτέρως εκείνοι που </a:t>
          </a:r>
          <a:r>
            <a:rPr lang="el-GR" sz="1800" b="1" dirty="0"/>
            <a:t>δεν</a:t>
          </a:r>
          <a:r>
            <a:rPr lang="el-GR" sz="1800" dirty="0"/>
            <a:t> είναι σε θέση να συμμετάσχουν σε μια μακροχρόνια κινητικότητα με φυσική παρουσία για σπουδές ή για πρακτική άσκηση, </a:t>
          </a:r>
          <a:r>
            <a:rPr lang="el-GR" sz="1800" b="1" dirty="0"/>
            <a:t>μπορεί να συνδυάσει μια βραχυχρόνια κινητικότητα με φυσική παρουσία συνδυάζοντας την με υποχρεωτική εικονική δραστηριότητα. </a:t>
          </a:r>
        </a:p>
        <a:p>
          <a:pPr>
            <a:buFont typeface="Arial" panose="020B0604020202020204" pitchFamily="34" charset="0"/>
            <a:buChar char="•"/>
          </a:pPr>
          <a:endParaRPr lang="el-GR" sz="1600" dirty="0"/>
        </a:p>
      </dgm:t>
    </dgm:pt>
    <dgm:pt modelId="{CC7AE0EC-10EE-48C8-964B-2BBBEADCC5D6}" type="parTrans" cxnId="{ADD58BD7-F414-4D14-A3DF-48791A498862}">
      <dgm:prSet/>
      <dgm:spPr/>
      <dgm:t>
        <a:bodyPr/>
        <a:lstStyle/>
        <a:p>
          <a:endParaRPr lang="el-GR"/>
        </a:p>
      </dgm:t>
    </dgm:pt>
    <dgm:pt modelId="{CD0D8604-B794-40FC-9911-20541F4131EB}" type="sibTrans" cxnId="{ADD58BD7-F414-4D14-A3DF-48791A498862}">
      <dgm:prSet/>
      <dgm:spPr/>
      <dgm:t>
        <a:bodyPr/>
        <a:lstStyle/>
        <a:p>
          <a:endParaRPr lang="el-GR"/>
        </a:p>
      </dgm:t>
    </dgm:pt>
    <dgm:pt modelId="{FF92D1D1-2D34-4E82-A413-33D2F6D38A80}">
      <dgm:prSet phldrT="[Κείμενο]" custT="1"/>
      <dgm:spPr/>
      <dgm:t>
        <a:bodyPr/>
        <a:lstStyle/>
        <a:p>
          <a:pPr>
            <a:buFont typeface="Arial" panose="020B0604020202020204" pitchFamily="34" charset="0"/>
            <a:buChar char="•"/>
          </a:pPr>
          <a:r>
            <a:rPr lang="el-GR" sz="2000" dirty="0"/>
            <a:t>Διάρκεια κινητικότητας με</a:t>
          </a:r>
          <a:r>
            <a:rPr lang="el-GR" sz="2000" b="1" dirty="0"/>
            <a:t> φυσική </a:t>
          </a:r>
          <a:r>
            <a:rPr lang="el-GR" sz="2000" dirty="0"/>
            <a:t>παρουσία:</a:t>
          </a:r>
          <a:r>
            <a:rPr lang="el-GR" sz="2000" b="1" dirty="0"/>
            <a:t> 5 - 30 ημέρες</a:t>
          </a:r>
          <a:r>
            <a:rPr lang="en-US" sz="2000" b="1" dirty="0"/>
            <a:t> (</a:t>
          </a:r>
          <a:r>
            <a:rPr lang="el-GR" sz="2000" b="1" dirty="0"/>
            <a:t>δεν υπάρχει ελάχιστη επιλέξιμη διάρκεια για την εικονική δραστηριότητα)</a:t>
          </a:r>
          <a:endParaRPr lang="el-GR" sz="2000" dirty="0"/>
        </a:p>
      </dgm:t>
    </dgm:pt>
    <dgm:pt modelId="{D4432F9D-D977-440F-9CD8-0957D5D06F2F}" type="parTrans" cxnId="{A90AA864-F8E7-4D5A-A7D7-E30F5E3DAA10}">
      <dgm:prSet/>
      <dgm:spPr/>
      <dgm:t>
        <a:bodyPr/>
        <a:lstStyle/>
        <a:p>
          <a:endParaRPr lang="el-GR"/>
        </a:p>
      </dgm:t>
    </dgm:pt>
    <dgm:pt modelId="{3E237495-31F1-4596-8247-AC3449C23DCB}" type="sibTrans" cxnId="{A90AA864-F8E7-4D5A-A7D7-E30F5E3DAA10}">
      <dgm:prSet/>
      <dgm:spPr/>
      <dgm:t>
        <a:bodyPr/>
        <a:lstStyle/>
        <a:p>
          <a:endParaRPr lang="el-GR"/>
        </a:p>
      </dgm:t>
    </dgm:pt>
    <dgm:pt modelId="{F123AB19-D590-441B-BC8A-0312520E1EB3}">
      <dgm:prSet phldrT="[Κείμενο]" custT="1"/>
      <dgm:spPr/>
      <dgm:t>
        <a:bodyPr/>
        <a:lstStyle/>
        <a:p>
          <a:pPr>
            <a:buFont typeface="Arial" panose="020B0604020202020204" pitchFamily="34" charset="0"/>
            <a:buChar char="•"/>
          </a:pPr>
          <a:r>
            <a:rPr lang="el-GR" sz="2000" b="1" dirty="0"/>
            <a:t>Υποχρεωτικός συνδυασμός με εικονική δραστηριότητα </a:t>
          </a:r>
          <a:r>
            <a:rPr lang="el-GR" sz="2000" dirty="0"/>
            <a:t>(απονομή 3 ECTS)</a:t>
          </a:r>
        </a:p>
      </dgm:t>
    </dgm:pt>
    <dgm:pt modelId="{713C0EAF-351A-472C-A745-DD1D713C3E6A}" type="parTrans" cxnId="{2C2AE69D-B7A8-4B7E-842C-D7C1E87CBF5A}">
      <dgm:prSet/>
      <dgm:spPr/>
      <dgm:t>
        <a:bodyPr/>
        <a:lstStyle/>
        <a:p>
          <a:endParaRPr lang="el-GR"/>
        </a:p>
      </dgm:t>
    </dgm:pt>
    <dgm:pt modelId="{AA33A1BB-0BC1-4510-B697-3BF19E87179D}" type="sibTrans" cxnId="{2C2AE69D-B7A8-4B7E-842C-D7C1E87CBF5A}">
      <dgm:prSet/>
      <dgm:spPr/>
      <dgm:t>
        <a:bodyPr/>
        <a:lstStyle/>
        <a:p>
          <a:endParaRPr lang="el-GR"/>
        </a:p>
      </dgm:t>
    </dgm:pt>
    <dgm:pt modelId="{C911DC01-D871-40E6-8C60-EC05E2374A89}" type="pres">
      <dgm:prSet presAssocID="{B52DE276-D743-4631-8B3E-2FEA2035CE58}" presName="Name0" presStyleCnt="0">
        <dgm:presLayoutVars>
          <dgm:dir/>
          <dgm:resizeHandles val="exact"/>
        </dgm:presLayoutVars>
      </dgm:prSet>
      <dgm:spPr/>
    </dgm:pt>
    <dgm:pt modelId="{320620B8-4505-4B32-A66B-DF9904081A45}" type="pres">
      <dgm:prSet presAssocID="{AD2EB40E-71DF-4A5D-BC3A-6E134F8050A0}" presName="node" presStyleLbl="node1" presStyleIdx="0" presStyleCnt="3">
        <dgm:presLayoutVars>
          <dgm:bulletEnabled val="1"/>
        </dgm:presLayoutVars>
      </dgm:prSet>
      <dgm:spPr/>
    </dgm:pt>
    <dgm:pt modelId="{726FD538-75FA-4744-9FCE-5E89D979768E}" type="pres">
      <dgm:prSet presAssocID="{CD0D8604-B794-40FC-9911-20541F4131EB}" presName="sibTrans" presStyleCnt="0"/>
      <dgm:spPr/>
    </dgm:pt>
    <dgm:pt modelId="{7860D885-8F6B-497D-B25A-2F6A50C5C021}" type="pres">
      <dgm:prSet presAssocID="{FF92D1D1-2D34-4E82-A413-33D2F6D38A80}" presName="node" presStyleLbl="node1" presStyleIdx="1" presStyleCnt="3" custLinFactNeighborX="32015" custLinFactNeighborY="0">
        <dgm:presLayoutVars>
          <dgm:bulletEnabled val="1"/>
        </dgm:presLayoutVars>
      </dgm:prSet>
      <dgm:spPr/>
    </dgm:pt>
    <dgm:pt modelId="{1FA69D6D-F86B-444A-A7C8-13F5702D6539}" type="pres">
      <dgm:prSet presAssocID="{3E237495-31F1-4596-8247-AC3449C23DCB}" presName="sibTrans" presStyleCnt="0"/>
      <dgm:spPr/>
    </dgm:pt>
    <dgm:pt modelId="{46E2F612-9C3F-4B0A-A890-1D0B8DFEB2F4}" type="pres">
      <dgm:prSet presAssocID="{F123AB19-D590-441B-BC8A-0312520E1EB3}" presName="node" presStyleLbl="node1" presStyleIdx="2" presStyleCnt="3">
        <dgm:presLayoutVars>
          <dgm:bulletEnabled val="1"/>
        </dgm:presLayoutVars>
      </dgm:prSet>
      <dgm:spPr/>
    </dgm:pt>
  </dgm:ptLst>
  <dgm:cxnLst>
    <dgm:cxn modelId="{F219AF12-DF7F-409D-A716-8D4CE1FBCCB2}" type="presOf" srcId="{B52DE276-D743-4631-8B3E-2FEA2035CE58}" destId="{C911DC01-D871-40E6-8C60-EC05E2374A89}" srcOrd="0" destOrd="0" presId="urn:microsoft.com/office/officeart/2005/8/layout/hList6"/>
    <dgm:cxn modelId="{A90AA864-F8E7-4D5A-A7D7-E30F5E3DAA10}" srcId="{B52DE276-D743-4631-8B3E-2FEA2035CE58}" destId="{FF92D1D1-2D34-4E82-A413-33D2F6D38A80}" srcOrd="1" destOrd="0" parTransId="{D4432F9D-D977-440F-9CD8-0957D5D06F2F}" sibTransId="{3E237495-31F1-4596-8247-AC3449C23DCB}"/>
    <dgm:cxn modelId="{912C8A76-82BA-41E1-9679-EBAC0A20ADFF}" type="presOf" srcId="{F123AB19-D590-441B-BC8A-0312520E1EB3}" destId="{46E2F612-9C3F-4B0A-A890-1D0B8DFEB2F4}" srcOrd="0" destOrd="0" presId="urn:microsoft.com/office/officeart/2005/8/layout/hList6"/>
    <dgm:cxn modelId="{15D7BB90-00F6-4537-AC05-6B665D47B710}" type="presOf" srcId="{AD2EB40E-71DF-4A5D-BC3A-6E134F8050A0}" destId="{320620B8-4505-4B32-A66B-DF9904081A45}" srcOrd="0" destOrd="0" presId="urn:microsoft.com/office/officeart/2005/8/layout/hList6"/>
    <dgm:cxn modelId="{2C2AE69D-B7A8-4B7E-842C-D7C1E87CBF5A}" srcId="{B52DE276-D743-4631-8B3E-2FEA2035CE58}" destId="{F123AB19-D590-441B-BC8A-0312520E1EB3}" srcOrd="2" destOrd="0" parTransId="{713C0EAF-351A-472C-A745-DD1D713C3E6A}" sibTransId="{AA33A1BB-0BC1-4510-B697-3BF19E87179D}"/>
    <dgm:cxn modelId="{ADD58BD7-F414-4D14-A3DF-48791A498862}" srcId="{B52DE276-D743-4631-8B3E-2FEA2035CE58}" destId="{AD2EB40E-71DF-4A5D-BC3A-6E134F8050A0}" srcOrd="0" destOrd="0" parTransId="{CC7AE0EC-10EE-48C8-964B-2BBBEADCC5D6}" sibTransId="{CD0D8604-B794-40FC-9911-20541F4131EB}"/>
    <dgm:cxn modelId="{98D53AF7-EDBD-47F1-B42E-9FF29082E215}" type="presOf" srcId="{FF92D1D1-2D34-4E82-A413-33D2F6D38A80}" destId="{7860D885-8F6B-497D-B25A-2F6A50C5C021}" srcOrd="0" destOrd="0" presId="urn:microsoft.com/office/officeart/2005/8/layout/hList6"/>
    <dgm:cxn modelId="{FD5DBDFA-2ADD-4E10-BBE8-1ECA2DD6E300}" type="presParOf" srcId="{C911DC01-D871-40E6-8C60-EC05E2374A89}" destId="{320620B8-4505-4B32-A66B-DF9904081A45}" srcOrd="0" destOrd="0" presId="urn:microsoft.com/office/officeart/2005/8/layout/hList6"/>
    <dgm:cxn modelId="{37EE200E-CD94-4C5E-BF2C-7615CCA45534}" type="presParOf" srcId="{C911DC01-D871-40E6-8C60-EC05E2374A89}" destId="{726FD538-75FA-4744-9FCE-5E89D979768E}" srcOrd="1" destOrd="0" presId="urn:microsoft.com/office/officeart/2005/8/layout/hList6"/>
    <dgm:cxn modelId="{B1779390-A192-414F-B2C3-BFB5C5DE915D}" type="presParOf" srcId="{C911DC01-D871-40E6-8C60-EC05E2374A89}" destId="{7860D885-8F6B-497D-B25A-2F6A50C5C021}" srcOrd="2" destOrd="0" presId="urn:microsoft.com/office/officeart/2005/8/layout/hList6"/>
    <dgm:cxn modelId="{F69FFF62-12C7-49B1-8428-86B0F1541D3A}" type="presParOf" srcId="{C911DC01-D871-40E6-8C60-EC05E2374A89}" destId="{1FA69D6D-F86B-444A-A7C8-13F5702D6539}" srcOrd="3" destOrd="0" presId="urn:microsoft.com/office/officeart/2005/8/layout/hList6"/>
    <dgm:cxn modelId="{AF537654-3C1E-4C28-8ECD-7899774BA434}" type="presParOf" srcId="{C911DC01-D871-40E6-8C60-EC05E2374A89}" destId="{46E2F612-9C3F-4B0A-A890-1D0B8DFEB2F4}"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DEA2D-BE04-4EF6-B379-A2B4F4A69DB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808BA81B-9BE3-44E5-ACAA-F9CEEEDB8471}">
      <dgm:prSet phldrT="[Κείμενο]" custT="1"/>
      <dgm:spPr>
        <a:solidFill>
          <a:schemeClr val="accent2">
            <a:lumMod val="40000"/>
            <a:lumOff val="60000"/>
          </a:schemeClr>
        </a:solidFill>
      </dgm:spPr>
      <dgm:t>
        <a:bodyPr/>
        <a:lstStyle/>
        <a:p>
          <a:r>
            <a:rPr lang="el-GR" sz="2000" dirty="0">
              <a:solidFill>
                <a:srgbClr val="002060"/>
              </a:solidFill>
            </a:rPr>
            <a:t>Το Ίδρυμα θα πρέπει να συμπεριλάβει στην αίτηση χρηματοδότησης ΚΑ131 τον αριθμό των κινητικοτήτων που υπολογίζει ότι θα αποστείλει σε ιδρύματα του εξωτερικού στο πλαίσιο των ΒΙ</a:t>
          </a:r>
          <a:r>
            <a:rPr lang="en-US" sz="2000" dirty="0">
              <a:solidFill>
                <a:srgbClr val="002060"/>
              </a:solidFill>
            </a:rPr>
            <a:t>Ps </a:t>
          </a:r>
          <a:r>
            <a:rPr lang="el-GR" sz="2000" dirty="0">
              <a:solidFill>
                <a:srgbClr val="002060"/>
              </a:solidFill>
            </a:rPr>
            <a:t>στα οποία θα συμμετέχει ως Ίδρυμα Αποστολής (κατηγορίες </a:t>
          </a:r>
          <a:r>
            <a:rPr lang="en-US" sz="2000" dirty="0">
              <a:solidFill>
                <a:srgbClr val="002060"/>
              </a:solidFill>
            </a:rPr>
            <a:t>SMS, STT).</a:t>
          </a:r>
          <a:r>
            <a:rPr lang="el-GR" sz="2000" dirty="0">
              <a:solidFill>
                <a:srgbClr val="002060"/>
              </a:solidFill>
            </a:rPr>
            <a:t>  </a:t>
          </a:r>
        </a:p>
      </dgm:t>
    </dgm:pt>
    <dgm:pt modelId="{E1415862-D006-4B60-8DB5-4F40E678E7D2}" type="parTrans" cxnId="{AD0D03A8-BB03-480C-A039-528B804E813F}">
      <dgm:prSet/>
      <dgm:spPr/>
      <dgm:t>
        <a:bodyPr/>
        <a:lstStyle/>
        <a:p>
          <a:endParaRPr lang="el-GR"/>
        </a:p>
      </dgm:t>
    </dgm:pt>
    <dgm:pt modelId="{ADF47F44-C630-4BF5-82F6-1153660D94FA}" type="sibTrans" cxnId="{AD0D03A8-BB03-480C-A039-528B804E813F}">
      <dgm:prSet/>
      <dgm:spPr/>
      <dgm:t>
        <a:bodyPr/>
        <a:lstStyle/>
        <a:p>
          <a:endParaRPr lang="el-GR"/>
        </a:p>
      </dgm:t>
    </dgm:pt>
    <dgm:pt modelId="{2DA236D0-D72A-45A8-9605-A7A610E0EE3D}">
      <dgm:prSet/>
      <dgm:spPr/>
      <dgm:t>
        <a:bodyPr/>
        <a:lstStyle/>
        <a:p>
          <a:endParaRPr lang="el-GR"/>
        </a:p>
      </dgm:t>
    </dgm:pt>
    <dgm:pt modelId="{92EBDE63-4F5D-4EA2-B862-C16F833F5082}" type="parTrans" cxnId="{EF2B8D2D-16C3-45A6-BD3A-0E10AF03FB9F}">
      <dgm:prSet/>
      <dgm:spPr/>
      <dgm:t>
        <a:bodyPr/>
        <a:lstStyle/>
        <a:p>
          <a:endParaRPr lang="el-GR"/>
        </a:p>
      </dgm:t>
    </dgm:pt>
    <dgm:pt modelId="{7470ED4A-92CD-4F18-9214-F8557FA2E5DD}" type="sibTrans" cxnId="{EF2B8D2D-16C3-45A6-BD3A-0E10AF03FB9F}">
      <dgm:prSet/>
      <dgm:spPr/>
      <dgm:t>
        <a:bodyPr/>
        <a:lstStyle/>
        <a:p>
          <a:endParaRPr lang="el-GR"/>
        </a:p>
      </dgm:t>
    </dgm:pt>
    <dgm:pt modelId="{D92F03C8-70EA-4456-9514-D82F1F2AC1F2}">
      <dgm:prSet/>
      <dgm:spPr/>
      <dgm:t>
        <a:bodyPr/>
        <a:lstStyle/>
        <a:p>
          <a:endParaRPr lang="el-GR"/>
        </a:p>
      </dgm:t>
    </dgm:pt>
    <dgm:pt modelId="{CC8BD62E-54BE-45C4-8D5A-330BFFFBE553}" type="parTrans" cxnId="{AA44FB99-A469-4337-8218-03BDF1D06CFE}">
      <dgm:prSet/>
      <dgm:spPr/>
      <dgm:t>
        <a:bodyPr/>
        <a:lstStyle/>
        <a:p>
          <a:endParaRPr lang="el-GR"/>
        </a:p>
      </dgm:t>
    </dgm:pt>
    <dgm:pt modelId="{D5C3D017-4EB7-400F-8AB5-1E1B2FD8606F}" type="sibTrans" cxnId="{AA44FB99-A469-4337-8218-03BDF1D06CFE}">
      <dgm:prSet/>
      <dgm:spPr/>
      <dgm:t>
        <a:bodyPr/>
        <a:lstStyle/>
        <a:p>
          <a:endParaRPr lang="el-GR"/>
        </a:p>
      </dgm:t>
    </dgm:pt>
    <dgm:pt modelId="{B7514290-AC70-4C31-9425-1A1B24C1B6E0}">
      <dgm:prSet/>
      <dgm:spPr/>
      <dgm:t>
        <a:bodyPr/>
        <a:lstStyle/>
        <a:p>
          <a:endParaRPr lang="el-GR"/>
        </a:p>
      </dgm:t>
    </dgm:pt>
    <dgm:pt modelId="{DBDFFD0D-FA70-4A99-AA14-439968313DD0}" type="parTrans" cxnId="{436F0C85-10C8-498D-84EA-048C5E7CABB3}">
      <dgm:prSet/>
      <dgm:spPr/>
      <dgm:t>
        <a:bodyPr/>
        <a:lstStyle/>
        <a:p>
          <a:endParaRPr lang="el-GR"/>
        </a:p>
      </dgm:t>
    </dgm:pt>
    <dgm:pt modelId="{3FA66310-0AC3-4639-B1D4-95525748919D}" type="sibTrans" cxnId="{436F0C85-10C8-498D-84EA-048C5E7CABB3}">
      <dgm:prSet/>
      <dgm:spPr/>
      <dgm:t>
        <a:bodyPr/>
        <a:lstStyle/>
        <a:p>
          <a:endParaRPr lang="el-GR"/>
        </a:p>
      </dgm:t>
    </dgm:pt>
    <dgm:pt modelId="{0BEC2B18-A944-4E35-9177-1E0750212FA2}">
      <dgm:prSet/>
      <dgm:spPr/>
      <dgm:t>
        <a:bodyPr/>
        <a:lstStyle/>
        <a:p>
          <a:endParaRPr lang="el-GR" dirty="0"/>
        </a:p>
      </dgm:t>
    </dgm:pt>
    <dgm:pt modelId="{3E1C31D5-14C2-498D-B023-30728812AA16}" type="parTrans" cxnId="{AC62E51A-1E1D-41E6-AF6A-4EFE826314CC}">
      <dgm:prSet/>
      <dgm:spPr/>
      <dgm:t>
        <a:bodyPr/>
        <a:lstStyle/>
        <a:p>
          <a:endParaRPr lang="el-GR"/>
        </a:p>
      </dgm:t>
    </dgm:pt>
    <dgm:pt modelId="{CAA2AF3E-128D-4D79-9FFD-6741A8CE5EC1}" type="sibTrans" cxnId="{AC62E51A-1E1D-41E6-AF6A-4EFE826314CC}">
      <dgm:prSet/>
      <dgm:spPr/>
      <dgm:t>
        <a:bodyPr/>
        <a:lstStyle/>
        <a:p>
          <a:endParaRPr lang="el-GR"/>
        </a:p>
      </dgm:t>
    </dgm:pt>
    <dgm:pt modelId="{9A228930-0B4E-4FC5-A64E-4CDAE0BB339A}">
      <dgm:prSet custT="1"/>
      <dgm:spPr/>
      <dgm:t>
        <a:bodyPr/>
        <a:lstStyle/>
        <a:p>
          <a:r>
            <a:rPr lang="en-US" sz="2000" dirty="0"/>
            <a:t>Η </a:t>
          </a:r>
          <a:r>
            <a:rPr lang="en-US" sz="2000" dirty="0" err="1"/>
            <a:t>χρημ</a:t>
          </a:r>
          <a:r>
            <a:rPr lang="en-US" sz="2000" dirty="0"/>
            <a:t>ατοδότ</a:t>
          </a:r>
          <a:r>
            <a:rPr lang="el-GR" sz="2000" dirty="0"/>
            <a:t>η</a:t>
          </a:r>
          <a:r>
            <a:rPr lang="en-US" sz="2000" dirty="0"/>
            <a:t>σ</a:t>
          </a:r>
          <a:r>
            <a:rPr lang="el-GR" sz="2000" dirty="0"/>
            <a:t>η</a:t>
          </a:r>
          <a:r>
            <a:rPr lang="en-US" sz="2000" dirty="0"/>
            <a:t> </a:t>
          </a:r>
          <a:r>
            <a:rPr lang="el-GR" sz="2000" dirty="0"/>
            <a:t>π</a:t>
          </a:r>
          <a:r>
            <a:rPr lang="en-US" sz="2000" dirty="0"/>
            <a:t>ο</a:t>
          </a:r>
          <a:r>
            <a:rPr lang="el-GR" sz="2000" dirty="0"/>
            <a:t>υ</a:t>
          </a:r>
          <a:r>
            <a:rPr lang="en-US" sz="2000" dirty="0"/>
            <a:t> </a:t>
          </a:r>
          <a:r>
            <a:rPr lang="el-GR" sz="2000" dirty="0"/>
            <a:t>θ</a:t>
          </a:r>
          <a:r>
            <a:rPr lang="en-US" sz="2000" dirty="0"/>
            <a:t>α </a:t>
          </a:r>
          <a:r>
            <a:rPr lang="el-GR" sz="2000" dirty="0"/>
            <a:t>λ</a:t>
          </a:r>
          <a:r>
            <a:rPr lang="en-US" sz="2000" dirty="0"/>
            <a:t>α</a:t>
          </a:r>
          <a:r>
            <a:rPr lang="el-GR" sz="2000" dirty="0"/>
            <a:t>μ</a:t>
          </a:r>
          <a:r>
            <a:rPr lang="en-US" sz="2000" dirty="0"/>
            <a:t>β</a:t>
          </a:r>
          <a:r>
            <a:rPr lang="el-GR" sz="2000" dirty="0"/>
            <a:t>ά</a:t>
          </a:r>
          <a:r>
            <a:rPr lang="en-US" sz="2000" dirty="0"/>
            <a:t>ν</a:t>
          </a:r>
          <a:r>
            <a:rPr lang="el-GR" sz="2000" dirty="0"/>
            <a:t>ε</a:t>
          </a:r>
          <a:r>
            <a:rPr lang="en-US" sz="2000" dirty="0"/>
            <a:t>ι </a:t>
          </a:r>
          <a:r>
            <a:rPr lang="el-GR" sz="2000" dirty="0"/>
            <a:t>έ</a:t>
          </a:r>
          <a:r>
            <a:rPr lang="en-US" sz="2000" dirty="0"/>
            <a:t>ν</a:t>
          </a:r>
          <a:r>
            <a:rPr lang="el-GR" sz="2000" dirty="0"/>
            <a:t>α</a:t>
          </a:r>
          <a:r>
            <a:rPr lang="en-US" sz="2000" dirty="0"/>
            <a:t> </a:t>
          </a:r>
          <a:r>
            <a:rPr lang="el-GR" sz="2000" dirty="0"/>
            <a:t>ί</a:t>
          </a:r>
          <a:r>
            <a:rPr lang="en-US" sz="2000" dirty="0"/>
            <a:t>δ</a:t>
          </a:r>
          <a:r>
            <a:rPr lang="el-GR" sz="2000" dirty="0"/>
            <a:t>ρ</a:t>
          </a:r>
          <a:r>
            <a:rPr lang="en-US" sz="2000" dirty="0"/>
            <a:t>υ</a:t>
          </a:r>
          <a:r>
            <a:rPr lang="el-GR" sz="2000" dirty="0"/>
            <a:t>μ</a:t>
          </a:r>
          <a:r>
            <a:rPr lang="en-US" sz="2000" dirty="0"/>
            <a:t>α </a:t>
          </a:r>
          <a:r>
            <a:rPr lang="el-GR" sz="2000" dirty="0"/>
            <a:t>γ</a:t>
          </a:r>
          <a:r>
            <a:rPr lang="en-US" sz="2000" dirty="0"/>
            <a:t>ι</a:t>
          </a:r>
          <a:r>
            <a:rPr lang="el-GR" sz="2000" dirty="0"/>
            <a:t>α</a:t>
          </a:r>
          <a:r>
            <a:rPr lang="en-US" sz="2000" dirty="0"/>
            <a:t> </a:t>
          </a:r>
          <a:r>
            <a:rPr lang="el-GR" sz="2000" dirty="0"/>
            <a:t>τ</a:t>
          </a:r>
          <a:r>
            <a:rPr lang="en-US" sz="2000" dirty="0"/>
            <a:t>η</a:t>
          </a:r>
          <a:r>
            <a:rPr lang="el-GR" sz="2000" dirty="0"/>
            <a:t>ν</a:t>
          </a:r>
          <a:r>
            <a:rPr lang="en-US" sz="2000" dirty="0"/>
            <a:t> </a:t>
          </a:r>
          <a:r>
            <a:rPr lang="el-GR" sz="2000" dirty="0"/>
            <a:t>δ</a:t>
          </a:r>
          <a:r>
            <a:rPr lang="en-US" sz="2000" dirty="0"/>
            <a:t>ι</a:t>
          </a:r>
          <a:r>
            <a:rPr lang="el-GR" sz="2000" dirty="0"/>
            <a:t>ο</a:t>
          </a:r>
          <a:r>
            <a:rPr lang="en-US" sz="2000" dirty="0"/>
            <a:t>ρ</a:t>
          </a:r>
          <a:r>
            <a:rPr lang="el-GR" sz="2000" dirty="0"/>
            <a:t>γ</a:t>
          </a:r>
          <a:r>
            <a:rPr lang="en-US" sz="2000" dirty="0" err="1"/>
            <a:t>άνωση</a:t>
          </a:r>
          <a:r>
            <a:rPr lang="en-US" sz="2000" dirty="0"/>
            <a:t> </a:t>
          </a:r>
          <a:r>
            <a:rPr lang="en-US" sz="2000" dirty="0" err="1"/>
            <a:t>των</a:t>
          </a:r>
          <a:r>
            <a:rPr lang="en-US" sz="2000" dirty="0"/>
            <a:t> </a:t>
          </a:r>
          <a:r>
            <a:rPr lang="el-GR" sz="2000" dirty="0" err="1"/>
            <a:t>BIPs</a:t>
          </a:r>
          <a:r>
            <a:rPr lang="el-GR" sz="2000" dirty="0"/>
            <a:t>, θ</a:t>
          </a:r>
          <a:r>
            <a:rPr lang="en-US" sz="2000" dirty="0"/>
            <a:t>α </a:t>
          </a:r>
          <a:r>
            <a:rPr lang="el-GR" sz="2000" dirty="0"/>
            <a:t>ε</a:t>
          </a:r>
          <a:r>
            <a:rPr lang="en-US" sz="2000" dirty="0"/>
            <a:t>ί</a:t>
          </a:r>
          <a:r>
            <a:rPr lang="el-GR" sz="2000" dirty="0"/>
            <a:t>ν</a:t>
          </a:r>
          <a:r>
            <a:rPr lang="en-US" sz="2000" dirty="0"/>
            <a:t>α</a:t>
          </a:r>
          <a:r>
            <a:rPr lang="el-GR" sz="2000" dirty="0"/>
            <a:t>ι</a:t>
          </a:r>
          <a:r>
            <a:rPr lang="en-US" sz="2000" dirty="0"/>
            <a:t> α</a:t>
          </a:r>
          <a:r>
            <a:rPr lang="en-US" sz="2000" dirty="0" err="1"/>
            <a:t>νεξάρτητη</a:t>
          </a:r>
          <a:r>
            <a:rPr lang="en-US" sz="2000" dirty="0"/>
            <a:t> </a:t>
          </a:r>
          <a:r>
            <a:rPr lang="el-GR" sz="2000" dirty="0"/>
            <a:t>α</a:t>
          </a:r>
          <a:r>
            <a:rPr lang="en-US" sz="2000" dirty="0"/>
            <a:t>π</a:t>
          </a:r>
          <a:r>
            <a:rPr lang="el-GR" sz="2000" dirty="0"/>
            <a:t>ό</a:t>
          </a:r>
          <a:r>
            <a:rPr lang="en-US" sz="2000" dirty="0"/>
            <a:t> </a:t>
          </a:r>
          <a:r>
            <a:rPr lang="el-GR" sz="2000" dirty="0"/>
            <a:t>τ</a:t>
          </a:r>
          <a:r>
            <a:rPr lang="en-US" sz="2000" dirty="0"/>
            <a:t>η</a:t>
          </a:r>
          <a:r>
            <a:rPr lang="el-GR" sz="2000" dirty="0"/>
            <a:t>ν</a:t>
          </a:r>
          <a:r>
            <a:rPr lang="en-US" sz="2000" dirty="0"/>
            <a:t> </a:t>
          </a:r>
          <a:r>
            <a:rPr lang="el-GR" sz="2000" dirty="0"/>
            <a:t>χ</a:t>
          </a:r>
          <a:r>
            <a:rPr lang="en-US" sz="2000" dirty="0"/>
            <a:t>ρ</a:t>
          </a:r>
          <a:r>
            <a:rPr lang="el-GR" sz="2000" dirty="0"/>
            <a:t>η</a:t>
          </a:r>
          <a:r>
            <a:rPr lang="en-US" sz="2000" dirty="0"/>
            <a:t>μ</a:t>
          </a:r>
          <a:r>
            <a:rPr lang="el-GR" sz="2000" dirty="0"/>
            <a:t>α</a:t>
          </a:r>
          <a:r>
            <a:rPr lang="en-US" sz="2000" dirty="0"/>
            <a:t>τ</a:t>
          </a:r>
          <a:r>
            <a:rPr lang="el-GR" sz="2000" dirty="0"/>
            <a:t>ο</a:t>
          </a:r>
          <a:r>
            <a:rPr lang="en-US" sz="2000" dirty="0"/>
            <a:t>δ</a:t>
          </a:r>
          <a:r>
            <a:rPr lang="el-GR" sz="2000" dirty="0"/>
            <a:t>ό</a:t>
          </a:r>
          <a:r>
            <a:rPr lang="en-US" sz="2000" dirty="0"/>
            <a:t>τ</a:t>
          </a:r>
          <a:r>
            <a:rPr lang="el-GR" sz="2000" dirty="0"/>
            <a:t>η</a:t>
          </a:r>
          <a:r>
            <a:rPr lang="en-US" sz="2000" dirty="0"/>
            <a:t>σ</a:t>
          </a:r>
          <a:r>
            <a:rPr lang="el-GR" sz="2000" dirty="0"/>
            <a:t>η</a:t>
          </a:r>
          <a:r>
            <a:rPr lang="en-US" sz="2000" dirty="0"/>
            <a:t> </a:t>
          </a:r>
          <a:r>
            <a:rPr lang="el-GR" sz="2000" dirty="0"/>
            <a:t>π</a:t>
          </a:r>
          <a:r>
            <a:rPr lang="en-US" sz="2000" dirty="0"/>
            <a:t>ο</a:t>
          </a:r>
          <a:r>
            <a:rPr lang="el-GR" sz="2000" dirty="0"/>
            <a:t>υ</a:t>
          </a:r>
          <a:r>
            <a:rPr lang="en-US" sz="2000" dirty="0"/>
            <a:t> </a:t>
          </a:r>
          <a:r>
            <a:rPr lang="el-GR" sz="2000" dirty="0"/>
            <a:t>θα λ</a:t>
          </a:r>
          <a:r>
            <a:rPr lang="en-US" sz="2000" dirty="0"/>
            <a:t>ά</a:t>
          </a:r>
          <a:r>
            <a:rPr lang="el-GR" sz="2000" dirty="0"/>
            <a:t>β</a:t>
          </a:r>
          <a:r>
            <a:rPr lang="en-US" sz="2000" dirty="0"/>
            <a:t>ε</a:t>
          </a:r>
          <a:r>
            <a:rPr lang="el-GR" sz="2000" dirty="0"/>
            <a:t>ι</a:t>
          </a:r>
          <a:r>
            <a:rPr lang="en-US" sz="2000" dirty="0"/>
            <a:t> </a:t>
          </a:r>
          <a:r>
            <a:rPr lang="el-GR" sz="2000" dirty="0"/>
            <a:t>τ</a:t>
          </a:r>
          <a:r>
            <a:rPr lang="en-US" sz="2000" dirty="0"/>
            <a:t>ο </a:t>
          </a:r>
          <a:r>
            <a:rPr lang="el-GR" sz="2000" dirty="0"/>
            <a:t>ί</a:t>
          </a:r>
          <a:r>
            <a:rPr lang="en-US" sz="2000" dirty="0"/>
            <a:t>δ</a:t>
          </a:r>
          <a:r>
            <a:rPr lang="el-GR" sz="2000" dirty="0"/>
            <a:t>ρ</a:t>
          </a:r>
          <a:r>
            <a:rPr lang="en-US" sz="2000" dirty="0"/>
            <a:t>υ</a:t>
          </a:r>
          <a:r>
            <a:rPr lang="el-GR" sz="2000" dirty="0"/>
            <a:t>μ</a:t>
          </a:r>
          <a:r>
            <a:rPr lang="en-US" sz="2000" dirty="0"/>
            <a:t>α </a:t>
          </a:r>
          <a:r>
            <a:rPr lang="el-GR" sz="2000" dirty="0"/>
            <a:t>γ</a:t>
          </a:r>
          <a:r>
            <a:rPr lang="en-US" sz="2000" dirty="0"/>
            <a:t>ι</a:t>
          </a:r>
          <a:r>
            <a:rPr lang="el-GR" sz="2000" dirty="0"/>
            <a:t>α</a:t>
          </a:r>
          <a:r>
            <a:rPr lang="en-US" sz="2000" dirty="0"/>
            <a:t> </a:t>
          </a:r>
          <a:r>
            <a:rPr lang="el-GR" sz="2000" dirty="0"/>
            <a:t>τ</a:t>
          </a:r>
          <a:r>
            <a:rPr lang="en-US" sz="2000" dirty="0"/>
            <a:t>ι</a:t>
          </a:r>
          <a:r>
            <a:rPr lang="el-GR" sz="2000" dirty="0"/>
            <a:t>ς</a:t>
          </a:r>
          <a:r>
            <a:rPr lang="en-US" sz="2000" dirty="0"/>
            <a:t> </a:t>
          </a:r>
          <a:r>
            <a:rPr lang="el-GR" sz="2000" dirty="0"/>
            <a:t>δ</a:t>
          </a:r>
          <a:r>
            <a:rPr lang="en-US" sz="2000" dirty="0"/>
            <a:t>ρ</a:t>
          </a:r>
          <a:r>
            <a:rPr lang="el-GR" sz="2000" dirty="0"/>
            <a:t>α</a:t>
          </a:r>
          <a:r>
            <a:rPr lang="en-US" sz="2000" dirty="0"/>
            <a:t>σ</a:t>
          </a:r>
          <a:r>
            <a:rPr lang="el-GR" sz="2000" dirty="0"/>
            <a:t>τ</a:t>
          </a:r>
          <a:r>
            <a:rPr lang="en-US" sz="2000" dirty="0"/>
            <a:t>η</a:t>
          </a:r>
          <a:r>
            <a:rPr lang="el-GR" sz="2000" dirty="0"/>
            <a:t>ρ</a:t>
          </a:r>
          <a:r>
            <a:rPr lang="en-US" sz="2000" dirty="0"/>
            <a:t>ι</a:t>
          </a:r>
          <a:r>
            <a:rPr lang="el-GR" sz="2000" dirty="0"/>
            <a:t>ό</a:t>
          </a:r>
          <a:r>
            <a:rPr lang="en-US" sz="2000" dirty="0"/>
            <a:t>τ</a:t>
          </a:r>
          <a:r>
            <a:rPr lang="el-GR" sz="2000" dirty="0"/>
            <a:t>η</a:t>
          </a:r>
          <a:r>
            <a:rPr lang="en-US" sz="2000" dirty="0"/>
            <a:t>τ</a:t>
          </a:r>
          <a:r>
            <a:rPr lang="el-GR" sz="2000" dirty="0"/>
            <a:t>ε</a:t>
          </a:r>
          <a:r>
            <a:rPr lang="en-US" sz="2000" dirty="0"/>
            <a:t>ς </a:t>
          </a:r>
          <a:r>
            <a:rPr lang="el-GR" sz="2000" dirty="0"/>
            <a:t>κ</a:t>
          </a:r>
          <a:r>
            <a:rPr lang="en-US" sz="2000" dirty="0"/>
            <a:t>ι</a:t>
          </a:r>
          <a:r>
            <a:rPr lang="el-GR" sz="2000" dirty="0"/>
            <a:t>ν</a:t>
          </a:r>
          <a:r>
            <a:rPr lang="en-US" sz="2000" dirty="0"/>
            <a:t>η</a:t>
          </a:r>
          <a:r>
            <a:rPr lang="el-GR" sz="2000" dirty="0"/>
            <a:t>τ</a:t>
          </a:r>
          <a:r>
            <a:rPr lang="en-US" sz="2000" dirty="0"/>
            <a:t>ι</a:t>
          </a:r>
          <a:r>
            <a:rPr lang="el-GR" sz="2000" dirty="0"/>
            <a:t>κ</a:t>
          </a:r>
          <a:r>
            <a:rPr lang="en-US" sz="2000" dirty="0"/>
            <a:t>ό</a:t>
          </a:r>
          <a:r>
            <a:rPr lang="el-GR" sz="2000" dirty="0"/>
            <a:t>τ</a:t>
          </a:r>
          <a:r>
            <a:rPr lang="en-US" sz="2000" dirty="0"/>
            <a:t>η</a:t>
          </a:r>
          <a:r>
            <a:rPr lang="el-GR" sz="2000" dirty="0"/>
            <a:t>τ</a:t>
          </a:r>
          <a:r>
            <a:rPr lang="en-US" sz="2000" dirty="0"/>
            <a:t>α</a:t>
          </a:r>
          <a:r>
            <a:rPr lang="el-GR" sz="2000" dirty="0"/>
            <a:t>ς</a:t>
          </a:r>
          <a:r>
            <a:rPr lang="en-US" sz="2000" dirty="0"/>
            <a:t>.</a:t>
          </a:r>
        </a:p>
      </dgm:t>
    </dgm:pt>
    <dgm:pt modelId="{48936328-108E-4BA7-AE18-FAC956FFE390}" type="parTrans" cxnId="{1B148EF6-B773-4BAA-BA14-4471BF8AADAE}">
      <dgm:prSet/>
      <dgm:spPr/>
      <dgm:t>
        <a:bodyPr/>
        <a:lstStyle/>
        <a:p>
          <a:endParaRPr lang="el-GR"/>
        </a:p>
      </dgm:t>
    </dgm:pt>
    <dgm:pt modelId="{DFFDED43-EEF6-4EC6-A513-C16604F06309}" type="sibTrans" cxnId="{1B148EF6-B773-4BAA-BA14-4471BF8AADAE}">
      <dgm:prSet/>
      <dgm:spPr/>
      <dgm:t>
        <a:bodyPr/>
        <a:lstStyle/>
        <a:p>
          <a:endParaRPr lang="el-GR"/>
        </a:p>
      </dgm:t>
    </dgm:pt>
    <dgm:pt modelId="{7F0E2AFB-E57A-4747-9DE1-97C095D48445}">
      <dgm:prSet/>
      <dgm:spPr/>
      <dgm:t>
        <a:bodyPr/>
        <a:lstStyle/>
        <a:p>
          <a:r>
            <a:rPr lang="el-GR"/>
            <a:t>Το Ίδρυμα που διοργανώνει ένα </a:t>
          </a:r>
          <a:r>
            <a:rPr lang="en-US"/>
            <a:t>BIP, </a:t>
          </a:r>
          <a:r>
            <a:rPr lang="el-GR"/>
            <a:t>αναπτύσσει μια ιδέα ενός μικτού εντατικού προγράμματος όσον αφορά το περιέχομενο, το κοινό – στόχο και τη συνεργασία. Για τη διοργάνωση απαιτείται συνεργασία μεταξύ του Γραφείου </a:t>
          </a:r>
          <a:r>
            <a:rPr lang="en-US"/>
            <a:t>Erasmus </a:t>
          </a:r>
          <a:r>
            <a:rPr lang="el-GR"/>
            <a:t>και του αντίστοιχου τμήματος/σχολής από το οποίο ορίζεται ένα άτομο ως </a:t>
          </a:r>
          <a:r>
            <a:rPr lang="el-GR" b="1"/>
            <a:t>«Συντονιστής του Εντατικού Προγράμματος»</a:t>
          </a:r>
          <a:r>
            <a:rPr lang="el-GR"/>
            <a:t>.</a:t>
          </a:r>
          <a:endParaRPr lang="el-GR" dirty="0"/>
        </a:p>
      </dgm:t>
    </dgm:pt>
    <dgm:pt modelId="{C36C8AA2-9398-45EF-AB0D-1978E49B7D85}" type="parTrans" cxnId="{430934FF-C5D8-40EB-BA86-103D231ECB84}">
      <dgm:prSet/>
      <dgm:spPr/>
      <dgm:t>
        <a:bodyPr/>
        <a:lstStyle/>
        <a:p>
          <a:endParaRPr lang="el-GR"/>
        </a:p>
      </dgm:t>
    </dgm:pt>
    <dgm:pt modelId="{3ACD301F-9B41-487B-A4FA-E6FD30922614}" type="sibTrans" cxnId="{430934FF-C5D8-40EB-BA86-103D231ECB84}">
      <dgm:prSet/>
      <dgm:spPr/>
      <dgm:t>
        <a:bodyPr/>
        <a:lstStyle/>
        <a:p>
          <a:endParaRPr lang="el-GR"/>
        </a:p>
      </dgm:t>
    </dgm:pt>
    <dgm:pt modelId="{F8D46302-3043-4261-80B8-A493906B58B9}">
      <dgm:prSet/>
      <dgm:spPr/>
      <dgm:t>
        <a:bodyPr/>
        <a:lstStyle/>
        <a:p>
          <a:r>
            <a:rPr lang="el-GR"/>
            <a:t>Σε περίπτωση μη απορρόφησης των διαθέσιμων κονδυλίων για την διοργάνωση των </a:t>
          </a:r>
          <a:r>
            <a:rPr lang="en-US"/>
            <a:t>BIPs </a:t>
          </a:r>
          <a:r>
            <a:rPr lang="el-GR"/>
            <a:t>θα υπάρχει η δυνατότητα μεταφοράς των κονδυλίων στις κατηγορίες της </a:t>
          </a:r>
          <a:r>
            <a:rPr lang="el-GR" b="1"/>
            <a:t>κινητικότητας</a:t>
          </a:r>
          <a:r>
            <a:rPr lang="el-GR"/>
            <a:t>.</a:t>
          </a:r>
          <a:endParaRPr lang="el-GR" dirty="0"/>
        </a:p>
      </dgm:t>
    </dgm:pt>
    <dgm:pt modelId="{35502AF2-F045-494A-8E87-F131535D4E22}" type="parTrans" cxnId="{7645B1E6-7ACE-4189-9C9E-88A45D6654E1}">
      <dgm:prSet/>
      <dgm:spPr/>
      <dgm:t>
        <a:bodyPr/>
        <a:lstStyle/>
        <a:p>
          <a:endParaRPr lang="el-GR"/>
        </a:p>
      </dgm:t>
    </dgm:pt>
    <dgm:pt modelId="{42C5B38E-7E73-4C93-AFF6-742AD6488DCA}" type="sibTrans" cxnId="{7645B1E6-7ACE-4189-9C9E-88A45D6654E1}">
      <dgm:prSet/>
      <dgm:spPr/>
      <dgm:t>
        <a:bodyPr/>
        <a:lstStyle/>
        <a:p>
          <a:endParaRPr lang="el-GR"/>
        </a:p>
      </dgm:t>
    </dgm:pt>
    <dgm:pt modelId="{57DABCC5-D1D7-4078-B538-E26BBDA5543D}">
      <dgm:prSet/>
      <dgm:spPr/>
      <dgm:t>
        <a:bodyPr/>
        <a:lstStyle/>
        <a:p>
          <a:endParaRPr lang="el-GR"/>
        </a:p>
      </dgm:t>
    </dgm:pt>
    <dgm:pt modelId="{041530AB-DB72-42DD-9DBA-9A398F716F98}" type="parTrans" cxnId="{6BA484A4-47D8-491F-84CD-0EC38128EE85}">
      <dgm:prSet/>
      <dgm:spPr/>
      <dgm:t>
        <a:bodyPr/>
        <a:lstStyle/>
        <a:p>
          <a:endParaRPr lang="el-GR"/>
        </a:p>
      </dgm:t>
    </dgm:pt>
    <dgm:pt modelId="{9A2C091F-0975-4E4D-92F0-7097620A21E2}" type="sibTrans" cxnId="{6BA484A4-47D8-491F-84CD-0EC38128EE85}">
      <dgm:prSet/>
      <dgm:spPr/>
      <dgm:t>
        <a:bodyPr/>
        <a:lstStyle/>
        <a:p>
          <a:endParaRPr lang="el-GR"/>
        </a:p>
      </dgm:t>
    </dgm:pt>
    <dgm:pt modelId="{2AA017EB-01DD-4C47-A12F-F5BB97DBFD49}">
      <dgm:prSet/>
      <dgm:spPr/>
      <dgm:t>
        <a:bodyPr/>
        <a:lstStyle/>
        <a:p>
          <a:r>
            <a:rPr lang="en-US"/>
            <a:t>Ο αριθμός των αιτούμ</a:t>
          </a:r>
          <a:r>
            <a:rPr lang="el-GR"/>
            <a:t>ε</a:t>
          </a:r>
          <a:r>
            <a:rPr lang="en-US"/>
            <a:t>ν</a:t>
          </a:r>
          <a:r>
            <a:rPr lang="el-GR"/>
            <a:t>ω</a:t>
          </a:r>
          <a:r>
            <a:rPr lang="en-US"/>
            <a:t>ν </a:t>
          </a:r>
          <a:r>
            <a:rPr lang="el-GR"/>
            <a:t>BIPs </a:t>
          </a:r>
          <a:r>
            <a:rPr lang="en-US"/>
            <a:t>που σκοπ</a:t>
          </a:r>
          <a:r>
            <a:rPr lang="el-GR"/>
            <a:t>ε</a:t>
          </a:r>
          <a:r>
            <a:rPr lang="en-US"/>
            <a:t>ύ</a:t>
          </a:r>
          <a:r>
            <a:rPr lang="el-GR"/>
            <a:t>ε</a:t>
          </a:r>
          <a:r>
            <a:rPr lang="en-US"/>
            <a:t>ι </a:t>
          </a:r>
          <a:r>
            <a:rPr lang="el-GR"/>
            <a:t>ν</a:t>
          </a:r>
          <a:r>
            <a:rPr lang="en-US"/>
            <a:t>α </a:t>
          </a:r>
          <a:r>
            <a:rPr lang="el-GR"/>
            <a:t>δ</a:t>
          </a:r>
          <a:r>
            <a:rPr lang="en-US"/>
            <a:t>ι</a:t>
          </a:r>
          <a:r>
            <a:rPr lang="el-GR"/>
            <a:t>ο</a:t>
          </a:r>
          <a:r>
            <a:rPr lang="en-US"/>
            <a:t>ρ</a:t>
          </a:r>
          <a:r>
            <a:rPr lang="el-GR"/>
            <a:t>γ</a:t>
          </a:r>
          <a:r>
            <a:rPr lang="en-US"/>
            <a:t>α</a:t>
          </a:r>
          <a:r>
            <a:rPr lang="el-GR"/>
            <a:t>ν</a:t>
          </a:r>
          <a:r>
            <a:rPr lang="en-US"/>
            <a:t>ώ</a:t>
          </a:r>
          <a:r>
            <a:rPr lang="el-GR"/>
            <a:t>σ</a:t>
          </a:r>
          <a:r>
            <a:rPr lang="en-US"/>
            <a:t>ε</a:t>
          </a:r>
          <a:r>
            <a:rPr lang="el-GR"/>
            <a:t>ι</a:t>
          </a:r>
          <a:r>
            <a:rPr lang="en-US"/>
            <a:t> ένα </a:t>
          </a:r>
          <a:r>
            <a:rPr lang="el-GR"/>
            <a:t>Ί</a:t>
          </a:r>
          <a:r>
            <a:rPr lang="en-US"/>
            <a:t>δρυμα, θα πρ</a:t>
          </a:r>
          <a:r>
            <a:rPr lang="el-GR"/>
            <a:t>έ</a:t>
          </a:r>
          <a:r>
            <a:rPr lang="en-US"/>
            <a:t>π</a:t>
          </a:r>
          <a:r>
            <a:rPr lang="el-GR"/>
            <a:t>ε</a:t>
          </a:r>
          <a:r>
            <a:rPr lang="en-US"/>
            <a:t>ι </a:t>
          </a:r>
          <a:r>
            <a:rPr lang="el-GR"/>
            <a:t>ν</a:t>
          </a:r>
          <a:r>
            <a:rPr lang="en-US"/>
            <a:t>α </a:t>
          </a:r>
          <a:r>
            <a:rPr lang="el-GR"/>
            <a:t>ε</a:t>
          </a:r>
          <a:r>
            <a:rPr lang="en-US"/>
            <a:t>ί</a:t>
          </a:r>
          <a:r>
            <a:rPr lang="el-GR"/>
            <a:t>ν</a:t>
          </a:r>
          <a:r>
            <a:rPr lang="en-US"/>
            <a:t>α</a:t>
          </a:r>
          <a:r>
            <a:rPr lang="el-GR"/>
            <a:t>ι</a:t>
          </a:r>
          <a:r>
            <a:rPr lang="en-US"/>
            <a:t> </a:t>
          </a:r>
          <a:r>
            <a:rPr lang="el-GR"/>
            <a:t>α</a:t>
          </a:r>
          <a:r>
            <a:rPr lang="en-US"/>
            <a:t>νάλογος με τις δυν</a:t>
          </a:r>
          <a:r>
            <a:rPr lang="el-GR"/>
            <a:t>α</a:t>
          </a:r>
          <a:r>
            <a:rPr lang="en-US"/>
            <a:t>τότητες του </a:t>
          </a:r>
          <a:r>
            <a:rPr lang="el-GR"/>
            <a:t>κ</a:t>
          </a:r>
          <a:r>
            <a:rPr lang="en-US"/>
            <a:t>άθε</a:t>
          </a:r>
          <a:r>
            <a:rPr lang="el-GR"/>
            <a:t> Ι</a:t>
          </a:r>
          <a:r>
            <a:rPr lang="en-US"/>
            <a:t>δρύματος.</a:t>
          </a:r>
          <a:endParaRPr lang="en-US" dirty="0"/>
        </a:p>
      </dgm:t>
    </dgm:pt>
    <dgm:pt modelId="{C189B89E-DC50-4523-AE4B-E1C9BE6350F8}" type="parTrans" cxnId="{3F9E8570-8D23-4039-82FF-485785B00ABF}">
      <dgm:prSet/>
      <dgm:spPr/>
      <dgm:t>
        <a:bodyPr/>
        <a:lstStyle/>
        <a:p>
          <a:endParaRPr lang="el-GR"/>
        </a:p>
      </dgm:t>
    </dgm:pt>
    <dgm:pt modelId="{B531C151-5746-461B-8E92-D37F482AF2DB}" type="sibTrans" cxnId="{3F9E8570-8D23-4039-82FF-485785B00ABF}">
      <dgm:prSet/>
      <dgm:spPr/>
      <dgm:t>
        <a:bodyPr/>
        <a:lstStyle/>
        <a:p>
          <a:endParaRPr lang="el-GR"/>
        </a:p>
      </dgm:t>
    </dgm:pt>
    <dgm:pt modelId="{F1CE322F-BE51-403A-841C-5420CE38979E}" type="pres">
      <dgm:prSet presAssocID="{09DDEA2D-BE04-4EF6-B379-A2B4F4A69DB1}" presName="composite" presStyleCnt="0">
        <dgm:presLayoutVars>
          <dgm:chMax val="1"/>
          <dgm:dir/>
          <dgm:resizeHandles val="exact"/>
        </dgm:presLayoutVars>
      </dgm:prSet>
      <dgm:spPr/>
    </dgm:pt>
    <dgm:pt modelId="{47FC5D71-7345-4B82-9555-7EE9C7633F74}" type="pres">
      <dgm:prSet presAssocID="{808BA81B-9BE3-44E5-ACAA-F9CEEEDB8471}" presName="roof" presStyleLbl="dkBgShp" presStyleIdx="0" presStyleCnt="2" custLinFactNeighborX="-2886" custLinFactNeighborY="-232"/>
      <dgm:spPr/>
    </dgm:pt>
    <dgm:pt modelId="{10E39E09-94F8-4AA4-90C4-AA5A7696AA66}" type="pres">
      <dgm:prSet presAssocID="{808BA81B-9BE3-44E5-ACAA-F9CEEEDB8471}" presName="pillars" presStyleCnt="0"/>
      <dgm:spPr/>
    </dgm:pt>
    <dgm:pt modelId="{A3893571-066E-4EAB-839D-5E30C8B53BF5}" type="pres">
      <dgm:prSet presAssocID="{808BA81B-9BE3-44E5-ACAA-F9CEEEDB8471}" presName="pillar1" presStyleLbl="node1" presStyleIdx="0" presStyleCnt="4">
        <dgm:presLayoutVars>
          <dgm:bulletEnabled val="1"/>
        </dgm:presLayoutVars>
      </dgm:prSet>
      <dgm:spPr/>
    </dgm:pt>
    <dgm:pt modelId="{48F823E4-7E86-4FD2-AACE-162F6A916BF2}" type="pres">
      <dgm:prSet presAssocID="{2AA017EB-01DD-4C47-A12F-F5BB97DBFD49}" presName="pillarX" presStyleLbl="node1" presStyleIdx="1" presStyleCnt="4">
        <dgm:presLayoutVars>
          <dgm:bulletEnabled val="1"/>
        </dgm:presLayoutVars>
      </dgm:prSet>
      <dgm:spPr/>
    </dgm:pt>
    <dgm:pt modelId="{2963AE58-02B0-4F6C-8DF3-6EDF4B48675A}" type="pres">
      <dgm:prSet presAssocID="{7F0E2AFB-E57A-4747-9DE1-97C095D48445}" presName="pillarX" presStyleLbl="node1" presStyleIdx="2" presStyleCnt="4">
        <dgm:presLayoutVars>
          <dgm:bulletEnabled val="1"/>
        </dgm:presLayoutVars>
      </dgm:prSet>
      <dgm:spPr/>
    </dgm:pt>
    <dgm:pt modelId="{43A7DF8E-FC71-455B-BE3B-38D403E2024F}" type="pres">
      <dgm:prSet presAssocID="{F8D46302-3043-4261-80B8-A493906B58B9}" presName="pillarX" presStyleLbl="node1" presStyleIdx="3" presStyleCnt="4">
        <dgm:presLayoutVars>
          <dgm:bulletEnabled val="1"/>
        </dgm:presLayoutVars>
      </dgm:prSet>
      <dgm:spPr/>
    </dgm:pt>
    <dgm:pt modelId="{F9EF30C4-FE4E-4B3E-9B1F-A2C37B4A7EFD}" type="pres">
      <dgm:prSet presAssocID="{808BA81B-9BE3-44E5-ACAA-F9CEEEDB8471}" presName="base" presStyleLbl="dkBgShp" presStyleIdx="1" presStyleCnt="2"/>
      <dgm:spPr/>
    </dgm:pt>
  </dgm:ptLst>
  <dgm:cxnLst>
    <dgm:cxn modelId="{AC62E51A-1E1D-41E6-AF6A-4EFE826314CC}" srcId="{09DDEA2D-BE04-4EF6-B379-A2B4F4A69DB1}" destId="{0BEC2B18-A944-4E35-9177-1E0750212FA2}" srcOrd="3" destOrd="0" parTransId="{3E1C31D5-14C2-498D-B023-30728812AA16}" sibTransId="{CAA2AF3E-128D-4D79-9FFD-6741A8CE5EC1}"/>
    <dgm:cxn modelId="{EF2B8D2D-16C3-45A6-BD3A-0E10AF03FB9F}" srcId="{09DDEA2D-BE04-4EF6-B379-A2B4F4A69DB1}" destId="{2DA236D0-D72A-45A8-9605-A7A610E0EE3D}" srcOrd="5" destOrd="0" parTransId="{92EBDE63-4F5D-4EA2-B862-C16F833F5082}" sibTransId="{7470ED4A-92CD-4F18-9214-F8557FA2E5DD}"/>
    <dgm:cxn modelId="{3F9E8570-8D23-4039-82FF-485785B00ABF}" srcId="{808BA81B-9BE3-44E5-ACAA-F9CEEEDB8471}" destId="{2AA017EB-01DD-4C47-A12F-F5BB97DBFD49}" srcOrd="1" destOrd="0" parTransId="{C189B89E-DC50-4523-AE4B-E1C9BE6350F8}" sibTransId="{B531C151-5746-461B-8E92-D37F482AF2DB}"/>
    <dgm:cxn modelId="{85E57174-34CF-422F-BA3A-7D38EB507888}" type="presOf" srcId="{808BA81B-9BE3-44E5-ACAA-F9CEEEDB8471}" destId="{47FC5D71-7345-4B82-9555-7EE9C7633F74}" srcOrd="0" destOrd="0" presId="urn:microsoft.com/office/officeart/2005/8/layout/hList3"/>
    <dgm:cxn modelId="{436F0C85-10C8-498D-84EA-048C5E7CABB3}" srcId="{09DDEA2D-BE04-4EF6-B379-A2B4F4A69DB1}" destId="{B7514290-AC70-4C31-9425-1A1B24C1B6E0}" srcOrd="2" destOrd="0" parTransId="{DBDFFD0D-FA70-4A99-AA14-439968313DD0}" sibTransId="{3FA66310-0AC3-4639-B1D4-95525748919D}"/>
    <dgm:cxn modelId="{AA44FB99-A469-4337-8218-03BDF1D06CFE}" srcId="{09DDEA2D-BE04-4EF6-B379-A2B4F4A69DB1}" destId="{D92F03C8-70EA-4456-9514-D82F1F2AC1F2}" srcOrd="4" destOrd="0" parTransId="{CC8BD62E-54BE-45C4-8D5A-330BFFFBE553}" sibTransId="{D5C3D017-4EB7-400F-8AB5-1E1B2FD8606F}"/>
    <dgm:cxn modelId="{6BA484A4-47D8-491F-84CD-0EC38128EE85}" srcId="{09DDEA2D-BE04-4EF6-B379-A2B4F4A69DB1}" destId="{57DABCC5-D1D7-4078-B538-E26BBDA5543D}" srcOrd="1" destOrd="0" parTransId="{041530AB-DB72-42DD-9DBA-9A398F716F98}" sibTransId="{9A2C091F-0975-4E4D-92F0-7097620A21E2}"/>
    <dgm:cxn modelId="{AD0D03A8-BB03-480C-A039-528B804E813F}" srcId="{09DDEA2D-BE04-4EF6-B379-A2B4F4A69DB1}" destId="{808BA81B-9BE3-44E5-ACAA-F9CEEEDB8471}" srcOrd="0" destOrd="0" parTransId="{E1415862-D006-4B60-8DB5-4F40E678E7D2}" sibTransId="{ADF47F44-C630-4BF5-82F6-1153660D94FA}"/>
    <dgm:cxn modelId="{10FB6FC7-65E1-4F71-B8EA-83B36B4E6D9E}" type="presOf" srcId="{7F0E2AFB-E57A-4747-9DE1-97C095D48445}" destId="{2963AE58-02B0-4F6C-8DF3-6EDF4B48675A}" srcOrd="0" destOrd="0" presId="urn:microsoft.com/office/officeart/2005/8/layout/hList3"/>
    <dgm:cxn modelId="{8117DDC9-06D1-4041-A6E9-2D78B1F9CEC8}" type="presOf" srcId="{09DDEA2D-BE04-4EF6-B379-A2B4F4A69DB1}" destId="{F1CE322F-BE51-403A-841C-5420CE38979E}" srcOrd="0" destOrd="0" presId="urn:microsoft.com/office/officeart/2005/8/layout/hList3"/>
    <dgm:cxn modelId="{A78822CC-C4C7-44CC-B003-70672A0BC8E6}" type="presOf" srcId="{F8D46302-3043-4261-80B8-A493906B58B9}" destId="{43A7DF8E-FC71-455B-BE3B-38D403E2024F}" srcOrd="0" destOrd="0" presId="urn:microsoft.com/office/officeart/2005/8/layout/hList3"/>
    <dgm:cxn modelId="{7645B1E6-7ACE-4189-9C9E-88A45D6654E1}" srcId="{808BA81B-9BE3-44E5-ACAA-F9CEEEDB8471}" destId="{F8D46302-3043-4261-80B8-A493906B58B9}" srcOrd="3" destOrd="0" parTransId="{35502AF2-F045-494A-8E87-F131535D4E22}" sibTransId="{42C5B38E-7E73-4C93-AFF6-742AD6488DCA}"/>
    <dgm:cxn modelId="{BE6AFAEC-86EB-4E1E-8379-04DF53FA0541}" type="presOf" srcId="{2AA017EB-01DD-4C47-A12F-F5BB97DBFD49}" destId="{48F823E4-7E86-4FD2-AACE-162F6A916BF2}" srcOrd="0" destOrd="0" presId="urn:microsoft.com/office/officeart/2005/8/layout/hList3"/>
    <dgm:cxn modelId="{4BF764F5-CA10-40F6-9127-6AAD9BD8D6AF}" type="presOf" srcId="{9A228930-0B4E-4FC5-A64E-4CDAE0BB339A}" destId="{A3893571-066E-4EAB-839D-5E30C8B53BF5}" srcOrd="0" destOrd="0" presId="urn:microsoft.com/office/officeart/2005/8/layout/hList3"/>
    <dgm:cxn modelId="{1B148EF6-B773-4BAA-BA14-4471BF8AADAE}" srcId="{808BA81B-9BE3-44E5-ACAA-F9CEEEDB8471}" destId="{9A228930-0B4E-4FC5-A64E-4CDAE0BB339A}" srcOrd="0" destOrd="0" parTransId="{48936328-108E-4BA7-AE18-FAC956FFE390}" sibTransId="{DFFDED43-EEF6-4EC6-A513-C16604F06309}"/>
    <dgm:cxn modelId="{430934FF-C5D8-40EB-BA86-103D231ECB84}" srcId="{808BA81B-9BE3-44E5-ACAA-F9CEEEDB8471}" destId="{7F0E2AFB-E57A-4747-9DE1-97C095D48445}" srcOrd="2" destOrd="0" parTransId="{C36C8AA2-9398-45EF-AB0D-1978E49B7D85}" sibTransId="{3ACD301F-9B41-487B-A4FA-E6FD30922614}"/>
    <dgm:cxn modelId="{18A3C740-C070-4DD6-BA2B-93DD8712987C}" type="presParOf" srcId="{F1CE322F-BE51-403A-841C-5420CE38979E}" destId="{47FC5D71-7345-4B82-9555-7EE9C7633F74}" srcOrd="0" destOrd="0" presId="urn:microsoft.com/office/officeart/2005/8/layout/hList3"/>
    <dgm:cxn modelId="{893ABB11-9C57-470B-8B94-1AB42F944222}" type="presParOf" srcId="{F1CE322F-BE51-403A-841C-5420CE38979E}" destId="{10E39E09-94F8-4AA4-90C4-AA5A7696AA66}" srcOrd="1" destOrd="0" presId="urn:microsoft.com/office/officeart/2005/8/layout/hList3"/>
    <dgm:cxn modelId="{5EB01048-D66C-4635-8355-7A20AFB77390}" type="presParOf" srcId="{10E39E09-94F8-4AA4-90C4-AA5A7696AA66}" destId="{A3893571-066E-4EAB-839D-5E30C8B53BF5}" srcOrd="0" destOrd="0" presId="urn:microsoft.com/office/officeart/2005/8/layout/hList3"/>
    <dgm:cxn modelId="{D12746FB-D129-4037-B3DA-CB07C0434ACD}" type="presParOf" srcId="{10E39E09-94F8-4AA4-90C4-AA5A7696AA66}" destId="{48F823E4-7E86-4FD2-AACE-162F6A916BF2}" srcOrd="1" destOrd="0" presId="urn:microsoft.com/office/officeart/2005/8/layout/hList3"/>
    <dgm:cxn modelId="{EAC71BC9-5537-43B7-94B3-99D9D00E19FE}" type="presParOf" srcId="{10E39E09-94F8-4AA4-90C4-AA5A7696AA66}" destId="{2963AE58-02B0-4F6C-8DF3-6EDF4B48675A}" srcOrd="2" destOrd="0" presId="urn:microsoft.com/office/officeart/2005/8/layout/hList3"/>
    <dgm:cxn modelId="{E5E18CA8-E2CB-457B-B022-F9EA293CBBA2}" type="presParOf" srcId="{10E39E09-94F8-4AA4-90C4-AA5A7696AA66}" destId="{43A7DF8E-FC71-455B-BE3B-38D403E2024F}" srcOrd="3" destOrd="0" presId="urn:microsoft.com/office/officeart/2005/8/layout/hList3"/>
    <dgm:cxn modelId="{94BD97F6-EAED-4294-BA55-B0F3FA25F4D4}" type="presParOf" srcId="{F1CE322F-BE51-403A-841C-5420CE38979E}" destId="{F9EF30C4-FE4E-4B3E-9B1F-A2C37B4A7EF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51049-DC11-4671-B44F-8991EA6638D3}">
      <dsp:nvSpPr>
        <dsp:cNvPr id="0" name=""/>
        <dsp:cNvSpPr/>
      </dsp:nvSpPr>
      <dsp:spPr>
        <a:xfrm>
          <a:off x="940526" y="0"/>
          <a:ext cx="5418667"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E8CEE-5A90-4CB3-A9F5-03ABD841C8E9}">
      <dsp:nvSpPr>
        <dsp:cNvPr id="0" name=""/>
        <dsp:cNvSpPr/>
      </dsp:nvSpPr>
      <dsp:spPr>
        <a:xfrm>
          <a:off x="3148569" y="533399"/>
          <a:ext cx="864856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u="sng" kern="1200" dirty="0">
              <a:latin typeface="Calibri" panose="020F0502020204030204" pitchFamily="34" charset="0"/>
              <a:cs typeface="Times New Roman" panose="02020603050405020304" pitchFamily="18" charset="0"/>
            </a:rPr>
            <a:t>Κοινωνικές Ομάδες με λιγότερες ευκαιρίες</a:t>
          </a:r>
          <a:r>
            <a:rPr lang="el-GR" sz="1800" kern="1200" dirty="0">
              <a:latin typeface="Calibri" panose="020F0502020204030204" pitchFamily="34" charset="0"/>
              <a:cs typeface="Times New Roman" panose="02020603050405020304" pitchFamily="18" charset="0"/>
            </a:rPr>
            <a:t>: Φοιτητές με συγκεκριμένο οικογενειακό υπόβαθρο (ορφανοί, μονογονεϊκή οικογένεια, 3 τέκνα και άνω, κ.α.), φοιτητές </a:t>
          </a:r>
          <a:r>
            <a:rPr lang="el-GR" sz="1800" kern="1200" dirty="0" err="1">
              <a:latin typeface="Calibri" panose="020F0502020204030204" pitchFamily="34" charset="0"/>
              <a:cs typeface="Times New Roman" panose="02020603050405020304" pitchFamily="18" charset="0"/>
            </a:rPr>
            <a:t>ΑμεΑ</a:t>
          </a:r>
          <a:r>
            <a:rPr lang="el-GR" sz="1800" kern="1200" dirty="0">
              <a:latin typeface="Calibri" panose="020F0502020204030204" pitchFamily="34" charset="0"/>
              <a:cs typeface="Times New Roman" panose="02020603050405020304" pitchFamily="18" charset="0"/>
            </a:rPr>
            <a:t>, Έλληνες πολίτες μέλη της Μουσουλμανικής Μειονότητας της Θράκης, </a:t>
          </a:r>
          <a:r>
            <a:rPr lang="el-GR" sz="1800" kern="1200" dirty="0" err="1">
              <a:latin typeface="Calibri" panose="020F0502020204030204" pitchFamily="34" charset="0"/>
              <a:cs typeface="Times New Roman" panose="02020603050405020304" pitchFamily="18" charset="0"/>
            </a:rPr>
            <a:t>Ρομά</a:t>
          </a:r>
          <a:r>
            <a:rPr lang="el-GR" sz="1800" kern="1200" dirty="0">
              <a:latin typeface="Calibri" panose="020F0502020204030204" pitchFamily="34" charset="0"/>
              <a:cs typeface="Times New Roman" panose="02020603050405020304" pitchFamily="18" charset="0"/>
            </a:rPr>
            <a:t>, πρόσφυγες, όπως εξειδικεύονται στη συμπληρωματική ανακοίνωση και ισχύουν για τη μακροχρόνια και τη βραχυχρόνια κινητικότητα.</a:t>
          </a:r>
        </a:p>
      </dsp:txBody>
      <dsp:txXfrm>
        <a:off x="3211185" y="596015"/>
        <a:ext cx="8523331" cy="1157468"/>
      </dsp:txXfrm>
    </dsp:sp>
    <dsp:sp modelId="{563AFC2B-53BE-4026-8131-5DDAE2A1A8A1}">
      <dsp:nvSpPr>
        <dsp:cNvPr id="0" name=""/>
        <dsp:cNvSpPr/>
      </dsp:nvSpPr>
      <dsp:spPr>
        <a:xfrm>
          <a:off x="3182382" y="1994917"/>
          <a:ext cx="8594815"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cs typeface="Times New Roman" panose="02020603050405020304" pitchFamily="18" charset="0"/>
            </a:rPr>
            <a:t>Τα κριτήρια αναφορικά με τα άτομα με λιγότερες ευκαιρίες ισχύουν και για τη Διεθνή διάσταση του ΚΑ131 (Περιφέρειες 1-14)</a:t>
          </a:r>
          <a:endParaRPr lang="en-US" sz="1800" kern="1200" dirty="0">
            <a:latin typeface="Calibri" panose="020F0502020204030204" pitchFamily="34" charset="0"/>
            <a:cs typeface="Times New Roman" panose="02020603050405020304" pitchFamily="18" charset="0"/>
          </a:endParaRPr>
        </a:p>
      </dsp:txBody>
      <dsp:txXfrm>
        <a:off x="3244998" y="2057533"/>
        <a:ext cx="8469583" cy="1157468"/>
      </dsp:txXfrm>
    </dsp:sp>
    <dsp:sp modelId="{403CEF3C-3DBF-44AA-8396-BE2E8247EDBA}">
      <dsp:nvSpPr>
        <dsp:cNvPr id="0" name=""/>
        <dsp:cNvSpPr/>
      </dsp:nvSpPr>
      <dsp:spPr>
        <a:xfrm>
          <a:off x="3156142" y="3435535"/>
          <a:ext cx="859608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anose="020F0502020204030204" pitchFamily="34" charset="0"/>
              <a:ea typeface="Calibri" panose="020F0502020204030204" pitchFamily="34" charset="0"/>
              <a:cs typeface="Times New Roman" panose="02020603050405020304" pitchFamily="18" charset="0"/>
            </a:rPr>
            <a:t>Φοιτητές και προσφάτως </a:t>
          </a:r>
          <a:r>
            <a:rPr lang="el-GR" sz="1800" kern="1200" dirty="0" err="1">
              <a:latin typeface="Calibri" panose="020F0502020204030204" pitchFamily="34" charset="0"/>
              <a:ea typeface="Calibri" panose="020F0502020204030204" pitchFamily="34" charset="0"/>
              <a:cs typeface="Times New Roman" panose="02020603050405020304" pitchFamily="18" charset="0"/>
            </a:rPr>
            <a:t>αποφοιτήσαντες</a:t>
          </a:r>
          <a:r>
            <a:rPr lang="el-GR" sz="1800" kern="1200" dirty="0">
              <a:latin typeface="Calibri" panose="020F0502020204030204" pitchFamily="34" charset="0"/>
              <a:ea typeface="Calibri" panose="020F0502020204030204" pitchFamily="34" charset="0"/>
              <a:cs typeface="Times New Roman" panose="02020603050405020304" pitchFamily="18" charset="0"/>
            </a:rPr>
            <a:t> με λιγότερες ευκαιρίες που συμμετέχουν σε </a:t>
          </a:r>
          <a:r>
            <a:rPr lang="el-GR" sz="1800" b="1" kern="1200" dirty="0">
              <a:latin typeface="Calibri" panose="020F0502020204030204" pitchFamily="34" charset="0"/>
              <a:ea typeface="Calibri" panose="020F0502020204030204" pitchFamily="34" charset="0"/>
              <a:cs typeface="Times New Roman" panose="02020603050405020304" pitchFamily="18" charset="0"/>
            </a:rPr>
            <a:t>μακροχρόνια κινητικότητα</a:t>
          </a:r>
          <a:r>
            <a:rPr lang="el-GR" sz="1800" kern="1200" dirty="0">
              <a:latin typeface="Calibri" panose="020F0502020204030204" pitchFamily="34" charset="0"/>
              <a:ea typeface="Calibri" panose="020F0502020204030204" pitchFamily="34" charset="0"/>
              <a:cs typeface="Times New Roman" panose="02020603050405020304" pitchFamily="18" charset="0"/>
            </a:rPr>
            <a:t> για σπουδές ή πρακτική άσκηση, λαμβάνουν μια συμπληρωματική ενίσχυση πέραν της επιχορήγησης της Ε.Ε., για την κάλυψη των ατομικών δαπανών στο πλαίσιο του προγράμματος </a:t>
          </a:r>
          <a:r>
            <a:rPr lang="en-US" sz="1800" kern="1200" dirty="0">
              <a:latin typeface="Calibri" panose="020F0502020204030204" pitchFamily="34" charset="0"/>
              <a:ea typeface="Calibri" panose="020F0502020204030204" pitchFamily="34" charset="0"/>
              <a:cs typeface="Times New Roman" panose="02020603050405020304" pitchFamily="18" charset="0"/>
            </a:rPr>
            <a:t>Erasmus</a:t>
          </a:r>
          <a:r>
            <a:rPr lang="el-GR" sz="1800" kern="1200" dirty="0">
              <a:latin typeface="Calibri" panose="020F0502020204030204" pitchFamily="34" charset="0"/>
              <a:ea typeface="Calibri" panose="020F0502020204030204" pitchFamily="34" charset="0"/>
              <a:cs typeface="Times New Roman" panose="02020603050405020304" pitchFamily="18" charset="0"/>
            </a:rPr>
            <a:t>+, ύψους </a:t>
          </a:r>
          <a:r>
            <a:rPr lang="el-GR" sz="1800" u="sng" kern="1200" dirty="0">
              <a:latin typeface="Calibri" panose="020F0502020204030204" pitchFamily="34" charset="0"/>
              <a:ea typeface="Calibri" panose="020F0502020204030204" pitchFamily="34" charset="0"/>
              <a:cs typeface="Times New Roman" panose="02020603050405020304" pitchFamily="18" charset="0"/>
            </a:rPr>
            <a:t>250 ευρώ ανά μήνα.  </a:t>
          </a:r>
        </a:p>
      </dsp:txBody>
      <dsp:txXfrm>
        <a:off x="3218758" y="3498151"/>
        <a:ext cx="8470851" cy="1157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20B8-4505-4B32-A66B-DF9904081A45}">
      <dsp:nvSpPr>
        <dsp:cNvPr id="0" name=""/>
        <dsp:cNvSpPr/>
      </dsp:nvSpPr>
      <dsp:spPr>
        <a:xfrm rot="16200000">
          <a:off x="-545213" y="546559"/>
          <a:ext cx="4590503" cy="349738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l-GR" sz="1800" kern="1200" dirty="0"/>
            <a:t>Κάθε φοιτητής, και ιδιαιτέρως εκείνοι που </a:t>
          </a:r>
          <a:r>
            <a:rPr lang="el-GR" sz="1800" b="1" kern="1200" dirty="0"/>
            <a:t>δεν</a:t>
          </a:r>
          <a:r>
            <a:rPr lang="el-GR" sz="1800" kern="1200" dirty="0"/>
            <a:t> είναι σε θέση να συμμετάσχουν σε μια μακροχρόνια κινητικότητα με φυσική παρουσία για σπουδές ή για πρακτική άσκηση, </a:t>
          </a:r>
          <a:r>
            <a:rPr lang="el-GR" sz="1800" b="1" kern="1200" dirty="0"/>
            <a:t>μπορεί να συνδυάσει μια βραχυχρόνια κινητικότητα με φυσική παρουσία συνδυάζοντας την με υποχρεωτική εικονική δραστηριότητα. </a:t>
          </a:r>
        </a:p>
        <a:p>
          <a:pPr marL="0" lvl="0" indent="0" algn="ctr" defTabSz="800100">
            <a:lnSpc>
              <a:spcPct val="90000"/>
            </a:lnSpc>
            <a:spcBef>
              <a:spcPct val="0"/>
            </a:spcBef>
            <a:spcAft>
              <a:spcPct val="35000"/>
            </a:spcAft>
            <a:buFont typeface="Arial" panose="020B0604020202020204" pitchFamily="34" charset="0"/>
            <a:buNone/>
          </a:pPr>
          <a:endParaRPr lang="el-GR" sz="1600" kern="1200" dirty="0"/>
        </a:p>
      </dsp:txBody>
      <dsp:txXfrm rot="5400000">
        <a:off x="1347" y="918100"/>
        <a:ext cx="3497384" cy="2754301"/>
      </dsp:txXfrm>
    </dsp:sp>
    <dsp:sp modelId="{7860D885-8F6B-497D-B25A-2F6A50C5C021}">
      <dsp:nvSpPr>
        <dsp:cNvPr id="0" name=""/>
        <dsp:cNvSpPr/>
      </dsp:nvSpPr>
      <dsp:spPr>
        <a:xfrm rot="16200000">
          <a:off x="3298451" y="546559"/>
          <a:ext cx="4590503" cy="349738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l-GR" sz="2000" kern="1200" dirty="0"/>
            <a:t>Διάρκεια κινητικότητας με</a:t>
          </a:r>
          <a:r>
            <a:rPr lang="el-GR" sz="2000" b="1" kern="1200" dirty="0"/>
            <a:t> φυσική </a:t>
          </a:r>
          <a:r>
            <a:rPr lang="el-GR" sz="2000" kern="1200" dirty="0"/>
            <a:t>παρουσία:</a:t>
          </a:r>
          <a:r>
            <a:rPr lang="el-GR" sz="2000" b="1" kern="1200" dirty="0"/>
            <a:t> 5 - 30 ημέρες</a:t>
          </a:r>
          <a:r>
            <a:rPr lang="en-US" sz="2000" b="1" kern="1200" dirty="0"/>
            <a:t> (</a:t>
          </a:r>
          <a:r>
            <a:rPr lang="el-GR" sz="2000" b="1" kern="1200" dirty="0"/>
            <a:t>δεν υπάρχει ελάχιστη επιλέξιμη διάρκεια για την εικονική δραστηριότητα)</a:t>
          </a:r>
          <a:endParaRPr lang="el-GR" sz="2000" kern="1200" dirty="0"/>
        </a:p>
      </dsp:txBody>
      <dsp:txXfrm rot="5400000">
        <a:off x="3845011" y="918100"/>
        <a:ext cx="3497384" cy="2754301"/>
      </dsp:txXfrm>
    </dsp:sp>
    <dsp:sp modelId="{46E2F612-9C3F-4B0A-A890-1D0B8DFEB2F4}">
      <dsp:nvSpPr>
        <dsp:cNvPr id="0" name=""/>
        <dsp:cNvSpPr/>
      </dsp:nvSpPr>
      <dsp:spPr>
        <a:xfrm rot="16200000">
          <a:off x="6974163" y="546559"/>
          <a:ext cx="4590503" cy="349738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l-GR" sz="2000" b="1" kern="1200" dirty="0"/>
            <a:t>Υποχρεωτικός συνδυασμός με εικονική δραστηριότητα </a:t>
          </a:r>
          <a:r>
            <a:rPr lang="el-GR" sz="2000" kern="1200" dirty="0"/>
            <a:t>(απονομή 3 ECTS)</a:t>
          </a:r>
        </a:p>
      </dsp:txBody>
      <dsp:txXfrm rot="5400000">
        <a:off x="7520723" y="918100"/>
        <a:ext cx="3497384" cy="2754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C5D71-7345-4B82-9555-7EE9C7633F74}">
      <dsp:nvSpPr>
        <dsp:cNvPr id="0" name=""/>
        <dsp:cNvSpPr/>
      </dsp:nvSpPr>
      <dsp:spPr>
        <a:xfrm>
          <a:off x="0" y="0"/>
          <a:ext cx="11159801" cy="1526955"/>
        </a:xfrm>
        <a:prstGeom prst="rect">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2060"/>
              </a:solidFill>
            </a:rPr>
            <a:t>Το Ίδρυμα θα πρέπει να συμπεριλάβει στην αίτηση χρηματοδότησης ΚΑ131 τον αριθμό των κινητικοτήτων που υπολογίζει ότι θα αποστείλει σε ιδρύματα του εξωτερικού στο πλαίσιο των ΒΙ</a:t>
          </a:r>
          <a:r>
            <a:rPr lang="en-US" sz="2000" kern="1200" dirty="0">
              <a:solidFill>
                <a:srgbClr val="002060"/>
              </a:solidFill>
            </a:rPr>
            <a:t>Ps </a:t>
          </a:r>
          <a:r>
            <a:rPr lang="el-GR" sz="2000" kern="1200" dirty="0">
              <a:solidFill>
                <a:srgbClr val="002060"/>
              </a:solidFill>
            </a:rPr>
            <a:t>στα οποία θα συμμετέχει ως Ίδρυμα Αποστολής (κατηγορίες </a:t>
          </a:r>
          <a:r>
            <a:rPr lang="en-US" sz="2000" kern="1200" dirty="0">
              <a:solidFill>
                <a:srgbClr val="002060"/>
              </a:solidFill>
            </a:rPr>
            <a:t>SMS, STT).</a:t>
          </a:r>
          <a:r>
            <a:rPr lang="el-GR" sz="2000" kern="1200" dirty="0">
              <a:solidFill>
                <a:srgbClr val="002060"/>
              </a:solidFill>
            </a:rPr>
            <a:t>  </a:t>
          </a:r>
        </a:p>
      </dsp:txBody>
      <dsp:txXfrm>
        <a:off x="0" y="0"/>
        <a:ext cx="11159801" cy="1526955"/>
      </dsp:txXfrm>
    </dsp:sp>
    <dsp:sp modelId="{A3893571-066E-4EAB-839D-5E30C8B53BF5}">
      <dsp:nvSpPr>
        <dsp:cNvPr id="0" name=""/>
        <dsp:cNvSpPr/>
      </dsp:nvSpPr>
      <dsp:spPr>
        <a:xfrm>
          <a:off x="0" y="1526955"/>
          <a:ext cx="2789950" cy="3206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Η </a:t>
          </a:r>
          <a:r>
            <a:rPr lang="en-US" sz="2000" kern="1200" dirty="0" err="1"/>
            <a:t>χρημ</a:t>
          </a:r>
          <a:r>
            <a:rPr lang="en-US" sz="2000" kern="1200" dirty="0"/>
            <a:t>ατοδότ</a:t>
          </a:r>
          <a:r>
            <a:rPr lang="el-GR" sz="2000" kern="1200" dirty="0"/>
            <a:t>η</a:t>
          </a:r>
          <a:r>
            <a:rPr lang="en-US" sz="2000" kern="1200" dirty="0"/>
            <a:t>σ</a:t>
          </a:r>
          <a:r>
            <a:rPr lang="el-GR" sz="2000" kern="1200" dirty="0"/>
            <a:t>η</a:t>
          </a:r>
          <a:r>
            <a:rPr lang="en-US" sz="2000" kern="1200" dirty="0"/>
            <a:t> </a:t>
          </a:r>
          <a:r>
            <a:rPr lang="el-GR" sz="2000" kern="1200" dirty="0"/>
            <a:t>π</a:t>
          </a:r>
          <a:r>
            <a:rPr lang="en-US" sz="2000" kern="1200" dirty="0"/>
            <a:t>ο</a:t>
          </a:r>
          <a:r>
            <a:rPr lang="el-GR" sz="2000" kern="1200" dirty="0"/>
            <a:t>υ</a:t>
          </a:r>
          <a:r>
            <a:rPr lang="en-US" sz="2000" kern="1200" dirty="0"/>
            <a:t> </a:t>
          </a:r>
          <a:r>
            <a:rPr lang="el-GR" sz="2000" kern="1200" dirty="0"/>
            <a:t>θ</a:t>
          </a:r>
          <a:r>
            <a:rPr lang="en-US" sz="2000" kern="1200" dirty="0"/>
            <a:t>α </a:t>
          </a:r>
          <a:r>
            <a:rPr lang="el-GR" sz="2000" kern="1200" dirty="0"/>
            <a:t>λ</a:t>
          </a:r>
          <a:r>
            <a:rPr lang="en-US" sz="2000" kern="1200" dirty="0"/>
            <a:t>α</a:t>
          </a:r>
          <a:r>
            <a:rPr lang="el-GR" sz="2000" kern="1200" dirty="0"/>
            <a:t>μ</a:t>
          </a:r>
          <a:r>
            <a:rPr lang="en-US" sz="2000" kern="1200" dirty="0"/>
            <a:t>β</a:t>
          </a:r>
          <a:r>
            <a:rPr lang="el-GR" sz="2000" kern="1200" dirty="0"/>
            <a:t>ά</a:t>
          </a:r>
          <a:r>
            <a:rPr lang="en-US" sz="2000" kern="1200" dirty="0"/>
            <a:t>ν</a:t>
          </a:r>
          <a:r>
            <a:rPr lang="el-GR" sz="2000" kern="1200" dirty="0"/>
            <a:t>ε</a:t>
          </a:r>
          <a:r>
            <a:rPr lang="en-US" sz="2000" kern="1200" dirty="0"/>
            <a:t>ι </a:t>
          </a:r>
          <a:r>
            <a:rPr lang="el-GR" sz="2000" kern="1200" dirty="0"/>
            <a:t>έ</a:t>
          </a:r>
          <a:r>
            <a:rPr lang="en-US" sz="2000" kern="1200" dirty="0"/>
            <a:t>ν</a:t>
          </a:r>
          <a:r>
            <a:rPr lang="el-GR" sz="2000" kern="1200" dirty="0"/>
            <a:t>α</a:t>
          </a:r>
          <a:r>
            <a:rPr lang="en-US" sz="2000" kern="1200" dirty="0"/>
            <a:t> </a:t>
          </a:r>
          <a:r>
            <a:rPr lang="el-GR" sz="2000" kern="1200" dirty="0"/>
            <a:t>ί</a:t>
          </a:r>
          <a:r>
            <a:rPr lang="en-US" sz="2000" kern="1200" dirty="0"/>
            <a:t>δ</a:t>
          </a:r>
          <a:r>
            <a:rPr lang="el-GR" sz="2000" kern="1200" dirty="0"/>
            <a:t>ρ</a:t>
          </a:r>
          <a:r>
            <a:rPr lang="en-US" sz="2000" kern="1200" dirty="0"/>
            <a:t>υ</a:t>
          </a:r>
          <a:r>
            <a:rPr lang="el-GR" sz="2000" kern="1200" dirty="0"/>
            <a:t>μ</a:t>
          </a:r>
          <a:r>
            <a:rPr lang="en-US" sz="2000" kern="1200" dirty="0"/>
            <a:t>α </a:t>
          </a:r>
          <a:r>
            <a:rPr lang="el-GR" sz="2000" kern="1200" dirty="0"/>
            <a:t>γ</a:t>
          </a:r>
          <a:r>
            <a:rPr lang="en-US" sz="2000" kern="1200" dirty="0"/>
            <a:t>ι</a:t>
          </a:r>
          <a:r>
            <a:rPr lang="el-GR" sz="2000" kern="1200" dirty="0"/>
            <a:t>α</a:t>
          </a:r>
          <a:r>
            <a:rPr lang="en-US" sz="2000" kern="1200" dirty="0"/>
            <a:t> </a:t>
          </a:r>
          <a:r>
            <a:rPr lang="el-GR" sz="2000" kern="1200" dirty="0"/>
            <a:t>τ</a:t>
          </a:r>
          <a:r>
            <a:rPr lang="en-US" sz="2000" kern="1200" dirty="0"/>
            <a:t>η</a:t>
          </a:r>
          <a:r>
            <a:rPr lang="el-GR" sz="2000" kern="1200" dirty="0"/>
            <a:t>ν</a:t>
          </a:r>
          <a:r>
            <a:rPr lang="en-US" sz="2000" kern="1200" dirty="0"/>
            <a:t> </a:t>
          </a:r>
          <a:r>
            <a:rPr lang="el-GR" sz="2000" kern="1200" dirty="0"/>
            <a:t>δ</a:t>
          </a:r>
          <a:r>
            <a:rPr lang="en-US" sz="2000" kern="1200" dirty="0"/>
            <a:t>ι</a:t>
          </a:r>
          <a:r>
            <a:rPr lang="el-GR" sz="2000" kern="1200" dirty="0"/>
            <a:t>ο</a:t>
          </a:r>
          <a:r>
            <a:rPr lang="en-US" sz="2000" kern="1200" dirty="0"/>
            <a:t>ρ</a:t>
          </a:r>
          <a:r>
            <a:rPr lang="el-GR" sz="2000" kern="1200" dirty="0"/>
            <a:t>γ</a:t>
          </a:r>
          <a:r>
            <a:rPr lang="en-US" sz="2000" kern="1200" dirty="0" err="1"/>
            <a:t>άνωση</a:t>
          </a:r>
          <a:r>
            <a:rPr lang="en-US" sz="2000" kern="1200" dirty="0"/>
            <a:t> </a:t>
          </a:r>
          <a:r>
            <a:rPr lang="en-US" sz="2000" kern="1200" dirty="0" err="1"/>
            <a:t>των</a:t>
          </a:r>
          <a:r>
            <a:rPr lang="en-US" sz="2000" kern="1200" dirty="0"/>
            <a:t> </a:t>
          </a:r>
          <a:r>
            <a:rPr lang="el-GR" sz="2000" kern="1200" dirty="0" err="1"/>
            <a:t>BIPs</a:t>
          </a:r>
          <a:r>
            <a:rPr lang="el-GR" sz="2000" kern="1200" dirty="0"/>
            <a:t>, θ</a:t>
          </a:r>
          <a:r>
            <a:rPr lang="en-US" sz="2000" kern="1200" dirty="0"/>
            <a:t>α </a:t>
          </a:r>
          <a:r>
            <a:rPr lang="el-GR" sz="2000" kern="1200" dirty="0"/>
            <a:t>ε</a:t>
          </a:r>
          <a:r>
            <a:rPr lang="en-US" sz="2000" kern="1200" dirty="0"/>
            <a:t>ί</a:t>
          </a:r>
          <a:r>
            <a:rPr lang="el-GR" sz="2000" kern="1200" dirty="0"/>
            <a:t>ν</a:t>
          </a:r>
          <a:r>
            <a:rPr lang="en-US" sz="2000" kern="1200" dirty="0"/>
            <a:t>α</a:t>
          </a:r>
          <a:r>
            <a:rPr lang="el-GR" sz="2000" kern="1200" dirty="0"/>
            <a:t>ι</a:t>
          </a:r>
          <a:r>
            <a:rPr lang="en-US" sz="2000" kern="1200" dirty="0"/>
            <a:t> α</a:t>
          </a:r>
          <a:r>
            <a:rPr lang="en-US" sz="2000" kern="1200" dirty="0" err="1"/>
            <a:t>νεξάρτητη</a:t>
          </a:r>
          <a:r>
            <a:rPr lang="en-US" sz="2000" kern="1200" dirty="0"/>
            <a:t> </a:t>
          </a:r>
          <a:r>
            <a:rPr lang="el-GR" sz="2000" kern="1200" dirty="0"/>
            <a:t>α</a:t>
          </a:r>
          <a:r>
            <a:rPr lang="en-US" sz="2000" kern="1200" dirty="0"/>
            <a:t>π</a:t>
          </a:r>
          <a:r>
            <a:rPr lang="el-GR" sz="2000" kern="1200" dirty="0"/>
            <a:t>ό</a:t>
          </a:r>
          <a:r>
            <a:rPr lang="en-US" sz="2000" kern="1200" dirty="0"/>
            <a:t> </a:t>
          </a:r>
          <a:r>
            <a:rPr lang="el-GR" sz="2000" kern="1200" dirty="0"/>
            <a:t>τ</a:t>
          </a:r>
          <a:r>
            <a:rPr lang="en-US" sz="2000" kern="1200" dirty="0"/>
            <a:t>η</a:t>
          </a:r>
          <a:r>
            <a:rPr lang="el-GR" sz="2000" kern="1200" dirty="0"/>
            <a:t>ν</a:t>
          </a:r>
          <a:r>
            <a:rPr lang="en-US" sz="2000" kern="1200" dirty="0"/>
            <a:t> </a:t>
          </a:r>
          <a:r>
            <a:rPr lang="el-GR" sz="2000" kern="1200" dirty="0"/>
            <a:t>χ</a:t>
          </a:r>
          <a:r>
            <a:rPr lang="en-US" sz="2000" kern="1200" dirty="0"/>
            <a:t>ρ</a:t>
          </a:r>
          <a:r>
            <a:rPr lang="el-GR" sz="2000" kern="1200" dirty="0"/>
            <a:t>η</a:t>
          </a:r>
          <a:r>
            <a:rPr lang="en-US" sz="2000" kern="1200" dirty="0"/>
            <a:t>μ</a:t>
          </a:r>
          <a:r>
            <a:rPr lang="el-GR" sz="2000" kern="1200" dirty="0"/>
            <a:t>α</a:t>
          </a:r>
          <a:r>
            <a:rPr lang="en-US" sz="2000" kern="1200" dirty="0"/>
            <a:t>τ</a:t>
          </a:r>
          <a:r>
            <a:rPr lang="el-GR" sz="2000" kern="1200" dirty="0"/>
            <a:t>ο</a:t>
          </a:r>
          <a:r>
            <a:rPr lang="en-US" sz="2000" kern="1200" dirty="0"/>
            <a:t>δ</a:t>
          </a:r>
          <a:r>
            <a:rPr lang="el-GR" sz="2000" kern="1200" dirty="0"/>
            <a:t>ό</a:t>
          </a:r>
          <a:r>
            <a:rPr lang="en-US" sz="2000" kern="1200" dirty="0"/>
            <a:t>τ</a:t>
          </a:r>
          <a:r>
            <a:rPr lang="el-GR" sz="2000" kern="1200" dirty="0"/>
            <a:t>η</a:t>
          </a:r>
          <a:r>
            <a:rPr lang="en-US" sz="2000" kern="1200" dirty="0"/>
            <a:t>σ</a:t>
          </a:r>
          <a:r>
            <a:rPr lang="el-GR" sz="2000" kern="1200" dirty="0"/>
            <a:t>η</a:t>
          </a:r>
          <a:r>
            <a:rPr lang="en-US" sz="2000" kern="1200" dirty="0"/>
            <a:t> </a:t>
          </a:r>
          <a:r>
            <a:rPr lang="el-GR" sz="2000" kern="1200" dirty="0"/>
            <a:t>π</a:t>
          </a:r>
          <a:r>
            <a:rPr lang="en-US" sz="2000" kern="1200" dirty="0"/>
            <a:t>ο</a:t>
          </a:r>
          <a:r>
            <a:rPr lang="el-GR" sz="2000" kern="1200" dirty="0"/>
            <a:t>υ</a:t>
          </a:r>
          <a:r>
            <a:rPr lang="en-US" sz="2000" kern="1200" dirty="0"/>
            <a:t> </a:t>
          </a:r>
          <a:r>
            <a:rPr lang="el-GR" sz="2000" kern="1200" dirty="0"/>
            <a:t>θα λ</a:t>
          </a:r>
          <a:r>
            <a:rPr lang="en-US" sz="2000" kern="1200" dirty="0"/>
            <a:t>ά</a:t>
          </a:r>
          <a:r>
            <a:rPr lang="el-GR" sz="2000" kern="1200" dirty="0"/>
            <a:t>β</a:t>
          </a:r>
          <a:r>
            <a:rPr lang="en-US" sz="2000" kern="1200" dirty="0"/>
            <a:t>ε</a:t>
          </a:r>
          <a:r>
            <a:rPr lang="el-GR" sz="2000" kern="1200" dirty="0"/>
            <a:t>ι</a:t>
          </a:r>
          <a:r>
            <a:rPr lang="en-US" sz="2000" kern="1200" dirty="0"/>
            <a:t> </a:t>
          </a:r>
          <a:r>
            <a:rPr lang="el-GR" sz="2000" kern="1200" dirty="0"/>
            <a:t>τ</a:t>
          </a:r>
          <a:r>
            <a:rPr lang="en-US" sz="2000" kern="1200" dirty="0"/>
            <a:t>ο </a:t>
          </a:r>
          <a:r>
            <a:rPr lang="el-GR" sz="2000" kern="1200" dirty="0"/>
            <a:t>ί</a:t>
          </a:r>
          <a:r>
            <a:rPr lang="en-US" sz="2000" kern="1200" dirty="0"/>
            <a:t>δ</a:t>
          </a:r>
          <a:r>
            <a:rPr lang="el-GR" sz="2000" kern="1200" dirty="0"/>
            <a:t>ρ</a:t>
          </a:r>
          <a:r>
            <a:rPr lang="en-US" sz="2000" kern="1200" dirty="0"/>
            <a:t>υ</a:t>
          </a:r>
          <a:r>
            <a:rPr lang="el-GR" sz="2000" kern="1200" dirty="0"/>
            <a:t>μ</a:t>
          </a:r>
          <a:r>
            <a:rPr lang="en-US" sz="2000" kern="1200" dirty="0"/>
            <a:t>α </a:t>
          </a:r>
          <a:r>
            <a:rPr lang="el-GR" sz="2000" kern="1200" dirty="0"/>
            <a:t>γ</a:t>
          </a:r>
          <a:r>
            <a:rPr lang="en-US" sz="2000" kern="1200" dirty="0"/>
            <a:t>ι</a:t>
          </a:r>
          <a:r>
            <a:rPr lang="el-GR" sz="2000" kern="1200" dirty="0"/>
            <a:t>α</a:t>
          </a:r>
          <a:r>
            <a:rPr lang="en-US" sz="2000" kern="1200" dirty="0"/>
            <a:t> </a:t>
          </a:r>
          <a:r>
            <a:rPr lang="el-GR" sz="2000" kern="1200" dirty="0"/>
            <a:t>τ</a:t>
          </a:r>
          <a:r>
            <a:rPr lang="en-US" sz="2000" kern="1200" dirty="0"/>
            <a:t>ι</a:t>
          </a:r>
          <a:r>
            <a:rPr lang="el-GR" sz="2000" kern="1200" dirty="0"/>
            <a:t>ς</a:t>
          </a:r>
          <a:r>
            <a:rPr lang="en-US" sz="2000" kern="1200" dirty="0"/>
            <a:t> </a:t>
          </a:r>
          <a:r>
            <a:rPr lang="el-GR" sz="2000" kern="1200" dirty="0"/>
            <a:t>δ</a:t>
          </a:r>
          <a:r>
            <a:rPr lang="en-US" sz="2000" kern="1200" dirty="0"/>
            <a:t>ρ</a:t>
          </a:r>
          <a:r>
            <a:rPr lang="el-GR" sz="2000" kern="1200" dirty="0"/>
            <a:t>α</a:t>
          </a:r>
          <a:r>
            <a:rPr lang="en-US" sz="2000" kern="1200" dirty="0"/>
            <a:t>σ</a:t>
          </a:r>
          <a:r>
            <a:rPr lang="el-GR" sz="2000" kern="1200" dirty="0"/>
            <a:t>τ</a:t>
          </a:r>
          <a:r>
            <a:rPr lang="en-US" sz="2000" kern="1200" dirty="0"/>
            <a:t>η</a:t>
          </a:r>
          <a:r>
            <a:rPr lang="el-GR" sz="2000" kern="1200" dirty="0"/>
            <a:t>ρ</a:t>
          </a:r>
          <a:r>
            <a:rPr lang="en-US" sz="2000" kern="1200" dirty="0"/>
            <a:t>ι</a:t>
          </a:r>
          <a:r>
            <a:rPr lang="el-GR" sz="2000" kern="1200" dirty="0"/>
            <a:t>ό</a:t>
          </a:r>
          <a:r>
            <a:rPr lang="en-US" sz="2000" kern="1200" dirty="0"/>
            <a:t>τ</a:t>
          </a:r>
          <a:r>
            <a:rPr lang="el-GR" sz="2000" kern="1200" dirty="0"/>
            <a:t>η</a:t>
          </a:r>
          <a:r>
            <a:rPr lang="en-US" sz="2000" kern="1200" dirty="0"/>
            <a:t>τ</a:t>
          </a:r>
          <a:r>
            <a:rPr lang="el-GR" sz="2000" kern="1200" dirty="0"/>
            <a:t>ε</a:t>
          </a:r>
          <a:r>
            <a:rPr lang="en-US" sz="2000" kern="1200" dirty="0"/>
            <a:t>ς </a:t>
          </a:r>
          <a:r>
            <a:rPr lang="el-GR" sz="2000" kern="1200" dirty="0"/>
            <a:t>κ</a:t>
          </a:r>
          <a:r>
            <a:rPr lang="en-US" sz="2000" kern="1200" dirty="0"/>
            <a:t>ι</a:t>
          </a:r>
          <a:r>
            <a:rPr lang="el-GR" sz="2000" kern="1200" dirty="0"/>
            <a:t>ν</a:t>
          </a:r>
          <a:r>
            <a:rPr lang="en-US" sz="2000" kern="1200" dirty="0"/>
            <a:t>η</a:t>
          </a:r>
          <a:r>
            <a:rPr lang="el-GR" sz="2000" kern="1200" dirty="0"/>
            <a:t>τ</a:t>
          </a:r>
          <a:r>
            <a:rPr lang="en-US" sz="2000" kern="1200" dirty="0"/>
            <a:t>ι</a:t>
          </a:r>
          <a:r>
            <a:rPr lang="el-GR" sz="2000" kern="1200" dirty="0"/>
            <a:t>κ</a:t>
          </a:r>
          <a:r>
            <a:rPr lang="en-US" sz="2000" kern="1200" dirty="0"/>
            <a:t>ό</a:t>
          </a:r>
          <a:r>
            <a:rPr lang="el-GR" sz="2000" kern="1200" dirty="0"/>
            <a:t>τ</a:t>
          </a:r>
          <a:r>
            <a:rPr lang="en-US" sz="2000" kern="1200" dirty="0"/>
            <a:t>η</a:t>
          </a:r>
          <a:r>
            <a:rPr lang="el-GR" sz="2000" kern="1200" dirty="0"/>
            <a:t>τ</a:t>
          </a:r>
          <a:r>
            <a:rPr lang="en-US" sz="2000" kern="1200" dirty="0"/>
            <a:t>α</a:t>
          </a:r>
          <a:r>
            <a:rPr lang="el-GR" sz="2000" kern="1200" dirty="0"/>
            <a:t>ς</a:t>
          </a:r>
          <a:r>
            <a:rPr lang="en-US" sz="2000" kern="1200" dirty="0"/>
            <a:t>.</a:t>
          </a:r>
        </a:p>
      </dsp:txBody>
      <dsp:txXfrm>
        <a:off x="0" y="1526955"/>
        <a:ext cx="2789950" cy="3206606"/>
      </dsp:txXfrm>
    </dsp:sp>
    <dsp:sp modelId="{48F823E4-7E86-4FD2-AACE-162F6A916BF2}">
      <dsp:nvSpPr>
        <dsp:cNvPr id="0" name=""/>
        <dsp:cNvSpPr/>
      </dsp:nvSpPr>
      <dsp:spPr>
        <a:xfrm>
          <a:off x="2789950" y="1526955"/>
          <a:ext cx="2789950" cy="3206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Ο αριθμός των αιτούμ</a:t>
          </a:r>
          <a:r>
            <a:rPr lang="el-GR" sz="1600" kern="1200"/>
            <a:t>ε</a:t>
          </a:r>
          <a:r>
            <a:rPr lang="en-US" sz="1600" kern="1200"/>
            <a:t>ν</a:t>
          </a:r>
          <a:r>
            <a:rPr lang="el-GR" sz="1600" kern="1200"/>
            <a:t>ω</a:t>
          </a:r>
          <a:r>
            <a:rPr lang="en-US" sz="1600" kern="1200"/>
            <a:t>ν </a:t>
          </a:r>
          <a:r>
            <a:rPr lang="el-GR" sz="1600" kern="1200"/>
            <a:t>BIPs </a:t>
          </a:r>
          <a:r>
            <a:rPr lang="en-US" sz="1600" kern="1200"/>
            <a:t>που σκοπ</a:t>
          </a:r>
          <a:r>
            <a:rPr lang="el-GR" sz="1600" kern="1200"/>
            <a:t>ε</a:t>
          </a:r>
          <a:r>
            <a:rPr lang="en-US" sz="1600" kern="1200"/>
            <a:t>ύ</a:t>
          </a:r>
          <a:r>
            <a:rPr lang="el-GR" sz="1600" kern="1200"/>
            <a:t>ε</a:t>
          </a:r>
          <a:r>
            <a:rPr lang="en-US" sz="1600" kern="1200"/>
            <a:t>ι </a:t>
          </a:r>
          <a:r>
            <a:rPr lang="el-GR" sz="1600" kern="1200"/>
            <a:t>ν</a:t>
          </a:r>
          <a:r>
            <a:rPr lang="en-US" sz="1600" kern="1200"/>
            <a:t>α </a:t>
          </a:r>
          <a:r>
            <a:rPr lang="el-GR" sz="1600" kern="1200"/>
            <a:t>δ</a:t>
          </a:r>
          <a:r>
            <a:rPr lang="en-US" sz="1600" kern="1200"/>
            <a:t>ι</a:t>
          </a:r>
          <a:r>
            <a:rPr lang="el-GR" sz="1600" kern="1200"/>
            <a:t>ο</a:t>
          </a:r>
          <a:r>
            <a:rPr lang="en-US" sz="1600" kern="1200"/>
            <a:t>ρ</a:t>
          </a:r>
          <a:r>
            <a:rPr lang="el-GR" sz="1600" kern="1200"/>
            <a:t>γ</a:t>
          </a:r>
          <a:r>
            <a:rPr lang="en-US" sz="1600" kern="1200"/>
            <a:t>α</a:t>
          </a:r>
          <a:r>
            <a:rPr lang="el-GR" sz="1600" kern="1200"/>
            <a:t>ν</a:t>
          </a:r>
          <a:r>
            <a:rPr lang="en-US" sz="1600" kern="1200"/>
            <a:t>ώ</a:t>
          </a:r>
          <a:r>
            <a:rPr lang="el-GR" sz="1600" kern="1200"/>
            <a:t>σ</a:t>
          </a:r>
          <a:r>
            <a:rPr lang="en-US" sz="1600" kern="1200"/>
            <a:t>ε</a:t>
          </a:r>
          <a:r>
            <a:rPr lang="el-GR" sz="1600" kern="1200"/>
            <a:t>ι</a:t>
          </a:r>
          <a:r>
            <a:rPr lang="en-US" sz="1600" kern="1200"/>
            <a:t> ένα </a:t>
          </a:r>
          <a:r>
            <a:rPr lang="el-GR" sz="1600" kern="1200"/>
            <a:t>Ί</a:t>
          </a:r>
          <a:r>
            <a:rPr lang="en-US" sz="1600" kern="1200"/>
            <a:t>δρυμα, θα πρ</a:t>
          </a:r>
          <a:r>
            <a:rPr lang="el-GR" sz="1600" kern="1200"/>
            <a:t>έ</a:t>
          </a:r>
          <a:r>
            <a:rPr lang="en-US" sz="1600" kern="1200"/>
            <a:t>π</a:t>
          </a:r>
          <a:r>
            <a:rPr lang="el-GR" sz="1600" kern="1200"/>
            <a:t>ε</a:t>
          </a:r>
          <a:r>
            <a:rPr lang="en-US" sz="1600" kern="1200"/>
            <a:t>ι </a:t>
          </a:r>
          <a:r>
            <a:rPr lang="el-GR" sz="1600" kern="1200"/>
            <a:t>ν</a:t>
          </a:r>
          <a:r>
            <a:rPr lang="en-US" sz="1600" kern="1200"/>
            <a:t>α </a:t>
          </a:r>
          <a:r>
            <a:rPr lang="el-GR" sz="1600" kern="1200"/>
            <a:t>ε</a:t>
          </a:r>
          <a:r>
            <a:rPr lang="en-US" sz="1600" kern="1200"/>
            <a:t>ί</a:t>
          </a:r>
          <a:r>
            <a:rPr lang="el-GR" sz="1600" kern="1200"/>
            <a:t>ν</a:t>
          </a:r>
          <a:r>
            <a:rPr lang="en-US" sz="1600" kern="1200"/>
            <a:t>α</a:t>
          </a:r>
          <a:r>
            <a:rPr lang="el-GR" sz="1600" kern="1200"/>
            <a:t>ι</a:t>
          </a:r>
          <a:r>
            <a:rPr lang="en-US" sz="1600" kern="1200"/>
            <a:t> </a:t>
          </a:r>
          <a:r>
            <a:rPr lang="el-GR" sz="1600" kern="1200"/>
            <a:t>α</a:t>
          </a:r>
          <a:r>
            <a:rPr lang="en-US" sz="1600" kern="1200"/>
            <a:t>νάλογος με τις δυν</a:t>
          </a:r>
          <a:r>
            <a:rPr lang="el-GR" sz="1600" kern="1200"/>
            <a:t>α</a:t>
          </a:r>
          <a:r>
            <a:rPr lang="en-US" sz="1600" kern="1200"/>
            <a:t>τότητες του </a:t>
          </a:r>
          <a:r>
            <a:rPr lang="el-GR" sz="1600" kern="1200"/>
            <a:t>κ</a:t>
          </a:r>
          <a:r>
            <a:rPr lang="en-US" sz="1600" kern="1200"/>
            <a:t>άθε</a:t>
          </a:r>
          <a:r>
            <a:rPr lang="el-GR" sz="1600" kern="1200"/>
            <a:t> Ι</a:t>
          </a:r>
          <a:r>
            <a:rPr lang="en-US" sz="1600" kern="1200"/>
            <a:t>δρύματος.</a:t>
          </a:r>
          <a:endParaRPr lang="en-US" sz="1600" kern="1200" dirty="0"/>
        </a:p>
      </dsp:txBody>
      <dsp:txXfrm>
        <a:off x="2789950" y="1526955"/>
        <a:ext cx="2789950" cy="3206606"/>
      </dsp:txXfrm>
    </dsp:sp>
    <dsp:sp modelId="{2963AE58-02B0-4F6C-8DF3-6EDF4B48675A}">
      <dsp:nvSpPr>
        <dsp:cNvPr id="0" name=""/>
        <dsp:cNvSpPr/>
      </dsp:nvSpPr>
      <dsp:spPr>
        <a:xfrm>
          <a:off x="5579900" y="1526955"/>
          <a:ext cx="2789950" cy="3206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Το Ίδρυμα που διοργανώνει ένα </a:t>
          </a:r>
          <a:r>
            <a:rPr lang="en-US" sz="1600" kern="1200"/>
            <a:t>BIP, </a:t>
          </a:r>
          <a:r>
            <a:rPr lang="el-GR" sz="1600" kern="1200"/>
            <a:t>αναπτύσσει μια ιδέα ενός μικτού εντατικού προγράμματος όσον αφορά το περιέχομενο, το κοινό – στόχο και τη συνεργασία. Για τη διοργάνωση απαιτείται συνεργασία μεταξύ του Γραφείου </a:t>
          </a:r>
          <a:r>
            <a:rPr lang="en-US" sz="1600" kern="1200"/>
            <a:t>Erasmus </a:t>
          </a:r>
          <a:r>
            <a:rPr lang="el-GR" sz="1600" kern="1200"/>
            <a:t>και του αντίστοιχου τμήματος/σχολής από το οποίο ορίζεται ένα άτομο ως </a:t>
          </a:r>
          <a:r>
            <a:rPr lang="el-GR" sz="1600" b="1" kern="1200"/>
            <a:t>«Συντονιστής του Εντατικού Προγράμματος»</a:t>
          </a:r>
          <a:r>
            <a:rPr lang="el-GR" sz="1600" kern="1200"/>
            <a:t>.</a:t>
          </a:r>
          <a:endParaRPr lang="el-GR" sz="1600" kern="1200" dirty="0"/>
        </a:p>
      </dsp:txBody>
      <dsp:txXfrm>
        <a:off x="5579900" y="1526955"/>
        <a:ext cx="2789950" cy="3206606"/>
      </dsp:txXfrm>
    </dsp:sp>
    <dsp:sp modelId="{43A7DF8E-FC71-455B-BE3B-38D403E2024F}">
      <dsp:nvSpPr>
        <dsp:cNvPr id="0" name=""/>
        <dsp:cNvSpPr/>
      </dsp:nvSpPr>
      <dsp:spPr>
        <a:xfrm>
          <a:off x="8369850" y="1526955"/>
          <a:ext cx="2789950" cy="32066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Σε περίπτωση μη απορρόφησης των διαθέσιμων κονδυλίων για την διοργάνωση των </a:t>
          </a:r>
          <a:r>
            <a:rPr lang="en-US" sz="1600" kern="1200"/>
            <a:t>BIPs </a:t>
          </a:r>
          <a:r>
            <a:rPr lang="el-GR" sz="1600" kern="1200"/>
            <a:t>θα υπάρχει η δυνατότητα μεταφοράς των κονδυλίων στις κατηγορίες της </a:t>
          </a:r>
          <a:r>
            <a:rPr lang="el-GR" sz="1600" b="1" kern="1200"/>
            <a:t>κινητικότητας</a:t>
          </a:r>
          <a:r>
            <a:rPr lang="el-GR" sz="1600" kern="1200"/>
            <a:t>.</a:t>
          </a:r>
          <a:endParaRPr lang="el-GR" sz="1600" kern="1200" dirty="0"/>
        </a:p>
      </dsp:txBody>
      <dsp:txXfrm>
        <a:off x="8369850" y="1526955"/>
        <a:ext cx="2789950" cy="3206606"/>
      </dsp:txXfrm>
    </dsp:sp>
    <dsp:sp modelId="{F9EF30C4-FE4E-4B3E-9B1F-A2C37B4A7EFD}">
      <dsp:nvSpPr>
        <dsp:cNvPr id="0" name=""/>
        <dsp:cNvSpPr/>
      </dsp:nvSpPr>
      <dsp:spPr>
        <a:xfrm>
          <a:off x="0" y="4733562"/>
          <a:ext cx="11159801" cy="35628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1"/>
            <a:ext cx="2945660" cy="498135"/>
          </a:xfrm>
          <a:prstGeom prst="rect">
            <a:avLst/>
          </a:prstGeom>
        </p:spPr>
        <p:txBody>
          <a:bodyPr vert="horz" lIns="92117" tIns="46058" rIns="92117" bIns="46058" rtlCol="0"/>
          <a:lstStyle>
            <a:lvl1pPr algn="l">
              <a:defRPr sz="1200"/>
            </a:lvl1pPr>
          </a:lstStyle>
          <a:p>
            <a:endParaRPr lang="en-US"/>
          </a:p>
        </p:txBody>
      </p:sp>
      <p:sp>
        <p:nvSpPr>
          <p:cNvPr id="3" name="Θέση ημερομηνίας 2"/>
          <p:cNvSpPr>
            <a:spLocks noGrp="1"/>
          </p:cNvSpPr>
          <p:nvPr>
            <p:ph type="dt" idx="1"/>
          </p:nvPr>
        </p:nvSpPr>
        <p:spPr>
          <a:xfrm>
            <a:off x="3850443" y="1"/>
            <a:ext cx="2945660" cy="498135"/>
          </a:xfrm>
          <a:prstGeom prst="rect">
            <a:avLst/>
          </a:prstGeom>
        </p:spPr>
        <p:txBody>
          <a:bodyPr vert="horz" lIns="92117" tIns="46058" rIns="92117" bIns="46058" rtlCol="0"/>
          <a:lstStyle>
            <a:lvl1pPr algn="r">
              <a:defRPr sz="1200"/>
            </a:lvl1pPr>
          </a:lstStyle>
          <a:p>
            <a:fld id="{C051AA71-B675-4010-BC3E-0B39B6DBEF22}" type="datetimeFigureOut">
              <a:rPr lang="en-US" smtClean="0"/>
              <a:pPr/>
              <a:t>12/12/2023</a:t>
            </a:fld>
            <a:endParaRPr lang="en-US"/>
          </a:p>
        </p:txBody>
      </p:sp>
      <p:sp>
        <p:nvSpPr>
          <p:cNvPr id="4" name="Θέση εικόνας διαφάνειας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117" tIns="46058" rIns="92117" bIns="46058" rtlCol="0" anchor="ctr"/>
          <a:lstStyle/>
          <a:p>
            <a:endParaRPr lang="en-US"/>
          </a:p>
        </p:txBody>
      </p:sp>
      <p:sp>
        <p:nvSpPr>
          <p:cNvPr id="5" name="Θέση σημειώσεων 4"/>
          <p:cNvSpPr>
            <a:spLocks noGrp="1"/>
          </p:cNvSpPr>
          <p:nvPr>
            <p:ph type="body" sz="quarter" idx="3"/>
          </p:nvPr>
        </p:nvSpPr>
        <p:spPr>
          <a:xfrm>
            <a:off x="679768" y="4777960"/>
            <a:ext cx="5438140" cy="3909239"/>
          </a:xfrm>
          <a:prstGeom prst="rect">
            <a:avLst/>
          </a:prstGeom>
        </p:spPr>
        <p:txBody>
          <a:bodyPr vert="horz" lIns="92117" tIns="46058" rIns="92117" bIns="46058"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1" y="9430093"/>
            <a:ext cx="2945660" cy="498134"/>
          </a:xfrm>
          <a:prstGeom prst="rect">
            <a:avLst/>
          </a:prstGeom>
        </p:spPr>
        <p:txBody>
          <a:bodyPr vert="horz" lIns="92117" tIns="46058" rIns="92117" bIns="46058"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50443" y="9430093"/>
            <a:ext cx="2945660" cy="498134"/>
          </a:xfrm>
          <a:prstGeom prst="rect">
            <a:avLst/>
          </a:prstGeom>
        </p:spPr>
        <p:txBody>
          <a:bodyPr vert="horz" lIns="92117" tIns="46058" rIns="92117" bIns="46058" rtlCol="0" anchor="b"/>
          <a:lstStyle>
            <a:lvl1pPr algn="r">
              <a:defRPr sz="1200"/>
            </a:lvl1pPr>
          </a:lstStyle>
          <a:p>
            <a:fld id="{F067D15D-A492-4609-9747-879C80CE0107}" type="slidenum">
              <a:rPr lang="en-US" smtClean="0"/>
              <a:pPr/>
              <a:t>‹#›</a:t>
            </a:fld>
            <a:endParaRPr lang="en-US"/>
          </a:p>
        </p:txBody>
      </p:sp>
    </p:spTree>
    <p:extLst>
      <p:ext uri="{BB962C8B-B14F-4D97-AF65-F5344CB8AC3E}">
        <p14:creationId xmlns:p14="http://schemas.microsoft.com/office/powerpoint/2010/main" val="400385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a:t>
            </a:fld>
            <a:endParaRPr lang="en-US"/>
          </a:p>
        </p:txBody>
      </p:sp>
    </p:spTree>
    <p:extLst>
      <p:ext uri="{BB962C8B-B14F-4D97-AF65-F5344CB8AC3E}">
        <p14:creationId xmlns:p14="http://schemas.microsoft.com/office/powerpoint/2010/main" val="30993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10</a:t>
            </a:fld>
            <a:endParaRPr lang="en-US"/>
          </a:p>
        </p:txBody>
      </p:sp>
    </p:spTree>
    <p:extLst>
      <p:ext uri="{BB962C8B-B14F-4D97-AF65-F5344CB8AC3E}">
        <p14:creationId xmlns:p14="http://schemas.microsoft.com/office/powerpoint/2010/main" val="237208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11</a:t>
            </a:fld>
            <a:endParaRPr lang="en-US"/>
          </a:p>
        </p:txBody>
      </p:sp>
    </p:spTree>
    <p:extLst>
      <p:ext uri="{BB962C8B-B14F-4D97-AF65-F5344CB8AC3E}">
        <p14:creationId xmlns:p14="http://schemas.microsoft.com/office/powerpoint/2010/main" val="318972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12</a:t>
            </a:fld>
            <a:endParaRPr lang="en-US"/>
          </a:p>
        </p:txBody>
      </p:sp>
    </p:spTree>
    <p:extLst>
      <p:ext uri="{BB962C8B-B14F-4D97-AF65-F5344CB8AC3E}">
        <p14:creationId xmlns:p14="http://schemas.microsoft.com/office/powerpoint/2010/main" val="8952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13</a:t>
            </a:fld>
            <a:endParaRPr lang="en-US"/>
          </a:p>
        </p:txBody>
      </p:sp>
    </p:spTree>
    <p:extLst>
      <p:ext uri="{BB962C8B-B14F-4D97-AF65-F5344CB8AC3E}">
        <p14:creationId xmlns:p14="http://schemas.microsoft.com/office/powerpoint/2010/main" val="390446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14</a:t>
            </a:fld>
            <a:endParaRPr lang="en-US"/>
          </a:p>
        </p:txBody>
      </p:sp>
    </p:spTree>
    <p:extLst>
      <p:ext uri="{BB962C8B-B14F-4D97-AF65-F5344CB8AC3E}">
        <p14:creationId xmlns:p14="http://schemas.microsoft.com/office/powerpoint/2010/main" val="4024175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15</a:t>
            </a:fld>
            <a:endParaRPr lang="en-US"/>
          </a:p>
        </p:txBody>
      </p:sp>
    </p:spTree>
    <p:extLst>
      <p:ext uri="{BB962C8B-B14F-4D97-AF65-F5344CB8AC3E}">
        <p14:creationId xmlns:p14="http://schemas.microsoft.com/office/powerpoint/2010/main" val="110277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16</a:t>
            </a:fld>
            <a:endParaRPr lang="en-US"/>
          </a:p>
        </p:txBody>
      </p:sp>
    </p:spTree>
    <p:extLst>
      <p:ext uri="{BB962C8B-B14F-4D97-AF65-F5344CB8AC3E}">
        <p14:creationId xmlns:p14="http://schemas.microsoft.com/office/powerpoint/2010/main" val="314635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17</a:t>
            </a:fld>
            <a:endParaRPr lang="en-US"/>
          </a:p>
        </p:txBody>
      </p:sp>
    </p:spTree>
    <p:extLst>
      <p:ext uri="{BB962C8B-B14F-4D97-AF65-F5344CB8AC3E}">
        <p14:creationId xmlns:p14="http://schemas.microsoft.com/office/powerpoint/2010/main" val="4175069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18</a:t>
            </a:fld>
            <a:endParaRPr lang="en-US"/>
          </a:p>
        </p:txBody>
      </p:sp>
    </p:spTree>
    <p:extLst>
      <p:ext uri="{BB962C8B-B14F-4D97-AF65-F5344CB8AC3E}">
        <p14:creationId xmlns:p14="http://schemas.microsoft.com/office/powerpoint/2010/main" val="28217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19</a:t>
            </a:fld>
            <a:endParaRPr lang="en-US"/>
          </a:p>
        </p:txBody>
      </p:sp>
    </p:spTree>
    <p:extLst>
      <p:ext uri="{BB962C8B-B14F-4D97-AF65-F5344CB8AC3E}">
        <p14:creationId xmlns:p14="http://schemas.microsoft.com/office/powerpoint/2010/main" val="342669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a:t>
            </a:fld>
            <a:endParaRPr lang="en-US"/>
          </a:p>
        </p:txBody>
      </p:sp>
    </p:spTree>
    <p:extLst>
      <p:ext uri="{BB962C8B-B14F-4D97-AF65-F5344CB8AC3E}">
        <p14:creationId xmlns:p14="http://schemas.microsoft.com/office/powerpoint/2010/main" val="132888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20</a:t>
            </a:fld>
            <a:endParaRPr lang="en-US"/>
          </a:p>
        </p:txBody>
      </p:sp>
    </p:spTree>
    <p:extLst>
      <p:ext uri="{BB962C8B-B14F-4D97-AF65-F5344CB8AC3E}">
        <p14:creationId xmlns:p14="http://schemas.microsoft.com/office/powerpoint/2010/main" val="10097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21</a:t>
            </a:fld>
            <a:endParaRPr lang="en-US"/>
          </a:p>
        </p:txBody>
      </p:sp>
    </p:spTree>
    <p:extLst>
      <p:ext uri="{BB962C8B-B14F-4D97-AF65-F5344CB8AC3E}">
        <p14:creationId xmlns:p14="http://schemas.microsoft.com/office/powerpoint/2010/main" val="314623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22</a:t>
            </a:fld>
            <a:endParaRPr lang="en-US"/>
          </a:p>
        </p:txBody>
      </p:sp>
    </p:spTree>
    <p:extLst>
      <p:ext uri="{BB962C8B-B14F-4D97-AF65-F5344CB8AC3E}">
        <p14:creationId xmlns:p14="http://schemas.microsoft.com/office/powerpoint/2010/main" val="1507210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23</a:t>
            </a:fld>
            <a:endParaRPr lang="en-US"/>
          </a:p>
        </p:txBody>
      </p:sp>
    </p:spTree>
    <p:extLst>
      <p:ext uri="{BB962C8B-B14F-4D97-AF65-F5344CB8AC3E}">
        <p14:creationId xmlns:p14="http://schemas.microsoft.com/office/powerpoint/2010/main" val="331174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24</a:t>
            </a:fld>
            <a:endParaRPr lang="en-US"/>
          </a:p>
        </p:txBody>
      </p:sp>
    </p:spTree>
    <p:extLst>
      <p:ext uri="{BB962C8B-B14F-4D97-AF65-F5344CB8AC3E}">
        <p14:creationId xmlns:p14="http://schemas.microsoft.com/office/powerpoint/2010/main" val="1443627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25</a:t>
            </a:fld>
            <a:endParaRPr lang="en-US"/>
          </a:p>
        </p:txBody>
      </p:sp>
    </p:spTree>
    <p:extLst>
      <p:ext uri="{BB962C8B-B14F-4D97-AF65-F5344CB8AC3E}">
        <p14:creationId xmlns:p14="http://schemas.microsoft.com/office/powerpoint/2010/main" val="109382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26</a:t>
            </a:fld>
            <a:endParaRPr lang="en-US"/>
          </a:p>
        </p:txBody>
      </p:sp>
    </p:spTree>
    <p:extLst>
      <p:ext uri="{BB962C8B-B14F-4D97-AF65-F5344CB8AC3E}">
        <p14:creationId xmlns:p14="http://schemas.microsoft.com/office/powerpoint/2010/main" val="729348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27</a:t>
            </a:fld>
            <a:endParaRPr lang="en-US"/>
          </a:p>
        </p:txBody>
      </p:sp>
    </p:spTree>
    <p:extLst>
      <p:ext uri="{BB962C8B-B14F-4D97-AF65-F5344CB8AC3E}">
        <p14:creationId xmlns:p14="http://schemas.microsoft.com/office/powerpoint/2010/main" val="3753876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28</a:t>
            </a:fld>
            <a:endParaRPr lang="en-US"/>
          </a:p>
        </p:txBody>
      </p:sp>
    </p:spTree>
    <p:extLst>
      <p:ext uri="{BB962C8B-B14F-4D97-AF65-F5344CB8AC3E}">
        <p14:creationId xmlns:p14="http://schemas.microsoft.com/office/powerpoint/2010/main" val="1215404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29</a:t>
            </a:fld>
            <a:endParaRPr lang="en-US"/>
          </a:p>
        </p:txBody>
      </p:sp>
    </p:spTree>
    <p:extLst>
      <p:ext uri="{BB962C8B-B14F-4D97-AF65-F5344CB8AC3E}">
        <p14:creationId xmlns:p14="http://schemas.microsoft.com/office/powerpoint/2010/main" val="259859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a:t>
            </a:fld>
            <a:endParaRPr lang="en-US"/>
          </a:p>
        </p:txBody>
      </p:sp>
    </p:spTree>
    <p:extLst>
      <p:ext uri="{BB962C8B-B14F-4D97-AF65-F5344CB8AC3E}">
        <p14:creationId xmlns:p14="http://schemas.microsoft.com/office/powerpoint/2010/main" val="3677385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30</a:t>
            </a:fld>
            <a:endParaRPr lang="en-US"/>
          </a:p>
        </p:txBody>
      </p:sp>
    </p:spTree>
    <p:extLst>
      <p:ext uri="{BB962C8B-B14F-4D97-AF65-F5344CB8AC3E}">
        <p14:creationId xmlns:p14="http://schemas.microsoft.com/office/powerpoint/2010/main" val="3520620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31</a:t>
            </a:fld>
            <a:endParaRPr lang="en-US"/>
          </a:p>
        </p:txBody>
      </p:sp>
    </p:spTree>
    <p:extLst>
      <p:ext uri="{BB962C8B-B14F-4D97-AF65-F5344CB8AC3E}">
        <p14:creationId xmlns:p14="http://schemas.microsoft.com/office/powerpoint/2010/main" val="3430251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32</a:t>
            </a:fld>
            <a:endParaRPr lang="en-US"/>
          </a:p>
        </p:txBody>
      </p:sp>
    </p:spTree>
    <p:extLst>
      <p:ext uri="{BB962C8B-B14F-4D97-AF65-F5344CB8AC3E}">
        <p14:creationId xmlns:p14="http://schemas.microsoft.com/office/powerpoint/2010/main" val="1943318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33</a:t>
            </a:fld>
            <a:endParaRPr lang="en-US"/>
          </a:p>
        </p:txBody>
      </p:sp>
    </p:spTree>
    <p:extLst>
      <p:ext uri="{BB962C8B-B14F-4D97-AF65-F5344CB8AC3E}">
        <p14:creationId xmlns:p14="http://schemas.microsoft.com/office/powerpoint/2010/main" val="2618714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34</a:t>
            </a:fld>
            <a:endParaRPr lang="en-US"/>
          </a:p>
        </p:txBody>
      </p:sp>
    </p:spTree>
    <p:extLst>
      <p:ext uri="{BB962C8B-B14F-4D97-AF65-F5344CB8AC3E}">
        <p14:creationId xmlns:p14="http://schemas.microsoft.com/office/powerpoint/2010/main" val="407540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35</a:t>
            </a:fld>
            <a:endParaRPr lang="en-US"/>
          </a:p>
        </p:txBody>
      </p:sp>
    </p:spTree>
    <p:extLst>
      <p:ext uri="{BB962C8B-B14F-4D97-AF65-F5344CB8AC3E}">
        <p14:creationId xmlns:p14="http://schemas.microsoft.com/office/powerpoint/2010/main" val="1753503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36</a:t>
            </a:fld>
            <a:endParaRPr lang="en-US"/>
          </a:p>
        </p:txBody>
      </p:sp>
    </p:spTree>
    <p:extLst>
      <p:ext uri="{BB962C8B-B14F-4D97-AF65-F5344CB8AC3E}">
        <p14:creationId xmlns:p14="http://schemas.microsoft.com/office/powerpoint/2010/main" val="378433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4</a:t>
            </a:fld>
            <a:endParaRPr lang="en-US"/>
          </a:p>
        </p:txBody>
      </p:sp>
    </p:spTree>
    <p:extLst>
      <p:ext uri="{BB962C8B-B14F-4D97-AF65-F5344CB8AC3E}">
        <p14:creationId xmlns:p14="http://schemas.microsoft.com/office/powerpoint/2010/main" val="367738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5</a:t>
            </a:fld>
            <a:endParaRPr lang="en-US"/>
          </a:p>
        </p:txBody>
      </p:sp>
    </p:spTree>
    <p:extLst>
      <p:ext uri="{BB962C8B-B14F-4D97-AF65-F5344CB8AC3E}">
        <p14:creationId xmlns:p14="http://schemas.microsoft.com/office/powerpoint/2010/main" val="367738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solidFill>
                  <a:prstClr val="black"/>
                </a:solidFill>
              </a:rPr>
              <a:t>Ένταξη και Πολυμορφία: </a:t>
            </a:r>
            <a:r>
              <a:rPr lang="el-GR" dirty="0"/>
              <a:t>ίση και δίκαιη πρόσβαση και ευκαιρίες σε συμμετέχοντες από όλα τα υπόβαθρα.</a:t>
            </a:r>
            <a:endParaRPr lang="en-US" dirty="0"/>
          </a:p>
          <a:p>
            <a:r>
              <a:rPr lang="el-GR" dirty="0"/>
              <a:t>Αυτό σημαίνει τη ένταξη ατόμων με λιγότερες ευκαιρίες, όπως οι συμμετέχοντες με θέματα υγείας (σωματικά, ψυχικά, κ.α.), που προέρχονται από περιβάλλοντα με κοινωνικά-οικονομικά προβλήματα, φοιτητές-γονείς, φοιτητές εργαζόμενοι, επαγγελματίες αθλητές, κ.α. και φοιτητές από όλα τα πεδία σπουδών που </a:t>
            </a:r>
            <a:r>
              <a:rPr lang="el-GR" dirty="0" err="1"/>
              <a:t>υποεκπροσωπούνται</a:t>
            </a:r>
            <a:r>
              <a:rPr lang="el-GR" dirty="0"/>
              <a:t> στην κινητικότητα.</a:t>
            </a:r>
            <a:r>
              <a:rPr lang="el-GR" b="1" dirty="0"/>
              <a:t> </a:t>
            </a:r>
          </a:p>
          <a:p>
            <a:r>
              <a:rPr lang="el-GR" b="1" i="1" dirty="0"/>
              <a:t>Σε αυτό το πλαίσιο, η τοποθέτηση στελέχους Υπεύθυνου για την Ένταξη (</a:t>
            </a:r>
            <a:r>
              <a:rPr lang="en-US" b="1" i="1" dirty="0"/>
              <a:t>Inclusion Officer</a:t>
            </a:r>
            <a:r>
              <a:rPr lang="el-GR" b="1" i="1" dirty="0"/>
              <a:t>) εντός του Ιδρύματος Ανώτατης Εκπαίδευσης, κρίνεται σημαντική για την υλοποίηση της στρατηγικής για Ένταξη και Πολυμορφία.</a:t>
            </a:r>
            <a:endParaRPr lang="en-US" dirty="0"/>
          </a:p>
          <a:p>
            <a:endParaRPr lang="el-GR" dirty="0">
              <a:solidFill>
                <a:prstClr val="black"/>
              </a:solidFill>
            </a:endParaRPr>
          </a:p>
          <a:p>
            <a:r>
              <a:rPr lang="el-GR" dirty="0">
                <a:solidFill>
                  <a:prstClr val="black"/>
                </a:solidFill>
              </a:rPr>
              <a:t>Χορήγηση πρόσθετης χ</a:t>
            </a:r>
            <a:r>
              <a:rPr lang="en-US" dirty="0" err="1">
                <a:solidFill>
                  <a:prstClr val="black"/>
                </a:solidFill>
              </a:rPr>
              <a:t>ρημ</a:t>
            </a:r>
            <a:r>
              <a:rPr lang="en-US" dirty="0">
                <a:solidFill>
                  <a:prstClr val="black"/>
                </a:solidFill>
              </a:rPr>
              <a:t>ατοδότηση</a:t>
            </a:r>
            <a:r>
              <a:rPr lang="el-GR" dirty="0">
                <a:solidFill>
                  <a:prstClr val="black"/>
                </a:solidFill>
              </a:rPr>
              <a:t>ς</a:t>
            </a:r>
            <a:r>
              <a:rPr lang="en-US" dirty="0">
                <a:solidFill>
                  <a:prstClr val="black"/>
                </a:solidFill>
              </a:rPr>
              <a:t> </a:t>
            </a:r>
            <a:r>
              <a:rPr lang="el-GR" dirty="0">
                <a:solidFill>
                  <a:prstClr val="black"/>
                </a:solidFill>
              </a:rPr>
              <a:t>γ</a:t>
            </a:r>
            <a:r>
              <a:rPr lang="en-US" dirty="0">
                <a:solidFill>
                  <a:prstClr val="black"/>
                </a:solidFill>
              </a:rPr>
              <a:t>ι</a:t>
            </a:r>
            <a:r>
              <a:rPr lang="el-GR" dirty="0">
                <a:solidFill>
                  <a:prstClr val="black"/>
                </a:solidFill>
              </a:rPr>
              <a:t>α</a:t>
            </a:r>
            <a:r>
              <a:rPr lang="en-US" dirty="0">
                <a:solidFill>
                  <a:prstClr val="black"/>
                </a:solidFill>
              </a:rPr>
              <a:t> </a:t>
            </a:r>
            <a:r>
              <a:rPr lang="el-GR" dirty="0">
                <a:solidFill>
                  <a:prstClr val="black"/>
                </a:solidFill>
              </a:rPr>
              <a:t>τ</a:t>
            </a:r>
            <a:r>
              <a:rPr lang="en-US" dirty="0">
                <a:solidFill>
                  <a:prstClr val="black"/>
                </a:solidFill>
              </a:rPr>
              <a:t>α</a:t>
            </a:r>
            <a:r>
              <a:rPr lang="el-GR" dirty="0">
                <a:solidFill>
                  <a:prstClr val="black"/>
                </a:solidFill>
              </a:rPr>
              <a:t>ξ</a:t>
            </a:r>
            <a:r>
              <a:rPr lang="en-US" dirty="0">
                <a:solidFill>
                  <a:prstClr val="black"/>
                </a:solidFill>
              </a:rPr>
              <a:t>ί</a:t>
            </a:r>
            <a:r>
              <a:rPr lang="el-GR" dirty="0">
                <a:solidFill>
                  <a:prstClr val="black"/>
                </a:solidFill>
              </a:rPr>
              <a:t>δ</a:t>
            </a:r>
            <a:r>
              <a:rPr lang="en-US" dirty="0">
                <a:solidFill>
                  <a:prstClr val="black"/>
                </a:solidFill>
              </a:rPr>
              <a:t>ι </a:t>
            </a:r>
            <a:r>
              <a:rPr lang="el-GR" dirty="0"/>
              <a:t>με μειωμένο αποτύπωμα άνθρακα ή εν γένει περιβαλλοντικό αποτύπωμα όπως π.χ. λεωφορείο, τρένο ή </a:t>
            </a:r>
            <a:r>
              <a:rPr lang="el-GR" dirty="0" err="1"/>
              <a:t>συνεπιβατισμό</a:t>
            </a:r>
            <a:r>
              <a:rPr lang="el-GR" dirty="0"/>
              <a:t> (</a:t>
            </a:r>
            <a:r>
              <a:rPr lang="en-US" dirty="0"/>
              <a:t>carpooling</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6</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7</a:t>
            </a:fld>
            <a:endParaRPr lang="en-US"/>
          </a:p>
        </p:txBody>
      </p:sp>
    </p:spTree>
    <p:extLst>
      <p:ext uri="{BB962C8B-B14F-4D97-AF65-F5344CB8AC3E}">
        <p14:creationId xmlns:p14="http://schemas.microsoft.com/office/powerpoint/2010/main" val="395440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8</a:t>
            </a:fld>
            <a:endParaRPr lang="en-US"/>
          </a:p>
        </p:txBody>
      </p:sp>
    </p:spTree>
    <p:extLst>
      <p:ext uri="{BB962C8B-B14F-4D97-AF65-F5344CB8AC3E}">
        <p14:creationId xmlns:p14="http://schemas.microsoft.com/office/powerpoint/2010/main" val="302541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9</a:t>
            </a:fld>
            <a:endParaRPr lang="en-US"/>
          </a:p>
        </p:txBody>
      </p:sp>
    </p:spTree>
    <p:extLst>
      <p:ext uri="{BB962C8B-B14F-4D97-AF65-F5344CB8AC3E}">
        <p14:creationId xmlns:p14="http://schemas.microsoft.com/office/powerpoint/2010/main" val="320514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137346-32FC-4D4D-A737-387F486829C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24305773-E204-4187-ADB4-4878EFC6D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41B1CDF-7C8D-4899-B9F7-C7BEBBBCC724}"/>
              </a:ext>
            </a:extLst>
          </p:cNvPr>
          <p:cNvSpPr>
            <a:spLocks noGrp="1"/>
          </p:cNvSpPr>
          <p:nvPr>
            <p:ph type="dt" sz="half" idx="10"/>
          </p:nvPr>
        </p:nvSpPr>
        <p:spPr/>
        <p:txBody>
          <a:bodyPr/>
          <a:lstStyle/>
          <a:p>
            <a:fld id="{A2C07D7B-CB15-485F-94DA-89126DEFCECA}" type="datetime1">
              <a:rPr lang="en-US" smtClean="0"/>
              <a:pPr/>
              <a:t>12/12/2023</a:t>
            </a:fld>
            <a:endParaRPr lang="en-US"/>
          </a:p>
        </p:txBody>
      </p:sp>
      <p:sp>
        <p:nvSpPr>
          <p:cNvPr id="5" name="Θέση υποσέλιδου 4">
            <a:extLst>
              <a:ext uri="{FF2B5EF4-FFF2-40B4-BE49-F238E27FC236}">
                <a16:creationId xmlns:a16="http://schemas.microsoft.com/office/drawing/2014/main" id="{C54CE587-1BDD-4265-A61D-95D8F4762AD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9305D88-6E5B-47A4-A63C-BF28703585D6}"/>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9072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8D7C7-96D2-49CD-94D9-4925B640801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8CF4C1F-80BC-4995-8740-B929F5B03818}"/>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05F1347C-5134-4D37-98F8-B34B6DB3D3F0}"/>
              </a:ext>
            </a:extLst>
          </p:cNvPr>
          <p:cNvSpPr>
            <a:spLocks noGrp="1"/>
          </p:cNvSpPr>
          <p:nvPr>
            <p:ph type="dt" sz="half" idx="10"/>
          </p:nvPr>
        </p:nvSpPr>
        <p:spPr/>
        <p:txBody>
          <a:bodyPr/>
          <a:lstStyle/>
          <a:p>
            <a:fld id="{9D49BAA6-C3EE-49E2-82BB-D09AFD98BA6A}" type="datetime1">
              <a:rPr lang="en-US" smtClean="0"/>
              <a:pPr/>
              <a:t>12/12/2023</a:t>
            </a:fld>
            <a:endParaRPr lang="en-US"/>
          </a:p>
        </p:txBody>
      </p:sp>
      <p:sp>
        <p:nvSpPr>
          <p:cNvPr id="5" name="Θέση υποσέλιδου 4">
            <a:extLst>
              <a:ext uri="{FF2B5EF4-FFF2-40B4-BE49-F238E27FC236}">
                <a16:creationId xmlns:a16="http://schemas.microsoft.com/office/drawing/2014/main" id="{AA74ED9E-0620-4429-97AA-F01D0707FA7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A76EEE1-47FF-4519-BCD7-6DD047397018}"/>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55375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D90763E-D0D8-4FFB-8C0E-42CEBD1B184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EE21716-6B3D-40DA-A1DF-4279F4BA729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88682B04-823C-4A5D-BFD6-C347FE4517E7}"/>
              </a:ext>
            </a:extLst>
          </p:cNvPr>
          <p:cNvSpPr>
            <a:spLocks noGrp="1"/>
          </p:cNvSpPr>
          <p:nvPr>
            <p:ph type="dt" sz="half" idx="10"/>
          </p:nvPr>
        </p:nvSpPr>
        <p:spPr/>
        <p:txBody>
          <a:bodyPr/>
          <a:lstStyle/>
          <a:p>
            <a:fld id="{DA9922E3-8AB9-46D2-A584-0AC7D8F26BE5}" type="datetime1">
              <a:rPr lang="en-US" smtClean="0"/>
              <a:pPr/>
              <a:t>12/12/2023</a:t>
            </a:fld>
            <a:endParaRPr lang="en-US"/>
          </a:p>
        </p:txBody>
      </p:sp>
      <p:sp>
        <p:nvSpPr>
          <p:cNvPr id="5" name="Θέση υποσέλιδου 4">
            <a:extLst>
              <a:ext uri="{FF2B5EF4-FFF2-40B4-BE49-F238E27FC236}">
                <a16:creationId xmlns:a16="http://schemas.microsoft.com/office/drawing/2014/main" id="{E495EB57-844A-4071-965E-B750CB3ED26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CFA850C-022F-4F6E-B02A-8BA52B029DFF}"/>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50541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F5364-2EBE-4900-8E64-8189B2E61DC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AE38E89-3C02-449A-A8CA-16ABE0CC5483}"/>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5C61512A-AC69-443B-A975-2C5924206A9B}"/>
              </a:ext>
            </a:extLst>
          </p:cNvPr>
          <p:cNvSpPr>
            <a:spLocks noGrp="1"/>
          </p:cNvSpPr>
          <p:nvPr>
            <p:ph type="dt" sz="half" idx="10"/>
          </p:nvPr>
        </p:nvSpPr>
        <p:spPr/>
        <p:txBody>
          <a:bodyPr/>
          <a:lstStyle/>
          <a:p>
            <a:fld id="{E38E9A68-DD60-49A0-B745-4D4A858B4661}" type="datetime1">
              <a:rPr lang="en-US" smtClean="0"/>
              <a:pPr/>
              <a:t>12/12/2023</a:t>
            </a:fld>
            <a:endParaRPr lang="en-US"/>
          </a:p>
        </p:txBody>
      </p:sp>
      <p:sp>
        <p:nvSpPr>
          <p:cNvPr id="5" name="Θέση υποσέλιδου 4">
            <a:extLst>
              <a:ext uri="{FF2B5EF4-FFF2-40B4-BE49-F238E27FC236}">
                <a16:creationId xmlns:a16="http://schemas.microsoft.com/office/drawing/2014/main" id="{5C8D10B0-4C80-4D70-AE99-E07FC4E0F8A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9086B44-8612-460B-AF8F-F5833AFE51A4}"/>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992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09C6E6-FF53-42CF-8F6E-FEDE1EA7C2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C4C1AFD-2163-4A15-A30F-6196C9733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4E2AD312-9BE3-45B3-8C31-F45917616DC5}"/>
              </a:ext>
            </a:extLst>
          </p:cNvPr>
          <p:cNvSpPr>
            <a:spLocks noGrp="1"/>
          </p:cNvSpPr>
          <p:nvPr>
            <p:ph type="dt" sz="half" idx="10"/>
          </p:nvPr>
        </p:nvSpPr>
        <p:spPr/>
        <p:txBody>
          <a:bodyPr/>
          <a:lstStyle/>
          <a:p>
            <a:fld id="{43F604DF-5AD0-4384-BFE0-44A7BC1F7CB2}" type="datetime1">
              <a:rPr lang="en-US" smtClean="0"/>
              <a:pPr/>
              <a:t>12/12/2023</a:t>
            </a:fld>
            <a:endParaRPr lang="en-US"/>
          </a:p>
        </p:txBody>
      </p:sp>
      <p:sp>
        <p:nvSpPr>
          <p:cNvPr id="5" name="Θέση υποσέλιδου 4">
            <a:extLst>
              <a:ext uri="{FF2B5EF4-FFF2-40B4-BE49-F238E27FC236}">
                <a16:creationId xmlns:a16="http://schemas.microsoft.com/office/drawing/2014/main" id="{3A45B3A9-F8B4-4746-B28A-093C1A19435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0C3BAA1-7432-4610-9A7F-99B04DF3036E}"/>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12416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1C9D1-7503-4522-9566-CE4B49C52A6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8C8B8F-F094-4BC9-BC4C-8B3F9ABA00EA}"/>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66B96836-9F2F-4116-B40E-D74FD47CE7D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a:extLst>
              <a:ext uri="{FF2B5EF4-FFF2-40B4-BE49-F238E27FC236}">
                <a16:creationId xmlns:a16="http://schemas.microsoft.com/office/drawing/2014/main" id="{545EAFC4-845A-47A4-8522-66395CB7B756}"/>
              </a:ext>
            </a:extLst>
          </p:cNvPr>
          <p:cNvSpPr>
            <a:spLocks noGrp="1"/>
          </p:cNvSpPr>
          <p:nvPr>
            <p:ph type="dt" sz="half" idx="10"/>
          </p:nvPr>
        </p:nvSpPr>
        <p:spPr/>
        <p:txBody>
          <a:bodyPr/>
          <a:lstStyle/>
          <a:p>
            <a:fld id="{C7488FC1-2F45-4E93-96B7-DEFD91F7CAC6}" type="datetime1">
              <a:rPr lang="en-US" smtClean="0"/>
              <a:pPr/>
              <a:t>12/12/2023</a:t>
            </a:fld>
            <a:endParaRPr lang="en-US"/>
          </a:p>
        </p:txBody>
      </p:sp>
      <p:sp>
        <p:nvSpPr>
          <p:cNvPr id="6" name="Θέση υποσέλιδου 5">
            <a:extLst>
              <a:ext uri="{FF2B5EF4-FFF2-40B4-BE49-F238E27FC236}">
                <a16:creationId xmlns:a16="http://schemas.microsoft.com/office/drawing/2014/main" id="{3EB051B1-117D-4EEA-87C9-94662B1725D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F4481271-3E15-42B3-BDD5-FB13A0F7F896}"/>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9486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671A68-AA09-42FA-8AD0-7ECB596D3DC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A05715C-8A06-451F-88CF-5B9EA1200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7EED705B-4030-43DD-B556-509361639799}"/>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71B61290-5BC8-4DBA-A3B2-999D577DA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881E905-3D6F-410D-B21C-3D2AA441F400}"/>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a:extLst>
              <a:ext uri="{FF2B5EF4-FFF2-40B4-BE49-F238E27FC236}">
                <a16:creationId xmlns:a16="http://schemas.microsoft.com/office/drawing/2014/main" id="{431EF7F4-2252-4A48-988B-03683FF4FE98}"/>
              </a:ext>
            </a:extLst>
          </p:cNvPr>
          <p:cNvSpPr>
            <a:spLocks noGrp="1"/>
          </p:cNvSpPr>
          <p:nvPr>
            <p:ph type="dt" sz="half" idx="10"/>
          </p:nvPr>
        </p:nvSpPr>
        <p:spPr/>
        <p:txBody>
          <a:bodyPr/>
          <a:lstStyle/>
          <a:p>
            <a:fld id="{4458CF18-AAF9-489A-96CF-E8145F6D13BC}" type="datetime1">
              <a:rPr lang="en-US" smtClean="0"/>
              <a:pPr/>
              <a:t>12/12/2023</a:t>
            </a:fld>
            <a:endParaRPr lang="en-US"/>
          </a:p>
        </p:txBody>
      </p:sp>
      <p:sp>
        <p:nvSpPr>
          <p:cNvPr id="8" name="Θέση υποσέλιδου 7">
            <a:extLst>
              <a:ext uri="{FF2B5EF4-FFF2-40B4-BE49-F238E27FC236}">
                <a16:creationId xmlns:a16="http://schemas.microsoft.com/office/drawing/2014/main" id="{5C1330C8-E960-42B9-BC7E-5BF2A9831200}"/>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9C995C3F-CA22-43A1-AE80-B4D0B3D19CAF}"/>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96913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727A64-61EE-40B7-AD24-C1F1D282E5F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44B67E77-795F-43BD-BC52-F56AF7CD8271}"/>
              </a:ext>
            </a:extLst>
          </p:cNvPr>
          <p:cNvSpPr>
            <a:spLocks noGrp="1"/>
          </p:cNvSpPr>
          <p:nvPr>
            <p:ph type="dt" sz="half" idx="10"/>
          </p:nvPr>
        </p:nvSpPr>
        <p:spPr/>
        <p:txBody>
          <a:bodyPr/>
          <a:lstStyle/>
          <a:p>
            <a:fld id="{FA1A9336-6206-4703-8486-9C1017C05E9B}" type="datetime1">
              <a:rPr lang="en-US" smtClean="0"/>
              <a:pPr/>
              <a:t>12/12/2023</a:t>
            </a:fld>
            <a:endParaRPr lang="en-US"/>
          </a:p>
        </p:txBody>
      </p:sp>
      <p:sp>
        <p:nvSpPr>
          <p:cNvPr id="4" name="Θέση υποσέλιδου 3">
            <a:extLst>
              <a:ext uri="{FF2B5EF4-FFF2-40B4-BE49-F238E27FC236}">
                <a16:creationId xmlns:a16="http://schemas.microsoft.com/office/drawing/2014/main" id="{8C5283D3-12AC-4B78-A6E2-7B05F8500C6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B61B9511-35CF-4163-B3F6-9EC1505EDEF2}"/>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159890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DA51515-C320-42CF-B447-987F0F7175AC}"/>
              </a:ext>
            </a:extLst>
          </p:cNvPr>
          <p:cNvSpPr>
            <a:spLocks noGrp="1"/>
          </p:cNvSpPr>
          <p:nvPr>
            <p:ph type="dt" sz="half" idx="10"/>
          </p:nvPr>
        </p:nvSpPr>
        <p:spPr/>
        <p:txBody>
          <a:bodyPr/>
          <a:lstStyle/>
          <a:p>
            <a:fld id="{A206FC02-F6F2-4E82-81A9-E5BD73A5A353}" type="datetime1">
              <a:rPr lang="en-US" smtClean="0"/>
              <a:pPr/>
              <a:t>12/12/2023</a:t>
            </a:fld>
            <a:endParaRPr lang="en-US"/>
          </a:p>
        </p:txBody>
      </p:sp>
      <p:sp>
        <p:nvSpPr>
          <p:cNvPr id="3" name="Θέση υποσέλιδου 2">
            <a:extLst>
              <a:ext uri="{FF2B5EF4-FFF2-40B4-BE49-F238E27FC236}">
                <a16:creationId xmlns:a16="http://schemas.microsoft.com/office/drawing/2014/main" id="{BCE051C7-A73D-4804-A59B-892A33E4BB2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9BB4B3BE-48EC-4284-B894-F2A2FC95391E}"/>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4878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65FE5C-6AA8-46CB-B0D4-DCD93EDA58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1DDD1F8-5FCB-4C85-86BE-E89AF3667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A1441C3C-70B0-4925-9083-451B4FC0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9A91308F-A9A3-4BC5-B8D6-2788E0AC9848}"/>
              </a:ext>
            </a:extLst>
          </p:cNvPr>
          <p:cNvSpPr>
            <a:spLocks noGrp="1"/>
          </p:cNvSpPr>
          <p:nvPr>
            <p:ph type="dt" sz="half" idx="10"/>
          </p:nvPr>
        </p:nvSpPr>
        <p:spPr/>
        <p:txBody>
          <a:bodyPr/>
          <a:lstStyle/>
          <a:p>
            <a:fld id="{072FA8F6-1471-4005-9ED5-A995DE3E6FF1}" type="datetime1">
              <a:rPr lang="en-US" smtClean="0"/>
              <a:pPr/>
              <a:t>12/12/2023</a:t>
            </a:fld>
            <a:endParaRPr lang="en-US"/>
          </a:p>
        </p:txBody>
      </p:sp>
      <p:sp>
        <p:nvSpPr>
          <p:cNvPr id="6" name="Θέση υποσέλιδου 5">
            <a:extLst>
              <a:ext uri="{FF2B5EF4-FFF2-40B4-BE49-F238E27FC236}">
                <a16:creationId xmlns:a16="http://schemas.microsoft.com/office/drawing/2014/main" id="{CB294B94-1859-4A0C-9DEF-2F5B92E35C8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3B2C765-3523-4C5F-8DC6-40D73CFCB4A4}"/>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3138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830C3F-733B-4C71-A36E-2D2B0217D73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B532364-32B2-4FDF-892E-82FE537BB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6DCADA77-322D-44DF-9A3B-A6C53C3C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5F92EB8-9118-40E1-9500-078BA186257D}"/>
              </a:ext>
            </a:extLst>
          </p:cNvPr>
          <p:cNvSpPr>
            <a:spLocks noGrp="1"/>
          </p:cNvSpPr>
          <p:nvPr>
            <p:ph type="dt" sz="half" idx="10"/>
          </p:nvPr>
        </p:nvSpPr>
        <p:spPr/>
        <p:txBody>
          <a:bodyPr/>
          <a:lstStyle/>
          <a:p>
            <a:fld id="{3BD9C986-8EF8-4F20-A682-FB92624765EC}" type="datetime1">
              <a:rPr lang="en-US" smtClean="0"/>
              <a:pPr/>
              <a:t>12/12/2023</a:t>
            </a:fld>
            <a:endParaRPr lang="en-US"/>
          </a:p>
        </p:txBody>
      </p:sp>
      <p:sp>
        <p:nvSpPr>
          <p:cNvPr id="6" name="Θέση υποσέλιδου 5">
            <a:extLst>
              <a:ext uri="{FF2B5EF4-FFF2-40B4-BE49-F238E27FC236}">
                <a16:creationId xmlns:a16="http://schemas.microsoft.com/office/drawing/2014/main" id="{2E0F3843-B963-4BD0-AE75-116C2C8B871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DBD02FC-71C3-43A0-9C6E-8D4C2A2C8090}"/>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418745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143D82E-8741-4DCE-865F-5A1761E85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985B506-0861-4859-899B-D52BF5FC5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101A19A4-613C-48F5-9927-ED9F4D3C0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54479-9E0D-4259-92C9-5F4F8538E7C7}" type="datetime1">
              <a:rPr lang="en-US" smtClean="0"/>
              <a:pPr/>
              <a:t>12/12/2023</a:t>
            </a:fld>
            <a:endParaRPr lang="en-US"/>
          </a:p>
        </p:txBody>
      </p:sp>
      <p:sp>
        <p:nvSpPr>
          <p:cNvPr id="5" name="Θέση υποσέλιδου 4">
            <a:extLst>
              <a:ext uri="{FF2B5EF4-FFF2-40B4-BE49-F238E27FC236}">
                <a16:creationId xmlns:a16="http://schemas.microsoft.com/office/drawing/2014/main" id="{DD841A1F-D3CA-4F01-90AC-6BA4C5F58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14C0D067-BC42-4773-931C-3E3B83E57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372F3-0D51-4D83-A10D-06A3D557BBC0}" type="slidenum">
              <a:rPr lang="en-US" smtClean="0"/>
              <a:pPr/>
              <a:t>‹#›</a:t>
            </a:fld>
            <a:endParaRPr lang="en-US"/>
          </a:p>
        </p:txBody>
      </p:sp>
    </p:spTree>
    <p:extLst>
      <p:ext uri="{BB962C8B-B14F-4D97-AF65-F5344CB8AC3E}">
        <p14:creationId xmlns:p14="http://schemas.microsoft.com/office/powerpoint/2010/main" val="307236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52417ACF-8059-4F7A-A4EE-9647574E58F1}"/>
              </a:ext>
            </a:extLst>
          </p:cNvPr>
          <p:cNvSpPr/>
          <p:nvPr/>
        </p:nvSpPr>
        <p:spPr>
          <a:xfrm>
            <a:off x="0" y="1529054"/>
            <a:ext cx="5435880" cy="4924425"/>
          </a:xfrm>
          <a:prstGeom prst="rect">
            <a:avLst/>
          </a:prstGeom>
        </p:spPr>
        <p:txBody>
          <a:bodyPr wrap="square">
            <a:spAutoFit/>
          </a:bodyPr>
          <a:lstStyle/>
          <a:p>
            <a:pPr algn="just"/>
            <a:r>
              <a:rPr lang="el-GR" sz="2000" b="1" dirty="0"/>
              <a:t> </a:t>
            </a:r>
            <a:r>
              <a:rPr lang="el-GR" sz="2000" b="1" dirty="0">
                <a:solidFill>
                  <a:srgbClr val="002060"/>
                </a:solidFill>
              </a:rPr>
              <a:t>Τομέας Ανώτατης Εκπαίδευσης	</a:t>
            </a:r>
            <a:br>
              <a:rPr lang="el-GR" sz="2000" b="1" dirty="0">
                <a:solidFill>
                  <a:srgbClr val="002060"/>
                </a:solidFill>
              </a:rPr>
            </a:br>
            <a:endParaRPr lang="el-GR" sz="2000" b="1" dirty="0">
              <a:solidFill>
                <a:srgbClr val="002060"/>
              </a:solidFill>
            </a:endParaRPr>
          </a:p>
          <a:p>
            <a:pPr algn="ctr"/>
            <a:r>
              <a:rPr lang="el-GR" sz="2000" b="1" dirty="0">
                <a:solidFill>
                  <a:srgbClr val="002060"/>
                </a:solidFill>
              </a:rPr>
              <a:t>Κινητικότητα Φοιτητών και Προσωπικού χρηματοδοτούμενη από κονδύλια εσωτερικής πολιτικής (ΚΑ131)</a:t>
            </a:r>
          </a:p>
          <a:p>
            <a:pPr algn="just"/>
            <a:endParaRPr lang="el-GR" sz="1600" dirty="0">
              <a:solidFill>
                <a:schemeClr val="accent1">
                  <a:lumMod val="75000"/>
                </a:schemeClr>
              </a:solidFill>
              <a:effectLst>
                <a:outerShdw blurRad="38100" dist="38100" dir="2700000" algn="tl">
                  <a:srgbClr val="000000">
                    <a:alpha val="43137"/>
                  </a:srgbClr>
                </a:outerShdw>
              </a:effectLst>
              <a:cs typeface="Aharoni" pitchFamily="2" charset="-79"/>
            </a:endParaRPr>
          </a:p>
          <a:p>
            <a:pPr algn="just"/>
            <a:br>
              <a:rPr lang="en-US" dirty="0">
                <a:solidFill>
                  <a:schemeClr val="accent3"/>
                </a:solidFill>
                <a:effectLst>
                  <a:outerShdw blurRad="38100" dist="38100" dir="2700000" algn="tl">
                    <a:srgbClr val="000000">
                      <a:alpha val="43137"/>
                    </a:srgbClr>
                  </a:outerShdw>
                </a:effectLst>
                <a:cs typeface="Aharoni" pitchFamily="2" charset="-79"/>
              </a:rPr>
            </a:br>
            <a:br>
              <a:rPr lang="en-US" dirty="0">
                <a:solidFill>
                  <a:schemeClr val="accent3"/>
                </a:solidFill>
                <a:effectLst>
                  <a:outerShdw blurRad="38100" dist="38100" dir="2700000" algn="tl">
                    <a:srgbClr val="000000">
                      <a:alpha val="43137"/>
                    </a:srgbClr>
                  </a:outerShdw>
                </a:effectLst>
                <a:cs typeface="Aharoni" pitchFamily="2" charset="-79"/>
              </a:rPr>
            </a:br>
            <a:r>
              <a:rPr lang="en-US" dirty="0">
                <a:solidFill>
                  <a:schemeClr val="accent3"/>
                </a:solidFill>
                <a:effectLst>
                  <a:outerShdw blurRad="38100" dist="38100" dir="2700000" algn="tl">
                    <a:srgbClr val="000000">
                      <a:alpha val="43137"/>
                    </a:srgbClr>
                  </a:outerShdw>
                </a:effectLst>
                <a:cs typeface="Aharoni" pitchFamily="2" charset="-79"/>
              </a:rPr>
              <a:t>	</a:t>
            </a:r>
            <a:endParaRPr lang="el-GR" dirty="0">
              <a:solidFill>
                <a:schemeClr val="accent3"/>
              </a:solidFill>
              <a:effectLst>
                <a:outerShdw blurRad="38100" dist="38100" dir="2700000" algn="tl">
                  <a:srgbClr val="000000">
                    <a:alpha val="43137"/>
                  </a:srgbClr>
                </a:outerShdw>
              </a:effectLst>
              <a:cs typeface="Aharoni" pitchFamily="2" charset="-79"/>
            </a:endParaRPr>
          </a:p>
          <a:p>
            <a:pPr algn="just"/>
            <a:endParaRPr lang="el-GR" b="1" dirty="0">
              <a:solidFill>
                <a:schemeClr val="accent3"/>
              </a:solidFill>
              <a:effectLst>
                <a:outerShdw blurRad="38100" dist="38100" dir="2700000" algn="tl">
                  <a:srgbClr val="000000">
                    <a:alpha val="43137"/>
                  </a:srgbClr>
                </a:outerShdw>
              </a:effectLst>
              <a:cs typeface="Aharoni" pitchFamily="2" charset="-79"/>
            </a:endParaRPr>
          </a:p>
          <a:p>
            <a:pPr algn="just"/>
            <a:endParaRPr lang="el-GR" b="1" dirty="0">
              <a:solidFill>
                <a:schemeClr val="accent6">
                  <a:lumMod val="75000"/>
                </a:schemeClr>
              </a:solidFill>
            </a:endParaRPr>
          </a:p>
          <a:p>
            <a:pPr algn="just"/>
            <a:endParaRPr lang="el-GR" b="1" dirty="0">
              <a:solidFill>
                <a:schemeClr val="accent6">
                  <a:lumMod val="75000"/>
                </a:schemeClr>
              </a:solidFill>
            </a:endParaRPr>
          </a:p>
          <a:p>
            <a:pPr algn="just"/>
            <a:r>
              <a:rPr lang="el-GR" b="1" dirty="0">
                <a:solidFill>
                  <a:schemeClr val="accent6">
                    <a:lumMod val="75000"/>
                  </a:schemeClr>
                </a:solidFill>
              </a:rPr>
              <a:t>                    </a:t>
            </a:r>
          </a:p>
          <a:p>
            <a:pPr algn="just"/>
            <a:endParaRPr lang="el-GR" b="1" dirty="0">
              <a:solidFill>
                <a:schemeClr val="accent6">
                  <a:lumMod val="75000"/>
                </a:schemeClr>
              </a:solidFill>
            </a:endParaRPr>
          </a:p>
          <a:p>
            <a:pPr algn="just"/>
            <a:r>
              <a:rPr lang="el-GR" b="1" dirty="0">
                <a:solidFill>
                  <a:schemeClr val="accent6">
                    <a:lumMod val="75000"/>
                  </a:schemeClr>
                </a:solidFill>
              </a:rPr>
              <a:t>                     </a:t>
            </a:r>
            <a:r>
              <a:rPr lang="el-GR" b="1" dirty="0">
                <a:solidFill>
                  <a:srgbClr val="002060"/>
                </a:solidFill>
              </a:rPr>
              <a:t>Πέμπτη 14 Δεκεμβρίου 2023, Θεσσαλονίκη</a:t>
            </a:r>
          </a:p>
          <a:p>
            <a:pPr algn="just"/>
            <a:br>
              <a:rPr lang="en-US" dirty="0">
                <a:solidFill>
                  <a:schemeClr val="accent3"/>
                </a:solidFill>
                <a:effectLst>
                  <a:outerShdw blurRad="38100" dist="38100" dir="2700000" algn="tl">
                    <a:srgbClr val="000000">
                      <a:alpha val="43137"/>
                    </a:srgbClr>
                  </a:outerShdw>
                </a:effectLst>
                <a:cs typeface="Aharoni" pitchFamily="2" charset="-79"/>
              </a:rPr>
            </a:br>
            <a:endParaRPr lang="en-US" dirty="0"/>
          </a:p>
        </p:txBody>
      </p:sp>
      <p:sp>
        <p:nvSpPr>
          <p:cNvPr id="9" name="Ορθογώνιο 8">
            <a:extLst>
              <a:ext uri="{FF2B5EF4-FFF2-40B4-BE49-F238E27FC236}">
                <a16:creationId xmlns:a16="http://schemas.microsoft.com/office/drawing/2014/main" id="{03DD337E-84FD-4CDB-87CF-693A314F3CC4}"/>
              </a:ext>
            </a:extLst>
          </p:cNvPr>
          <p:cNvSpPr/>
          <p:nvPr/>
        </p:nvSpPr>
        <p:spPr>
          <a:xfrm>
            <a:off x="2831045" y="5812676"/>
            <a:ext cx="3925077" cy="1862048"/>
          </a:xfrm>
          <a:prstGeom prst="rect">
            <a:avLst/>
          </a:prstGeom>
        </p:spPr>
        <p:txBody>
          <a:bodyPr wrap="square">
            <a:spAutoFit/>
          </a:bodyPr>
          <a:lstStyle/>
          <a:p>
            <a:r>
              <a:rPr lang="el-GR" sz="1600" b="1" dirty="0">
                <a:solidFill>
                  <a:schemeClr val="accent1">
                    <a:lumMod val="75000"/>
                  </a:schemeClr>
                </a:solidFill>
              </a:rPr>
              <a:t>     </a:t>
            </a:r>
            <a:r>
              <a:rPr lang="el-GR" sz="1600" b="1" dirty="0">
                <a:solidFill>
                  <a:srgbClr val="002060"/>
                </a:solidFill>
              </a:rPr>
              <a:t>Ελευθέριος </a:t>
            </a:r>
            <a:r>
              <a:rPr lang="el-GR" sz="1600" b="1" dirty="0" err="1">
                <a:solidFill>
                  <a:srgbClr val="002060"/>
                </a:solidFill>
              </a:rPr>
              <a:t>Γαϊτανίδης</a:t>
            </a:r>
            <a:endParaRPr lang="en-US" sz="1600" b="1" dirty="0">
              <a:solidFill>
                <a:srgbClr val="002060"/>
              </a:solidFill>
            </a:endParaRPr>
          </a:p>
          <a:p>
            <a:r>
              <a:rPr lang="el-GR" sz="1400" dirty="0">
                <a:solidFill>
                  <a:srgbClr val="002060"/>
                </a:solidFill>
              </a:rPr>
              <a:t>Υπεύθυνος Κινητικότητας ΚΑ131</a:t>
            </a:r>
          </a:p>
          <a:p>
            <a:endParaRPr lang="en-US" sz="1500" dirty="0">
              <a:solidFill>
                <a:schemeClr val="accent1">
                  <a:lumMod val="75000"/>
                </a:schemeClr>
              </a:solidFill>
            </a:endParaRPr>
          </a:p>
          <a:p>
            <a:r>
              <a:rPr lang="en-US" sz="1600" dirty="0">
                <a:solidFill>
                  <a:schemeClr val="accent2">
                    <a:lumMod val="50000"/>
                  </a:schemeClr>
                </a:solidFill>
              </a:rPr>
              <a:t> </a:t>
            </a:r>
            <a:br>
              <a:rPr lang="en-US" sz="3600" dirty="0">
                <a:solidFill>
                  <a:schemeClr val="tx2">
                    <a:lumMod val="75000"/>
                  </a:schemeClr>
                </a:solidFill>
              </a:rPr>
            </a:br>
            <a:br>
              <a:rPr lang="en-US" sz="3600" dirty="0">
                <a:solidFill>
                  <a:schemeClr val="accent3"/>
                </a:solidFill>
                <a:cs typeface="Aharoni" pitchFamily="2" charset="-79"/>
              </a:rPr>
            </a:br>
            <a:endParaRPr lang="el-GR" dirty="0"/>
          </a:p>
        </p:txBody>
      </p:sp>
      <p:pic>
        <p:nvPicPr>
          <p:cNvPr id="11" name="Εικόνα 10">
            <a:extLst>
              <a:ext uri="{FF2B5EF4-FFF2-40B4-BE49-F238E27FC236}">
                <a16:creationId xmlns:a16="http://schemas.microsoft.com/office/drawing/2014/main" id="{8D9D52D8-ADBE-4B04-A2A5-080700661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823" y="0"/>
            <a:ext cx="6560178" cy="6858000"/>
          </a:xfrm>
          <a:prstGeom prst="rect">
            <a:avLst/>
          </a:prstGeom>
        </p:spPr>
      </p:pic>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4" cstate="print"/>
          <a:stretch>
            <a:fillRect/>
          </a:stretch>
        </p:blipFill>
        <p:spPr>
          <a:xfrm>
            <a:off x="11001921" y="0"/>
            <a:ext cx="1190079" cy="1110045"/>
          </a:xfrm>
          <a:prstGeom prst="rect">
            <a:avLst/>
          </a:prstGeom>
        </p:spPr>
      </p:pic>
      <p:sp>
        <p:nvSpPr>
          <p:cNvPr id="3" name="Θέση αριθμού διαφάνειας 2">
            <a:extLst>
              <a:ext uri="{FF2B5EF4-FFF2-40B4-BE49-F238E27FC236}">
                <a16:creationId xmlns:a16="http://schemas.microsoft.com/office/drawing/2014/main" id="{3B5FDF85-DBB6-4B75-8F4D-B9C35F91E508}"/>
              </a:ext>
            </a:extLst>
          </p:cNvPr>
          <p:cNvSpPr>
            <a:spLocks noGrp="1"/>
          </p:cNvSpPr>
          <p:nvPr>
            <p:ph type="sldNum" sz="quarter" idx="12"/>
          </p:nvPr>
        </p:nvSpPr>
        <p:spPr>
          <a:xfrm>
            <a:off x="11346024" y="6475445"/>
            <a:ext cx="845976" cy="178045"/>
          </a:xfrm>
        </p:spPr>
        <p:txBody>
          <a:bodyPr/>
          <a:lstStyle/>
          <a:p>
            <a:fld id="{F16372F3-0D51-4D83-A10D-06A3D557BBC0}" type="slidenum">
              <a:rPr lang="en-US" smtClean="0"/>
              <a:pPr/>
              <a:t>1</a:t>
            </a:fld>
            <a:endParaRPr lang="en-US" dirty="0"/>
          </a:p>
        </p:txBody>
      </p:sp>
      <p:pic>
        <p:nvPicPr>
          <p:cNvPr id="2" name="Εικόνα 5">
            <a:extLst>
              <a:ext uri="{FF2B5EF4-FFF2-40B4-BE49-F238E27FC236}">
                <a16:creationId xmlns:a16="http://schemas.microsoft.com/office/drawing/2014/main" id="{BDEC99C4-BFC7-1A3C-AE20-A61125D32A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458" t="17374" r="1298" b="13107"/>
          <a:stretch/>
        </p:blipFill>
        <p:spPr bwMode="auto">
          <a:xfrm>
            <a:off x="218036" y="280073"/>
            <a:ext cx="2041974" cy="6714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162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64815"/>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677032" y="1396820"/>
            <a:ext cx="10676768" cy="646331"/>
          </a:xfrm>
          <a:prstGeom prst="rect">
            <a:avLst/>
          </a:prstGeom>
          <a:noFill/>
        </p:spPr>
        <p:txBody>
          <a:bodyPr wrap="square" rtlCol="0">
            <a:spAutoFit/>
          </a:bodyPr>
          <a:lstStyle/>
          <a:p>
            <a:r>
              <a:rPr lang="el-GR" sz="3600" b="1" dirty="0">
                <a:solidFill>
                  <a:srgbClr val="002060"/>
                </a:solidFill>
                <a:latin typeface="+mj-lt"/>
                <a:ea typeface="+mj-ea"/>
                <a:cs typeface="+mj-cs"/>
              </a:rPr>
              <a:t>Μακροχρόνια Κινητικότητα Φοιτητών (1)</a:t>
            </a:r>
            <a:endParaRPr lang="en-US" sz="3600" b="1" dirty="0">
              <a:solidFill>
                <a:srgbClr val="002060"/>
              </a:solidFill>
              <a:latin typeface="+mj-lt"/>
              <a:ea typeface="+mj-ea"/>
              <a:cs typeface="+mj-cs"/>
            </a:endParaRPr>
          </a:p>
        </p:txBody>
      </p:sp>
      <p:sp>
        <p:nvSpPr>
          <p:cNvPr id="4" name="TextBox 3">
            <a:extLst>
              <a:ext uri="{FF2B5EF4-FFF2-40B4-BE49-F238E27FC236}">
                <a16:creationId xmlns:a16="http://schemas.microsoft.com/office/drawing/2014/main" id="{D0708F57-E890-4CD5-9930-23DBD2A6F335}"/>
              </a:ext>
            </a:extLst>
          </p:cNvPr>
          <p:cNvSpPr txBox="1"/>
          <p:nvPr/>
        </p:nvSpPr>
        <p:spPr>
          <a:xfrm>
            <a:off x="290864" y="2239752"/>
            <a:ext cx="8511702" cy="3170099"/>
          </a:xfrm>
          <a:prstGeom prst="rect">
            <a:avLst/>
          </a:prstGeom>
          <a:gradFill>
            <a:gsLst>
              <a:gs pos="23384">
                <a:srgbClr val="DEE6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a:solidFill>
              <a:schemeClr val="tx1"/>
            </a:solidFill>
          </a:ln>
        </p:spPr>
        <p:txBody>
          <a:bodyPr wrap="square" rtlCol="0">
            <a:spAutoFit/>
          </a:bodyPr>
          <a:lstStyle/>
          <a:p>
            <a:pPr>
              <a:buNone/>
            </a:pPr>
            <a:r>
              <a:rPr lang="el-GR" sz="2000" b="1" u="sng" dirty="0"/>
              <a:t>Επιλέξιμη περίοδος μετακίνησης με φυσική παρουσία</a:t>
            </a:r>
          </a:p>
          <a:p>
            <a:pPr>
              <a:buNone/>
            </a:pPr>
            <a:r>
              <a:rPr lang="el-GR" b="1" dirty="0">
                <a:solidFill>
                  <a:srgbClr val="002060"/>
                </a:solidFill>
              </a:rPr>
              <a:t> </a:t>
            </a:r>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Για φοιτητές (Σπουδές/Πρακτική Άσκηση)</a:t>
            </a:r>
          </a:p>
          <a:p>
            <a:pPr lvl="0">
              <a:buNone/>
            </a:pPr>
            <a:r>
              <a:rPr lang="el-GR" dirty="0">
                <a:solidFill>
                  <a:srgbClr val="002060"/>
                </a:solidFill>
              </a:rPr>
              <a:t>		-&gt; 2 έως 12 μήνες για σπουδές</a:t>
            </a:r>
          </a:p>
          <a:p>
            <a:pPr lvl="0">
              <a:buNone/>
            </a:pPr>
            <a:r>
              <a:rPr lang="el-GR" dirty="0">
                <a:solidFill>
                  <a:srgbClr val="002060"/>
                </a:solidFill>
              </a:rPr>
              <a:t>		-&gt; 2 έως 12 μήνες για πρακτική άσκηση </a:t>
            </a:r>
          </a:p>
          <a:p>
            <a:pPr lvl="0">
              <a:buNone/>
            </a:pPr>
            <a:r>
              <a:rPr lang="el-GR" dirty="0">
                <a:solidFill>
                  <a:srgbClr val="002060"/>
                </a:solidFill>
              </a:rPr>
              <a:t>		-&gt; 2 έως 12 μήνες για συνδυασμό σπουδών &amp; πρακτικής άσκησης</a:t>
            </a:r>
          </a:p>
          <a:p>
            <a:pPr lvl="0">
              <a:buNone/>
            </a:pPr>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Από το 1</a:t>
            </a:r>
            <a:r>
              <a:rPr lang="el-GR" baseline="30000" dirty="0">
                <a:solidFill>
                  <a:srgbClr val="002060"/>
                </a:solidFill>
              </a:rPr>
              <a:t>ο</a:t>
            </a:r>
            <a:r>
              <a:rPr lang="el-GR" dirty="0">
                <a:solidFill>
                  <a:srgbClr val="002060"/>
                </a:solidFill>
              </a:rPr>
              <a:t> έτος Σπουδών</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Έως 12 μήνες ανά κύκλο σπουδών</a:t>
            </a:r>
          </a:p>
          <a:p>
            <a:pPr marL="285750" lvl="0" indent="-285750">
              <a:buFont typeface="Arial" panose="020B0604020202020204" pitchFamily="34" charset="0"/>
              <a:buChar char="•"/>
            </a:pPr>
            <a:endParaRPr lang="el-GR" dirty="0"/>
          </a:p>
        </p:txBody>
      </p:sp>
      <p:sp>
        <p:nvSpPr>
          <p:cNvPr id="5" name="Θέση αριθμού διαφάνειας 4">
            <a:extLst>
              <a:ext uri="{FF2B5EF4-FFF2-40B4-BE49-F238E27FC236}">
                <a16:creationId xmlns:a16="http://schemas.microsoft.com/office/drawing/2014/main" id="{893757B7-5C3C-4E75-B245-6D471D600F02}"/>
              </a:ext>
            </a:extLst>
          </p:cNvPr>
          <p:cNvSpPr>
            <a:spLocks noGrp="1"/>
          </p:cNvSpPr>
          <p:nvPr>
            <p:ph type="sldNum" sz="quarter" idx="12"/>
          </p:nvPr>
        </p:nvSpPr>
        <p:spPr/>
        <p:txBody>
          <a:bodyPr/>
          <a:lstStyle/>
          <a:p>
            <a:fld id="{F16372F3-0D51-4D83-A10D-06A3D557BBC0}" type="slidenum">
              <a:rPr lang="en-US" smtClean="0"/>
              <a:pPr/>
              <a:t>10</a:t>
            </a:fld>
            <a:endParaRPr lang="en-US"/>
          </a:p>
        </p:txBody>
      </p:sp>
      <p:pic>
        <p:nvPicPr>
          <p:cNvPr id="2" name="Εικόνα 1">
            <a:extLst>
              <a:ext uri="{FF2B5EF4-FFF2-40B4-BE49-F238E27FC236}">
                <a16:creationId xmlns:a16="http://schemas.microsoft.com/office/drawing/2014/main" id="{EFBD38F1-8A46-2C7E-57D9-C4E0BE723E7C}"/>
              </a:ext>
            </a:extLst>
          </p:cNvPr>
          <p:cNvPicPr>
            <a:picLocks noChangeAspect="1"/>
          </p:cNvPicPr>
          <p:nvPr/>
        </p:nvPicPr>
        <p:blipFill>
          <a:blip r:embed="rId4"/>
          <a:stretch>
            <a:fillRect/>
          </a:stretch>
        </p:blipFill>
        <p:spPr>
          <a:xfrm>
            <a:off x="290864" y="359241"/>
            <a:ext cx="1943099" cy="676715"/>
          </a:xfrm>
          <a:prstGeom prst="rect">
            <a:avLst/>
          </a:prstGeom>
        </p:spPr>
      </p:pic>
      <p:pic>
        <p:nvPicPr>
          <p:cNvPr id="7" name="Picture 2" descr="Τα ποσά επιχορήγησης που λαμβάνουν οι φοιτητές που μετακινούνται για ...">
            <a:extLst>
              <a:ext uri="{FF2B5EF4-FFF2-40B4-BE49-F238E27FC236}">
                <a16:creationId xmlns:a16="http://schemas.microsoft.com/office/drawing/2014/main" id="{171E808B-0A1D-F881-C250-7ED880A059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3922" y="2602399"/>
            <a:ext cx="2896492" cy="239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87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16176"/>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1142163" y="1126543"/>
            <a:ext cx="9859758" cy="646331"/>
          </a:xfrm>
          <a:prstGeom prst="rect">
            <a:avLst/>
          </a:prstGeom>
          <a:solidFill>
            <a:schemeClr val="accent1">
              <a:lumMod val="40000"/>
              <a:lumOff val="60000"/>
            </a:schemeClr>
          </a:solidFill>
        </p:spPr>
        <p:txBody>
          <a:bodyPr wrap="square" rtlCol="0">
            <a:spAutoFit/>
          </a:bodyPr>
          <a:lstStyle/>
          <a:p>
            <a:pPr algn="ctr"/>
            <a:r>
              <a:rPr lang="el-GR" sz="3600" b="1" dirty="0">
                <a:solidFill>
                  <a:srgbClr val="002060"/>
                </a:solidFill>
                <a:latin typeface="+mj-lt"/>
                <a:ea typeface="+mj-ea"/>
                <a:cs typeface="+mj-cs"/>
              </a:rPr>
              <a:t>Μακροχρόνια Κινητικότητα Φοιτητών (2)</a:t>
            </a:r>
            <a:endParaRPr lang="en-US" sz="3600" b="1" dirty="0">
              <a:solidFill>
                <a:srgbClr val="002060"/>
              </a:solidFill>
              <a:latin typeface="+mj-lt"/>
              <a:ea typeface="+mj-ea"/>
              <a:cs typeface="+mj-cs"/>
            </a:endParaRPr>
          </a:p>
        </p:txBody>
      </p:sp>
      <p:sp>
        <p:nvSpPr>
          <p:cNvPr id="5" name="Θέση αριθμού διαφάνειας 4">
            <a:extLst>
              <a:ext uri="{FF2B5EF4-FFF2-40B4-BE49-F238E27FC236}">
                <a16:creationId xmlns:a16="http://schemas.microsoft.com/office/drawing/2014/main" id="{6512D165-46EA-44B3-888C-119FF5B6F502}"/>
              </a:ext>
            </a:extLst>
          </p:cNvPr>
          <p:cNvSpPr>
            <a:spLocks noGrp="1"/>
          </p:cNvSpPr>
          <p:nvPr>
            <p:ph type="sldNum" sz="quarter" idx="12"/>
          </p:nvPr>
        </p:nvSpPr>
        <p:spPr/>
        <p:txBody>
          <a:bodyPr/>
          <a:lstStyle/>
          <a:p>
            <a:fld id="{F16372F3-0D51-4D83-A10D-06A3D557BBC0}" type="slidenum">
              <a:rPr lang="en-US" smtClean="0"/>
              <a:pPr/>
              <a:t>11</a:t>
            </a:fld>
            <a:endParaRPr lang="en-US"/>
          </a:p>
        </p:txBody>
      </p:sp>
      <p:pic>
        <p:nvPicPr>
          <p:cNvPr id="4" name="Εικόνα 3">
            <a:extLst>
              <a:ext uri="{FF2B5EF4-FFF2-40B4-BE49-F238E27FC236}">
                <a16:creationId xmlns:a16="http://schemas.microsoft.com/office/drawing/2014/main" id="{72154A1A-89C4-6308-782D-8E01175DDF93}"/>
              </a:ext>
            </a:extLst>
          </p:cNvPr>
          <p:cNvPicPr>
            <a:picLocks noChangeAspect="1"/>
          </p:cNvPicPr>
          <p:nvPr/>
        </p:nvPicPr>
        <p:blipFill>
          <a:blip r:embed="rId4"/>
          <a:stretch>
            <a:fillRect/>
          </a:stretch>
        </p:blipFill>
        <p:spPr>
          <a:xfrm>
            <a:off x="290864" y="359241"/>
            <a:ext cx="1943099" cy="676715"/>
          </a:xfrm>
          <a:prstGeom prst="rect">
            <a:avLst/>
          </a:prstGeom>
        </p:spPr>
      </p:pic>
      <p:graphicFrame>
        <p:nvGraphicFramePr>
          <p:cNvPr id="7" name="Πίνακας 6">
            <a:extLst>
              <a:ext uri="{FF2B5EF4-FFF2-40B4-BE49-F238E27FC236}">
                <a16:creationId xmlns:a16="http://schemas.microsoft.com/office/drawing/2014/main" id="{2BF82CB0-B9FD-D0B5-6498-A0555BE78173}"/>
              </a:ext>
            </a:extLst>
          </p:cNvPr>
          <p:cNvGraphicFramePr>
            <a:graphicFrameLocks noGrp="1"/>
          </p:cNvGraphicFramePr>
          <p:nvPr>
            <p:extLst>
              <p:ext uri="{D42A27DB-BD31-4B8C-83A1-F6EECF244321}">
                <p14:modId xmlns:p14="http://schemas.microsoft.com/office/powerpoint/2010/main" val="92313452"/>
              </p:ext>
            </p:extLst>
          </p:nvPr>
        </p:nvGraphicFramePr>
        <p:xfrm>
          <a:off x="1006152" y="1931669"/>
          <a:ext cx="9995771" cy="4567090"/>
        </p:xfrm>
        <a:graphic>
          <a:graphicData uri="http://schemas.openxmlformats.org/drawingml/2006/table">
            <a:tbl>
              <a:tblPr firstRow="1" firstCol="1" bandRow="1">
                <a:tableStyleId>{5C22544A-7EE6-4342-B048-85BDC9FD1C3A}</a:tableStyleId>
              </a:tblPr>
              <a:tblGrid>
                <a:gridCol w="2082412">
                  <a:extLst>
                    <a:ext uri="{9D8B030D-6E8A-4147-A177-3AD203B41FA5}">
                      <a16:colId xmlns:a16="http://schemas.microsoft.com/office/drawing/2014/main" val="692888517"/>
                    </a:ext>
                  </a:extLst>
                </a:gridCol>
                <a:gridCol w="3748535">
                  <a:extLst>
                    <a:ext uri="{9D8B030D-6E8A-4147-A177-3AD203B41FA5}">
                      <a16:colId xmlns:a16="http://schemas.microsoft.com/office/drawing/2014/main" val="4072721610"/>
                    </a:ext>
                  </a:extLst>
                </a:gridCol>
                <a:gridCol w="2082412">
                  <a:extLst>
                    <a:ext uri="{9D8B030D-6E8A-4147-A177-3AD203B41FA5}">
                      <a16:colId xmlns:a16="http://schemas.microsoft.com/office/drawing/2014/main" val="1271052111"/>
                    </a:ext>
                  </a:extLst>
                </a:gridCol>
                <a:gridCol w="2082412">
                  <a:extLst>
                    <a:ext uri="{9D8B030D-6E8A-4147-A177-3AD203B41FA5}">
                      <a16:colId xmlns:a16="http://schemas.microsoft.com/office/drawing/2014/main" val="32398747"/>
                    </a:ext>
                  </a:extLst>
                </a:gridCol>
              </a:tblGrid>
              <a:tr h="617228">
                <a:tc rowSpan="2">
                  <a:txBody>
                    <a:bodyPr/>
                    <a:lstStyle/>
                    <a:p>
                      <a:pPr algn="ctr">
                        <a:lnSpc>
                          <a:spcPct val="115000"/>
                        </a:lnSpc>
                        <a:spcAft>
                          <a:spcPts val="1000"/>
                        </a:spcAft>
                      </a:pPr>
                      <a:r>
                        <a:rPr lang="el-GR" sz="1200" kern="1200" dirty="0">
                          <a:effectLst/>
                        </a:rPr>
                        <a:t>Ομάδες Χωρών</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rowSpan="2">
                  <a:txBody>
                    <a:bodyPr/>
                    <a:lstStyle/>
                    <a:p>
                      <a:pPr algn="ctr">
                        <a:lnSpc>
                          <a:spcPct val="115000"/>
                        </a:lnSpc>
                        <a:spcAft>
                          <a:spcPts val="1000"/>
                        </a:spcAft>
                      </a:pPr>
                      <a:r>
                        <a:rPr lang="el-GR" sz="1200" kern="1200" dirty="0">
                          <a:effectLst/>
                        </a:rPr>
                        <a:t>Χώρες</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nSpc>
                          <a:spcPct val="115000"/>
                        </a:lnSpc>
                        <a:spcAft>
                          <a:spcPts val="1000"/>
                        </a:spcAft>
                      </a:pPr>
                      <a:r>
                        <a:rPr lang="el-GR" sz="1200" u="sng" kern="1200" dirty="0">
                          <a:effectLst/>
                        </a:rPr>
                        <a:t>Μακροχρόνια Κινητικότητα Φοιτητών για Σπουδές</a:t>
                      </a:r>
                      <a:endParaRPr lang="el-GR" sz="1200"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l-GR" sz="1200" u="sng" kern="1200" dirty="0">
                          <a:effectLst/>
                        </a:rPr>
                        <a:t>Μακροχρόνια Κινητικότητα Φοιτητών για Πρακτική Άσκηση</a:t>
                      </a:r>
                      <a:endParaRPr lang="el-GR" sz="1200"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36788599"/>
                  </a:ext>
                </a:extLst>
              </a:tr>
              <a:tr h="617228">
                <a:tc vMerge="1">
                  <a:txBody>
                    <a:bodyPr/>
                    <a:lstStyle/>
                    <a:p>
                      <a:endParaRPr lang="el-GR"/>
                    </a:p>
                  </a:txBody>
                  <a:tcPr/>
                </a:tc>
                <a:tc vMerge="1">
                  <a:txBody>
                    <a:bodyPr/>
                    <a:lstStyle/>
                    <a:p>
                      <a:endParaRPr lang="el-GR"/>
                    </a:p>
                  </a:txBody>
                  <a:tcPr/>
                </a:tc>
                <a:tc>
                  <a:txBody>
                    <a:bodyPr/>
                    <a:lstStyle/>
                    <a:p>
                      <a:pPr algn="ctr">
                        <a:lnSpc>
                          <a:spcPct val="115000"/>
                        </a:lnSpc>
                        <a:spcAft>
                          <a:spcPts val="1000"/>
                        </a:spcAft>
                      </a:pPr>
                      <a:r>
                        <a:rPr lang="el-GR" sz="1100" kern="1200" dirty="0">
                          <a:effectLst/>
                        </a:rPr>
                        <a:t>Ποσό μηνιαίας επιχορήγησης (€/μήνα)</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l-GR" sz="1100" kern="1200" dirty="0">
                          <a:effectLst/>
                        </a:rPr>
                        <a:t> Ποσό μηνιαίας επιχορήγησης (€/μήνα)</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04208399"/>
                  </a:ext>
                </a:extLst>
              </a:tr>
              <a:tr h="1110878">
                <a:tc>
                  <a:txBody>
                    <a:bodyPr/>
                    <a:lstStyle/>
                    <a:p>
                      <a:pPr algn="ctr">
                        <a:lnSpc>
                          <a:spcPct val="115000"/>
                        </a:lnSpc>
                        <a:spcAft>
                          <a:spcPts val="1000"/>
                        </a:spcAft>
                      </a:pPr>
                      <a:r>
                        <a:rPr lang="el-GR" sz="1200" kern="1200" dirty="0">
                          <a:effectLst/>
                        </a:rPr>
                        <a:t>Ομάδα 1</a:t>
                      </a:r>
                      <a:endParaRPr lang="el-GR" sz="1200" kern="100" dirty="0">
                        <a:effectLst/>
                      </a:endParaRPr>
                    </a:p>
                    <a:p>
                      <a:pPr algn="ctr">
                        <a:lnSpc>
                          <a:spcPct val="115000"/>
                        </a:lnSpc>
                        <a:spcAft>
                          <a:spcPts val="1000"/>
                        </a:spcAft>
                      </a:pPr>
                      <a:r>
                        <a:rPr lang="el-GR" sz="1200" kern="1200" dirty="0">
                          <a:effectLst/>
                        </a:rPr>
                        <a:t>Χώρες με υψηλό κόστος διαβίωσης</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indent="18415" algn="just">
                        <a:lnSpc>
                          <a:spcPct val="115000"/>
                        </a:lnSpc>
                        <a:spcAft>
                          <a:spcPts val="1000"/>
                        </a:spcAft>
                      </a:pPr>
                      <a:r>
                        <a:rPr lang="el-GR" sz="1100" kern="1200" dirty="0">
                          <a:effectLst/>
                        </a:rPr>
                        <a:t>Δανία, Φινλανδία, Ισλανδία, Ιρλανδία, Λιχτενστάιν, Λουξεμβούργο, Νορβηγία, Σουηδία</a:t>
                      </a:r>
                      <a:endParaRPr lang="el-GR" sz="1100" kern="100" dirty="0">
                        <a:effectLst/>
                      </a:endParaRPr>
                    </a:p>
                    <a:p>
                      <a:pPr indent="18415" algn="just">
                        <a:lnSpc>
                          <a:spcPct val="115000"/>
                        </a:lnSpc>
                        <a:spcAft>
                          <a:spcPts val="1000"/>
                        </a:spcAft>
                      </a:pPr>
                      <a:r>
                        <a:rPr lang="el-GR" sz="1100" kern="1200" dirty="0">
                          <a:effectLst/>
                        </a:rPr>
                        <a:t>Τρίτες Χώρες μη Συνδεδεμένες με το πρόγραμμα  από την Περιφέρεια 14 (Νήσοι </a:t>
                      </a:r>
                      <a:r>
                        <a:rPr lang="el-GR" sz="1100" kern="1200" dirty="0" err="1">
                          <a:effectLst/>
                        </a:rPr>
                        <a:t>Φερόες</a:t>
                      </a:r>
                      <a:r>
                        <a:rPr lang="el-GR" sz="1100" kern="1200" dirty="0">
                          <a:effectLst/>
                        </a:rPr>
                        <a:t>, Ελβετία, Ηνωμένο Βασίλειο)</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n-GB" sz="1100" kern="1200" dirty="0">
                          <a:effectLst/>
                        </a:rPr>
                        <a:t>5</a:t>
                      </a:r>
                      <a:r>
                        <a:rPr lang="el-GR" sz="1100" kern="1200" dirty="0">
                          <a:effectLst/>
                        </a:rPr>
                        <a:t>2</a:t>
                      </a:r>
                      <a:r>
                        <a:rPr lang="en-GB" sz="1100" kern="1200" dirty="0">
                          <a:effectLst/>
                        </a:rPr>
                        <a:t>0</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l-GR" sz="1100" kern="1200" dirty="0">
                          <a:effectLst/>
                        </a:rPr>
                        <a:t>670</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4091009"/>
                  </a:ext>
                </a:extLst>
              </a:tr>
              <a:tr h="1110878">
                <a:tc>
                  <a:txBody>
                    <a:bodyPr/>
                    <a:lstStyle/>
                    <a:p>
                      <a:pPr algn="ctr">
                        <a:lnSpc>
                          <a:spcPct val="115000"/>
                        </a:lnSpc>
                        <a:spcAft>
                          <a:spcPts val="1000"/>
                        </a:spcAft>
                      </a:pPr>
                      <a:r>
                        <a:rPr lang="el-GR" sz="1200" kern="1200" dirty="0">
                          <a:effectLst/>
                        </a:rPr>
                        <a:t>Ομάδα 2</a:t>
                      </a:r>
                      <a:endParaRPr lang="el-GR" sz="1200" kern="100" dirty="0">
                        <a:effectLst/>
                      </a:endParaRPr>
                    </a:p>
                    <a:p>
                      <a:pPr algn="ctr">
                        <a:lnSpc>
                          <a:spcPct val="115000"/>
                        </a:lnSpc>
                        <a:spcAft>
                          <a:spcPts val="1000"/>
                        </a:spcAft>
                      </a:pPr>
                      <a:r>
                        <a:rPr lang="el-GR" sz="1200" kern="1200" dirty="0">
                          <a:effectLst/>
                        </a:rPr>
                        <a:t>Χώρες με μεσαίο κόστος διαβίωσης</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just">
                        <a:lnSpc>
                          <a:spcPct val="115000"/>
                        </a:lnSpc>
                        <a:spcAft>
                          <a:spcPts val="1000"/>
                        </a:spcAft>
                      </a:pPr>
                      <a:r>
                        <a:rPr lang="el-GR" sz="1100" kern="1200">
                          <a:effectLst/>
                        </a:rPr>
                        <a:t>Αυστρία, Βέλγιο, Κύπρος, Γαλλία, Γερμανία, Ιταλία, Μάλτα, Ολλανδία, Πορτογαλία, Ισπανία</a:t>
                      </a:r>
                      <a:endParaRPr lang="el-GR" sz="1100" kern="100">
                        <a:effectLst/>
                      </a:endParaRPr>
                    </a:p>
                    <a:p>
                      <a:pPr algn="just">
                        <a:lnSpc>
                          <a:spcPct val="115000"/>
                        </a:lnSpc>
                        <a:spcAft>
                          <a:spcPts val="1000"/>
                        </a:spcAft>
                      </a:pPr>
                      <a:r>
                        <a:rPr lang="el-GR" sz="1100" kern="1200">
                          <a:effectLst/>
                        </a:rPr>
                        <a:t>Τρίτες Χώρες μη Συνδεδεμένες με το πρόγραμμα  από την Περιφέρεια 13 (Ανδόρα, Μονακό, Σαν Μαρίνο, Βατικανό)</a:t>
                      </a:r>
                      <a:endParaRPr lang="el-G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n-GB" sz="1100" kern="1200">
                          <a:effectLst/>
                        </a:rPr>
                        <a:t>4</a:t>
                      </a:r>
                      <a:r>
                        <a:rPr lang="el-GR" sz="1100" kern="1200">
                          <a:effectLst/>
                        </a:rPr>
                        <a:t>7</a:t>
                      </a:r>
                      <a:r>
                        <a:rPr lang="en-GB" sz="1100" kern="1200">
                          <a:effectLst/>
                        </a:rPr>
                        <a:t>0</a:t>
                      </a:r>
                      <a:endParaRPr lang="el-G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l-GR" sz="1100" kern="1200" dirty="0">
                          <a:effectLst/>
                        </a:rPr>
                        <a:t>620</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47042729"/>
                  </a:ext>
                </a:extLst>
              </a:tr>
              <a:tr h="1110878">
                <a:tc>
                  <a:txBody>
                    <a:bodyPr/>
                    <a:lstStyle/>
                    <a:p>
                      <a:pPr algn="ctr">
                        <a:lnSpc>
                          <a:spcPct val="115000"/>
                        </a:lnSpc>
                        <a:spcAft>
                          <a:spcPts val="1000"/>
                        </a:spcAft>
                      </a:pPr>
                      <a:r>
                        <a:rPr lang="el-GR" sz="1200" kern="1200" dirty="0">
                          <a:effectLst/>
                        </a:rPr>
                        <a:t>Ομάδα 3 Χώρες με χαμηλό κόστος διαβίωσης</a:t>
                      </a:r>
                      <a:endParaRPr lang="el-GR" sz="1200" kern="100" dirty="0">
                        <a:effectLst/>
                      </a:endParaRPr>
                    </a:p>
                    <a:p>
                      <a:pPr algn="ctr">
                        <a:lnSpc>
                          <a:spcPct val="115000"/>
                        </a:lnSpc>
                        <a:spcAft>
                          <a:spcPts val="1000"/>
                        </a:spcAft>
                      </a:pPr>
                      <a:r>
                        <a:rPr lang="el-GR" sz="1200" kern="12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just">
                        <a:lnSpc>
                          <a:spcPct val="115000"/>
                        </a:lnSpc>
                        <a:spcAft>
                          <a:spcPts val="1000"/>
                        </a:spcAft>
                      </a:pPr>
                      <a:r>
                        <a:rPr lang="el-GR" sz="1100" kern="1200" dirty="0">
                          <a:effectLst/>
                        </a:rPr>
                        <a:t>Βουλγαρία, Κροατία, Δημοκρατία της Τσεχίας, Εσθονία, Ουγγαρία, Λετονία, Λιθουανία, Πολωνία, Ρουμανία, Σερβία, Σλοβακία, Σλοβενία, Βόρεια Μακεδονία, Τουρκία</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n-GB" sz="1100" kern="1200">
                          <a:effectLst/>
                        </a:rPr>
                        <a:t>4</a:t>
                      </a:r>
                      <a:r>
                        <a:rPr lang="el-GR" sz="1100" kern="1200">
                          <a:effectLst/>
                        </a:rPr>
                        <a:t>2</a:t>
                      </a:r>
                      <a:r>
                        <a:rPr lang="en-GB" sz="1100" kern="1200">
                          <a:effectLst/>
                        </a:rPr>
                        <a:t>0</a:t>
                      </a:r>
                      <a:endParaRPr lang="el-G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6925" marR="66925" marT="9295" marB="0" anchor="ctr"/>
                </a:tc>
                <a:tc>
                  <a:txBody>
                    <a:bodyPr/>
                    <a:lstStyle/>
                    <a:p>
                      <a:pPr algn="ctr">
                        <a:lnSpc>
                          <a:spcPct val="115000"/>
                        </a:lnSpc>
                        <a:spcAft>
                          <a:spcPts val="1000"/>
                        </a:spcAft>
                      </a:pPr>
                      <a:r>
                        <a:rPr lang="el-GR" sz="1100" kern="1200" dirty="0">
                          <a:effectLst/>
                        </a:rPr>
                        <a:t>570</a:t>
                      </a:r>
                      <a:endParaRPr lang="el-G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22523557"/>
                  </a:ext>
                </a:extLst>
              </a:tr>
            </a:tbl>
          </a:graphicData>
        </a:graphic>
      </p:graphicFrame>
    </p:spTree>
    <p:extLst>
      <p:ext uri="{BB962C8B-B14F-4D97-AF65-F5344CB8AC3E}">
        <p14:creationId xmlns:p14="http://schemas.microsoft.com/office/powerpoint/2010/main" val="352814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64815"/>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2735006" y="902556"/>
            <a:ext cx="10676768" cy="584775"/>
          </a:xfrm>
          <a:prstGeom prst="rect">
            <a:avLst/>
          </a:prstGeom>
          <a:noFill/>
        </p:spPr>
        <p:txBody>
          <a:bodyPr wrap="square" rtlCol="0">
            <a:spAutoFit/>
          </a:bodyPr>
          <a:lstStyle/>
          <a:p>
            <a:r>
              <a:rPr lang="el-GR" sz="3200" b="1" dirty="0">
                <a:solidFill>
                  <a:srgbClr val="002060"/>
                </a:solidFill>
                <a:latin typeface="+mj-lt"/>
                <a:ea typeface="+mj-ea"/>
                <a:cs typeface="+mj-cs"/>
              </a:rPr>
              <a:t>Κινητικότητα Φοιτητών με Λιγότερες Ευκαιρίες </a:t>
            </a:r>
            <a:endParaRPr lang="en-US" sz="3200" b="1" dirty="0">
              <a:solidFill>
                <a:srgbClr val="002060"/>
              </a:solidFill>
              <a:latin typeface="+mj-lt"/>
              <a:ea typeface="+mj-ea"/>
              <a:cs typeface="+mj-cs"/>
            </a:endParaRPr>
          </a:p>
        </p:txBody>
      </p:sp>
      <p:sp>
        <p:nvSpPr>
          <p:cNvPr id="4" name="Θέση αριθμού διαφάνειας 3">
            <a:extLst>
              <a:ext uri="{FF2B5EF4-FFF2-40B4-BE49-F238E27FC236}">
                <a16:creationId xmlns:a16="http://schemas.microsoft.com/office/drawing/2014/main" id="{40330FF4-B489-4210-A1CE-CC8D2AC969CA}"/>
              </a:ext>
            </a:extLst>
          </p:cNvPr>
          <p:cNvSpPr>
            <a:spLocks noGrp="1"/>
          </p:cNvSpPr>
          <p:nvPr>
            <p:ph type="sldNum" sz="quarter" idx="12"/>
          </p:nvPr>
        </p:nvSpPr>
        <p:spPr/>
        <p:txBody>
          <a:bodyPr/>
          <a:lstStyle/>
          <a:p>
            <a:fld id="{F16372F3-0D51-4D83-A10D-06A3D557BBC0}" type="slidenum">
              <a:rPr lang="en-US" smtClean="0"/>
              <a:pPr/>
              <a:t>12</a:t>
            </a:fld>
            <a:endParaRPr lang="en-US"/>
          </a:p>
        </p:txBody>
      </p:sp>
      <p:pic>
        <p:nvPicPr>
          <p:cNvPr id="2" name="Εικόνα 1">
            <a:extLst>
              <a:ext uri="{FF2B5EF4-FFF2-40B4-BE49-F238E27FC236}">
                <a16:creationId xmlns:a16="http://schemas.microsoft.com/office/drawing/2014/main" id="{C9C63137-5F53-7630-2ECB-5ED6DB040A5F}"/>
              </a:ext>
            </a:extLst>
          </p:cNvPr>
          <p:cNvPicPr>
            <a:picLocks noChangeAspect="1"/>
          </p:cNvPicPr>
          <p:nvPr/>
        </p:nvPicPr>
        <p:blipFill>
          <a:blip r:embed="rId4"/>
          <a:stretch>
            <a:fillRect/>
          </a:stretch>
        </p:blipFill>
        <p:spPr>
          <a:xfrm>
            <a:off x="290864" y="359241"/>
            <a:ext cx="1943099" cy="676715"/>
          </a:xfrm>
          <a:prstGeom prst="rect">
            <a:avLst/>
          </a:prstGeom>
        </p:spPr>
      </p:pic>
      <p:graphicFrame>
        <p:nvGraphicFramePr>
          <p:cNvPr id="7" name="Διάγραμμα 6">
            <a:extLst>
              <a:ext uri="{FF2B5EF4-FFF2-40B4-BE49-F238E27FC236}">
                <a16:creationId xmlns:a16="http://schemas.microsoft.com/office/drawing/2014/main" id="{3582455B-8911-1988-A515-8609B48EE26D}"/>
              </a:ext>
            </a:extLst>
          </p:cNvPr>
          <p:cNvGraphicFramePr/>
          <p:nvPr>
            <p:extLst>
              <p:ext uri="{D42A27DB-BD31-4B8C-83A1-F6EECF244321}">
                <p14:modId xmlns:p14="http://schemas.microsoft.com/office/powerpoint/2010/main" val="4042798983"/>
              </p:ext>
            </p:extLst>
          </p:nvPr>
        </p:nvGraphicFramePr>
        <p:xfrm>
          <a:off x="-922176" y="1358252"/>
          <a:ext cx="1227597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879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64815"/>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920192" y="1148027"/>
            <a:ext cx="10676768" cy="615553"/>
          </a:xfrm>
          <a:prstGeom prst="rect">
            <a:avLst/>
          </a:prstGeom>
          <a:noFill/>
        </p:spPr>
        <p:txBody>
          <a:bodyPr wrap="square" rtlCol="0">
            <a:spAutoFit/>
          </a:bodyPr>
          <a:lstStyle/>
          <a:p>
            <a:r>
              <a:rPr lang="el-GR" sz="3400" b="1" dirty="0">
                <a:solidFill>
                  <a:srgbClr val="002060"/>
                </a:solidFill>
                <a:latin typeface="+mj-lt"/>
                <a:ea typeface="+mj-ea"/>
                <a:cs typeface="+mj-cs"/>
              </a:rPr>
              <a:t>Βραχυχρόνια Κινητικότητα Φοιτητών (1) </a:t>
            </a:r>
            <a:endParaRPr lang="en-US" sz="3400" b="1" dirty="0">
              <a:solidFill>
                <a:srgbClr val="002060"/>
              </a:solidFill>
              <a:latin typeface="+mj-lt"/>
              <a:ea typeface="+mj-ea"/>
              <a:cs typeface="+mj-cs"/>
            </a:endParaRPr>
          </a:p>
        </p:txBody>
      </p:sp>
      <p:pic>
        <p:nvPicPr>
          <p:cNvPr id="7" name="Εικόνα 6">
            <a:extLst>
              <a:ext uri="{FF2B5EF4-FFF2-40B4-BE49-F238E27FC236}">
                <a16:creationId xmlns:a16="http://schemas.microsoft.com/office/drawing/2014/main" id="{F1E1E1CD-0509-4236-BEB1-D322526A180D}"/>
              </a:ext>
            </a:extLst>
          </p:cNvPr>
          <p:cNvPicPr>
            <a:picLocks noChangeAspect="1"/>
          </p:cNvPicPr>
          <p:nvPr/>
        </p:nvPicPr>
        <p:blipFill>
          <a:blip r:embed="rId4" cstate="print"/>
          <a:stretch>
            <a:fillRect/>
          </a:stretch>
        </p:blipFill>
        <p:spPr>
          <a:xfrm>
            <a:off x="10848429" y="5558139"/>
            <a:ext cx="1371600" cy="1309402"/>
          </a:xfrm>
          <a:prstGeom prst="rect">
            <a:avLst/>
          </a:prstGeom>
        </p:spPr>
      </p:pic>
      <p:sp>
        <p:nvSpPr>
          <p:cNvPr id="5" name="Θέση αριθμού διαφάνειας 4">
            <a:extLst>
              <a:ext uri="{FF2B5EF4-FFF2-40B4-BE49-F238E27FC236}">
                <a16:creationId xmlns:a16="http://schemas.microsoft.com/office/drawing/2014/main" id="{FDAD1DAC-5A9B-4823-95BE-87FFCF85342F}"/>
              </a:ext>
            </a:extLst>
          </p:cNvPr>
          <p:cNvSpPr>
            <a:spLocks noGrp="1"/>
          </p:cNvSpPr>
          <p:nvPr>
            <p:ph type="sldNum" sz="quarter" idx="12"/>
          </p:nvPr>
        </p:nvSpPr>
        <p:spPr/>
        <p:txBody>
          <a:bodyPr/>
          <a:lstStyle/>
          <a:p>
            <a:fld id="{F16372F3-0D51-4D83-A10D-06A3D557BBC0}" type="slidenum">
              <a:rPr lang="en-US" smtClean="0"/>
              <a:pPr/>
              <a:t>13</a:t>
            </a:fld>
            <a:endParaRPr lang="en-US"/>
          </a:p>
        </p:txBody>
      </p:sp>
      <p:pic>
        <p:nvPicPr>
          <p:cNvPr id="4" name="Εικόνα 3">
            <a:extLst>
              <a:ext uri="{FF2B5EF4-FFF2-40B4-BE49-F238E27FC236}">
                <a16:creationId xmlns:a16="http://schemas.microsoft.com/office/drawing/2014/main" id="{7A5C1480-4A53-179B-1E99-26905E7DA313}"/>
              </a:ext>
            </a:extLst>
          </p:cNvPr>
          <p:cNvPicPr>
            <a:picLocks noChangeAspect="1"/>
          </p:cNvPicPr>
          <p:nvPr/>
        </p:nvPicPr>
        <p:blipFill>
          <a:blip r:embed="rId5"/>
          <a:stretch>
            <a:fillRect/>
          </a:stretch>
        </p:blipFill>
        <p:spPr>
          <a:xfrm>
            <a:off x="290864" y="359241"/>
            <a:ext cx="1943099" cy="676715"/>
          </a:xfrm>
          <a:prstGeom prst="rect">
            <a:avLst/>
          </a:prstGeom>
        </p:spPr>
      </p:pic>
      <p:graphicFrame>
        <p:nvGraphicFramePr>
          <p:cNvPr id="9" name="Διάγραμμα 8">
            <a:extLst>
              <a:ext uri="{FF2B5EF4-FFF2-40B4-BE49-F238E27FC236}">
                <a16:creationId xmlns:a16="http://schemas.microsoft.com/office/drawing/2014/main" id="{D44C8994-75BE-2704-3992-CB3E50202D7C}"/>
              </a:ext>
            </a:extLst>
          </p:cNvPr>
          <p:cNvGraphicFramePr/>
          <p:nvPr>
            <p:extLst>
              <p:ext uri="{D42A27DB-BD31-4B8C-83A1-F6EECF244321}">
                <p14:modId xmlns:p14="http://schemas.microsoft.com/office/powerpoint/2010/main" val="497958765"/>
              </p:ext>
            </p:extLst>
          </p:nvPr>
        </p:nvGraphicFramePr>
        <p:xfrm>
          <a:off x="502298" y="1908256"/>
          <a:ext cx="11019453" cy="45905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3483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64815"/>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1262413" y="1494326"/>
            <a:ext cx="9923436" cy="615553"/>
          </a:xfrm>
          <a:prstGeom prst="rect">
            <a:avLst/>
          </a:prstGeom>
          <a:noFill/>
        </p:spPr>
        <p:txBody>
          <a:bodyPr wrap="square" rtlCol="0">
            <a:spAutoFit/>
          </a:bodyPr>
          <a:lstStyle/>
          <a:p>
            <a:r>
              <a:rPr lang="el-GR" sz="3400" b="1" dirty="0">
                <a:solidFill>
                  <a:srgbClr val="002060"/>
                </a:solidFill>
                <a:latin typeface="+mj-lt"/>
                <a:ea typeface="+mj-ea"/>
                <a:cs typeface="+mj-cs"/>
              </a:rPr>
              <a:t>Βραχυχρόνια Κινητικότητα Φοιτητών (2)</a:t>
            </a:r>
            <a:endParaRPr lang="en-US" sz="3400" b="1" dirty="0">
              <a:solidFill>
                <a:srgbClr val="002060"/>
              </a:solidFill>
              <a:latin typeface="+mj-lt"/>
              <a:ea typeface="+mj-ea"/>
              <a:cs typeface="+mj-cs"/>
            </a:endParaRPr>
          </a:p>
        </p:txBody>
      </p:sp>
      <p:sp>
        <p:nvSpPr>
          <p:cNvPr id="2" name="TextBox 1">
            <a:extLst>
              <a:ext uri="{FF2B5EF4-FFF2-40B4-BE49-F238E27FC236}">
                <a16:creationId xmlns:a16="http://schemas.microsoft.com/office/drawing/2014/main" id="{0556159A-DD97-4F00-9126-0014F2BA2F79}"/>
              </a:ext>
            </a:extLst>
          </p:cNvPr>
          <p:cNvSpPr txBox="1"/>
          <p:nvPr/>
        </p:nvSpPr>
        <p:spPr>
          <a:xfrm>
            <a:off x="285050" y="2376337"/>
            <a:ext cx="11236701" cy="3447098"/>
          </a:xfrm>
          <a:prstGeom prst="rect">
            <a:avLst/>
          </a:prstGeom>
          <a:solidFill>
            <a:schemeClr val="accent4">
              <a:lumMod val="20000"/>
              <a:lumOff val="80000"/>
            </a:schemeClr>
          </a:solidFill>
          <a:ln w="76200">
            <a:solidFill>
              <a:schemeClr val="tx1"/>
            </a:solidFill>
          </a:ln>
        </p:spPr>
        <p:txBody>
          <a:bodyPr wrap="square" rtlCol="0">
            <a:spAutoFit/>
          </a:bodyPr>
          <a:lstStyle/>
          <a:p>
            <a:pPr marL="285750" indent="-285750">
              <a:buFont typeface="Arial" panose="020B0604020202020204" pitchFamily="34" charset="0"/>
              <a:buChar char="•"/>
            </a:pPr>
            <a:endParaRPr lang="el-GR" sz="2000" dirty="0"/>
          </a:p>
          <a:p>
            <a:pPr algn="just"/>
            <a:r>
              <a:rPr lang="el-GR" sz="2000" dirty="0"/>
              <a:t>Φοιτητές και προσφάτως </a:t>
            </a:r>
            <a:r>
              <a:rPr lang="el-GR" sz="2000" dirty="0" err="1"/>
              <a:t>αποφοιτήσαντες</a:t>
            </a:r>
            <a:r>
              <a:rPr lang="el-GR" sz="2000" dirty="0"/>
              <a:t> </a:t>
            </a:r>
            <a:r>
              <a:rPr lang="el-GR" sz="2000" b="1" dirty="0"/>
              <a:t>που δεν λαμβάνουν επιχορήγηση για την κάλυψη δαπανών </a:t>
            </a:r>
            <a:r>
              <a:rPr lang="el-GR" sz="2000" b="1" dirty="0" err="1"/>
              <a:t>ταξιδίου</a:t>
            </a:r>
            <a:r>
              <a:rPr lang="el-GR" sz="2000" dirty="0"/>
              <a:t>, μπορούν να επιλέξουν </a:t>
            </a:r>
            <a:r>
              <a:rPr lang="el-GR" sz="2000" b="1" dirty="0"/>
              <a:t>πράσινη μετακίνηση</a:t>
            </a:r>
            <a:r>
              <a:rPr lang="en-US" sz="2000" dirty="0"/>
              <a:t>*</a:t>
            </a:r>
            <a:r>
              <a:rPr lang="el-GR" sz="2000" dirty="0"/>
              <a:t>. </a:t>
            </a:r>
          </a:p>
          <a:p>
            <a:pPr algn="just"/>
            <a:r>
              <a:rPr lang="el-GR" sz="2000" dirty="0"/>
              <a:t>Στην περίπτωση αυτή, θα λάβουν μια εφάπαξ συνεισφορά ύψους </a:t>
            </a:r>
            <a:r>
              <a:rPr lang="el-GR" sz="2000" b="1" dirty="0"/>
              <a:t>50 ευρώ </a:t>
            </a:r>
            <a:r>
              <a:rPr lang="el-GR" sz="2000" dirty="0"/>
              <a:t>ως ενίσχυση για την κάλυψη δαπανών ταξιδίου και έως </a:t>
            </a:r>
            <a:r>
              <a:rPr lang="el-GR" sz="2000" b="1" dirty="0"/>
              <a:t>6 ημέρες πρόσθετη επιχορήγηση ατομικής υποστήριξης</a:t>
            </a:r>
            <a:r>
              <a:rPr lang="el-GR" sz="2000" dirty="0"/>
              <a:t>, για την κάλυψη των ημερών ταξιδίου μετ’ επιστροφής.</a:t>
            </a:r>
            <a:endParaRPr lang="en-US" sz="2000" dirty="0"/>
          </a:p>
          <a:p>
            <a:endParaRPr lang="en-US" sz="2000" dirty="0"/>
          </a:p>
          <a:p>
            <a:r>
              <a:rPr lang="en-US" sz="2000" dirty="0"/>
              <a:t>*</a:t>
            </a:r>
            <a:r>
              <a:rPr lang="el-GR" sz="2000" b="1" i="1" u="sng" dirty="0"/>
              <a:t>Πράσινη μετακίνηση</a:t>
            </a:r>
            <a:r>
              <a:rPr lang="el-GR" sz="2000" i="1" dirty="0"/>
              <a:t>: χρήση μέσων μεταφοράς για το κύριο μέρος της μετακίνησης με μειωμένο αποτύπωμα άνθρακα ή εν γένει περιβαλλοντικό αποτύπωμα όπως π.χ. λεωφορείο, τρένο ή </a:t>
            </a:r>
            <a:r>
              <a:rPr lang="el-GR" sz="2000" i="1" dirty="0" err="1"/>
              <a:t>συνεπιβατισμό</a:t>
            </a:r>
            <a:r>
              <a:rPr lang="el-GR" sz="2000" i="1" dirty="0"/>
              <a:t> (</a:t>
            </a:r>
            <a:r>
              <a:rPr lang="en-US" sz="2000" i="1" dirty="0"/>
              <a:t>carpooling</a:t>
            </a:r>
            <a:r>
              <a:rPr lang="el-GR" sz="2000" i="1" dirty="0"/>
              <a:t>).</a:t>
            </a:r>
          </a:p>
          <a:p>
            <a:endParaRPr lang="en-US" dirty="0"/>
          </a:p>
        </p:txBody>
      </p:sp>
      <p:sp>
        <p:nvSpPr>
          <p:cNvPr id="5" name="Θέση αριθμού διαφάνειας 4">
            <a:extLst>
              <a:ext uri="{FF2B5EF4-FFF2-40B4-BE49-F238E27FC236}">
                <a16:creationId xmlns:a16="http://schemas.microsoft.com/office/drawing/2014/main" id="{FDAD1DAC-5A9B-4823-95BE-87FFCF85342F}"/>
              </a:ext>
            </a:extLst>
          </p:cNvPr>
          <p:cNvSpPr>
            <a:spLocks noGrp="1"/>
          </p:cNvSpPr>
          <p:nvPr>
            <p:ph type="sldNum" sz="quarter" idx="12"/>
          </p:nvPr>
        </p:nvSpPr>
        <p:spPr/>
        <p:txBody>
          <a:bodyPr/>
          <a:lstStyle/>
          <a:p>
            <a:fld id="{F16372F3-0D51-4D83-A10D-06A3D557BBC0}" type="slidenum">
              <a:rPr lang="en-US" smtClean="0"/>
              <a:pPr/>
              <a:t>14</a:t>
            </a:fld>
            <a:endParaRPr lang="en-US"/>
          </a:p>
        </p:txBody>
      </p:sp>
      <p:pic>
        <p:nvPicPr>
          <p:cNvPr id="4" name="Εικόνα 3">
            <a:extLst>
              <a:ext uri="{FF2B5EF4-FFF2-40B4-BE49-F238E27FC236}">
                <a16:creationId xmlns:a16="http://schemas.microsoft.com/office/drawing/2014/main" id="{7A5C1480-4A53-179B-1E99-26905E7DA313}"/>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8366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670249" y="2864815"/>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887844" y="860260"/>
            <a:ext cx="9204845" cy="461665"/>
          </a:xfrm>
          <a:prstGeom prst="rect">
            <a:avLst/>
          </a:prstGeom>
          <a:noFill/>
        </p:spPr>
        <p:txBody>
          <a:bodyPr wrap="square" rtlCol="0">
            <a:spAutoFit/>
          </a:bodyPr>
          <a:lstStyle/>
          <a:p>
            <a:pPr algn="ctr"/>
            <a:r>
              <a:rPr lang="el-GR" sz="2400" b="1" dirty="0">
                <a:solidFill>
                  <a:srgbClr val="002060"/>
                </a:solidFill>
                <a:latin typeface="+mj-lt"/>
                <a:ea typeface="+mj-ea"/>
                <a:cs typeface="+mj-cs"/>
              </a:rPr>
              <a:t>Βραχυχρόνια Κινητικότητα Φοιτητών (3)</a:t>
            </a:r>
            <a:endParaRPr lang="en-US" sz="2400" b="1" dirty="0">
              <a:solidFill>
                <a:srgbClr val="002060"/>
              </a:solidFill>
              <a:latin typeface="+mj-lt"/>
              <a:ea typeface="+mj-ea"/>
              <a:cs typeface="+mj-cs"/>
            </a:endParaRPr>
          </a:p>
        </p:txBody>
      </p:sp>
      <p:graphicFrame>
        <p:nvGraphicFramePr>
          <p:cNvPr id="4" name="Πίνακας 3">
            <a:extLst>
              <a:ext uri="{FF2B5EF4-FFF2-40B4-BE49-F238E27FC236}">
                <a16:creationId xmlns:a16="http://schemas.microsoft.com/office/drawing/2014/main" id="{C54EB6B4-159A-47EB-B047-F1EED8E15F3F}"/>
              </a:ext>
            </a:extLst>
          </p:cNvPr>
          <p:cNvGraphicFramePr>
            <a:graphicFrameLocks noGrp="1"/>
          </p:cNvGraphicFramePr>
          <p:nvPr>
            <p:extLst>
              <p:ext uri="{D42A27DB-BD31-4B8C-83A1-F6EECF244321}">
                <p14:modId xmlns:p14="http://schemas.microsoft.com/office/powerpoint/2010/main" val="2345595783"/>
              </p:ext>
            </p:extLst>
          </p:nvPr>
        </p:nvGraphicFramePr>
        <p:xfrm>
          <a:off x="178759" y="1789551"/>
          <a:ext cx="5181911" cy="3802431"/>
        </p:xfrm>
        <a:graphic>
          <a:graphicData uri="http://schemas.openxmlformats.org/drawingml/2006/table">
            <a:tbl>
              <a:tblPr firstRow="1" firstCol="1" bandRow="1">
                <a:tableStyleId>{5C22544A-7EE6-4342-B048-85BDC9FD1C3A}</a:tableStyleId>
              </a:tblPr>
              <a:tblGrid>
                <a:gridCol w="1789396">
                  <a:extLst>
                    <a:ext uri="{9D8B030D-6E8A-4147-A177-3AD203B41FA5}">
                      <a16:colId xmlns:a16="http://schemas.microsoft.com/office/drawing/2014/main" val="3360767497"/>
                    </a:ext>
                  </a:extLst>
                </a:gridCol>
                <a:gridCol w="1440180">
                  <a:extLst>
                    <a:ext uri="{9D8B030D-6E8A-4147-A177-3AD203B41FA5}">
                      <a16:colId xmlns:a16="http://schemas.microsoft.com/office/drawing/2014/main" val="1050053429"/>
                    </a:ext>
                  </a:extLst>
                </a:gridCol>
                <a:gridCol w="1952335">
                  <a:extLst>
                    <a:ext uri="{9D8B030D-6E8A-4147-A177-3AD203B41FA5}">
                      <a16:colId xmlns:a16="http://schemas.microsoft.com/office/drawing/2014/main" val="2059990188"/>
                    </a:ext>
                  </a:extLst>
                </a:gridCol>
              </a:tblGrid>
              <a:tr h="937841">
                <a:tc>
                  <a:txBody>
                    <a:bodyPr/>
                    <a:lstStyle/>
                    <a:p>
                      <a:pPr algn="ctr">
                        <a:lnSpc>
                          <a:spcPct val="150000"/>
                        </a:lnSpc>
                        <a:spcAft>
                          <a:spcPts val="1000"/>
                        </a:spcAft>
                      </a:pPr>
                      <a:r>
                        <a:rPr lang="el-GR" sz="1100" dirty="0">
                          <a:effectLst/>
                        </a:rPr>
                        <a:t>Διάρκεια Κινητικότητας με Φυσική Παρουσία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l-GR" sz="1100" dirty="0">
                          <a:effectLst/>
                        </a:rPr>
                        <a:t>Ποσό Επιχορήγησης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l-GR" sz="1100" dirty="0">
                          <a:effectLst/>
                        </a:rPr>
                        <a:t>Ομάδες με Λιγότερες Ευκαιρίες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7957583"/>
                  </a:ext>
                </a:extLst>
              </a:tr>
              <a:tr h="1432295">
                <a:tc>
                  <a:txBody>
                    <a:bodyPr/>
                    <a:lstStyle/>
                    <a:p>
                      <a:pPr algn="just">
                        <a:lnSpc>
                          <a:spcPct val="150000"/>
                        </a:lnSpc>
                        <a:spcAft>
                          <a:spcPts val="1000"/>
                        </a:spcAft>
                      </a:pPr>
                      <a:r>
                        <a:rPr lang="el-GR" sz="1100" dirty="0">
                          <a:effectLst/>
                        </a:rPr>
                        <a:t>΄Έως την 14</a:t>
                      </a:r>
                      <a:r>
                        <a:rPr lang="el-GR" sz="1100" baseline="30000" dirty="0">
                          <a:effectLst/>
                        </a:rPr>
                        <a:t>η</a:t>
                      </a:r>
                      <a:r>
                        <a:rPr lang="el-GR" sz="1100" dirty="0">
                          <a:effectLst/>
                        </a:rPr>
                        <a:t> ημέρα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l-GR" sz="1100" dirty="0">
                          <a:effectLst/>
                        </a:rPr>
                        <a:t>7</a:t>
                      </a:r>
                      <a:r>
                        <a:rPr lang="en-US" sz="1100" dirty="0">
                          <a:effectLst/>
                        </a:rPr>
                        <a:t>9</a:t>
                      </a:r>
                      <a:r>
                        <a:rPr lang="el-GR" sz="1100" dirty="0">
                          <a:effectLst/>
                        </a:rPr>
                        <a:t> ευρώ την ημέρα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l-GR" sz="1100" dirty="0">
                          <a:effectLst/>
                        </a:rPr>
                        <a:t>+100 ευρώ για ολόκληρη την περίοδο της κινητικότητας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9196445"/>
                  </a:ext>
                </a:extLst>
              </a:tr>
              <a:tr h="1432295">
                <a:tc>
                  <a:txBody>
                    <a:bodyPr/>
                    <a:lstStyle/>
                    <a:p>
                      <a:pPr algn="just">
                        <a:lnSpc>
                          <a:spcPct val="150000"/>
                        </a:lnSpc>
                        <a:spcAft>
                          <a:spcPts val="1000"/>
                        </a:spcAft>
                      </a:pPr>
                      <a:r>
                        <a:rPr lang="el-GR" sz="1100">
                          <a:effectLst/>
                        </a:rPr>
                        <a:t>Από την 15</a:t>
                      </a:r>
                      <a:r>
                        <a:rPr lang="el-GR" sz="1100" baseline="30000">
                          <a:effectLst/>
                        </a:rPr>
                        <a:t>η</a:t>
                      </a:r>
                      <a:r>
                        <a:rPr lang="el-GR" sz="1100">
                          <a:effectLst/>
                        </a:rPr>
                        <a:t> έως την 30</a:t>
                      </a:r>
                      <a:r>
                        <a:rPr lang="el-GR" sz="1100" baseline="30000">
                          <a:effectLst/>
                        </a:rPr>
                        <a:t>η</a:t>
                      </a:r>
                      <a:r>
                        <a:rPr lang="el-GR" sz="1100">
                          <a:effectLst/>
                        </a:rPr>
                        <a:t> ημέρα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l-GR" sz="1100" dirty="0">
                          <a:effectLst/>
                        </a:rPr>
                        <a:t>5</a:t>
                      </a:r>
                      <a:r>
                        <a:rPr lang="en-US" sz="1100">
                          <a:effectLst/>
                        </a:rPr>
                        <a:t>6</a:t>
                      </a:r>
                      <a:r>
                        <a:rPr lang="el-GR" sz="1100">
                          <a:effectLst/>
                        </a:rPr>
                        <a:t> </a:t>
                      </a:r>
                      <a:r>
                        <a:rPr lang="el-GR" sz="1100" dirty="0">
                          <a:effectLst/>
                        </a:rPr>
                        <a:t>ευρώ την ημέρα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1000"/>
                        </a:spcAft>
                      </a:pPr>
                      <a:r>
                        <a:rPr lang="el-GR" sz="1100" dirty="0">
                          <a:effectLst/>
                        </a:rPr>
                        <a:t>+150 ευρώ για ολόκληρη την περίοδο της κινητικότητας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8942167"/>
                  </a:ext>
                </a:extLst>
              </a:tr>
            </a:tbl>
          </a:graphicData>
        </a:graphic>
      </p:graphicFrame>
      <p:sp>
        <p:nvSpPr>
          <p:cNvPr id="5" name="Θέση αριθμού διαφάνειας 4">
            <a:extLst>
              <a:ext uri="{FF2B5EF4-FFF2-40B4-BE49-F238E27FC236}">
                <a16:creationId xmlns:a16="http://schemas.microsoft.com/office/drawing/2014/main" id="{E9EA3FC2-613C-4C27-847F-E4E374690E15}"/>
              </a:ext>
            </a:extLst>
          </p:cNvPr>
          <p:cNvSpPr>
            <a:spLocks noGrp="1"/>
          </p:cNvSpPr>
          <p:nvPr>
            <p:ph type="sldNum" sz="quarter" idx="12"/>
          </p:nvPr>
        </p:nvSpPr>
        <p:spPr/>
        <p:txBody>
          <a:bodyPr/>
          <a:lstStyle/>
          <a:p>
            <a:fld id="{F16372F3-0D51-4D83-A10D-06A3D557BBC0}" type="slidenum">
              <a:rPr lang="en-US" smtClean="0"/>
              <a:pPr/>
              <a:t>15</a:t>
            </a:fld>
            <a:endParaRPr lang="en-US"/>
          </a:p>
        </p:txBody>
      </p:sp>
      <p:pic>
        <p:nvPicPr>
          <p:cNvPr id="2" name="Εικόνα 1">
            <a:extLst>
              <a:ext uri="{FF2B5EF4-FFF2-40B4-BE49-F238E27FC236}">
                <a16:creationId xmlns:a16="http://schemas.microsoft.com/office/drawing/2014/main" id="{4CAD6EDE-E2F5-99A8-0F52-2589348FBE08}"/>
              </a:ext>
            </a:extLst>
          </p:cNvPr>
          <p:cNvPicPr>
            <a:picLocks noChangeAspect="1"/>
          </p:cNvPicPr>
          <p:nvPr/>
        </p:nvPicPr>
        <p:blipFill>
          <a:blip r:embed="rId4"/>
          <a:stretch>
            <a:fillRect/>
          </a:stretch>
        </p:blipFill>
        <p:spPr>
          <a:xfrm>
            <a:off x="290864" y="359241"/>
            <a:ext cx="1943099" cy="676715"/>
          </a:xfrm>
          <a:prstGeom prst="rect">
            <a:avLst/>
          </a:prstGeom>
        </p:spPr>
      </p:pic>
      <p:sp>
        <p:nvSpPr>
          <p:cNvPr id="3" name="TextBox 2">
            <a:extLst>
              <a:ext uri="{FF2B5EF4-FFF2-40B4-BE49-F238E27FC236}">
                <a16:creationId xmlns:a16="http://schemas.microsoft.com/office/drawing/2014/main" id="{8FEAF92B-0B5C-5724-40BE-ADAF8EAD4F63}"/>
              </a:ext>
            </a:extLst>
          </p:cNvPr>
          <p:cNvSpPr txBox="1"/>
          <p:nvPr/>
        </p:nvSpPr>
        <p:spPr>
          <a:xfrm>
            <a:off x="178759" y="1420517"/>
            <a:ext cx="5181910" cy="369332"/>
          </a:xfrm>
          <a:prstGeom prst="rect">
            <a:avLst/>
          </a:prstGeom>
          <a:solidFill>
            <a:schemeClr val="accent1">
              <a:lumMod val="20000"/>
              <a:lumOff val="80000"/>
            </a:schemeClr>
          </a:solidFill>
        </p:spPr>
        <p:txBody>
          <a:bodyPr wrap="square" rtlCol="0">
            <a:spAutoFit/>
          </a:bodyPr>
          <a:lstStyle/>
          <a:p>
            <a:pPr algn="ctr"/>
            <a:r>
              <a:rPr lang="el-GR" b="1" dirty="0"/>
              <a:t>Ατομική Υποστήριξη</a:t>
            </a:r>
          </a:p>
        </p:txBody>
      </p:sp>
      <p:graphicFrame>
        <p:nvGraphicFramePr>
          <p:cNvPr id="7" name="Πίνακας 6">
            <a:extLst>
              <a:ext uri="{FF2B5EF4-FFF2-40B4-BE49-F238E27FC236}">
                <a16:creationId xmlns:a16="http://schemas.microsoft.com/office/drawing/2014/main" id="{04181E7B-F233-7E59-5E66-E5722EC5C78F}"/>
              </a:ext>
            </a:extLst>
          </p:cNvPr>
          <p:cNvGraphicFramePr>
            <a:graphicFrameLocks noGrp="1"/>
          </p:cNvGraphicFramePr>
          <p:nvPr>
            <p:extLst>
              <p:ext uri="{D42A27DB-BD31-4B8C-83A1-F6EECF244321}">
                <p14:modId xmlns:p14="http://schemas.microsoft.com/office/powerpoint/2010/main" val="820056607"/>
              </p:ext>
            </p:extLst>
          </p:nvPr>
        </p:nvGraphicFramePr>
        <p:xfrm>
          <a:off x="5745819" y="1761390"/>
          <a:ext cx="5851141" cy="3900675"/>
        </p:xfrm>
        <a:graphic>
          <a:graphicData uri="http://schemas.openxmlformats.org/drawingml/2006/table">
            <a:tbl>
              <a:tblPr firstRow="1" firstCol="1" bandRow="1">
                <a:tableStyleId>{5C22544A-7EE6-4342-B048-85BDC9FD1C3A}</a:tableStyleId>
              </a:tblPr>
              <a:tblGrid>
                <a:gridCol w="1798631">
                  <a:extLst>
                    <a:ext uri="{9D8B030D-6E8A-4147-A177-3AD203B41FA5}">
                      <a16:colId xmlns:a16="http://schemas.microsoft.com/office/drawing/2014/main" val="1766210969"/>
                    </a:ext>
                  </a:extLst>
                </a:gridCol>
                <a:gridCol w="2091690">
                  <a:extLst>
                    <a:ext uri="{9D8B030D-6E8A-4147-A177-3AD203B41FA5}">
                      <a16:colId xmlns:a16="http://schemas.microsoft.com/office/drawing/2014/main" val="2235245331"/>
                    </a:ext>
                  </a:extLst>
                </a:gridCol>
                <a:gridCol w="1960820">
                  <a:extLst>
                    <a:ext uri="{9D8B030D-6E8A-4147-A177-3AD203B41FA5}">
                      <a16:colId xmlns:a16="http://schemas.microsoft.com/office/drawing/2014/main" val="2577791567"/>
                    </a:ext>
                  </a:extLst>
                </a:gridCol>
              </a:tblGrid>
              <a:tr h="503071">
                <a:tc>
                  <a:txBody>
                    <a:bodyPr/>
                    <a:lstStyle/>
                    <a:p>
                      <a:pPr algn="ctr">
                        <a:lnSpc>
                          <a:spcPct val="115000"/>
                        </a:lnSpc>
                        <a:spcAft>
                          <a:spcPts val="0"/>
                        </a:spcAft>
                      </a:pPr>
                      <a:r>
                        <a:rPr lang="el-GR" sz="1200" kern="1200" dirty="0">
                          <a:effectLst/>
                        </a:rPr>
                        <a:t>Αποστάσεις </a:t>
                      </a:r>
                      <a:r>
                        <a:rPr lang="el-GR" sz="1200" kern="1200" dirty="0" err="1">
                          <a:effectLst/>
                        </a:rPr>
                        <a:t>ταξιδίου</a:t>
                      </a:r>
                      <a:r>
                        <a:rPr lang="el-GR" sz="1200" kern="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200" kern="1200" dirty="0">
                          <a:effectLst/>
                        </a:rPr>
                        <a:t>Περίπτωση συνήθους μετακίνησης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200" kern="1200" dirty="0">
                          <a:effectLst/>
                        </a:rPr>
                        <a:t>Περίπτωση π</a:t>
                      </a:r>
                      <a:r>
                        <a:rPr lang="en-US" sz="1200" kern="1200" dirty="0" err="1">
                          <a:effectLst/>
                        </a:rPr>
                        <a:t>ράσινη</a:t>
                      </a:r>
                      <a:r>
                        <a:rPr lang="el-GR" sz="1200" kern="1200" dirty="0">
                          <a:effectLst/>
                        </a:rPr>
                        <a:t>ς μ</a:t>
                      </a:r>
                      <a:r>
                        <a:rPr lang="en-US" sz="1200" kern="1200" dirty="0" err="1">
                          <a:effectLst/>
                        </a:rPr>
                        <a:t>ετ</a:t>
                      </a:r>
                      <a:r>
                        <a:rPr lang="en-US" sz="1200" kern="1200" dirty="0">
                          <a:effectLst/>
                        </a:rPr>
                        <a:t>ακίνηση</a:t>
                      </a:r>
                      <a:r>
                        <a:rPr lang="el-GR" sz="1200" kern="1200" dirty="0">
                          <a:effectLst/>
                        </a:rPr>
                        <a:t>ς*</a:t>
                      </a:r>
                      <a:r>
                        <a:rPr lang="en-US" sz="1200" kern="12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7778478"/>
                  </a:ext>
                </a:extLst>
              </a:tr>
              <a:tr h="468808">
                <a:tc>
                  <a:txBody>
                    <a:bodyPr/>
                    <a:lstStyle/>
                    <a:p>
                      <a:pPr algn="l">
                        <a:lnSpc>
                          <a:spcPct val="115000"/>
                        </a:lnSpc>
                        <a:spcAft>
                          <a:spcPts val="0"/>
                        </a:spcAft>
                      </a:pPr>
                      <a:r>
                        <a:rPr lang="el-GR" sz="1100" kern="1200" dirty="0">
                          <a:effectLst/>
                        </a:rPr>
                        <a:t>Μεταξύ 10 και 99 χιλιομέτρων: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28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56 ευρώ ανά συμμετέχοντα</a:t>
                      </a:r>
                    </a:p>
                  </a:txBody>
                  <a:tcPr marL="0" marR="0" marT="0" marB="0" anchor="ctr"/>
                </a:tc>
                <a:extLst>
                  <a:ext uri="{0D108BD9-81ED-4DB2-BD59-A6C34878D82A}">
                    <a16:rowId xmlns:a16="http://schemas.microsoft.com/office/drawing/2014/main" val="3863943771"/>
                  </a:ext>
                </a:extLst>
              </a:tr>
              <a:tr h="468808">
                <a:tc>
                  <a:txBody>
                    <a:bodyPr/>
                    <a:lstStyle/>
                    <a:p>
                      <a:pPr algn="l">
                        <a:lnSpc>
                          <a:spcPct val="115000"/>
                        </a:lnSpc>
                        <a:spcAft>
                          <a:spcPts val="0"/>
                        </a:spcAft>
                      </a:pPr>
                      <a:r>
                        <a:rPr lang="el-GR" sz="1100" kern="1200">
                          <a:effectLst/>
                        </a:rPr>
                        <a:t>Μεταξύ 100 και 499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211ευρώ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285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9549036"/>
                  </a:ext>
                </a:extLst>
              </a:tr>
              <a:tr h="468808">
                <a:tc>
                  <a:txBody>
                    <a:bodyPr/>
                    <a:lstStyle/>
                    <a:p>
                      <a:pPr algn="l">
                        <a:lnSpc>
                          <a:spcPct val="115000"/>
                        </a:lnSpc>
                        <a:spcAft>
                          <a:spcPts val="0"/>
                        </a:spcAft>
                      </a:pPr>
                      <a:r>
                        <a:rPr lang="el-GR" sz="1100" kern="1200" dirty="0">
                          <a:effectLst/>
                        </a:rPr>
                        <a:t>Μεταξύ 500 και 1999 χιλιομέτρων: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309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417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5924106"/>
                  </a:ext>
                </a:extLst>
              </a:tr>
              <a:tr h="468808">
                <a:tc>
                  <a:txBody>
                    <a:bodyPr/>
                    <a:lstStyle/>
                    <a:p>
                      <a:pPr algn="l">
                        <a:lnSpc>
                          <a:spcPct val="115000"/>
                        </a:lnSpc>
                        <a:spcAft>
                          <a:spcPts val="0"/>
                        </a:spcAft>
                      </a:pPr>
                      <a:r>
                        <a:rPr lang="el-GR" sz="1100" kern="1200">
                          <a:effectLst/>
                        </a:rPr>
                        <a:t>Μεταξύ 2000 και 2999 χιλιομέτρων: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395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535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6150699"/>
                  </a:ext>
                </a:extLst>
              </a:tr>
              <a:tr h="468808">
                <a:tc>
                  <a:txBody>
                    <a:bodyPr/>
                    <a:lstStyle/>
                    <a:p>
                      <a:pPr algn="l">
                        <a:lnSpc>
                          <a:spcPct val="115000"/>
                        </a:lnSpc>
                        <a:spcAft>
                          <a:spcPts val="0"/>
                        </a:spcAft>
                      </a:pPr>
                      <a:r>
                        <a:rPr lang="el-GR" sz="1100" kern="1200">
                          <a:effectLst/>
                        </a:rPr>
                        <a:t>Μεταξύ 3000 και 3999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580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785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4962583"/>
                  </a:ext>
                </a:extLst>
              </a:tr>
              <a:tr h="468808">
                <a:tc>
                  <a:txBody>
                    <a:bodyPr/>
                    <a:lstStyle/>
                    <a:p>
                      <a:pPr algn="l">
                        <a:lnSpc>
                          <a:spcPct val="115000"/>
                        </a:lnSpc>
                        <a:spcAft>
                          <a:spcPts val="0"/>
                        </a:spcAft>
                      </a:pPr>
                      <a:r>
                        <a:rPr lang="el-GR" sz="1100" kern="1200">
                          <a:effectLst/>
                        </a:rPr>
                        <a:t>Μεταξύ 4000 και 7999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1188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endParaRPr lang="el-GR" sz="1100" kern="1200" dirty="0">
                        <a:effectLst/>
                      </a:endParaRPr>
                    </a:p>
                    <a:p>
                      <a:pPr algn="ctr">
                        <a:lnSpc>
                          <a:spcPct val="115000"/>
                        </a:lnSpc>
                        <a:spcAft>
                          <a:spcPts val="0"/>
                        </a:spcAft>
                      </a:pPr>
                      <a:r>
                        <a:rPr lang="el-GR" sz="1100" kern="1200" dirty="0">
                          <a:effectLst/>
                        </a:rPr>
                        <a:t>1188 ευρώ ανά συμμετέχοντα</a:t>
                      </a:r>
                    </a:p>
                    <a:p>
                      <a:pPr algn="ctr">
                        <a:lnSpc>
                          <a:spcPct val="115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0574445"/>
                  </a:ext>
                </a:extLst>
              </a:tr>
              <a:tr h="486509">
                <a:tc>
                  <a:txBody>
                    <a:bodyPr/>
                    <a:lstStyle/>
                    <a:p>
                      <a:pPr algn="l">
                        <a:lnSpc>
                          <a:spcPct val="115000"/>
                        </a:lnSpc>
                        <a:spcAft>
                          <a:spcPts val="0"/>
                        </a:spcAft>
                      </a:pPr>
                      <a:r>
                        <a:rPr lang="el-GR" sz="1100" kern="1200" dirty="0">
                          <a:effectLst/>
                        </a:rPr>
                        <a:t>Ίσες ή μεγαλύτερες των 8000 χιλιομέτρων: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1735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1735 ευρώ ανά συμμετέχοντα</a:t>
                      </a:r>
                    </a:p>
                  </a:txBody>
                  <a:tcPr marL="0" marR="0" marT="0" marB="0" anchor="ctr"/>
                </a:tc>
                <a:extLst>
                  <a:ext uri="{0D108BD9-81ED-4DB2-BD59-A6C34878D82A}">
                    <a16:rowId xmlns:a16="http://schemas.microsoft.com/office/drawing/2014/main" val="3450191594"/>
                  </a:ext>
                </a:extLst>
              </a:tr>
            </a:tbl>
          </a:graphicData>
        </a:graphic>
      </p:graphicFrame>
      <p:sp>
        <p:nvSpPr>
          <p:cNvPr id="10" name="TextBox 9">
            <a:extLst>
              <a:ext uri="{FF2B5EF4-FFF2-40B4-BE49-F238E27FC236}">
                <a16:creationId xmlns:a16="http://schemas.microsoft.com/office/drawing/2014/main" id="{5477CCDD-B5EF-6FDB-7A6C-62183F29B919}"/>
              </a:ext>
            </a:extLst>
          </p:cNvPr>
          <p:cNvSpPr txBox="1"/>
          <p:nvPr/>
        </p:nvSpPr>
        <p:spPr>
          <a:xfrm>
            <a:off x="5745819" y="1420517"/>
            <a:ext cx="5851141" cy="369034"/>
          </a:xfrm>
          <a:prstGeom prst="rect">
            <a:avLst/>
          </a:prstGeom>
          <a:solidFill>
            <a:schemeClr val="accent1">
              <a:lumMod val="20000"/>
              <a:lumOff val="80000"/>
            </a:schemeClr>
          </a:solidFill>
        </p:spPr>
        <p:txBody>
          <a:bodyPr wrap="square" rtlCol="0">
            <a:spAutoFit/>
          </a:bodyPr>
          <a:lstStyle/>
          <a:p>
            <a:pPr algn="ctr"/>
            <a:r>
              <a:rPr lang="el-GR" b="1" dirty="0"/>
              <a:t>Δαπάνες </a:t>
            </a:r>
            <a:r>
              <a:rPr lang="el-GR" b="1" dirty="0" err="1"/>
              <a:t>Ταξιδίου</a:t>
            </a:r>
            <a:endParaRPr lang="el-GR" b="1" dirty="0"/>
          </a:p>
        </p:txBody>
      </p:sp>
      <p:sp>
        <p:nvSpPr>
          <p:cNvPr id="11" name="Επεξήγηση: Γραμμή 10">
            <a:extLst>
              <a:ext uri="{FF2B5EF4-FFF2-40B4-BE49-F238E27FC236}">
                <a16:creationId xmlns:a16="http://schemas.microsoft.com/office/drawing/2014/main" id="{80AB7111-C354-9AF4-340D-64F78B821228}"/>
              </a:ext>
            </a:extLst>
          </p:cNvPr>
          <p:cNvSpPr/>
          <p:nvPr/>
        </p:nvSpPr>
        <p:spPr>
          <a:xfrm>
            <a:off x="178759" y="6072016"/>
            <a:ext cx="9262421" cy="466896"/>
          </a:xfrm>
          <a:prstGeom prst="borderCallout1">
            <a:avLst>
              <a:gd name="adj1" fmla="val 182"/>
              <a:gd name="adj2" fmla="val 100341"/>
              <a:gd name="adj3" fmla="val -65698"/>
              <a:gd name="adj4" fmla="val 104104"/>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rgbClr val="002060"/>
                </a:solidFill>
              </a:rPr>
              <a:t>*</a:t>
            </a:r>
            <a:r>
              <a:rPr lang="el-GR" sz="1400" b="1" dirty="0">
                <a:solidFill>
                  <a:srgbClr val="002060"/>
                </a:solidFill>
              </a:rPr>
              <a:t>*Σε περίπτωση που επιλέξουν πράσινη μετακίνηση (</a:t>
            </a:r>
            <a:r>
              <a:rPr lang="en-US" sz="1400" b="1" dirty="0">
                <a:solidFill>
                  <a:srgbClr val="002060"/>
                </a:solidFill>
              </a:rPr>
              <a:t>Green Travel</a:t>
            </a:r>
            <a:r>
              <a:rPr lang="el-GR" sz="1400" b="1" dirty="0">
                <a:solidFill>
                  <a:srgbClr val="002060"/>
                </a:solidFill>
              </a:rPr>
              <a:t>), </a:t>
            </a:r>
            <a:r>
              <a:rPr lang="el-GR" sz="1400" dirty="0">
                <a:solidFill>
                  <a:srgbClr val="002060"/>
                </a:solidFill>
              </a:rPr>
              <a:t>δύναται να λάβουν έως 6 ημέρες πρόσθετη επιχορήγηση ατομικής υποστήριξης, για την κάλυψη των ημερών ταξιδίου μετ’ επιστροφής</a:t>
            </a:r>
            <a:r>
              <a:rPr lang="el-GR" sz="1800" dirty="0">
                <a:solidFill>
                  <a:srgbClr val="002060"/>
                </a:solidFill>
              </a:rPr>
              <a:t>.</a:t>
            </a:r>
            <a:endParaRPr lang="en-US" sz="1800" dirty="0">
              <a:solidFill>
                <a:srgbClr val="002060"/>
              </a:solidFill>
            </a:endParaRPr>
          </a:p>
        </p:txBody>
      </p:sp>
    </p:spTree>
    <p:extLst>
      <p:ext uri="{BB962C8B-B14F-4D97-AF65-F5344CB8AC3E}">
        <p14:creationId xmlns:p14="http://schemas.microsoft.com/office/powerpoint/2010/main" val="134754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0B7B154-3D7E-4D20-BCA6-D71C2E385914}"/>
              </a:ext>
            </a:extLst>
          </p:cNvPr>
          <p:cNvPicPr>
            <a:picLocks noChangeAspect="1"/>
          </p:cNvPicPr>
          <p:nvPr/>
        </p:nvPicPr>
        <p:blipFill>
          <a:blip r:embed="rId3" cstate="print"/>
          <a:stretch>
            <a:fillRect/>
          </a:stretch>
        </p:blipFill>
        <p:spPr>
          <a:xfrm>
            <a:off x="10189029" y="4614623"/>
            <a:ext cx="2002971" cy="2243377"/>
          </a:xfrm>
          <a:prstGeom prst="rect">
            <a:avLst/>
          </a:prstGeom>
        </p:spPr>
      </p:pic>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4"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428430" y="1040061"/>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Εντατικό Πρόγραμμα Μικτής Κινητικότητας (ΒΙΡ</a:t>
            </a:r>
            <a:r>
              <a:rPr lang="en-US" sz="3400" b="1" dirty="0">
                <a:solidFill>
                  <a:srgbClr val="002060"/>
                </a:solidFill>
                <a:latin typeface="+mj-lt"/>
                <a:ea typeface="+mj-ea"/>
                <a:cs typeface="+mj-cs"/>
              </a:rPr>
              <a:t>)</a:t>
            </a:r>
          </a:p>
        </p:txBody>
      </p:sp>
      <p:sp>
        <p:nvSpPr>
          <p:cNvPr id="2" name="TextBox 1">
            <a:extLst>
              <a:ext uri="{FF2B5EF4-FFF2-40B4-BE49-F238E27FC236}">
                <a16:creationId xmlns:a16="http://schemas.microsoft.com/office/drawing/2014/main" id="{EA9F7FF6-2377-4E15-8781-0B35FE34B6CA}"/>
              </a:ext>
            </a:extLst>
          </p:cNvPr>
          <p:cNvSpPr txBox="1"/>
          <p:nvPr/>
        </p:nvSpPr>
        <p:spPr>
          <a:xfrm>
            <a:off x="199831" y="1720928"/>
            <a:ext cx="10254343" cy="5632311"/>
          </a:xfrm>
          <a:prstGeom prst="rect">
            <a:avLst/>
          </a:prstGeom>
          <a:noFill/>
        </p:spPr>
        <p:txBody>
          <a:bodyPr wrap="square" rtlCol="0">
            <a:spAutoFit/>
          </a:bodyPr>
          <a:lstStyle/>
          <a:p>
            <a:pPr marL="285750" lvl="0" indent="-285750">
              <a:buFont typeface="Arial" panose="020B0604020202020204" pitchFamily="34" charset="0"/>
              <a:buChar char="•"/>
            </a:pPr>
            <a:r>
              <a:rPr lang="el-GR" b="1" u="sng" dirty="0">
                <a:solidFill>
                  <a:srgbClr val="002060"/>
                </a:solidFill>
              </a:rPr>
              <a:t>Σύνθεση</a:t>
            </a:r>
            <a:r>
              <a:rPr lang="el-GR" dirty="0"/>
              <a:t>: τουλάχιστον </a:t>
            </a:r>
            <a:r>
              <a:rPr lang="el-GR" b="1" dirty="0"/>
              <a:t>3 Ιδρύματα </a:t>
            </a:r>
            <a:r>
              <a:rPr lang="el-GR" dirty="0"/>
              <a:t>Ανώτατης Εκπαίδευσης (</a:t>
            </a:r>
            <a:r>
              <a:rPr lang="en-US" dirty="0"/>
              <a:t>ECHE</a:t>
            </a:r>
            <a:r>
              <a:rPr lang="el-GR" dirty="0"/>
              <a:t>) από 3 χώρες του Προγράμματος. Επιπλέον, μπορεί να συμμετάσχει οποιοσδήποτε άλλος φορέας ή ίδρυμα που εδρεύει σε μια χώρα του Προγράμματος.</a:t>
            </a:r>
          </a:p>
          <a:p>
            <a:pPr marL="285750" lvl="0" indent="-285750">
              <a:buFont typeface="Arial" panose="020B0604020202020204" pitchFamily="34" charset="0"/>
              <a:buChar char="•"/>
            </a:pPr>
            <a:r>
              <a:rPr lang="el-GR" b="1" u="sng" dirty="0">
                <a:solidFill>
                  <a:srgbClr val="002060"/>
                </a:solidFill>
              </a:rPr>
              <a:t>Ελάχιστος αριθμός συμμετεχόντων</a:t>
            </a:r>
            <a:r>
              <a:rPr lang="en-US" dirty="0"/>
              <a:t>:</a:t>
            </a:r>
            <a:r>
              <a:rPr lang="el-GR" dirty="0"/>
              <a:t> </a:t>
            </a:r>
            <a:r>
              <a:rPr lang="el-GR" b="1" dirty="0"/>
              <a:t>10 επιχορηγούμενοι συμμετέχοντες εκπαιδευόμενοι (μη</a:t>
            </a:r>
          </a:p>
          <a:p>
            <a:pPr lvl="0"/>
            <a:r>
              <a:rPr lang="en-US" b="1" dirty="0"/>
              <a:t>     </a:t>
            </a:r>
            <a:r>
              <a:rPr lang="el-GR" b="1" dirty="0"/>
              <a:t>συμπεριλαμβανομένου του προσωπικού/εκπαιδευτών). Χρηματοδότηση έως 20 επιχορηγούμενους</a:t>
            </a:r>
          </a:p>
          <a:p>
            <a:pPr lvl="0"/>
            <a:r>
              <a:rPr lang="en-US" b="1" dirty="0"/>
              <a:t>     </a:t>
            </a:r>
            <a:r>
              <a:rPr lang="el-GR" b="1" dirty="0"/>
              <a:t>συμμετέχοντες το μέγιστο</a:t>
            </a:r>
            <a:r>
              <a:rPr lang="el-GR" dirty="0"/>
              <a:t> (από 4.000 έως 8.000 ευρώ για την </a:t>
            </a:r>
            <a:r>
              <a:rPr lang="el-GR" b="1" u="sng" dirty="0"/>
              <a:t>οργάνωση</a:t>
            </a:r>
            <a:r>
              <a:rPr lang="el-GR" dirty="0"/>
              <a:t> του προγράμματος).</a:t>
            </a:r>
          </a:p>
          <a:p>
            <a:pPr marL="285750" lvl="0" indent="-285750">
              <a:buFont typeface="Arial" panose="020B0604020202020204" pitchFamily="34" charset="0"/>
              <a:buChar char="•"/>
            </a:pPr>
            <a:r>
              <a:rPr lang="el-GR" dirty="0"/>
              <a:t>Το ίδρυμα που το διοργανώνει θα πρέπει να έχει αιτηθεί χρηματοδότησης είτε ως μεμονωμένο ίδρυμα, είτε ως μέλος ενός Ομίλου.</a:t>
            </a:r>
          </a:p>
          <a:p>
            <a:pPr marL="285750" indent="-285750">
              <a:buFont typeface="Arial" panose="020B0604020202020204" pitchFamily="34" charset="0"/>
              <a:buChar char="•"/>
            </a:pPr>
            <a:r>
              <a:rPr lang="el-GR" b="1" u="sng" dirty="0">
                <a:solidFill>
                  <a:srgbClr val="002060"/>
                </a:solidFill>
              </a:rPr>
              <a:t>Επιλέξιμη διάρκεια</a:t>
            </a:r>
            <a:r>
              <a:rPr lang="el-GR" dirty="0"/>
              <a:t>: κινητικότητα με φυσική παρουσία μεταξύ </a:t>
            </a:r>
            <a:r>
              <a:rPr lang="el-GR" b="1" dirty="0"/>
              <a:t>5 ημερών και 30 ημερών </a:t>
            </a:r>
            <a:r>
              <a:rPr lang="el-GR" dirty="0"/>
              <a:t>και να συνδυάζεται με μια </a:t>
            </a:r>
            <a:r>
              <a:rPr lang="el-GR" b="1" dirty="0"/>
              <a:t>υποχρεωτική</a:t>
            </a:r>
            <a:r>
              <a:rPr lang="el-GR" dirty="0"/>
              <a:t> εικονική δραστηριότητα.</a:t>
            </a:r>
          </a:p>
          <a:p>
            <a:pPr marL="285750" indent="-285750">
              <a:buFont typeface="Arial" panose="020B0604020202020204" pitchFamily="34" charset="0"/>
              <a:buChar char="•"/>
            </a:pPr>
            <a:r>
              <a:rPr lang="el-GR" b="1" u="sng" dirty="0">
                <a:solidFill>
                  <a:srgbClr val="002060"/>
                </a:solidFill>
              </a:rPr>
              <a:t>Απονομή</a:t>
            </a:r>
            <a:r>
              <a:rPr lang="el-GR" dirty="0"/>
              <a:t> τουλάχιστον </a:t>
            </a:r>
            <a:r>
              <a:rPr lang="el-GR" b="1" dirty="0"/>
              <a:t>3 μονάδων ECTS</a:t>
            </a:r>
            <a:r>
              <a:rPr lang="el-GR" dirty="0"/>
              <a:t>.</a:t>
            </a:r>
          </a:p>
          <a:p>
            <a:pPr marL="285750" indent="-285750">
              <a:buFont typeface="Arial" panose="020B0604020202020204" pitchFamily="34" charset="0"/>
              <a:buChar char="•"/>
            </a:pPr>
            <a:r>
              <a:rPr lang="el-GR" dirty="0"/>
              <a:t>Τα Ιδρύματα από τρίτες χώρες μη συνδεδεμένες με το πρόγραμμα μπορούν να αποστέλλουν συμμετέχοντες στο πρόγραμμα </a:t>
            </a:r>
            <a:r>
              <a:rPr lang="en-US" dirty="0"/>
              <a:t>Erasmus</a:t>
            </a:r>
            <a:r>
              <a:rPr lang="el-GR" dirty="0"/>
              <a:t>+, εάν το ίδρυμα υποδοχής συμμετέχει, παράλληλα, σε σχέδιο κινητικότητας χρηματοδοτούμενο μέσω κονδυλίων εξωτερικής πολιτικής (ΚΑ171) που χρηματοδοτεί τους εισερχόμενους φοιτητές και το προσωπικό από τις εν λόγω χώρες, χωρίς αυτοί να υπολογίζονται στον ελάχιστο </a:t>
            </a:r>
            <a:r>
              <a:rPr lang="el-GR" dirty="0" err="1"/>
              <a:t>προαπαιτούμενο</a:t>
            </a:r>
            <a:r>
              <a:rPr lang="el-GR" dirty="0"/>
              <a:t> αριθμό συμμετεχόντων.</a:t>
            </a:r>
            <a:endParaRPr lang="en-US" dirty="0"/>
          </a:p>
          <a:p>
            <a:endParaRPr lang="en-US" dirty="0"/>
          </a:p>
          <a:p>
            <a:endParaRPr lang="en-US" dirty="0"/>
          </a:p>
          <a:p>
            <a:endParaRPr lang="en-US" dirty="0"/>
          </a:p>
          <a:p>
            <a:pPr lvl="0"/>
            <a:endParaRPr lang="en-US" dirty="0"/>
          </a:p>
        </p:txBody>
      </p:sp>
      <p:sp>
        <p:nvSpPr>
          <p:cNvPr id="7" name="Θέση αριθμού διαφάνειας 6">
            <a:extLst>
              <a:ext uri="{FF2B5EF4-FFF2-40B4-BE49-F238E27FC236}">
                <a16:creationId xmlns:a16="http://schemas.microsoft.com/office/drawing/2014/main" id="{6211B31C-0695-410D-A356-6A243B54CE5F}"/>
              </a:ext>
            </a:extLst>
          </p:cNvPr>
          <p:cNvSpPr>
            <a:spLocks noGrp="1"/>
          </p:cNvSpPr>
          <p:nvPr>
            <p:ph type="sldNum" sz="quarter" idx="12"/>
          </p:nvPr>
        </p:nvSpPr>
        <p:spPr/>
        <p:txBody>
          <a:bodyPr/>
          <a:lstStyle/>
          <a:p>
            <a:fld id="{F16372F3-0D51-4D83-A10D-06A3D557BBC0}" type="slidenum">
              <a:rPr lang="en-US" smtClean="0"/>
              <a:pPr/>
              <a:t>16</a:t>
            </a:fld>
            <a:endParaRPr lang="en-US"/>
          </a:p>
        </p:txBody>
      </p:sp>
      <p:pic>
        <p:nvPicPr>
          <p:cNvPr id="4" name="Εικόνα 3">
            <a:extLst>
              <a:ext uri="{FF2B5EF4-FFF2-40B4-BE49-F238E27FC236}">
                <a16:creationId xmlns:a16="http://schemas.microsoft.com/office/drawing/2014/main" id="{C883ADC4-2333-C4F4-1CD9-6F0AC8833D03}"/>
              </a:ext>
            </a:extLst>
          </p:cNvPr>
          <p:cNvPicPr>
            <a:picLocks noChangeAspect="1"/>
          </p:cNvPicPr>
          <p:nvPr/>
        </p:nvPicPr>
        <p:blipFill>
          <a:blip r:embed="rId5"/>
          <a:stretch>
            <a:fillRect/>
          </a:stretch>
        </p:blipFill>
        <p:spPr>
          <a:xfrm>
            <a:off x="290864" y="359241"/>
            <a:ext cx="1943099" cy="676715"/>
          </a:xfrm>
          <a:prstGeom prst="rect">
            <a:avLst/>
          </a:prstGeom>
        </p:spPr>
      </p:pic>
    </p:spTree>
    <p:extLst>
      <p:ext uri="{BB962C8B-B14F-4D97-AF65-F5344CB8AC3E}">
        <p14:creationId xmlns:p14="http://schemas.microsoft.com/office/powerpoint/2010/main" val="53773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428430" y="924184"/>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Εντατικό Πρόγραμμα Μικτής Κινητικότητας (ΒΙΡ</a:t>
            </a:r>
            <a:r>
              <a:rPr lang="en-US" sz="3400" b="1" dirty="0">
                <a:solidFill>
                  <a:srgbClr val="002060"/>
                </a:solidFill>
                <a:latin typeface="+mj-lt"/>
                <a:ea typeface="+mj-ea"/>
                <a:cs typeface="+mj-cs"/>
              </a:rPr>
              <a:t>)</a:t>
            </a:r>
          </a:p>
        </p:txBody>
      </p:sp>
      <p:sp>
        <p:nvSpPr>
          <p:cNvPr id="7" name="Θέση αριθμού διαφάνειας 6">
            <a:extLst>
              <a:ext uri="{FF2B5EF4-FFF2-40B4-BE49-F238E27FC236}">
                <a16:creationId xmlns:a16="http://schemas.microsoft.com/office/drawing/2014/main" id="{6211B31C-0695-410D-A356-6A243B54CE5F}"/>
              </a:ext>
            </a:extLst>
          </p:cNvPr>
          <p:cNvSpPr>
            <a:spLocks noGrp="1"/>
          </p:cNvSpPr>
          <p:nvPr>
            <p:ph type="sldNum" sz="quarter" idx="12"/>
          </p:nvPr>
        </p:nvSpPr>
        <p:spPr/>
        <p:txBody>
          <a:bodyPr/>
          <a:lstStyle/>
          <a:p>
            <a:fld id="{F16372F3-0D51-4D83-A10D-06A3D557BBC0}" type="slidenum">
              <a:rPr lang="en-US" smtClean="0"/>
              <a:pPr/>
              <a:t>17</a:t>
            </a:fld>
            <a:endParaRPr lang="en-US" dirty="0"/>
          </a:p>
        </p:txBody>
      </p:sp>
      <p:pic>
        <p:nvPicPr>
          <p:cNvPr id="4" name="Εικόνα 3">
            <a:extLst>
              <a:ext uri="{FF2B5EF4-FFF2-40B4-BE49-F238E27FC236}">
                <a16:creationId xmlns:a16="http://schemas.microsoft.com/office/drawing/2014/main" id="{11BC526E-AF35-9599-95D6-8B442073C023}"/>
              </a:ext>
            </a:extLst>
          </p:cNvPr>
          <p:cNvPicPr>
            <a:picLocks noChangeAspect="1"/>
          </p:cNvPicPr>
          <p:nvPr/>
        </p:nvPicPr>
        <p:blipFill>
          <a:blip r:embed="rId4"/>
          <a:stretch>
            <a:fillRect/>
          </a:stretch>
        </p:blipFill>
        <p:spPr>
          <a:xfrm>
            <a:off x="290864" y="359241"/>
            <a:ext cx="1943099" cy="676715"/>
          </a:xfrm>
          <a:prstGeom prst="rect">
            <a:avLst/>
          </a:prstGeom>
        </p:spPr>
      </p:pic>
      <p:graphicFrame>
        <p:nvGraphicFramePr>
          <p:cNvPr id="5" name="Διάγραμμα 4">
            <a:extLst>
              <a:ext uri="{FF2B5EF4-FFF2-40B4-BE49-F238E27FC236}">
                <a16:creationId xmlns:a16="http://schemas.microsoft.com/office/drawing/2014/main" id="{F93544F6-7F88-C9C3-5CBD-7BCE893699B7}"/>
              </a:ext>
            </a:extLst>
          </p:cNvPr>
          <p:cNvGraphicFramePr/>
          <p:nvPr>
            <p:extLst>
              <p:ext uri="{D42A27DB-BD31-4B8C-83A1-F6EECF244321}">
                <p14:modId xmlns:p14="http://schemas.microsoft.com/office/powerpoint/2010/main" val="2241887584"/>
              </p:ext>
            </p:extLst>
          </p:nvPr>
        </p:nvGraphicFramePr>
        <p:xfrm>
          <a:off x="670249" y="1539738"/>
          <a:ext cx="11159801" cy="5089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372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590956" y="976808"/>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Υποψήφιοι Διδάκτορες (1)</a:t>
            </a:r>
            <a:endParaRPr lang="en-US" sz="3400" b="1" dirty="0">
              <a:solidFill>
                <a:srgbClr val="002060"/>
              </a:solidFill>
              <a:latin typeface="+mj-lt"/>
              <a:ea typeface="+mj-ea"/>
              <a:cs typeface="+mj-cs"/>
            </a:endParaRPr>
          </a:p>
        </p:txBody>
      </p:sp>
      <p:sp>
        <p:nvSpPr>
          <p:cNvPr id="7" name="6 - TextBox"/>
          <p:cNvSpPr txBox="1"/>
          <p:nvPr/>
        </p:nvSpPr>
        <p:spPr>
          <a:xfrm>
            <a:off x="290864" y="1896863"/>
            <a:ext cx="5805136" cy="4154984"/>
          </a:xfrm>
          <a:prstGeom prst="rect">
            <a:avLst/>
          </a:prstGeom>
          <a:solidFill>
            <a:schemeClr val="accent5">
              <a:lumMod val="40000"/>
              <a:lumOff val="60000"/>
            </a:schemeClr>
          </a:solidFill>
          <a:ln w="38100">
            <a:solidFill>
              <a:schemeClr val="tx1"/>
            </a:solidFill>
          </a:ln>
        </p:spPr>
        <p:txBody>
          <a:bodyPr wrap="square" rtlCol="0">
            <a:spAutoFit/>
          </a:bodyPr>
          <a:lstStyle/>
          <a:p>
            <a:pPr marL="342900" indent="-342900">
              <a:buFont typeface="Wingdings" panose="05000000000000000000" pitchFamily="2" charset="2"/>
              <a:buChar char="§"/>
            </a:pPr>
            <a:r>
              <a:rPr lang="el-GR" sz="2000" dirty="0"/>
              <a:t> Για την καλύτερη κάλυψη των διαφορετικών αναγκών μάθησης και κατάρτισης και για την εξασφάλιση ίσων ευκαιριών, οι υποψήφιοι διδάκτορες και οι προσφάτως απόφοιτοι («</a:t>
            </a:r>
            <a:r>
              <a:rPr lang="el-GR" sz="2000" dirty="0" err="1"/>
              <a:t>μεταδιδάκτορες</a:t>
            </a:r>
            <a:r>
              <a:rPr lang="el-GR" sz="2000" dirty="0"/>
              <a:t>») μπορούν να πραγματοποιήσουν </a:t>
            </a:r>
            <a:r>
              <a:rPr lang="el-GR" sz="2000" b="1" dirty="0"/>
              <a:t>βραχυχρόνια</a:t>
            </a:r>
            <a:r>
              <a:rPr lang="el-GR" sz="2000" dirty="0"/>
              <a:t> </a:t>
            </a:r>
            <a:r>
              <a:rPr lang="el-GR" sz="2000" b="1" u="sng" dirty="0"/>
              <a:t>ή</a:t>
            </a:r>
            <a:r>
              <a:rPr lang="el-GR" sz="2000" dirty="0"/>
              <a:t> </a:t>
            </a:r>
            <a:r>
              <a:rPr lang="el-GR" sz="2000" b="1" dirty="0"/>
              <a:t>μακροχρόνια</a:t>
            </a:r>
            <a:r>
              <a:rPr lang="el-GR" sz="2000" dirty="0"/>
              <a:t> κινητικότητα για σπουδές ή πρακτική άσκηση στο εξωτερικό. </a:t>
            </a:r>
          </a:p>
          <a:p>
            <a:pPr marL="342900" indent="-342900">
              <a:buFont typeface="Wingdings" panose="05000000000000000000" pitchFamily="2" charset="2"/>
              <a:buChar char="§"/>
            </a:pPr>
            <a:r>
              <a:rPr lang="el-GR" sz="2000" dirty="0"/>
              <a:t>Ενθαρρύνεται η </a:t>
            </a:r>
            <a:r>
              <a:rPr lang="el-GR" sz="2000" u="sng" dirty="0"/>
              <a:t>προσθήκη ενός εικονικού στοιχείου </a:t>
            </a:r>
            <a:r>
              <a:rPr lang="el-GR" sz="2000" dirty="0"/>
              <a:t>στη φυσική κινητικότητα. </a:t>
            </a:r>
          </a:p>
          <a:p>
            <a:pPr marL="342900" indent="-342900">
              <a:buFont typeface="Wingdings" panose="05000000000000000000" pitchFamily="2" charset="2"/>
              <a:buChar char="§"/>
            </a:pPr>
            <a:r>
              <a:rPr lang="el-GR" sz="2000" dirty="0"/>
              <a:t>Δεν ισχύει η υποχρεωτική απόδοση των 3 </a:t>
            </a:r>
            <a:r>
              <a:rPr lang="en-US" sz="2000" dirty="0"/>
              <a:t>ECTS </a:t>
            </a:r>
            <a:r>
              <a:rPr lang="el-GR" sz="2000" dirty="0"/>
              <a:t>στο πλαίσιο της αναγνώρισης. </a:t>
            </a:r>
          </a:p>
          <a:p>
            <a:endParaRPr lang="el-GR" sz="2400" dirty="0"/>
          </a:p>
        </p:txBody>
      </p:sp>
      <p:sp>
        <p:nvSpPr>
          <p:cNvPr id="4" name="Θέση αριθμού διαφάνειας 3">
            <a:extLst>
              <a:ext uri="{FF2B5EF4-FFF2-40B4-BE49-F238E27FC236}">
                <a16:creationId xmlns:a16="http://schemas.microsoft.com/office/drawing/2014/main" id="{0C0318C3-E42C-490B-A5A2-002F1B452383}"/>
              </a:ext>
            </a:extLst>
          </p:cNvPr>
          <p:cNvSpPr>
            <a:spLocks noGrp="1"/>
          </p:cNvSpPr>
          <p:nvPr>
            <p:ph type="sldNum" sz="quarter" idx="12"/>
          </p:nvPr>
        </p:nvSpPr>
        <p:spPr/>
        <p:txBody>
          <a:bodyPr/>
          <a:lstStyle/>
          <a:p>
            <a:fld id="{F16372F3-0D51-4D83-A10D-06A3D557BBC0}" type="slidenum">
              <a:rPr lang="en-US" smtClean="0"/>
              <a:pPr/>
              <a:t>18</a:t>
            </a:fld>
            <a:endParaRPr lang="en-US"/>
          </a:p>
        </p:txBody>
      </p:sp>
      <p:pic>
        <p:nvPicPr>
          <p:cNvPr id="2" name="Εικόνα 1">
            <a:extLst>
              <a:ext uri="{FF2B5EF4-FFF2-40B4-BE49-F238E27FC236}">
                <a16:creationId xmlns:a16="http://schemas.microsoft.com/office/drawing/2014/main" id="{A9E6F252-1221-A294-4CC7-88215B71F989}"/>
              </a:ext>
            </a:extLst>
          </p:cNvPr>
          <p:cNvPicPr>
            <a:picLocks noChangeAspect="1"/>
          </p:cNvPicPr>
          <p:nvPr/>
        </p:nvPicPr>
        <p:blipFill>
          <a:blip r:embed="rId4"/>
          <a:stretch>
            <a:fillRect/>
          </a:stretch>
        </p:blipFill>
        <p:spPr>
          <a:xfrm>
            <a:off x="290864" y="359241"/>
            <a:ext cx="1943099" cy="676715"/>
          </a:xfrm>
          <a:prstGeom prst="rect">
            <a:avLst/>
          </a:prstGeom>
        </p:spPr>
      </p:pic>
      <p:sp>
        <p:nvSpPr>
          <p:cNvPr id="3" name="6 - TextBox">
            <a:extLst>
              <a:ext uri="{FF2B5EF4-FFF2-40B4-BE49-F238E27FC236}">
                <a16:creationId xmlns:a16="http://schemas.microsoft.com/office/drawing/2014/main" id="{1A2BC7E4-2A1C-83B5-B473-420A12FD3752}"/>
              </a:ext>
            </a:extLst>
          </p:cNvPr>
          <p:cNvSpPr txBox="1"/>
          <p:nvPr/>
        </p:nvSpPr>
        <p:spPr>
          <a:xfrm>
            <a:off x="6096000" y="2569169"/>
            <a:ext cx="5805136" cy="2923877"/>
          </a:xfrm>
          <a:prstGeom prst="rect">
            <a:avLst/>
          </a:prstGeom>
          <a:solidFill>
            <a:schemeClr val="accent5">
              <a:lumMod val="40000"/>
              <a:lumOff val="60000"/>
            </a:schemeClr>
          </a:solidFill>
          <a:ln w="38100">
            <a:solidFill>
              <a:schemeClr val="tx1"/>
            </a:solidFill>
          </a:ln>
        </p:spPr>
        <p:txBody>
          <a:bodyPr wrap="square" rtlCol="0">
            <a:spAutoFit/>
          </a:bodyPr>
          <a:lstStyle/>
          <a:p>
            <a:pPr>
              <a:buFont typeface="Arial" pitchFamily="34" charset="0"/>
              <a:buChar char="•"/>
            </a:pPr>
            <a:r>
              <a:rPr lang="el-GR" sz="2000" dirty="0"/>
              <a:t> Επιλέξιμη διάρκεια κινητικότητας με φυσική παρουσία</a:t>
            </a:r>
          </a:p>
          <a:p>
            <a:endParaRPr lang="el-GR" sz="2000" dirty="0"/>
          </a:p>
          <a:p>
            <a:pPr marL="342900" indent="-342900">
              <a:buFont typeface="Wingdings" panose="05000000000000000000" pitchFamily="2" charset="2"/>
              <a:buChar char="q"/>
            </a:pPr>
            <a:r>
              <a:rPr lang="el-GR" sz="2000" dirty="0"/>
              <a:t>	5-30 ημέρες για βραχυχρόνια κινητικότητα</a:t>
            </a:r>
          </a:p>
          <a:p>
            <a:pPr marL="342900" indent="-342900">
              <a:buFont typeface="Wingdings" panose="05000000000000000000" pitchFamily="2" charset="2"/>
              <a:buChar char="q"/>
            </a:pPr>
            <a:r>
              <a:rPr lang="el-GR" sz="2000" dirty="0"/>
              <a:t>	2-12 μήνες για μακροχρόνια κινητικότητα,</a:t>
            </a:r>
          </a:p>
          <a:p>
            <a:r>
              <a:rPr lang="el-GR" sz="2000" b="1" dirty="0"/>
              <a:t>προαιρετικά</a:t>
            </a:r>
            <a:r>
              <a:rPr lang="el-GR" sz="2000" dirty="0"/>
              <a:t> σε συνδυασμό με εικονική δραστηριότητα και για τους δύο τύπους κινητικοτήτων.</a:t>
            </a:r>
          </a:p>
          <a:p>
            <a:endParaRPr lang="el-GR" sz="2400" dirty="0"/>
          </a:p>
        </p:txBody>
      </p:sp>
    </p:spTree>
    <p:extLst>
      <p:ext uri="{BB962C8B-B14F-4D97-AF65-F5344CB8AC3E}">
        <p14:creationId xmlns:p14="http://schemas.microsoft.com/office/powerpoint/2010/main" val="415843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428430" y="1232648"/>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Υποψήφιοι Διδάκτορες (2)</a:t>
            </a:r>
            <a:endParaRPr lang="en-US" sz="3400" b="1" dirty="0">
              <a:solidFill>
                <a:srgbClr val="002060"/>
              </a:solidFill>
              <a:latin typeface="+mj-lt"/>
              <a:ea typeface="+mj-ea"/>
              <a:cs typeface="+mj-cs"/>
            </a:endParaRPr>
          </a:p>
        </p:txBody>
      </p:sp>
      <p:sp>
        <p:nvSpPr>
          <p:cNvPr id="7" name="6 - TextBox"/>
          <p:cNvSpPr txBox="1"/>
          <p:nvPr/>
        </p:nvSpPr>
        <p:spPr>
          <a:xfrm>
            <a:off x="332642" y="2127785"/>
            <a:ext cx="11526716" cy="3416320"/>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el-GR" sz="2400" dirty="0"/>
              <a:t> Για την</a:t>
            </a:r>
            <a:r>
              <a:rPr lang="el-GR" sz="2400" b="1" dirty="0"/>
              <a:t> Κινητικότητα των υποψήφιων διδακτόρων </a:t>
            </a:r>
            <a:r>
              <a:rPr lang="el-GR" sz="2400" dirty="0"/>
              <a:t>(ατομική υποστήριξη/ επιχορήγηση δαπανών ταξιδίου</a:t>
            </a:r>
            <a:r>
              <a:rPr lang="en-US" sz="2400" dirty="0"/>
              <a:t>)</a:t>
            </a:r>
            <a:r>
              <a:rPr lang="el-GR" sz="2400" dirty="0"/>
              <a:t>, ισχύουν οι κανόνες της μακροχρόνιας ή βραχυχρόνιας κινητικότητας φοιτητών εντός των Χωρών του Προγράμματος.</a:t>
            </a:r>
          </a:p>
          <a:p>
            <a:pPr>
              <a:buFont typeface="Arial" pitchFamily="34" charset="0"/>
              <a:buChar char="•"/>
            </a:pPr>
            <a:endParaRPr lang="el-GR" sz="2400" dirty="0"/>
          </a:p>
          <a:p>
            <a:pPr>
              <a:buFont typeface="Arial" pitchFamily="34" charset="0"/>
              <a:buChar char="•"/>
            </a:pPr>
            <a:r>
              <a:rPr lang="el-GR" sz="2400" dirty="0"/>
              <a:t>Οι υποψήφιοι διδάκτορες δύνανται να συμμετάσχουν σε </a:t>
            </a:r>
            <a:r>
              <a:rPr lang="el-GR" sz="2400" b="1" dirty="0"/>
              <a:t>εντατικά προγράμματα μικτής κινητικότητας</a:t>
            </a:r>
            <a:r>
              <a:rPr lang="el-GR" sz="2400" dirty="0"/>
              <a:t> καθώς και σε </a:t>
            </a:r>
            <a:r>
              <a:rPr lang="el-GR" sz="2400" b="1" dirty="0"/>
              <a:t>Διεθνή Κινητικότητα</a:t>
            </a:r>
            <a:r>
              <a:rPr lang="el-GR" sz="2400" dirty="0"/>
              <a:t>, σύμφωνα με τους κανόνες που ισχύουν για κάθε έναν από τους εν λόγω τύπους κινητικότητας.</a:t>
            </a:r>
          </a:p>
          <a:p>
            <a:pPr>
              <a:buFont typeface="Arial" pitchFamily="34" charset="0"/>
              <a:buChar char="•"/>
            </a:pPr>
            <a:endParaRPr lang="el-GR" sz="2400" dirty="0"/>
          </a:p>
          <a:p>
            <a:endParaRPr lang="el-GR" sz="2400" dirty="0"/>
          </a:p>
        </p:txBody>
      </p:sp>
      <p:pic>
        <p:nvPicPr>
          <p:cNvPr id="2" name="Εικόνα 1">
            <a:extLst>
              <a:ext uri="{FF2B5EF4-FFF2-40B4-BE49-F238E27FC236}">
                <a16:creationId xmlns:a16="http://schemas.microsoft.com/office/drawing/2014/main" id="{087D7B08-E45A-B376-ED5E-210D77511F6E}"/>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81459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409575" y="1688454"/>
            <a:ext cx="11372850" cy="4849963"/>
          </a:xfrm>
          <a:prstGeom prst="rect">
            <a:avLst/>
          </a:prstGeom>
          <a:solidFill>
            <a:schemeClr val="accent1">
              <a:lumMod val="20000"/>
              <a:lumOff val="80000"/>
            </a:schemeClr>
          </a:solidFill>
          <a:ln w="12700">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200" u="sng" dirty="0">
                <a:solidFill>
                  <a:srgbClr val="002060"/>
                </a:solidFill>
              </a:rPr>
              <a:t>Ένταξη και </a:t>
            </a:r>
            <a:r>
              <a:rPr lang="el-GR" sz="2200" u="sng" dirty="0" err="1">
                <a:solidFill>
                  <a:srgbClr val="002060"/>
                </a:solidFill>
              </a:rPr>
              <a:t>πο</a:t>
            </a:r>
            <a:r>
              <a:rPr lang="en-US" sz="2200" u="sng" dirty="0" err="1">
                <a:solidFill>
                  <a:srgbClr val="002060"/>
                </a:solidFill>
              </a:rPr>
              <a:t>λυμορφί</a:t>
            </a:r>
            <a:r>
              <a:rPr lang="en-US" sz="2200" u="sng" dirty="0">
                <a:solidFill>
                  <a:srgbClr val="002060"/>
                </a:solidFill>
              </a:rPr>
              <a:t>α</a:t>
            </a:r>
            <a:r>
              <a:rPr lang="el-GR" sz="2200" u="sng" dirty="0">
                <a:solidFill>
                  <a:srgbClr val="002060"/>
                </a:solidFill>
              </a:rPr>
              <a:t> – </a:t>
            </a:r>
            <a:r>
              <a:rPr lang="en-US" sz="2200" u="sng" dirty="0">
                <a:solidFill>
                  <a:srgbClr val="002060"/>
                </a:solidFill>
              </a:rPr>
              <a:t>Inclusion and Diversity</a:t>
            </a:r>
            <a:endParaRPr lang="el-GR" sz="2200" u="sng" dirty="0">
              <a:solidFill>
                <a:srgbClr val="002060"/>
              </a:solidFill>
            </a:endParaRPr>
          </a:p>
          <a:p>
            <a:pPr algn="l"/>
            <a:r>
              <a:rPr lang="en-US" sz="2100" dirty="0" err="1"/>
              <a:t>Πρόσ</a:t>
            </a:r>
            <a:r>
              <a:rPr lang="en-US" sz="2100" dirty="0"/>
              <a:t>βαση </a:t>
            </a:r>
            <a:r>
              <a:rPr lang="el-GR" sz="2100" dirty="0"/>
              <a:t>από όλους τους συμμετέχοντες και προώθηση προσεγγίσεων χωρίς αποκλεισμούς, για δραστηριότητες κινητικότητας και συνεργασίας</a:t>
            </a:r>
          </a:p>
          <a:p>
            <a:pPr algn="l"/>
            <a:endParaRPr lang="el-GR" sz="1600" dirty="0"/>
          </a:p>
          <a:p>
            <a:pPr algn="l"/>
            <a:r>
              <a:rPr lang="el-GR" sz="2200" u="sng" dirty="0">
                <a:solidFill>
                  <a:srgbClr val="002060"/>
                </a:solidFill>
              </a:rPr>
              <a:t>Ψηφιακός </a:t>
            </a:r>
            <a:r>
              <a:rPr lang="en-US" sz="2200" u="sng" dirty="0" err="1">
                <a:solidFill>
                  <a:srgbClr val="002060"/>
                </a:solidFill>
              </a:rPr>
              <a:t>Μετ</a:t>
            </a:r>
            <a:r>
              <a:rPr lang="en-US" sz="2200" u="sng" dirty="0">
                <a:solidFill>
                  <a:srgbClr val="002060"/>
                </a:solidFill>
              </a:rPr>
              <a:t>ασχηματισμός</a:t>
            </a:r>
            <a:r>
              <a:rPr lang="el-GR" sz="2200" u="sng" dirty="0">
                <a:solidFill>
                  <a:srgbClr val="002060"/>
                </a:solidFill>
              </a:rPr>
              <a:t> – </a:t>
            </a:r>
            <a:r>
              <a:rPr lang="en-US" sz="2200" u="sng" dirty="0">
                <a:solidFill>
                  <a:srgbClr val="002060"/>
                </a:solidFill>
              </a:rPr>
              <a:t>Digital Transformation</a:t>
            </a:r>
          </a:p>
          <a:p>
            <a:pPr algn="l"/>
            <a:r>
              <a:rPr lang="el-GR" sz="2100" dirty="0"/>
              <a:t>Ανάπτυξη </a:t>
            </a:r>
            <a:r>
              <a:rPr lang="el-GR" sz="2100" dirty="0" err="1"/>
              <a:t>προσβάσιμης</a:t>
            </a:r>
            <a:r>
              <a:rPr lang="el-GR" sz="2100" dirty="0"/>
              <a:t> και υψηλής ποιότητας ψηφιακής μάθησης και ενίσχυση των ψηφιακών ικανοτήτων </a:t>
            </a:r>
          </a:p>
          <a:p>
            <a:pPr algn="l"/>
            <a:endParaRPr lang="el-GR" sz="1600" dirty="0"/>
          </a:p>
          <a:p>
            <a:pPr algn="l"/>
            <a:r>
              <a:rPr lang="el-GR" sz="2200" u="sng" dirty="0">
                <a:solidFill>
                  <a:srgbClr val="002060"/>
                </a:solidFill>
              </a:rPr>
              <a:t>Περιβάλλον και καταπολέμηση της κλιματικής αλλαγής - </a:t>
            </a:r>
            <a:r>
              <a:rPr lang="en-US" sz="2200" u="sng" dirty="0">
                <a:solidFill>
                  <a:srgbClr val="002060"/>
                </a:solidFill>
              </a:rPr>
              <a:t>Environment and fight against climate change</a:t>
            </a:r>
            <a:r>
              <a:rPr lang="el-GR" sz="2200" u="sng" dirty="0">
                <a:solidFill>
                  <a:srgbClr val="002060"/>
                </a:solidFill>
              </a:rPr>
              <a:t> (</a:t>
            </a:r>
            <a:r>
              <a:rPr lang="en-US" sz="2200" u="sng" dirty="0">
                <a:solidFill>
                  <a:srgbClr val="002060"/>
                </a:solidFill>
              </a:rPr>
              <a:t>Green </a:t>
            </a:r>
            <a:r>
              <a:rPr lang="el-GR" sz="2200" u="sng" dirty="0" err="1">
                <a:solidFill>
                  <a:srgbClr val="002060"/>
                </a:solidFill>
              </a:rPr>
              <a:t>Travel</a:t>
            </a:r>
            <a:r>
              <a:rPr lang="el-GR" sz="2200" u="sng" dirty="0">
                <a:solidFill>
                  <a:srgbClr val="002060"/>
                </a:solidFill>
              </a:rPr>
              <a:t>)</a:t>
            </a:r>
            <a:endParaRPr lang="en-US" sz="2200" u="sng" dirty="0">
              <a:solidFill>
                <a:srgbClr val="002060"/>
              </a:solidFill>
            </a:endParaRPr>
          </a:p>
          <a:p>
            <a:pPr algn="l"/>
            <a:r>
              <a:rPr lang="el-GR" sz="2100" dirty="0"/>
              <a:t>Ενίσχυση γνώσεων σχετικά με τη βιωσιμότητα και τη δράση για το κλίμα και προώθηση της χρήσης</a:t>
            </a:r>
            <a:r>
              <a:rPr lang="en-US" sz="2100" dirty="0"/>
              <a:t> </a:t>
            </a:r>
            <a:r>
              <a:rPr lang="el-GR" sz="2100" dirty="0"/>
              <a:t>μ</a:t>
            </a:r>
            <a:r>
              <a:rPr lang="en-US" sz="2100" dirty="0"/>
              <a:t>έ</a:t>
            </a:r>
            <a:r>
              <a:rPr lang="el-GR" sz="2100" dirty="0"/>
              <a:t>σ</a:t>
            </a:r>
            <a:r>
              <a:rPr lang="en-US" sz="2100" dirty="0" err="1"/>
              <a:t>ων</a:t>
            </a:r>
            <a:r>
              <a:rPr lang="el-GR" sz="2100" dirty="0"/>
              <a:t> μετακίνησης </a:t>
            </a:r>
            <a:r>
              <a:rPr lang="en-US" sz="2100" dirty="0" err="1"/>
              <a:t>φιλικών</a:t>
            </a:r>
            <a:r>
              <a:rPr lang="en-US" sz="2100" dirty="0"/>
              <a:t> π</a:t>
            </a:r>
            <a:r>
              <a:rPr lang="en-US" sz="2100" dirty="0" err="1"/>
              <a:t>ρος</a:t>
            </a:r>
            <a:r>
              <a:rPr lang="en-US" sz="2100" dirty="0"/>
              <a:t> </a:t>
            </a:r>
            <a:r>
              <a:rPr lang="en-US" sz="2100" dirty="0" err="1"/>
              <a:t>το</a:t>
            </a:r>
            <a:r>
              <a:rPr lang="en-US" sz="2100" dirty="0"/>
              <a:t> π</a:t>
            </a:r>
            <a:r>
              <a:rPr lang="en-US" sz="2100" dirty="0" err="1"/>
              <a:t>ερι</a:t>
            </a:r>
            <a:r>
              <a:rPr lang="en-US" sz="2100" dirty="0"/>
              <a:t>βάλλ</a:t>
            </a:r>
            <a:r>
              <a:rPr lang="el-GR" sz="2100" dirty="0"/>
              <a:t>ο</a:t>
            </a:r>
            <a:r>
              <a:rPr lang="en-US" sz="2100" dirty="0"/>
              <a:t>ν</a:t>
            </a:r>
            <a:r>
              <a:rPr lang="el-GR" sz="2100" dirty="0"/>
              <a:t> </a:t>
            </a:r>
            <a:r>
              <a:rPr lang="en-US" sz="2100" dirty="0"/>
              <a:t>(“</a:t>
            </a:r>
            <a:r>
              <a:rPr lang="en-US" sz="2100" dirty="0" err="1"/>
              <a:t>Πράσινο</a:t>
            </a:r>
            <a:r>
              <a:rPr lang="en-US" sz="2100" dirty="0"/>
              <a:t> Τα</a:t>
            </a:r>
            <a:r>
              <a:rPr lang="en-US" sz="2100" dirty="0" err="1"/>
              <a:t>ξίδι</a:t>
            </a:r>
            <a:r>
              <a:rPr lang="en-US" sz="2100" dirty="0"/>
              <a:t>”)</a:t>
            </a:r>
            <a:endParaRPr lang="el-GR" sz="2100" dirty="0"/>
          </a:p>
          <a:p>
            <a:pPr algn="l"/>
            <a:endParaRPr lang="en-US" sz="1600" dirty="0"/>
          </a:p>
          <a:p>
            <a:pPr algn="l"/>
            <a:r>
              <a:rPr lang="el-GR" sz="2200" u="sng" dirty="0">
                <a:solidFill>
                  <a:srgbClr val="002060"/>
                </a:solidFill>
              </a:rPr>
              <a:t>Συμμετοχή στον Δημοκρατικό Βίο, Κοινές Αξίες και Συμμετοχή των πολιτών στα κοινά-</a:t>
            </a:r>
            <a:r>
              <a:rPr lang="en-US" sz="2200" u="sng" dirty="0">
                <a:solidFill>
                  <a:srgbClr val="002060"/>
                </a:solidFill>
              </a:rPr>
              <a:t>Participation in Democratic Life, Common Values and Civic Engagement</a:t>
            </a:r>
          </a:p>
          <a:p>
            <a:pPr algn="l"/>
            <a:r>
              <a:rPr lang="el-GR" sz="2100" dirty="0"/>
              <a:t>Ενίσχυση της συμμετοχής των νέων στη δημοκρατική ζωή </a:t>
            </a:r>
            <a:endParaRPr lang="el-GR" sz="2100" u="sng" dirty="0"/>
          </a:p>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838200" y="897992"/>
            <a:ext cx="10515600" cy="6767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Erasmus+ </a:t>
            </a:r>
            <a:r>
              <a:rPr lang="el-GR" sz="3600" b="1" dirty="0">
                <a:solidFill>
                  <a:srgbClr val="002060"/>
                </a:solidFill>
              </a:rPr>
              <a:t>Οριζόντιες Προτεραιότητες </a:t>
            </a:r>
          </a:p>
        </p:txBody>
      </p:sp>
      <p:sp>
        <p:nvSpPr>
          <p:cNvPr id="4" name="Θέση αριθμού διαφάνειας 3">
            <a:extLst>
              <a:ext uri="{FF2B5EF4-FFF2-40B4-BE49-F238E27FC236}">
                <a16:creationId xmlns:a16="http://schemas.microsoft.com/office/drawing/2014/main" id="{8F6D1985-4390-441E-A9A5-C3F7652F2022}"/>
              </a:ext>
            </a:extLst>
          </p:cNvPr>
          <p:cNvSpPr>
            <a:spLocks noGrp="1"/>
          </p:cNvSpPr>
          <p:nvPr>
            <p:ph type="sldNum" sz="quarter" idx="12"/>
          </p:nvPr>
        </p:nvSpPr>
        <p:spPr/>
        <p:txBody>
          <a:bodyPr/>
          <a:lstStyle/>
          <a:p>
            <a:fld id="{F16372F3-0D51-4D83-A10D-06A3D557BBC0}" type="slidenum">
              <a:rPr lang="en-US" smtClean="0"/>
              <a:pPr/>
              <a:t>2</a:t>
            </a:fld>
            <a:endParaRPr lang="en-US"/>
          </a:p>
        </p:txBody>
      </p:sp>
      <p:pic>
        <p:nvPicPr>
          <p:cNvPr id="2" name="Εικόνα 1">
            <a:extLst>
              <a:ext uri="{FF2B5EF4-FFF2-40B4-BE49-F238E27FC236}">
                <a16:creationId xmlns:a16="http://schemas.microsoft.com/office/drawing/2014/main" id="{1C27C56F-FEDB-1290-E2F3-30766549F0BB}"/>
              </a:ext>
            </a:extLst>
          </p:cNvPr>
          <p:cNvPicPr>
            <a:picLocks noChangeAspect="1"/>
          </p:cNvPicPr>
          <p:nvPr/>
        </p:nvPicPr>
        <p:blipFill>
          <a:blip r:embed="rId4"/>
          <a:stretch>
            <a:fillRect/>
          </a:stretch>
        </p:blipFill>
        <p:spPr>
          <a:xfrm>
            <a:off x="434340" y="319583"/>
            <a:ext cx="1943099" cy="676715"/>
          </a:xfrm>
          <a:prstGeom prst="rect">
            <a:avLst/>
          </a:prstGeom>
        </p:spPr>
      </p:pic>
    </p:spTree>
    <p:extLst>
      <p:ext uri="{BB962C8B-B14F-4D97-AF65-F5344CB8AC3E}">
        <p14:creationId xmlns:p14="http://schemas.microsoft.com/office/powerpoint/2010/main" val="38435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428430" y="1463029"/>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Κινητικότητα Προσωπικού για Διδασκαλία και Επιμόρφωση</a:t>
            </a:r>
            <a:endParaRPr lang="en-US" sz="3400" b="1" dirty="0">
              <a:solidFill>
                <a:srgbClr val="002060"/>
              </a:solidFill>
              <a:latin typeface="+mj-lt"/>
              <a:ea typeface="+mj-ea"/>
              <a:cs typeface="+mj-cs"/>
            </a:endParaRPr>
          </a:p>
        </p:txBody>
      </p:sp>
      <p:sp>
        <p:nvSpPr>
          <p:cNvPr id="2" name="TextBox 1">
            <a:extLst>
              <a:ext uri="{FF2B5EF4-FFF2-40B4-BE49-F238E27FC236}">
                <a16:creationId xmlns:a16="http://schemas.microsoft.com/office/drawing/2014/main" id="{5EB3CA51-C3CA-4CE3-BE95-2529246CD88B}"/>
              </a:ext>
            </a:extLst>
          </p:cNvPr>
          <p:cNvSpPr txBox="1"/>
          <p:nvPr/>
        </p:nvSpPr>
        <p:spPr>
          <a:xfrm>
            <a:off x="428430" y="2022548"/>
            <a:ext cx="11504022" cy="1600438"/>
          </a:xfrm>
          <a:prstGeom prst="rect">
            <a:avLst/>
          </a:prstGeom>
          <a:noFill/>
        </p:spPr>
        <p:txBody>
          <a:bodyPr wrap="square" rtlCol="0">
            <a:spAutoFit/>
          </a:bodyPr>
          <a:lstStyle/>
          <a:p>
            <a:r>
              <a:rPr lang="el-GR" sz="2000" b="1" u="sng" dirty="0"/>
              <a:t>Επιλέξιμη διάρκεια</a:t>
            </a:r>
            <a:r>
              <a:rPr lang="el-GR" sz="2000" dirty="0"/>
              <a:t>: </a:t>
            </a:r>
            <a:r>
              <a:rPr lang="el-GR" sz="2000" b="1" dirty="0"/>
              <a:t>2 ημέρες έως 2 μήνες</a:t>
            </a:r>
            <a:r>
              <a:rPr lang="el-GR" sz="2000" dirty="0"/>
              <a:t>, εξαιρώντας το χρόνο </a:t>
            </a:r>
            <a:r>
              <a:rPr lang="el-GR" sz="2000" dirty="0" err="1"/>
              <a:t>ταξιδίου</a:t>
            </a:r>
            <a:r>
              <a:rPr lang="el-GR" sz="2000" dirty="0"/>
              <a:t> (τουλάχιστον 8 ώρες την εβδομάδα ή για μικρότερη περίοδο) </a:t>
            </a:r>
          </a:p>
          <a:p>
            <a:pPr marL="742950" lvl="1" indent="-285750">
              <a:buFont typeface="Wingdings" panose="05000000000000000000" pitchFamily="2" charset="2"/>
              <a:buChar char="Ø"/>
            </a:pPr>
            <a:r>
              <a:rPr lang="el-GR" sz="2000" dirty="0"/>
              <a:t>προσκεκλημένο προσωπικό από επιχειρήσεις (μόνο για διδασκαλία): τουλάχιστον 1 ημέρα, χωρίς να υπάρχει ελάχιστος αριθμός ωρών διδασκαλίας.</a:t>
            </a:r>
          </a:p>
          <a:p>
            <a:endParaRPr lang="en-US" dirty="0"/>
          </a:p>
        </p:txBody>
      </p:sp>
      <p:graphicFrame>
        <p:nvGraphicFramePr>
          <p:cNvPr id="4" name="Πίνακας 3">
            <a:extLst>
              <a:ext uri="{FF2B5EF4-FFF2-40B4-BE49-F238E27FC236}">
                <a16:creationId xmlns:a16="http://schemas.microsoft.com/office/drawing/2014/main" id="{8D9BF521-8E0D-40D6-8986-5F40024013AA}"/>
              </a:ext>
            </a:extLst>
          </p:cNvPr>
          <p:cNvGraphicFramePr>
            <a:graphicFrameLocks noGrp="1"/>
          </p:cNvGraphicFramePr>
          <p:nvPr>
            <p:extLst>
              <p:ext uri="{D42A27DB-BD31-4B8C-83A1-F6EECF244321}">
                <p14:modId xmlns:p14="http://schemas.microsoft.com/office/powerpoint/2010/main" val="2645905039"/>
              </p:ext>
            </p:extLst>
          </p:nvPr>
        </p:nvGraphicFramePr>
        <p:xfrm>
          <a:off x="731520" y="3402269"/>
          <a:ext cx="10696147" cy="3216212"/>
        </p:xfrm>
        <a:graphic>
          <a:graphicData uri="http://schemas.openxmlformats.org/drawingml/2006/table">
            <a:tbl>
              <a:tblPr>
                <a:tableStyleId>{5C22544A-7EE6-4342-B048-85BDC9FD1C3A}</a:tableStyleId>
              </a:tblPr>
              <a:tblGrid>
                <a:gridCol w="4560837">
                  <a:extLst>
                    <a:ext uri="{9D8B030D-6E8A-4147-A177-3AD203B41FA5}">
                      <a16:colId xmlns:a16="http://schemas.microsoft.com/office/drawing/2014/main" val="2109585066"/>
                    </a:ext>
                  </a:extLst>
                </a:gridCol>
                <a:gridCol w="3067655">
                  <a:extLst>
                    <a:ext uri="{9D8B030D-6E8A-4147-A177-3AD203B41FA5}">
                      <a16:colId xmlns:a16="http://schemas.microsoft.com/office/drawing/2014/main" val="1036657015"/>
                    </a:ext>
                  </a:extLst>
                </a:gridCol>
                <a:gridCol w="3067655">
                  <a:extLst>
                    <a:ext uri="{9D8B030D-6E8A-4147-A177-3AD203B41FA5}">
                      <a16:colId xmlns:a16="http://schemas.microsoft.com/office/drawing/2014/main" val="1069162542"/>
                    </a:ext>
                  </a:extLst>
                </a:gridCol>
              </a:tblGrid>
              <a:tr h="355051">
                <a:tc>
                  <a:txBody>
                    <a:bodyPr/>
                    <a:lstStyle/>
                    <a:p>
                      <a:pPr algn="ctr">
                        <a:lnSpc>
                          <a:spcPct val="115000"/>
                        </a:lnSpc>
                        <a:spcAft>
                          <a:spcPts val="1000"/>
                        </a:spcAft>
                      </a:pPr>
                      <a:r>
                        <a:rPr lang="el-GR" sz="1200" dirty="0">
                          <a:effectLst/>
                        </a:rPr>
                        <a:t>Χώρα Υποδοχής</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200" dirty="0">
                          <a:effectLst/>
                        </a:rPr>
                        <a:t>Ποσό ημερήσιας επιχορήγησης ( € ανά ημέρα)από 1 – 14 ημέρες μετακίνησης</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200" dirty="0">
                          <a:effectLst/>
                        </a:rPr>
                        <a:t>Ποσό ημερήσιας επιχορήγησης ( € ανά ημέρα)από 15 – 60 ημέρες μετακίνησης</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307508"/>
                  </a:ext>
                </a:extLst>
              </a:tr>
              <a:tr h="833421">
                <a:tc>
                  <a:txBody>
                    <a:bodyPr/>
                    <a:lstStyle/>
                    <a:p>
                      <a:pPr algn="just">
                        <a:lnSpc>
                          <a:spcPct val="115000"/>
                        </a:lnSpc>
                        <a:spcAft>
                          <a:spcPts val="1000"/>
                        </a:spcAft>
                      </a:pPr>
                      <a:r>
                        <a:rPr lang="el-GR" sz="1100" dirty="0">
                          <a:effectLst/>
                        </a:rPr>
                        <a:t>Ομάδα </a:t>
                      </a:r>
                      <a:r>
                        <a:rPr lang="en-GB" sz="1100" dirty="0">
                          <a:effectLst/>
                        </a:rPr>
                        <a:t>A</a:t>
                      </a:r>
                      <a:r>
                        <a:rPr lang="el-GR" sz="1100" dirty="0">
                          <a:effectLst/>
                        </a:rPr>
                        <a:t> - Νορβηγία, Δανία, Λουξεμβούργο, Ισλανδία, Σουηδία,  Ιρλανδία, Φινλανδία, Λιχτενστάιν</a:t>
                      </a:r>
                      <a:endParaRPr lang="en-US" sz="1100" dirty="0">
                        <a:effectLst/>
                      </a:endParaRPr>
                    </a:p>
                    <a:p>
                      <a:pPr indent="17145" algn="just">
                        <a:lnSpc>
                          <a:spcPct val="115000"/>
                        </a:lnSpc>
                        <a:spcAft>
                          <a:spcPts val="1000"/>
                        </a:spcAft>
                      </a:pPr>
                      <a:r>
                        <a:rPr lang="en-US" sz="1100" kern="1200" dirty="0" err="1">
                          <a:solidFill>
                            <a:schemeClr val="dk1"/>
                          </a:solidFill>
                          <a:effectLst/>
                          <a:latin typeface="+mn-lt"/>
                          <a:ea typeface="+mn-ea"/>
                          <a:cs typeface="+mn-cs"/>
                        </a:rPr>
                        <a:t>Τρίτες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Χώρες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μη</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Συνδεδεμένες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με</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το</a:t>
                      </a:r>
                      <a:r>
                        <a:rPr lang="en-US" sz="1100" kern="1200" dirty="0">
                          <a:solidFill>
                            <a:schemeClr val="dk1"/>
                          </a:solidFill>
                          <a:effectLst/>
                          <a:latin typeface="+mn-lt"/>
                          <a:ea typeface="+mn-ea"/>
                          <a:cs typeface="+mn-cs"/>
                        </a:rPr>
                        <a:t> π</a:t>
                      </a:r>
                      <a:r>
                        <a:rPr lang="en-US" sz="1100" kern="1200" dirty="0" err="1">
                          <a:solidFill>
                            <a:schemeClr val="dk1"/>
                          </a:solidFill>
                          <a:effectLst/>
                          <a:latin typeface="+mn-lt"/>
                          <a:ea typeface="+mn-ea"/>
                          <a:cs typeface="+mn-cs"/>
                        </a:rPr>
                        <a:t>ρόγρ</a:t>
                      </a:r>
                      <a:r>
                        <a:rPr lang="en-US" sz="1100" kern="1200" dirty="0">
                          <a:solidFill>
                            <a:schemeClr val="dk1"/>
                          </a:solidFill>
                          <a:effectLst/>
                          <a:latin typeface="+mn-lt"/>
                          <a:ea typeface="+mn-ea"/>
                          <a:cs typeface="+mn-cs"/>
                        </a:rPr>
                        <a:t>αμμα  από την Περιφέρεια 14 (Νήσοι Φερόες, Ελβετία, Ηνωμένο Βασίλειο</a:t>
                      </a:r>
                      <a:r>
                        <a:rPr lang="el-GR" sz="1100" kern="1200" dirty="0">
                          <a:solidFill>
                            <a:schemeClr val="dk1"/>
                          </a:solidFill>
                          <a:effectLst/>
                          <a:latin typeface="+mn-lt"/>
                          <a:ea typeface="+mn-ea"/>
                          <a:cs typeface="+mn-cs"/>
                        </a:rPr>
                        <a:t>)</a:t>
                      </a:r>
                      <a:endParaRPr lang="en-US" sz="1100" kern="1200" dirty="0">
                        <a:solidFill>
                          <a:schemeClr val="dk1"/>
                        </a:solidFill>
                        <a:effectLst/>
                        <a:latin typeface="+mn-lt"/>
                        <a:ea typeface="+mn-ea"/>
                        <a:cs typeface="+mn-cs"/>
                      </a:endParaRPr>
                    </a:p>
                  </a:txBody>
                  <a:tcPr marL="68580" marR="68580" marT="0" marB="0"/>
                </a:tc>
                <a:tc>
                  <a:txBody>
                    <a:bodyPr/>
                    <a:lstStyle/>
                    <a:p>
                      <a:pPr algn="ctr">
                        <a:lnSpc>
                          <a:spcPct val="115000"/>
                        </a:lnSpc>
                        <a:spcAft>
                          <a:spcPts val="1000"/>
                        </a:spcAft>
                      </a:pPr>
                      <a:r>
                        <a:rPr lang="en-GB" sz="1100" dirty="0">
                          <a:effectLst/>
                        </a:rPr>
                        <a:t>1</a:t>
                      </a:r>
                      <a:r>
                        <a:rPr lang="el-GR" sz="1100" dirty="0">
                          <a:effectLst/>
                        </a:rPr>
                        <a:t>62</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dirty="0">
                          <a:effectLst/>
                        </a:rPr>
                        <a:t>113,40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082302"/>
                  </a:ext>
                </a:extLst>
              </a:tr>
              <a:tr h="833421">
                <a:tc>
                  <a:txBody>
                    <a:bodyPr/>
                    <a:lstStyle/>
                    <a:p>
                      <a:pPr algn="just">
                        <a:lnSpc>
                          <a:spcPct val="115000"/>
                        </a:lnSpc>
                        <a:spcAft>
                          <a:spcPts val="1000"/>
                        </a:spcAft>
                      </a:pPr>
                      <a:r>
                        <a:rPr lang="el-GR" sz="1100" dirty="0">
                          <a:effectLst/>
                        </a:rPr>
                        <a:t>Ομάδα Β - Ολλανδία, Αυστρία, Βέλγιο, Γαλλία, Γερμανία, Ιταλία, Ισπανία, Κύπρος, Ελλάδα, Μάλτα, Πορτογαλία</a:t>
                      </a:r>
                      <a:endParaRPr lang="en-US" sz="1100" dirty="0">
                        <a:effectLst/>
                      </a:endParaRPr>
                    </a:p>
                    <a:p>
                      <a:pPr algn="just">
                        <a:lnSpc>
                          <a:spcPct val="115000"/>
                        </a:lnSpc>
                        <a:spcAft>
                          <a:spcPts val="1000"/>
                        </a:spcAft>
                      </a:pPr>
                      <a:r>
                        <a:rPr lang="en-US" sz="1100" kern="1200" dirty="0" err="1">
                          <a:solidFill>
                            <a:schemeClr val="dk1"/>
                          </a:solidFill>
                          <a:effectLst/>
                          <a:latin typeface="+mn-lt"/>
                          <a:ea typeface="+mn-ea"/>
                          <a:cs typeface="+mn-cs"/>
                        </a:rPr>
                        <a:t>Τρίτες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Χώρες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μη</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Συνδεδεμένες</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με</a:t>
                      </a:r>
                      <a:r>
                        <a:rPr lang="en-US" sz="1100" kern="1200" dirty="0">
                          <a:solidFill>
                            <a:schemeClr val="dk1"/>
                          </a:solidFill>
                          <a:effectLst/>
                          <a:latin typeface="+mn-lt"/>
                          <a:ea typeface="+mn-ea"/>
                          <a:cs typeface="+mn-cs"/>
                        </a:rPr>
                        <a:t> </a:t>
                      </a:r>
                      <a:r>
                        <a:rPr lang="en-US" sz="1100" kern="1200" dirty="0" err="1">
                          <a:solidFill>
                            <a:schemeClr val="dk1"/>
                          </a:solidFill>
                          <a:effectLst/>
                          <a:latin typeface="+mn-lt"/>
                          <a:ea typeface="+mn-ea"/>
                          <a:cs typeface="+mn-cs"/>
                        </a:rPr>
                        <a:t>το</a:t>
                      </a:r>
                      <a:r>
                        <a:rPr lang="en-US" sz="1100" kern="1200" dirty="0">
                          <a:solidFill>
                            <a:schemeClr val="dk1"/>
                          </a:solidFill>
                          <a:effectLst/>
                          <a:latin typeface="+mn-lt"/>
                          <a:ea typeface="+mn-ea"/>
                          <a:cs typeface="+mn-cs"/>
                        </a:rPr>
                        <a:t> π</a:t>
                      </a:r>
                      <a:r>
                        <a:rPr lang="en-US" sz="1100" kern="1200" dirty="0" err="1">
                          <a:solidFill>
                            <a:schemeClr val="dk1"/>
                          </a:solidFill>
                          <a:effectLst/>
                          <a:latin typeface="+mn-lt"/>
                          <a:ea typeface="+mn-ea"/>
                          <a:cs typeface="+mn-cs"/>
                        </a:rPr>
                        <a:t>ρόγρ</a:t>
                      </a:r>
                      <a:r>
                        <a:rPr lang="en-US" sz="1100" kern="1200" dirty="0">
                          <a:solidFill>
                            <a:schemeClr val="dk1"/>
                          </a:solidFill>
                          <a:effectLst/>
                          <a:latin typeface="+mn-lt"/>
                          <a:ea typeface="+mn-ea"/>
                          <a:cs typeface="+mn-cs"/>
                        </a:rPr>
                        <a:t>αμμα  από την Περιφέρεια 13 (Ανδόρα, Μονακό, Σαν Μαρίνο, Βατικανό)</a:t>
                      </a:r>
                    </a:p>
                  </a:txBody>
                  <a:tcPr marL="68580" marR="68580" marT="0" marB="0"/>
                </a:tc>
                <a:tc>
                  <a:txBody>
                    <a:bodyPr/>
                    <a:lstStyle/>
                    <a:p>
                      <a:pPr algn="ctr">
                        <a:lnSpc>
                          <a:spcPct val="115000"/>
                        </a:lnSpc>
                        <a:spcAft>
                          <a:spcPts val="1000"/>
                        </a:spcAft>
                      </a:pPr>
                      <a:r>
                        <a:rPr lang="el-GR" sz="1100" dirty="0">
                          <a:effectLst/>
                        </a:rPr>
                        <a:t>144</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dirty="0">
                          <a:effectLst/>
                        </a:rPr>
                        <a:t>100,80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03048"/>
                  </a:ext>
                </a:extLst>
              </a:tr>
              <a:tr h="532898">
                <a:tc>
                  <a:txBody>
                    <a:bodyPr/>
                    <a:lstStyle/>
                    <a:p>
                      <a:pPr algn="just">
                        <a:lnSpc>
                          <a:spcPct val="115000"/>
                        </a:lnSpc>
                        <a:spcAft>
                          <a:spcPts val="1000"/>
                        </a:spcAft>
                      </a:pPr>
                      <a:r>
                        <a:rPr lang="el-GR" sz="1100" dirty="0">
                          <a:effectLst/>
                        </a:rPr>
                        <a:t>Ομάδα Γ - Σλοβενία, Εσθονία, Λετονία, Κροατία, Σλοβακία, Δημοκρατία της Τσεχίας, Λιθουανία, Τουρκία, Ουγγαρία, Πολωνία, Ρουμανία, Βουλγαρία, Βόρεια Μακεδονία, Σερβία</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a:effectLst/>
                        </a:rPr>
                        <a:t>126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dirty="0">
                          <a:effectLst/>
                        </a:rPr>
                        <a:t>88,20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3960343"/>
                  </a:ext>
                </a:extLst>
              </a:tr>
              <a:tr h="467170">
                <a:tc>
                  <a:txBody>
                    <a:bodyPr/>
                    <a:lstStyle/>
                    <a:p>
                      <a:pPr algn="just">
                        <a:lnSpc>
                          <a:spcPct val="115000"/>
                        </a:lnSpc>
                        <a:spcAft>
                          <a:spcPts val="1000"/>
                        </a:spcAft>
                      </a:pPr>
                      <a:r>
                        <a:rPr lang="el-GR" sz="1100" dirty="0">
                          <a:effectLst/>
                        </a:rPr>
                        <a:t>Χώρες Εταίροι από τις Περιφέρειες 1-12</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a:effectLst/>
                        </a:rPr>
                        <a:t>180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l-GR" sz="1100" dirty="0">
                          <a:effectLst/>
                        </a:rPr>
                        <a:t>126</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522058"/>
                  </a:ext>
                </a:extLst>
              </a:tr>
            </a:tbl>
          </a:graphicData>
        </a:graphic>
      </p:graphicFrame>
      <p:sp>
        <p:nvSpPr>
          <p:cNvPr id="7" name="Θέση αριθμού διαφάνειας 6">
            <a:extLst>
              <a:ext uri="{FF2B5EF4-FFF2-40B4-BE49-F238E27FC236}">
                <a16:creationId xmlns:a16="http://schemas.microsoft.com/office/drawing/2014/main" id="{F284286E-2677-46E6-85B7-88206E487E0A}"/>
              </a:ext>
            </a:extLst>
          </p:cNvPr>
          <p:cNvSpPr>
            <a:spLocks noGrp="1"/>
          </p:cNvSpPr>
          <p:nvPr>
            <p:ph type="sldNum" sz="quarter" idx="12"/>
          </p:nvPr>
        </p:nvSpPr>
        <p:spPr/>
        <p:txBody>
          <a:bodyPr/>
          <a:lstStyle/>
          <a:p>
            <a:fld id="{F16372F3-0D51-4D83-A10D-06A3D557BBC0}" type="slidenum">
              <a:rPr lang="en-US" smtClean="0"/>
              <a:pPr/>
              <a:t>20</a:t>
            </a:fld>
            <a:endParaRPr lang="en-US"/>
          </a:p>
        </p:txBody>
      </p:sp>
      <p:pic>
        <p:nvPicPr>
          <p:cNvPr id="5" name="Εικόνα 4">
            <a:extLst>
              <a:ext uri="{FF2B5EF4-FFF2-40B4-BE49-F238E27FC236}">
                <a16:creationId xmlns:a16="http://schemas.microsoft.com/office/drawing/2014/main" id="{259C7226-23BD-5276-806F-D67055D68A7C}"/>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53301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521230" y="1677796"/>
            <a:ext cx="10664619" cy="6888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l-GR" sz="2000" b="1" dirty="0"/>
              <a:t>Το προσωπικό λαμβάνει επιχορήγηση για την κάλυψη δαπανών </a:t>
            </a:r>
            <a:r>
              <a:rPr lang="el-GR" sz="2000" b="1" dirty="0" err="1"/>
              <a:t>ταξιδίου</a:t>
            </a:r>
            <a:r>
              <a:rPr lang="el-GR" sz="2000" b="1" dirty="0"/>
              <a:t> ως ακολούθως:  </a:t>
            </a:r>
            <a:endParaRPr lang="en-US" sz="2000" b="1" dirty="0"/>
          </a:p>
        </p:txBody>
      </p:sp>
      <p:sp>
        <p:nvSpPr>
          <p:cNvPr id="8" name="TextBox 7">
            <a:extLst>
              <a:ext uri="{FF2B5EF4-FFF2-40B4-BE49-F238E27FC236}">
                <a16:creationId xmlns:a16="http://schemas.microsoft.com/office/drawing/2014/main" id="{344ACB88-A421-4B14-82C4-890566E2356B}"/>
              </a:ext>
            </a:extLst>
          </p:cNvPr>
          <p:cNvSpPr txBox="1"/>
          <p:nvPr/>
        </p:nvSpPr>
        <p:spPr>
          <a:xfrm>
            <a:off x="428429" y="1202825"/>
            <a:ext cx="10999237" cy="615553"/>
          </a:xfrm>
          <a:prstGeom prst="rect">
            <a:avLst/>
          </a:prstGeom>
          <a:noFill/>
        </p:spPr>
        <p:txBody>
          <a:bodyPr wrap="square" rtlCol="0">
            <a:spAutoFit/>
          </a:bodyPr>
          <a:lstStyle/>
          <a:p>
            <a:pPr algn="ctr"/>
            <a:r>
              <a:rPr lang="el-GR" sz="3400" b="1" dirty="0">
                <a:solidFill>
                  <a:srgbClr val="002060"/>
                </a:solidFill>
                <a:latin typeface="+mj-lt"/>
                <a:ea typeface="+mj-ea"/>
                <a:cs typeface="+mj-cs"/>
              </a:rPr>
              <a:t>Κινητικότητα Προσωπικού για Διδασκαλία και Επιμόρφωση</a:t>
            </a:r>
            <a:endParaRPr lang="en-US" sz="3400" b="1" dirty="0">
              <a:solidFill>
                <a:srgbClr val="002060"/>
              </a:solidFill>
              <a:latin typeface="+mj-lt"/>
              <a:ea typeface="+mj-ea"/>
              <a:cs typeface="+mj-cs"/>
            </a:endParaRPr>
          </a:p>
        </p:txBody>
      </p:sp>
      <p:graphicFrame>
        <p:nvGraphicFramePr>
          <p:cNvPr id="2" name="Πίνακας 1">
            <a:extLst>
              <a:ext uri="{FF2B5EF4-FFF2-40B4-BE49-F238E27FC236}">
                <a16:creationId xmlns:a16="http://schemas.microsoft.com/office/drawing/2014/main" id="{7DB0393C-7FF0-404B-938A-268D33233D7D}"/>
              </a:ext>
            </a:extLst>
          </p:cNvPr>
          <p:cNvGraphicFramePr>
            <a:graphicFrameLocks noGrp="1"/>
          </p:cNvGraphicFramePr>
          <p:nvPr/>
        </p:nvGraphicFramePr>
        <p:xfrm>
          <a:off x="670249" y="2600006"/>
          <a:ext cx="8878077" cy="3366119"/>
        </p:xfrm>
        <a:graphic>
          <a:graphicData uri="http://schemas.openxmlformats.org/drawingml/2006/table">
            <a:tbl>
              <a:tblPr firstRow="1" firstCol="1" bandRow="1">
                <a:tableStyleId>{5C22544A-7EE6-4342-B048-85BDC9FD1C3A}</a:tableStyleId>
              </a:tblPr>
              <a:tblGrid>
                <a:gridCol w="2954290">
                  <a:extLst>
                    <a:ext uri="{9D8B030D-6E8A-4147-A177-3AD203B41FA5}">
                      <a16:colId xmlns:a16="http://schemas.microsoft.com/office/drawing/2014/main" val="1766210969"/>
                    </a:ext>
                  </a:extLst>
                </a:gridCol>
                <a:gridCol w="3251810">
                  <a:extLst>
                    <a:ext uri="{9D8B030D-6E8A-4147-A177-3AD203B41FA5}">
                      <a16:colId xmlns:a16="http://schemas.microsoft.com/office/drawing/2014/main" val="2235245331"/>
                    </a:ext>
                  </a:extLst>
                </a:gridCol>
                <a:gridCol w="2671977">
                  <a:extLst>
                    <a:ext uri="{9D8B030D-6E8A-4147-A177-3AD203B41FA5}">
                      <a16:colId xmlns:a16="http://schemas.microsoft.com/office/drawing/2014/main" val="2577791567"/>
                    </a:ext>
                  </a:extLst>
                </a:gridCol>
              </a:tblGrid>
              <a:tr h="435041">
                <a:tc>
                  <a:txBody>
                    <a:bodyPr/>
                    <a:lstStyle/>
                    <a:p>
                      <a:pPr algn="ctr">
                        <a:lnSpc>
                          <a:spcPct val="115000"/>
                        </a:lnSpc>
                        <a:spcAft>
                          <a:spcPts val="0"/>
                        </a:spcAft>
                      </a:pPr>
                      <a:r>
                        <a:rPr lang="el-GR" sz="1200" kern="1200" dirty="0">
                          <a:effectLst/>
                        </a:rPr>
                        <a:t>Αποστάσεις ταξιδίου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200" kern="1200" dirty="0">
                          <a:effectLst/>
                        </a:rPr>
                        <a:t>Περίπτωση συνήθους μετακίνησης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200" kern="1200" dirty="0">
                          <a:effectLst/>
                        </a:rPr>
                        <a:t>Περίπτωση π</a:t>
                      </a:r>
                      <a:r>
                        <a:rPr lang="en-US" sz="1200" kern="1200" dirty="0" err="1">
                          <a:effectLst/>
                        </a:rPr>
                        <a:t>ράσινη</a:t>
                      </a:r>
                      <a:r>
                        <a:rPr lang="el-GR" sz="1200" kern="1200" dirty="0">
                          <a:effectLst/>
                        </a:rPr>
                        <a:t>ς μ</a:t>
                      </a:r>
                      <a:r>
                        <a:rPr lang="en-US" sz="1200" kern="1200" dirty="0" err="1">
                          <a:effectLst/>
                        </a:rPr>
                        <a:t>ετ</a:t>
                      </a:r>
                      <a:r>
                        <a:rPr lang="en-US" sz="1200" kern="1200" dirty="0">
                          <a:effectLst/>
                        </a:rPr>
                        <a:t>ακίνηση</a:t>
                      </a:r>
                      <a:r>
                        <a:rPr lang="el-GR" sz="1200" kern="1200" dirty="0">
                          <a:effectLst/>
                        </a:rPr>
                        <a:t>ς*</a:t>
                      </a:r>
                      <a:r>
                        <a:rPr lang="en-US" sz="1200" kern="12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7778478"/>
                  </a:ext>
                </a:extLst>
              </a:tr>
              <a:tr h="405411">
                <a:tc>
                  <a:txBody>
                    <a:bodyPr/>
                    <a:lstStyle/>
                    <a:p>
                      <a:pPr algn="l">
                        <a:lnSpc>
                          <a:spcPct val="115000"/>
                        </a:lnSpc>
                        <a:spcAft>
                          <a:spcPts val="0"/>
                        </a:spcAft>
                      </a:pPr>
                      <a:r>
                        <a:rPr lang="el-GR" sz="1100" kern="1200" dirty="0">
                          <a:effectLst/>
                        </a:rPr>
                        <a:t>Μεταξύ 10 και 99 χιλιομέτρων: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28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56 ευρώ ανά συμμετέχοντα</a:t>
                      </a:r>
                    </a:p>
                  </a:txBody>
                  <a:tcPr marL="0" marR="0" marT="0" marB="0" anchor="ctr"/>
                </a:tc>
                <a:extLst>
                  <a:ext uri="{0D108BD9-81ED-4DB2-BD59-A6C34878D82A}">
                    <a16:rowId xmlns:a16="http://schemas.microsoft.com/office/drawing/2014/main" val="3863943771"/>
                  </a:ext>
                </a:extLst>
              </a:tr>
              <a:tr h="405411">
                <a:tc>
                  <a:txBody>
                    <a:bodyPr/>
                    <a:lstStyle/>
                    <a:p>
                      <a:pPr algn="l">
                        <a:lnSpc>
                          <a:spcPct val="115000"/>
                        </a:lnSpc>
                        <a:spcAft>
                          <a:spcPts val="0"/>
                        </a:spcAft>
                      </a:pPr>
                      <a:r>
                        <a:rPr lang="el-GR" sz="1100" kern="1200">
                          <a:effectLst/>
                        </a:rPr>
                        <a:t>Μεταξύ 100 και 499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211ευρώ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285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9549036"/>
                  </a:ext>
                </a:extLst>
              </a:tr>
              <a:tr h="405411">
                <a:tc>
                  <a:txBody>
                    <a:bodyPr/>
                    <a:lstStyle/>
                    <a:p>
                      <a:pPr algn="l">
                        <a:lnSpc>
                          <a:spcPct val="115000"/>
                        </a:lnSpc>
                        <a:spcAft>
                          <a:spcPts val="0"/>
                        </a:spcAft>
                      </a:pPr>
                      <a:r>
                        <a:rPr lang="el-GR" sz="1100" kern="1200">
                          <a:effectLst/>
                        </a:rPr>
                        <a:t>Μεταξύ 500 και 1999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309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417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5924106"/>
                  </a:ext>
                </a:extLst>
              </a:tr>
              <a:tr h="405411">
                <a:tc>
                  <a:txBody>
                    <a:bodyPr/>
                    <a:lstStyle/>
                    <a:p>
                      <a:pPr algn="l">
                        <a:lnSpc>
                          <a:spcPct val="115000"/>
                        </a:lnSpc>
                        <a:spcAft>
                          <a:spcPts val="0"/>
                        </a:spcAft>
                      </a:pPr>
                      <a:r>
                        <a:rPr lang="el-GR" sz="1100" kern="1200" dirty="0">
                          <a:effectLst/>
                        </a:rPr>
                        <a:t>Μεταξύ 2000 και 2999 χιλιομέτρων: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395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535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6150699"/>
                  </a:ext>
                </a:extLst>
              </a:tr>
              <a:tr h="405411">
                <a:tc>
                  <a:txBody>
                    <a:bodyPr/>
                    <a:lstStyle/>
                    <a:p>
                      <a:pPr algn="l">
                        <a:lnSpc>
                          <a:spcPct val="115000"/>
                        </a:lnSpc>
                        <a:spcAft>
                          <a:spcPts val="0"/>
                        </a:spcAft>
                      </a:pPr>
                      <a:r>
                        <a:rPr lang="el-GR" sz="1100" kern="1200">
                          <a:effectLst/>
                        </a:rPr>
                        <a:t>Μεταξύ 3000 και 3999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580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785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4962583"/>
                  </a:ext>
                </a:extLst>
              </a:tr>
              <a:tr h="405411">
                <a:tc>
                  <a:txBody>
                    <a:bodyPr/>
                    <a:lstStyle/>
                    <a:p>
                      <a:pPr algn="l">
                        <a:lnSpc>
                          <a:spcPct val="115000"/>
                        </a:lnSpc>
                        <a:spcAft>
                          <a:spcPts val="0"/>
                        </a:spcAft>
                      </a:pPr>
                      <a:r>
                        <a:rPr lang="el-GR" sz="1100" kern="1200">
                          <a:effectLst/>
                        </a:rPr>
                        <a:t>Μεταξύ 4000 και 7999 χιλιομέτρων: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1188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endParaRPr lang="el-GR" sz="1100" kern="1200" dirty="0">
                        <a:effectLst/>
                      </a:endParaRPr>
                    </a:p>
                    <a:p>
                      <a:pPr algn="ctr">
                        <a:lnSpc>
                          <a:spcPct val="115000"/>
                        </a:lnSpc>
                        <a:spcAft>
                          <a:spcPts val="0"/>
                        </a:spcAft>
                      </a:pPr>
                      <a:r>
                        <a:rPr lang="el-GR" sz="1100" kern="1200" dirty="0">
                          <a:effectLst/>
                        </a:rPr>
                        <a:t>1188 ευρώ ανά συμμετέχοντα</a:t>
                      </a:r>
                    </a:p>
                  </a:txBody>
                  <a:tcPr marL="0" marR="0" marT="0" marB="0" anchor="ctr"/>
                </a:tc>
                <a:extLst>
                  <a:ext uri="{0D108BD9-81ED-4DB2-BD59-A6C34878D82A}">
                    <a16:rowId xmlns:a16="http://schemas.microsoft.com/office/drawing/2014/main" val="3460574445"/>
                  </a:ext>
                </a:extLst>
              </a:tr>
              <a:tr h="498612">
                <a:tc>
                  <a:txBody>
                    <a:bodyPr/>
                    <a:lstStyle/>
                    <a:p>
                      <a:pPr algn="l">
                        <a:lnSpc>
                          <a:spcPct val="115000"/>
                        </a:lnSpc>
                        <a:spcAft>
                          <a:spcPts val="0"/>
                        </a:spcAft>
                      </a:pPr>
                      <a:r>
                        <a:rPr lang="el-GR" sz="1100" kern="1200" dirty="0">
                          <a:effectLst/>
                        </a:rPr>
                        <a:t>Ίσες ή μεγαλύτερες των 8000 χιλιομέτρων: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l-GR" sz="1100" kern="1200" dirty="0">
                          <a:effectLst/>
                        </a:rPr>
                        <a:t>1735 ευρώ ανά συμμετέχοντα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el-GR" sz="1100" kern="1200" dirty="0">
                          <a:effectLst/>
                        </a:rPr>
                        <a:t>1735 ευρώ ανά συμμετέχοντα</a:t>
                      </a:r>
                    </a:p>
                  </a:txBody>
                  <a:tcPr marL="0" marR="0" marT="0" marB="0" anchor="ctr"/>
                </a:tc>
                <a:extLst>
                  <a:ext uri="{0D108BD9-81ED-4DB2-BD59-A6C34878D82A}">
                    <a16:rowId xmlns:a16="http://schemas.microsoft.com/office/drawing/2014/main" val="3450191594"/>
                  </a:ext>
                </a:extLst>
              </a:tr>
            </a:tbl>
          </a:graphicData>
        </a:graphic>
      </p:graphicFrame>
      <p:sp>
        <p:nvSpPr>
          <p:cNvPr id="7" name="TextBox 6">
            <a:extLst>
              <a:ext uri="{FF2B5EF4-FFF2-40B4-BE49-F238E27FC236}">
                <a16:creationId xmlns:a16="http://schemas.microsoft.com/office/drawing/2014/main" id="{A2A0CCF1-EC70-4617-8067-C678A9E1464F}"/>
              </a:ext>
            </a:extLst>
          </p:cNvPr>
          <p:cNvSpPr txBox="1"/>
          <p:nvPr/>
        </p:nvSpPr>
        <p:spPr>
          <a:xfrm>
            <a:off x="521230" y="6000206"/>
            <a:ext cx="9362999" cy="584775"/>
          </a:xfrm>
          <a:prstGeom prst="rect">
            <a:avLst/>
          </a:prstGeom>
          <a:noFill/>
        </p:spPr>
        <p:txBody>
          <a:bodyPr wrap="square" rtlCol="0">
            <a:spAutoFit/>
          </a:bodyPr>
          <a:lstStyle/>
          <a:p>
            <a:r>
              <a:rPr lang="en-US" sz="1600" b="1" dirty="0"/>
              <a:t>*</a:t>
            </a:r>
            <a:r>
              <a:rPr lang="el-GR" sz="1600" b="1" dirty="0"/>
              <a:t>*Σε περίπτωση που επιλέξουν πράσινη μετακίνηση (</a:t>
            </a:r>
            <a:r>
              <a:rPr lang="en-US" sz="1600" b="1" dirty="0"/>
              <a:t>Green Travel</a:t>
            </a:r>
            <a:r>
              <a:rPr lang="el-GR" sz="1600" b="1" dirty="0"/>
              <a:t>), </a:t>
            </a:r>
            <a:r>
              <a:rPr lang="el-GR" sz="1600" dirty="0"/>
              <a:t>δύναται να λάβουν έως 6 ημέρες πρόσθετη επιχορήγηση ατομικής υποστήριξης, για την κάλυψη των ημερών ταξιδίου μετ’ επιστροφής.</a:t>
            </a:r>
            <a:endParaRPr lang="en-US" sz="1600" dirty="0"/>
          </a:p>
        </p:txBody>
      </p:sp>
      <p:sp>
        <p:nvSpPr>
          <p:cNvPr id="5" name="Θέση αριθμού διαφάνειας 4">
            <a:extLst>
              <a:ext uri="{FF2B5EF4-FFF2-40B4-BE49-F238E27FC236}">
                <a16:creationId xmlns:a16="http://schemas.microsoft.com/office/drawing/2014/main" id="{723DE63F-6D92-494D-8F53-E249F2482D10}"/>
              </a:ext>
            </a:extLst>
          </p:cNvPr>
          <p:cNvSpPr>
            <a:spLocks noGrp="1"/>
          </p:cNvSpPr>
          <p:nvPr>
            <p:ph type="sldNum" sz="quarter" idx="12"/>
          </p:nvPr>
        </p:nvSpPr>
        <p:spPr/>
        <p:txBody>
          <a:bodyPr/>
          <a:lstStyle/>
          <a:p>
            <a:fld id="{F16372F3-0D51-4D83-A10D-06A3D557BBC0}" type="slidenum">
              <a:rPr lang="en-US" smtClean="0"/>
              <a:pPr/>
              <a:t>21</a:t>
            </a:fld>
            <a:endParaRPr lang="en-US"/>
          </a:p>
        </p:txBody>
      </p:sp>
      <p:pic>
        <p:nvPicPr>
          <p:cNvPr id="4" name="Εικόνα 3">
            <a:extLst>
              <a:ext uri="{FF2B5EF4-FFF2-40B4-BE49-F238E27FC236}">
                <a16:creationId xmlns:a16="http://schemas.microsoft.com/office/drawing/2014/main" id="{C1C35F88-E898-7FBD-D28B-0DD355917012}"/>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386138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740229" y="1534174"/>
            <a:ext cx="10363200" cy="1138773"/>
          </a:xfrm>
          <a:prstGeom prst="rect">
            <a:avLst/>
          </a:prstGeom>
          <a:noFill/>
        </p:spPr>
        <p:txBody>
          <a:bodyPr wrap="square" rtlCol="0">
            <a:spAutoFit/>
          </a:bodyPr>
          <a:lstStyle/>
          <a:p>
            <a:pPr algn="ctr"/>
            <a:r>
              <a:rPr lang="el-GR" sz="3400" b="1" dirty="0">
                <a:solidFill>
                  <a:srgbClr val="002060"/>
                </a:solidFill>
                <a:latin typeface="+mj-lt"/>
                <a:ea typeface="+mj-ea"/>
                <a:cs typeface="+mj-cs"/>
              </a:rPr>
              <a:t>Έκτακτες Δαπάνες για Κάλυψη Υψηλού κόστους μετακίνησης </a:t>
            </a:r>
            <a:endParaRPr lang="en-US" sz="3400" b="1" dirty="0">
              <a:solidFill>
                <a:srgbClr val="002060"/>
              </a:solidFill>
              <a:latin typeface="+mj-lt"/>
              <a:ea typeface="+mj-ea"/>
              <a:cs typeface="+mj-cs"/>
            </a:endParaRPr>
          </a:p>
        </p:txBody>
      </p:sp>
      <p:sp>
        <p:nvSpPr>
          <p:cNvPr id="2" name="TextBox 1">
            <a:extLst>
              <a:ext uri="{FF2B5EF4-FFF2-40B4-BE49-F238E27FC236}">
                <a16:creationId xmlns:a16="http://schemas.microsoft.com/office/drawing/2014/main" id="{AFA4D4ED-2605-4EDC-92FF-6029347F8EC5}"/>
              </a:ext>
            </a:extLst>
          </p:cNvPr>
          <p:cNvSpPr txBox="1"/>
          <p:nvPr/>
        </p:nvSpPr>
        <p:spPr>
          <a:xfrm>
            <a:off x="740229" y="2725783"/>
            <a:ext cx="103632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2400" dirty="0"/>
              <a:t>Για όσους λαμβάνουν χρηματοδότηση για την κάλυψη δαπανών μετακίνησης και συμμετέχουν σε σχέδια κινητικότητας που λαμβάνουν στήριξη μέσω κονδυλίων εσωτερικής πολιτικής:</a:t>
            </a:r>
          </a:p>
          <a:p>
            <a:endParaRPr lang="el-GR" dirty="0"/>
          </a:p>
          <a:p>
            <a:pPr marL="342900" indent="-342900" algn="just">
              <a:buFont typeface="Wingdings" panose="05000000000000000000" pitchFamily="2" charset="2"/>
              <a:buChar char="ü"/>
            </a:pPr>
            <a:r>
              <a:rPr lang="el-GR" sz="2000" dirty="0"/>
              <a:t>Χορηγείται χρηματοδότηση έως το 80% των πραγματικών δαπανών βάσει παραστατικών, για την κάλυψη </a:t>
            </a:r>
            <a:r>
              <a:rPr lang="el-GR" sz="2000" dirty="0" err="1"/>
              <a:t>ταξιδίου</a:t>
            </a:r>
            <a:r>
              <a:rPr lang="el-GR" sz="2000" dirty="0"/>
              <a:t> υψηλού κόστους, σε περίπτωση που το </a:t>
            </a:r>
            <a:r>
              <a:rPr lang="el-GR" sz="2000" dirty="0" err="1"/>
              <a:t>μοναδιαίο</a:t>
            </a:r>
            <a:r>
              <a:rPr lang="el-GR" sz="2000" dirty="0"/>
              <a:t> κόστος με βάση το μετρητή χιλιομετρικών αποστάσεων δεν καλύπτει το 70% των πραγματικών δαπανών. </a:t>
            </a:r>
          </a:p>
          <a:p>
            <a:pPr marL="285750" indent="-285750">
              <a:buFont typeface="Arial" panose="020B0604020202020204" pitchFamily="34" charset="0"/>
              <a:buChar char="•"/>
            </a:pPr>
            <a:endParaRPr lang="en-US" dirty="0"/>
          </a:p>
        </p:txBody>
      </p:sp>
      <p:sp>
        <p:nvSpPr>
          <p:cNvPr id="5" name="Θέση αριθμού διαφάνειας 4">
            <a:extLst>
              <a:ext uri="{FF2B5EF4-FFF2-40B4-BE49-F238E27FC236}">
                <a16:creationId xmlns:a16="http://schemas.microsoft.com/office/drawing/2014/main" id="{27EA1124-D7FF-4D1E-B8C2-C6CB8F55D9EA}"/>
              </a:ext>
            </a:extLst>
          </p:cNvPr>
          <p:cNvSpPr>
            <a:spLocks noGrp="1"/>
          </p:cNvSpPr>
          <p:nvPr>
            <p:ph type="sldNum" sz="quarter" idx="12"/>
          </p:nvPr>
        </p:nvSpPr>
        <p:spPr/>
        <p:txBody>
          <a:bodyPr/>
          <a:lstStyle/>
          <a:p>
            <a:fld id="{F16372F3-0D51-4D83-A10D-06A3D557BBC0}" type="slidenum">
              <a:rPr lang="en-US" smtClean="0"/>
              <a:pPr/>
              <a:t>22</a:t>
            </a:fld>
            <a:endParaRPr lang="en-US"/>
          </a:p>
        </p:txBody>
      </p:sp>
      <p:pic>
        <p:nvPicPr>
          <p:cNvPr id="4" name="Εικόνα 3">
            <a:extLst>
              <a:ext uri="{FF2B5EF4-FFF2-40B4-BE49-F238E27FC236}">
                <a16:creationId xmlns:a16="http://schemas.microsoft.com/office/drawing/2014/main" id="{D54005DD-9F50-59ED-23E1-8CDA183760EC}"/>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305079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788377" y="1158348"/>
            <a:ext cx="10999237" cy="1138773"/>
          </a:xfrm>
          <a:prstGeom prst="rect">
            <a:avLst/>
          </a:prstGeom>
          <a:noFill/>
        </p:spPr>
        <p:txBody>
          <a:bodyPr wrap="square" rtlCol="0">
            <a:spAutoFit/>
          </a:bodyPr>
          <a:lstStyle/>
          <a:p>
            <a:pPr algn="ctr"/>
            <a:r>
              <a:rPr lang="el-GR" sz="3400" b="1" dirty="0">
                <a:solidFill>
                  <a:srgbClr val="002060"/>
                </a:solidFill>
                <a:latin typeface="+mj-lt"/>
                <a:ea typeface="+mj-ea"/>
                <a:cs typeface="+mj-cs"/>
              </a:rPr>
              <a:t>Στήριξη των Ιδρυμάτων για την  Ένταξη Ατόμων με Λιγότερες Ευκαιρίες</a:t>
            </a:r>
            <a:endParaRPr lang="en-US" sz="3400" b="1" dirty="0">
              <a:solidFill>
                <a:srgbClr val="002060"/>
              </a:solidFill>
              <a:latin typeface="+mj-lt"/>
              <a:ea typeface="+mj-ea"/>
              <a:cs typeface="+mj-cs"/>
            </a:endParaRPr>
          </a:p>
        </p:txBody>
      </p:sp>
      <p:sp>
        <p:nvSpPr>
          <p:cNvPr id="9" name="8 - TextBox"/>
          <p:cNvSpPr txBox="1"/>
          <p:nvPr/>
        </p:nvSpPr>
        <p:spPr>
          <a:xfrm>
            <a:off x="536331" y="2338754"/>
            <a:ext cx="10867292" cy="4062651"/>
          </a:xfrm>
          <a:prstGeom prst="rect">
            <a:avLst/>
          </a:prstGeom>
          <a:solidFill>
            <a:schemeClr val="accent3">
              <a:lumMod val="20000"/>
              <a:lumOff val="80000"/>
            </a:schemeClr>
          </a:solidFill>
          <a:ln w="28575">
            <a:solidFill>
              <a:schemeClr val="tx1"/>
            </a:solidFill>
          </a:ln>
        </p:spPr>
        <p:txBody>
          <a:bodyPr wrap="square" rtlCol="0">
            <a:spAutoFit/>
          </a:bodyPr>
          <a:lstStyle/>
          <a:p>
            <a:pPr algn="just">
              <a:buFont typeface="Arial" pitchFamily="34" charset="0"/>
              <a:buChar char="•"/>
            </a:pPr>
            <a:r>
              <a:rPr lang="el-GR" sz="2400" dirty="0"/>
              <a:t> Δαπάνες που σχετίζονται με την οργάνωση δραστηριοτήτων κινητικότητας για συμμετέχοντες με λιγότερες ευκαιρίες και οι οποίοι αιτούνται πρόσθετη επιχορήγηση βάσει πραγματικών δαπανών. </a:t>
            </a:r>
          </a:p>
          <a:p>
            <a:pPr algn="just"/>
            <a:endParaRPr lang="el-GR" sz="2400" dirty="0"/>
          </a:p>
          <a:p>
            <a:pPr algn="just">
              <a:buFont typeface="Arial" pitchFamily="34" charset="0"/>
              <a:buChar char="•"/>
            </a:pPr>
            <a:r>
              <a:rPr lang="el-GR" sz="2400" b="1" dirty="0"/>
              <a:t> Τα Ιδρύματα λαμβάνουν 125 ευρώ ανά συμμετέχοντα</a:t>
            </a:r>
            <a:r>
              <a:rPr lang="el-GR" sz="2400" dirty="0"/>
              <a:t> για τα άτομα με λιγότερες ευκαιρίες τα οποία έχουν αιτηθεί και έχει εγκριθεί πρόσθετη επιχορήγηση.</a:t>
            </a:r>
          </a:p>
          <a:p>
            <a:pPr algn="just"/>
            <a:endParaRPr lang="el-GR" sz="2400" dirty="0"/>
          </a:p>
          <a:p>
            <a:pPr algn="just">
              <a:buFont typeface="Arial" pitchFamily="34" charset="0"/>
              <a:buChar char="•"/>
            </a:pPr>
            <a:r>
              <a:rPr lang="el-GR" sz="2400" dirty="0"/>
              <a:t> Τα ιδρύματα θα πρέπει να αναρτήσουν στον </a:t>
            </a:r>
            <a:r>
              <a:rPr lang="el-GR" sz="2400" dirty="0" err="1"/>
              <a:t>ιστότοπό</a:t>
            </a:r>
            <a:r>
              <a:rPr lang="el-GR" sz="2400" dirty="0"/>
              <a:t> τους πληροφορίες για το πώς μπορούν οι φοιτητές και το προσωπικό με λιγότερες ευκαιρίες να ζητήσουν και να λάβουν πρόσθετη επιχορήγηση</a:t>
            </a:r>
          </a:p>
          <a:p>
            <a:pPr algn="just"/>
            <a:endParaRPr lang="el-GR" dirty="0"/>
          </a:p>
        </p:txBody>
      </p:sp>
      <p:sp>
        <p:nvSpPr>
          <p:cNvPr id="4" name="Θέση αριθμού διαφάνειας 3">
            <a:extLst>
              <a:ext uri="{FF2B5EF4-FFF2-40B4-BE49-F238E27FC236}">
                <a16:creationId xmlns:a16="http://schemas.microsoft.com/office/drawing/2014/main" id="{BB07A196-1FC4-43AF-8F3E-91D39CEF57DA}"/>
              </a:ext>
            </a:extLst>
          </p:cNvPr>
          <p:cNvSpPr>
            <a:spLocks noGrp="1"/>
          </p:cNvSpPr>
          <p:nvPr>
            <p:ph type="sldNum" sz="quarter" idx="12"/>
          </p:nvPr>
        </p:nvSpPr>
        <p:spPr/>
        <p:txBody>
          <a:bodyPr/>
          <a:lstStyle/>
          <a:p>
            <a:fld id="{F16372F3-0D51-4D83-A10D-06A3D557BBC0}" type="slidenum">
              <a:rPr lang="en-US" smtClean="0"/>
              <a:pPr/>
              <a:t>23</a:t>
            </a:fld>
            <a:endParaRPr lang="en-US"/>
          </a:p>
        </p:txBody>
      </p:sp>
      <p:pic>
        <p:nvPicPr>
          <p:cNvPr id="2" name="Εικόνα 1">
            <a:extLst>
              <a:ext uri="{FF2B5EF4-FFF2-40B4-BE49-F238E27FC236}">
                <a16:creationId xmlns:a16="http://schemas.microsoft.com/office/drawing/2014/main" id="{FBC16460-4C00-CB42-5D4A-6A55DE0FD832}"/>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305079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8" name="TextBox 7">
            <a:extLst>
              <a:ext uri="{FF2B5EF4-FFF2-40B4-BE49-F238E27FC236}">
                <a16:creationId xmlns:a16="http://schemas.microsoft.com/office/drawing/2014/main" id="{344ACB88-A421-4B14-82C4-890566E2356B}"/>
              </a:ext>
            </a:extLst>
          </p:cNvPr>
          <p:cNvSpPr txBox="1"/>
          <p:nvPr/>
        </p:nvSpPr>
        <p:spPr>
          <a:xfrm>
            <a:off x="597160" y="1321375"/>
            <a:ext cx="11264310" cy="523220"/>
          </a:xfrm>
          <a:prstGeom prst="rect">
            <a:avLst/>
          </a:prstGeom>
          <a:noFill/>
        </p:spPr>
        <p:txBody>
          <a:bodyPr wrap="square" rtlCol="0">
            <a:spAutoFit/>
          </a:bodyPr>
          <a:lstStyle/>
          <a:p>
            <a:pPr algn="ctr"/>
            <a:r>
              <a:rPr lang="el-GR" sz="2800" b="1" dirty="0">
                <a:solidFill>
                  <a:srgbClr val="002060"/>
                </a:solidFill>
                <a:latin typeface="+mj-lt"/>
                <a:ea typeface="+mj-ea"/>
                <a:cs typeface="+mj-cs"/>
              </a:rPr>
              <a:t>Πρόσθετη Επιχορήγηση Ατόμων με Λιγότερες Ευκαιρίες (</a:t>
            </a:r>
            <a:r>
              <a:rPr lang="en-US" sz="2800" b="1" dirty="0">
                <a:solidFill>
                  <a:srgbClr val="002060"/>
                </a:solidFill>
                <a:latin typeface="+mj-lt"/>
                <a:ea typeface="+mj-ea"/>
                <a:cs typeface="+mj-cs"/>
              </a:rPr>
              <a:t>Real Cost) </a:t>
            </a:r>
            <a:r>
              <a:rPr lang="el-GR" sz="2800" b="1" dirty="0">
                <a:solidFill>
                  <a:srgbClr val="002060"/>
                </a:solidFill>
                <a:latin typeface="+mj-lt"/>
                <a:ea typeface="+mj-ea"/>
                <a:cs typeface="+mj-cs"/>
              </a:rPr>
              <a:t> </a:t>
            </a:r>
            <a:endParaRPr lang="en-US" sz="2800" b="1" dirty="0">
              <a:solidFill>
                <a:srgbClr val="002060"/>
              </a:solidFill>
              <a:latin typeface="+mj-lt"/>
              <a:ea typeface="+mj-ea"/>
              <a:cs typeface="+mj-cs"/>
            </a:endParaRPr>
          </a:p>
        </p:txBody>
      </p:sp>
      <p:sp>
        <p:nvSpPr>
          <p:cNvPr id="9" name="8 - TextBox"/>
          <p:cNvSpPr txBox="1"/>
          <p:nvPr/>
        </p:nvSpPr>
        <p:spPr>
          <a:xfrm>
            <a:off x="486508" y="2045374"/>
            <a:ext cx="10867292" cy="4493538"/>
          </a:xfrm>
          <a:prstGeom prst="rect">
            <a:avLst/>
          </a:prstGeom>
          <a:noFill/>
        </p:spPr>
        <p:txBody>
          <a:bodyPr wrap="square" rtlCol="0">
            <a:spAutoFit/>
          </a:bodyPr>
          <a:lstStyle/>
          <a:p>
            <a:pPr algn="just">
              <a:buFont typeface="Arial" pitchFamily="34" charset="0"/>
              <a:buChar char="•"/>
            </a:pPr>
            <a:r>
              <a:rPr lang="el-GR" sz="2200" dirty="0"/>
              <a:t>Για τους φοιτητές και/ή προσωπικό με λιγότερες ευκαιρίες που έχουν αιτηθεί πρόσθετης επιχορήγησης, τα Ιδρύματα μπορούν να υποβάλουν αίτηση στην Εθνική Μονάδα για πρόσθετη επιχορήγηση, προκειμένου να καλύψουν τις συμπληρωματικές δαπάνες που αιτούνται οι εν λόγω φοιτητές, για τη συμμετοχή τους στις επιμέρους δραστηριότητες κινητικότητας.</a:t>
            </a:r>
            <a:endParaRPr lang="en-US" sz="2200" dirty="0"/>
          </a:p>
          <a:p>
            <a:pPr algn="just"/>
            <a:endParaRPr lang="el-GR" sz="2200" dirty="0"/>
          </a:p>
          <a:p>
            <a:pPr algn="just">
              <a:buFont typeface="Arial" pitchFamily="34" charset="0"/>
              <a:buChar char="•"/>
            </a:pPr>
            <a:r>
              <a:rPr lang="el-GR" sz="2200" dirty="0"/>
              <a:t>Η επιχορήγηση των ατόμων με λιγότερες ευκαιρίες καλύπτει το </a:t>
            </a:r>
            <a:r>
              <a:rPr lang="el-GR" sz="2200" b="1" dirty="0"/>
              <a:t>100% των επιπρόσθετων δαπανών</a:t>
            </a:r>
            <a:r>
              <a:rPr lang="el-GR" sz="2200" dirty="0"/>
              <a:t> που προκύπτουν κατά τη διάρκεια της κινητικότητας των συμμετεχόντων αυτών στο εξωτερικό. Η επιχορήγηση υπολογίζεται </a:t>
            </a:r>
            <a:r>
              <a:rPr lang="el-GR" sz="2200" b="1" dirty="0"/>
              <a:t>βάσει πραγματικών εξόδων</a:t>
            </a:r>
            <a:r>
              <a:rPr lang="el-GR" sz="2200" dirty="0"/>
              <a:t>, σύμφωνα με τα προσκομισθέντα δικαιολογητικά. </a:t>
            </a:r>
          </a:p>
          <a:p>
            <a:pPr algn="just"/>
            <a:endParaRPr lang="el-GR" sz="2400" dirty="0"/>
          </a:p>
          <a:p>
            <a:pPr algn="just"/>
            <a:r>
              <a:rPr lang="el-GR" sz="2400" i="1" dirty="0"/>
              <a:t>Θα σταλεί σχετική ειδική ανακοίνωση από την Εθνική Μονάδα Συντονισμού</a:t>
            </a:r>
            <a:endParaRPr lang="el-GR" sz="2400" dirty="0"/>
          </a:p>
          <a:p>
            <a:pPr algn="just">
              <a:buFont typeface="Arial" pitchFamily="34" charset="0"/>
              <a:buChar char="•"/>
            </a:pPr>
            <a:endParaRPr lang="el-GR" dirty="0"/>
          </a:p>
        </p:txBody>
      </p:sp>
      <p:sp>
        <p:nvSpPr>
          <p:cNvPr id="4" name="Θέση αριθμού διαφάνειας 3">
            <a:extLst>
              <a:ext uri="{FF2B5EF4-FFF2-40B4-BE49-F238E27FC236}">
                <a16:creationId xmlns:a16="http://schemas.microsoft.com/office/drawing/2014/main" id="{7DEBF283-1D3D-409A-B6B2-6BE97A51A81B}"/>
              </a:ext>
            </a:extLst>
          </p:cNvPr>
          <p:cNvSpPr>
            <a:spLocks noGrp="1"/>
          </p:cNvSpPr>
          <p:nvPr>
            <p:ph type="sldNum" sz="quarter" idx="12"/>
          </p:nvPr>
        </p:nvSpPr>
        <p:spPr/>
        <p:txBody>
          <a:bodyPr/>
          <a:lstStyle/>
          <a:p>
            <a:fld id="{F16372F3-0D51-4D83-A10D-06A3D557BBC0}" type="slidenum">
              <a:rPr lang="en-US" smtClean="0"/>
              <a:pPr/>
              <a:t>24</a:t>
            </a:fld>
            <a:endParaRPr lang="en-US"/>
          </a:p>
        </p:txBody>
      </p:sp>
      <p:pic>
        <p:nvPicPr>
          <p:cNvPr id="2" name="Εικόνα 1">
            <a:extLst>
              <a:ext uri="{FF2B5EF4-FFF2-40B4-BE49-F238E27FC236}">
                <a16:creationId xmlns:a16="http://schemas.microsoft.com/office/drawing/2014/main" id="{558D568C-CF85-333D-8F03-D7AFDBA69A2A}"/>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305079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7" name="6 - Ορθογώνιο"/>
          <p:cNvSpPr/>
          <p:nvPr/>
        </p:nvSpPr>
        <p:spPr>
          <a:xfrm>
            <a:off x="545122" y="1141548"/>
            <a:ext cx="11447585" cy="430887"/>
          </a:xfrm>
          <a:prstGeom prst="rect">
            <a:avLst/>
          </a:prstGeom>
        </p:spPr>
        <p:txBody>
          <a:bodyPr wrap="square">
            <a:spAutoFit/>
          </a:bodyPr>
          <a:lstStyle/>
          <a:p>
            <a:r>
              <a:rPr lang="el-GR" sz="2200" b="1" dirty="0">
                <a:solidFill>
                  <a:srgbClr val="002060"/>
                </a:solidFill>
              </a:rPr>
              <a:t>Διεθνής εξερχόμενη κινητικότητα υποστηριζόμενη από κονδύλια εσωτερικής πολιτικής (ΚΑ131)</a:t>
            </a:r>
            <a:endParaRPr lang="el-GR" sz="2200" b="1" dirty="0">
              <a:solidFill>
                <a:srgbClr val="002060"/>
              </a:solidFill>
              <a:latin typeface="+mj-lt"/>
              <a:ea typeface="+mj-ea"/>
              <a:cs typeface="+mj-cs"/>
            </a:endParaRPr>
          </a:p>
        </p:txBody>
      </p:sp>
      <p:grpSp>
        <p:nvGrpSpPr>
          <p:cNvPr id="2" name="Group 3"/>
          <p:cNvGrpSpPr/>
          <p:nvPr/>
        </p:nvGrpSpPr>
        <p:grpSpPr>
          <a:xfrm>
            <a:off x="2328548" y="1800083"/>
            <a:ext cx="7013149" cy="3809394"/>
            <a:chOff x="522164" y="1980431"/>
            <a:chExt cx="9721080" cy="5020335"/>
          </a:xfrm>
          <a:solidFill>
            <a:schemeClr val="bg2"/>
          </a:solidFill>
        </p:grpSpPr>
        <p:sp>
          <p:nvSpPr>
            <p:cNvPr id="10" name="Freeform 4"/>
            <p:cNvSpPr>
              <a:spLocks/>
            </p:cNvSpPr>
            <p:nvPr/>
          </p:nvSpPr>
          <p:spPr bwMode="auto">
            <a:xfrm>
              <a:off x="2834839"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sz="1633" dirty="0"/>
            </a:p>
          </p:txBody>
        </p:sp>
        <p:sp>
          <p:nvSpPr>
            <p:cNvPr id="11" name="Freeform 7"/>
            <p:cNvSpPr>
              <a:spLocks/>
            </p:cNvSpPr>
            <p:nvPr/>
          </p:nvSpPr>
          <p:spPr bwMode="auto">
            <a:xfrm>
              <a:off x="4904794"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chemeClr val="tx2"/>
            </a:solidFill>
            <a:ln w="6350" cmpd="sng">
              <a:solidFill>
                <a:schemeClr val="bg1"/>
              </a:solidFill>
              <a:round/>
              <a:headEnd/>
              <a:tailEnd/>
            </a:ln>
          </p:spPr>
          <p:txBody>
            <a:bodyPr/>
            <a:lstStyle/>
            <a:p>
              <a:endParaRPr lang="en-GB" sz="1633" dirty="0"/>
            </a:p>
          </p:txBody>
        </p:sp>
        <p:sp>
          <p:nvSpPr>
            <p:cNvPr id="13" name="Freeform 12"/>
            <p:cNvSpPr>
              <a:spLocks/>
            </p:cNvSpPr>
            <p:nvPr/>
          </p:nvSpPr>
          <p:spPr bwMode="auto">
            <a:xfrm>
              <a:off x="2858779"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chemeClr val="accent5"/>
            </a:solidFill>
            <a:ln w="6350" cmpd="sng">
              <a:solidFill>
                <a:schemeClr val="bg1"/>
              </a:solidFill>
              <a:round/>
              <a:headEnd/>
              <a:tailEnd/>
            </a:ln>
          </p:spPr>
          <p:txBody>
            <a:bodyPr/>
            <a:lstStyle/>
            <a:p>
              <a:endParaRPr lang="en-GB" sz="1633" dirty="0"/>
            </a:p>
          </p:txBody>
        </p:sp>
        <p:sp>
          <p:nvSpPr>
            <p:cNvPr id="14" name="Freeform 14"/>
            <p:cNvSpPr>
              <a:spLocks/>
            </p:cNvSpPr>
            <p:nvPr/>
          </p:nvSpPr>
          <p:spPr bwMode="auto">
            <a:xfrm>
              <a:off x="1778254"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15" name="Freeform 15"/>
            <p:cNvSpPr>
              <a:spLocks/>
            </p:cNvSpPr>
            <p:nvPr/>
          </p:nvSpPr>
          <p:spPr bwMode="auto">
            <a:xfrm>
              <a:off x="2466152"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chemeClr val="accent5"/>
            </a:solidFill>
            <a:ln w="6350" cmpd="sng">
              <a:solidFill>
                <a:schemeClr val="bg1"/>
              </a:solidFill>
              <a:round/>
              <a:headEnd/>
              <a:tailEnd/>
            </a:ln>
          </p:spPr>
          <p:txBody>
            <a:bodyPr/>
            <a:lstStyle/>
            <a:p>
              <a:endParaRPr lang="en-GB" sz="1633" dirty="0"/>
            </a:p>
          </p:txBody>
        </p:sp>
        <p:sp>
          <p:nvSpPr>
            <p:cNvPr id="16" name="Freeform 16"/>
            <p:cNvSpPr>
              <a:spLocks/>
            </p:cNvSpPr>
            <p:nvPr/>
          </p:nvSpPr>
          <p:spPr bwMode="auto">
            <a:xfrm>
              <a:off x="2940178"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17" name="Freeform 17"/>
            <p:cNvSpPr>
              <a:spLocks/>
            </p:cNvSpPr>
            <p:nvPr/>
          </p:nvSpPr>
          <p:spPr bwMode="auto">
            <a:xfrm>
              <a:off x="3118936"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18" name="Freeform 18"/>
            <p:cNvSpPr>
              <a:spLocks/>
            </p:cNvSpPr>
            <p:nvPr/>
          </p:nvSpPr>
          <p:spPr bwMode="auto">
            <a:xfrm>
              <a:off x="3214698"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chemeClr val="accent5"/>
            </a:solidFill>
            <a:ln w="6350" cmpd="sng">
              <a:solidFill>
                <a:schemeClr val="bg1"/>
              </a:solidFill>
              <a:round/>
              <a:headEnd/>
              <a:tailEnd/>
            </a:ln>
          </p:spPr>
          <p:txBody>
            <a:bodyPr/>
            <a:lstStyle/>
            <a:p>
              <a:endParaRPr lang="en-GB" sz="1633" dirty="0"/>
            </a:p>
          </p:txBody>
        </p:sp>
        <p:sp>
          <p:nvSpPr>
            <p:cNvPr id="19" name="Freeform 19"/>
            <p:cNvSpPr>
              <a:spLocks/>
            </p:cNvSpPr>
            <p:nvPr/>
          </p:nvSpPr>
          <p:spPr bwMode="auto">
            <a:xfrm>
              <a:off x="2651293"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chemeClr val="accent5"/>
            </a:solidFill>
            <a:ln w="6350" cmpd="sng">
              <a:solidFill>
                <a:schemeClr val="bg1"/>
              </a:solidFill>
              <a:round/>
              <a:headEnd/>
              <a:tailEnd/>
            </a:ln>
          </p:spPr>
          <p:txBody>
            <a:bodyPr/>
            <a:lstStyle/>
            <a:p>
              <a:endParaRPr lang="en-GB" sz="1633" dirty="0"/>
            </a:p>
          </p:txBody>
        </p:sp>
        <p:sp>
          <p:nvSpPr>
            <p:cNvPr id="20" name="Freeform 20"/>
            <p:cNvSpPr>
              <a:spLocks/>
            </p:cNvSpPr>
            <p:nvPr/>
          </p:nvSpPr>
          <p:spPr bwMode="auto">
            <a:xfrm>
              <a:off x="2707154"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chemeClr val="accent5"/>
            </a:solidFill>
            <a:ln w="6350" cmpd="sng">
              <a:solidFill>
                <a:schemeClr val="bg1"/>
              </a:solidFill>
              <a:round/>
              <a:headEnd/>
              <a:tailEnd/>
            </a:ln>
          </p:spPr>
          <p:txBody>
            <a:bodyPr/>
            <a:lstStyle/>
            <a:p>
              <a:endParaRPr lang="en-GB" sz="1633" dirty="0"/>
            </a:p>
          </p:txBody>
        </p:sp>
        <p:sp>
          <p:nvSpPr>
            <p:cNvPr id="21" name="Freeform 21"/>
            <p:cNvSpPr>
              <a:spLocks/>
            </p:cNvSpPr>
            <p:nvPr/>
          </p:nvSpPr>
          <p:spPr bwMode="auto">
            <a:xfrm>
              <a:off x="2850799"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chemeClr val="accent5"/>
            </a:solidFill>
            <a:ln w="6350" cmpd="sng">
              <a:solidFill>
                <a:schemeClr val="bg1"/>
              </a:solidFill>
              <a:round/>
              <a:headEnd/>
              <a:tailEnd/>
            </a:ln>
          </p:spPr>
          <p:txBody>
            <a:bodyPr/>
            <a:lstStyle/>
            <a:p>
              <a:endParaRPr lang="en-GB" sz="1633" dirty="0"/>
            </a:p>
          </p:txBody>
        </p:sp>
        <p:sp>
          <p:nvSpPr>
            <p:cNvPr id="22" name="Freeform 22"/>
            <p:cNvSpPr>
              <a:spLocks/>
            </p:cNvSpPr>
            <p:nvPr/>
          </p:nvSpPr>
          <p:spPr bwMode="auto">
            <a:xfrm>
              <a:off x="3131705"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chemeClr val="accent5"/>
            </a:solidFill>
            <a:ln w="6350" cmpd="sng">
              <a:solidFill>
                <a:schemeClr val="bg1"/>
              </a:solidFill>
              <a:round/>
              <a:headEnd/>
              <a:tailEnd/>
            </a:ln>
          </p:spPr>
          <p:txBody>
            <a:bodyPr/>
            <a:lstStyle/>
            <a:p>
              <a:endParaRPr lang="en-GB" sz="1633" dirty="0"/>
            </a:p>
          </p:txBody>
        </p:sp>
        <p:sp>
          <p:nvSpPr>
            <p:cNvPr id="23" name="Freeform 23"/>
            <p:cNvSpPr>
              <a:spLocks/>
            </p:cNvSpPr>
            <p:nvPr/>
          </p:nvSpPr>
          <p:spPr bwMode="auto">
            <a:xfrm>
              <a:off x="3227467"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chemeClr val="accent5"/>
            </a:solidFill>
            <a:ln w="6350" cmpd="sng">
              <a:solidFill>
                <a:schemeClr val="bg1"/>
              </a:solidFill>
              <a:round/>
              <a:headEnd/>
              <a:tailEnd/>
            </a:ln>
          </p:spPr>
          <p:txBody>
            <a:bodyPr/>
            <a:lstStyle/>
            <a:p>
              <a:endParaRPr lang="en-GB" sz="1633" dirty="0"/>
            </a:p>
          </p:txBody>
        </p:sp>
        <p:sp>
          <p:nvSpPr>
            <p:cNvPr id="24" name="Freeform 24"/>
            <p:cNvSpPr>
              <a:spLocks/>
            </p:cNvSpPr>
            <p:nvPr/>
          </p:nvSpPr>
          <p:spPr bwMode="auto">
            <a:xfrm>
              <a:off x="3316846"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chemeClr val="accent5"/>
            </a:solidFill>
            <a:ln w="6350" cmpd="sng">
              <a:solidFill>
                <a:schemeClr val="bg1"/>
              </a:solidFill>
              <a:round/>
              <a:headEnd/>
              <a:tailEnd/>
            </a:ln>
          </p:spPr>
          <p:txBody>
            <a:bodyPr/>
            <a:lstStyle/>
            <a:p>
              <a:endParaRPr lang="en-GB" sz="1633" dirty="0"/>
            </a:p>
          </p:txBody>
        </p:sp>
        <p:sp>
          <p:nvSpPr>
            <p:cNvPr id="25" name="Freeform 25"/>
            <p:cNvSpPr>
              <a:spLocks/>
            </p:cNvSpPr>
            <p:nvPr/>
          </p:nvSpPr>
          <p:spPr bwMode="auto">
            <a:xfrm>
              <a:off x="2544358"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chemeClr val="accent5"/>
            </a:solidFill>
            <a:ln w="6350" cmpd="sng">
              <a:solidFill>
                <a:schemeClr val="bg1"/>
              </a:solidFill>
              <a:round/>
              <a:headEnd/>
              <a:tailEnd/>
            </a:ln>
          </p:spPr>
          <p:txBody>
            <a:bodyPr/>
            <a:lstStyle/>
            <a:p>
              <a:endParaRPr lang="en-GB" sz="1633" dirty="0"/>
            </a:p>
          </p:txBody>
        </p:sp>
        <p:sp>
          <p:nvSpPr>
            <p:cNvPr id="26" name="Freeform 26"/>
            <p:cNvSpPr>
              <a:spLocks/>
            </p:cNvSpPr>
            <p:nvPr/>
          </p:nvSpPr>
          <p:spPr bwMode="auto">
            <a:xfrm>
              <a:off x="2499668"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chemeClr val="accent5"/>
            </a:solidFill>
            <a:ln w="6350" cmpd="sng">
              <a:solidFill>
                <a:schemeClr val="bg1"/>
              </a:solidFill>
              <a:round/>
              <a:headEnd/>
              <a:tailEnd/>
            </a:ln>
          </p:spPr>
          <p:txBody>
            <a:bodyPr/>
            <a:lstStyle/>
            <a:p>
              <a:endParaRPr lang="en-GB" sz="1633" dirty="0"/>
            </a:p>
          </p:txBody>
        </p:sp>
        <p:sp>
          <p:nvSpPr>
            <p:cNvPr id="27" name="Freeform 27"/>
            <p:cNvSpPr>
              <a:spLocks/>
            </p:cNvSpPr>
            <p:nvPr/>
          </p:nvSpPr>
          <p:spPr bwMode="auto">
            <a:xfrm>
              <a:off x="2456575"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chemeClr val="accent5"/>
            </a:solidFill>
            <a:ln w="6350" cmpd="sng">
              <a:solidFill>
                <a:schemeClr val="bg1"/>
              </a:solidFill>
              <a:round/>
              <a:headEnd/>
              <a:tailEnd/>
            </a:ln>
          </p:spPr>
          <p:txBody>
            <a:bodyPr/>
            <a:lstStyle/>
            <a:p>
              <a:endParaRPr lang="en-GB" sz="1633" dirty="0"/>
            </a:p>
          </p:txBody>
        </p:sp>
        <p:sp>
          <p:nvSpPr>
            <p:cNvPr id="28" name="Freeform 28"/>
            <p:cNvSpPr>
              <a:spLocks/>
            </p:cNvSpPr>
            <p:nvPr/>
          </p:nvSpPr>
          <p:spPr bwMode="auto">
            <a:xfrm>
              <a:off x="2442210"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chemeClr val="accent5"/>
            </a:solidFill>
            <a:ln w="6350" cmpd="sng">
              <a:solidFill>
                <a:schemeClr val="bg1"/>
              </a:solidFill>
              <a:round/>
              <a:headEnd/>
              <a:tailEnd/>
            </a:ln>
          </p:spPr>
          <p:txBody>
            <a:bodyPr/>
            <a:lstStyle/>
            <a:p>
              <a:endParaRPr lang="en-GB" sz="1633" dirty="0"/>
            </a:p>
          </p:txBody>
        </p:sp>
        <p:sp>
          <p:nvSpPr>
            <p:cNvPr id="29" name="Freeform 29"/>
            <p:cNvSpPr>
              <a:spLocks/>
            </p:cNvSpPr>
            <p:nvPr/>
          </p:nvSpPr>
          <p:spPr bwMode="auto">
            <a:xfrm>
              <a:off x="2391137"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30" name="Freeform 30"/>
            <p:cNvSpPr>
              <a:spLocks/>
            </p:cNvSpPr>
            <p:nvPr/>
          </p:nvSpPr>
          <p:spPr bwMode="auto">
            <a:xfrm>
              <a:off x="2660870"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chemeClr val="accent5"/>
            </a:solidFill>
            <a:ln w="6350" cmpd="sng">
              <a:solidFill>
                <a:schemeClr val="bg1"/>
              </a:solidFill>
              <a:round/>
              <a:headEnd/>
              <a:tailEnd/>
            </a:ln>
          </p:spPr>
          <p:txBody>
            <a:bodyPr/>
            <a:lstStyle/>
            <a:p>
              <a:endParaRPr lang="en-GB" sz="1633" dirty="0"/>
            </a:p>
          </p:txBody>
        </p:sp>
        <p:sp>
          <p:nvSpPr>
            <p:cNvPr id="31" name="Freeform 31"/>
            <p:cNvSpPr>
              <a:spLocks/>
            </p:cNvSpPr>
            <p:nvPr/>
          </p:nvSpPr>
          <p:spPr bwMode="auto">
            <a:xfrm>
              <a:off x="2407098"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sz="1633" dirty="0"/>
            </a:p>
          </p:txBody>
        </p:sp>
        <p:sp>
          <p:nvSpPr>
            <p:cNvPr id="32" name="Freeform 32"/>
            <p:cNvSpPr>
              <a:spLocks/>
            </p:cNvSpPr>
            <p:nvPr/>
          </p:nvSpPr>
          <p:spPr bwMode="auto">
            <a:xfrm>
              <a:off x="2429443"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sz="1633" dirty="0"/>
            </a:p>
          </p:txBody>
        </p:sp>
        <p:sp>
          <p:nvSpPr>
            <p:cNvPr id="33" name="Freeform 33"/>
            <p:cNvSpPr>
              <a:spLocks/>
            </p:cNvSpPr>
            <p:nvPr/>
          </p:nvSpPr>
          <p:spPr bwMode="auto">
            <a:xfrm>
              <a:off x="2450191"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sz="1633" dirty="0"/>
            </a:p>
          </p:txBody>
        </p:sp>
        <p:sp>
          <p:nvSpPr>
            <p:cNvPr id="34" name="Freeform 34"/>
            <p:cNvSpPr>
              <a:spLocks/>
            </p:cNvSpPr>
            <p:nvPr/>
          </p:nvSpPr>
          <p:spPr bwMode="auto">
            <a:xfrm>
              <a:off x="2426250"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sz="1633" dirty="0"/>
            </a:p>
          </p:txBody>
        </p:sp>
        <p:sp>
          <p:nvSpPr>
            <p:cNvPr id="35" name="Freeform 35"/>
            <p:cNvSpPr>
              <a:spLocks/>
            </p:cNvSpPr>
            <p:nvPr/>
          </p:nvSpPr>
          <p:spPr bwMode="auto">
            <a:xfrm>
              <a:off x="2400714"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sz="1633" dirty="0"/>
            </a:p>
          </p:txBody>
        </p:sp>
        <p:sp>
          <p:nvSpPr>
            <p:cNvPr id="36" name="Freeform 36"/>
            <p:cNvSpPr>
              <a:spLocks/>
            </p:cNvSpPr>
            <p:nvPr/>
          </p:nvSpPr>
          <p:spPr bwMode="auto">
            <a:xfrm>
              <a:off x="2429443"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sz="1633" dirty="0"/>
            </a:p>
          </p:txBody>
        </p:sp>
        <p:sp>
          <p:nvSpPr>
            <p:cNvPr id="37" name="Freeform 37"/>
            <p:cNvSpPr>
              <a:spLocks/>
            </p:cNvSpPr>
            <p:nvPr/>
          </p:nvSpPr>
          <p:spPr bwMode="auto">
            <a:xfrm>
              <a:off x="2429443"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sz="1633" dirty="0"/>
            </a:p>
          </p:txBody>
        </p:sp>
        <p:sp>
          <p:nvSpPr>
            <p:cNvPr id="38" name="Freeform 38"/>
            <p:cNvSpPr>
              <a:spLocks/>
            </p:cNvSpPr>
            <p:nvPr/>
          </p:nvSpPr>
          <p:spPr bwMode="auto">
            <a:xfrm>
              <a:off x="2732692"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chemeClr val="accent5"/>
            </a:solidFill>
            <a:ln w="6350" cmpd="sng">
              <a:solidFill>
                <a:schemeClr val="bg1"/>
              </a:solidFill>
              <a:round/>
              <a:headEnd/>
              <a:tailEnd/>
            </a:ln>
          </p:spPr>
          <p:txBody>
            <a:bodyPr/>
            <a:lstStyle/>
            <a:p>
              <a:endParaRPr lang="en-GB" sz="1633" dirty="0"/>
            </a:p>
          </p:txBody>
        </p:sp>
        <p:sp>
          <p:nvSpPr>
            <p:cNvPr id="39" name="Freeform 39"/>
            <p:cNvSpPr>
              <a:spLocks/>
            </p:cNvSpPr>
            <p:nvPr/>
          </p:nvSpPr>
          <p:spPr bwMode="auto">
            <a:xfrm>
              <a:off x="2825263"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chemeClr val="accent5"/>
            </a:solidFill>
            <a:ln w="6350" cmpd="sng">
              <a:solidFill>
                <a:schemeClr val="bg1"/>
              </a:solidFill>
              <a:round/>
              <a:headEnd/>
              <a:tailEnd/>
            </a:ln>
          </p:spPr>
          <p:txBody>
            <a:bodyPr/>
            <a:lstStyle/>
            <a:p>
              <a:endParaRPr lang="en-GB" sz="1633" dirty="0"/>
            </a:p>
          </p:txBody>
        </p:sp>
        <p:sp>
          <p:nvSpPr>
            <p:cNvPr id="40" name="Freeform 40"/>
            <p:cNvSpPr>
              <a:spLocks/>
            </p:cNvSpPr>
            <p:nvPr/>
          </p:nvSpPr>
          <p:spPr bwMode="auto">
            <a:xfrm>
              <a:off x="2887508"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chemeClr val="accent5"/>
            </a:solidFill>
            <a:ln w="6350" cmpd="sng">
              <a:solidFill>
                <a:schemeClr val="bg1"/>
              </a:solidFill>
              <a:round/>
              <a:headEnd/>
              <a:tailEnd/>
            </a:ln>
          </p:spPr>
          <p:txBody>
            <a:bodyPr/>
            <a:lstStyle/>
            <a:p>
              <a:endParaRPr lang="en-GB" sz="1633" dirty="0"/>
            </a:p>
          </p:txBody>
        </p:sp>
        <p:sp>
          <p:nvSpPr>
            <p:cNvPr id="41" name="Freeform 153"/>
            <p:cNvSpPr>
              <a:spLocks/>
            </p:cNvSpPr>
            <p:nvPr/>
          </p:nvSpPr>
          <p:spPr bwMode="auto">
            <a:xfrm>
              <a:off x="4893622"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sz="1633" dirty="0"/>
            </a:p>
          </p:txBody>
        </p:sp>
        <p:sp>
          <p:nvSpPr>
            <p:cNvPr id="42" name="Freeform 154"/>
            <p:cNvSpPr>
              <a:spLocks/>
            </p:cNvSpPr>
            <p:nvPr/>
          </p:nvSpPr>
          <p:spPr bwMode="auto">
            <a:xfrm>
              <a:off x="4914371"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sz="1633" dirty="0"/>
            </a:p>
          </p:txBody>
        </p:sp>
        <p:sp>
          <p:nvSpPr>
            <p:cNvPr id="43" name="Freeform 155"/>
            <p:cNvSpPr>
              <a:spLocks/>
            </p:cNvSpPr>
            <p:nvPr/>
          </p:nvSpPr>
          <p:spPr bwMode="auto">
            <a:xfrm>
              <a:off x="4911178"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sz="1633" dirty="0"/>
            </a:p>
          </p:txBody>
        </p:sp>
        <p:sp>
          <p:nvSpPr>
            <p:cNvPr id="44" name="Freeform 233"/>
            <p:cNvSpPr>
              <a:spLocks noEditPoints="1"/>
            </p:cNvSpPr>
            <p:nvPr/>
          </p:nvSpPr>
          <p:spPr bwMode="auto">
            <a:xfrm>
              <a:off x="2844415"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45" name="Freeform 239"/>
            <p:cNvSpPr>
              <a:spLocks noEditPoints="1"/>
            </p:cNvSpPr>
            <p:nvPr/>
          </p:nvSpPr>
          <p:spPr bwMode="auto">
            <a:xfrm>
              <a:off x="2713539"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sz="1633" dirty="0"/>
            </a:p>
          </p:txBody>
        </p:sp>
        <p:sp>
          <p:nvSpPr>
            <p:cNvPr id="46" name="Freeform 240"/>
            <p:cNvSpPr>
              <a:spLocks noEditPoints="1"/>
            </p:cNvSpPr>
            <p:nvPr/>
          </p:nvSpPr>
          <p:spPr bwMode="auto">
            <a:xfrm>
              <a:off x="2571491"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47" name="Freeform 241"/>
            <p:cNvSpPr>
              <a:spLocks/>
            </p:cNvSpPr>
            <p:nvPr/>
          </p:nvSpPr>
          <p:spPr bwMode="auto">
            <a:xfrm>
              <a:off x="2853992"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sz="1633" dirty="0"/>
            </a:p>
          </p:txBody>
        </p:sp>
        <p:sp>
          <p:nvSpPr>
            <p:cNvPr id="48" name="Freeform 242"/>
            <p:cNvSpPr>
              <a:spLocks/>
            </p:cNvSpPr>
            <p:nvPr/>
          </p:nvSpPr>
          <p:spPr bwMode="auto">
            <a:xfrm>
              <a:off x="2952947"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sz="1633" dirty="0"/>
            </a:p>
          </p:txBody>
        </p:sp>
        <p:sp>
          <p:nvSpPr>
            <p:cNvPr id="49" name="Freeform 243"/>
            <p:cNvSpPr>
              <a:spLocks/>
            </p:cNvSpPr>
            <p:nvPr/>
          </p:nvSpPr>
          <p:spPr bwMode="auto">
            <a:xfrm>
              <a:off x="2970503"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sz="1633" dirty="0"/>
            </a:p>
          </p:txBody>
        </p:sp>
        <p:sp>
          <p:nvSpPr>
            <p:cNvPr id="50" name="Freeform 244"/>
            <p:cNvSpPr>
              <a:spLocks/>
            </p:cNvSpPr>
            <p:nvPr/>
          </p:nvSpPr>
          <p:spPr bwMode="auto">
            <a:xfrm>
              <a:off x="3075843"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sz="1633" dirty="0"/>
            </a:p>
          </p:txBody>
        </p:sp>
        <p:sp>
          <p:nvSpPr>
            <p:cNvPr id="51" name="Freeform 245"/>
            <p:cNvSpPr>
              <a:spLocks/>
            </p:cNvSpPr>
            <p:nvPr/>
          </p:nvSpPr>
          <p:spPr bwMode="auto">
            <a:xfrm>
              <a:off x="3157242"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sz="1633" dirty="0"/>
            </a:p>
          </p:txBody>
        </p:sp>
        <p:sp>
          <p:nvSpPr>
            <p:cNvPr id="52" name="Freeform 246"/>
            <p:cNvSpPr>
              <a:spLocks/>
            </p:cNvSpPr>
            <p:nvPr/>
          </p:nvSpPr>
          <p:spPr bwMode="auto">
            <a:xfrm>
              <a:off x="3150857"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sz="1633" dirty="0"/>
            </a:p>
          </p:txBody>
        </p:sp>
        <p:sp>
          <p:nvSpPr>
            <p:cNvPr id="53" name="Freeform 247"/>
            <p:cNvSpPr>
              <a:spLocks/>
            </p:cNvSpPr>
            <p:nvPr/>
          </p:nvSpPr>
          <p:spPr bwMode="auto">
            <a:xfrm>
              <a:off x="3160434"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sz="1633" dirty="0"/>
            </a:p>
          </p:txBody>
        </p:sp>
        <p:sp>
          <p:nvSpPr>
            <p:cNvPr id="54" name="Freeform 248"/>
            <p:cNvSpPr>
              <a:spLocks/>
            </p:cNvSpPr>
            <p:nvPr/>
          </p:nvSpPr>
          <p:spPr bwMode="auto">
            <a:xfrm>
              <a:off x="3157242"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sz="1633" dirty="0"/>
            </a:p>
          </p:txBody>
        </p:sp>
        <p:sp>
          <p:nvSpPr>
            <p:cNvPr id="55" name="Freeform 249"/>
            <p:cNvSpPr>
              <a:spLocks/>
            </p:cNvSpPr>
            <p:nvPr/>
          </p:nvSpPr>
          <p:spPr bwMode="auto">
            <a:xfrm>
              <a:off x="3160434"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sz="1633" dirty="0"/>
            </a:p>
          </p:txBody>
        </p:sp>
        <p:sp>
          <p:nvSpPr>
            <p:cNvPr id="56" name="Freeform 250"/>
            <p:cNvSpPr>
              <a:spLocks/>
            </p:cNvSpPr>
            <p:nvPr/>
          </p:nvSpPr>
          <p:spPr bwMode="auto">
            <a:xfrm>
              <a:off x="3131705"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sz="1633" dirty="0"/>
            </a:p>
          </p:txBody>
        </p:sp>
        <p:sp>
          <p:nvSpPr>
            <p:cNvPr id="57" name="Freeform 251"/>
            <p:cNvSpPr>
              <a:spLocks/>
            </p:cNvSpPr>
            <p:nvPr/>
          </p:nvSpPr>
          <p:spPr bwMode="auto">
            <a:xfrm>
              <a:off x="3134897"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sz="1633" dirty="0"/>
            </a:p>
          </p:txBody>
        </p:sp>
        <p:sp>
          <p:nvSpPr>
            <p:cNvPr id="58" name="Freeform 252"/>
            <p:cNvSpPr>
              <a:spLocks/>
            </p:cNvSpPr>
            <p:nvPr/>
          </p:nvSpPr>
          <p:spPr bwMode="auto">
            <a:xfrm>
              <a:off x="3150857"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sz="1633" dirty="0"/>
            </a:p>
          </p:txBody>
        </p:sp>
        <p:sp>
          <p:nvSpPr>
            <p:cNvPr id="59" name="Freeform 253"/>
            <p:cNvSpPr>
              <a:spLocks/>
            </p:cNvSpPr>
            <p:nvPr/>
          </p:nvSpPr>
          <p:spPr bwMode="auto">
            <a:xfrm>
              <a:off x="3157242"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sz="1633" dirty="0"/>
            </a:p>
          </p:txBody>
        </p:sp>
        <p:sp>
          <p:nvSpPr>
            <p:cNvPr id="60" name="Freeform 254"/>
            <p:cNvSpPr>
              <a:spLocks/>
            </p:cNvSpPr>
            <p:nvPr/>
          </p:nvSpPr>
          <p:spPr bwMode="auto">
            <a:xfrm>
              <a:off x="3147665"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sz="1633" dirty="0"/>
            </a:p>
          </p:txBody>
        </p:sp>
        <p:sp>
          <p:nvSpPr>
            <p:cNvPr id="61" name="Freeform 255"/>
            <p:cNvSpPr>
              <a:spLocks/>
            </p:cNvSpPr>
            <p:nvPr/>
          </p:nvSpPr>
          <p:spPr bwMode="auto">
            <a:xfrm>
              <a:off x="3187566"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sz="1633" dirty="0"/>
            </a:p>
          </p:txBody>
        </p:sp>
        <p:sp>
          <p:nvSpPr>
            <p:cNvPr id="62" name="Freeform 256"/>
            <p:cNvSpPr>
              <a:spLocks/>
            </p:cNvSpPr>
            <p:nvPr/>
          </p:nvSpPr>
          <p:spPr bwMode="auto">
            <a:xfrm>
              <a:off x="3048710"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sz="1633" dirty="0"/>
            </a:p>
          </p:txBody>
        </p:sp>
        <p:sp>
          <p:nvSpPr>
            <p:cNvPr id="63" name="Freeform 257"/>
            <p:cNvSpPr>
              <a:spLocks/>
            </p:cNvSpPr>
            <p:nvPr/>
          </p:nvSpPr>
          <p:spPr bwMode="auto">
            <a:xfrm>
              <a:off x="3059883"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sz="1633" dirty="0"/>
            </a:p>
          </p:txBody>
        </p:sp>
        <p:sp>
          <p:nvSpPr>
            <p:cNvPr id="64" name="Freeform 258"/>
            <p:cNvSpPr>
              <a:spLocks/>
            </p:cNvSpPr>
            <p:nvPr/>
          </p:nvSpPr>
          <p:spPr bwMode="auto">
            <a:xfrm>
              <a:off x="3150857"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sz="1633" dirty="0"/>
            </a:p>
          </p:txBody>
        </p:sp>
        <p:sp>
          <p:nvSpPr>
            <p:cNvPr id="65" name="Freeform 259"/>
            <p:cNvSpPr>
              <a:spLocks/>
            </p:cNvSpPr>
            <p:nvPr/>
          </p:nvSpPr>
          <p:spPr bwMode="auto">
            <a:xfrm>
              <a:off x="3134897"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sz="1633" dirty="0"/>
            </a:p>
          </p:txBody>
        </p:sp>
        <p:sp>
          <p:nvSpPr>
            <p:cNvPr id="66" name="Freeform 260"/>
            <p:cNvSpPr>
              <a:spLocks/>
            </p:cNvSpPr>
            <p:nvPr/>
          </p:nvSpPr>
          <p:spPr bwMode="auto">
            <a:xfrm>
              <a:off x="3141281"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sz="1633" dirty="0"/>
            </a:p>
          </p:txBody>
        </p:sp>
        <p:sp>
          <p:nvSpPr>
            <p:cNvPr id="67" name="Freeform 261"/>
            <p:cNvSpPr>
              <a:spLocks/>
            </p:cNvSpPr>
            <p:nvPr/>
          </p:nvSpPr>
          <p:spPr bwMode="auto">
            <a:xfrm>
              <a:off x="3150857"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sz="1633" dirty="0"/>
            </a:p>
          </p:txBody>
        </p:sp>
        <p:sp>
          <p:nvSpPr>
            <p:cNvPr id="68" name="Freeform 262"/>
            <p:cNvSpPr>
              <a:spLocks/>
            </p:cNvSpPr>
            <p:nvPr/>
          </p:nvSpPr>
          <p:spPr bwMode="auto">
            <a:xfrm>
              <a:off x="3104572"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sz="1633" dirty="0"/>
            </a:p>
          </p:txBody>
        </p:sp>
        <p:sp>
          <p:nvSpPr>
            <p:cNvPr id="69" name="Freeform 263"/>
            <p:cNvSpPr>
              <a:spLocks/>
            </p:cNvSpPr>
            <p:nvPr/>
          </p:nvSpPr>
          <p:spPr bwMode="auto">
            <a:xfrm>
              <a:off x="3104572"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sz="1633" dirty="0"/>
            </a:p>
          </p:txBody>
        </p:sp>
        <p:sp>
          <p:nvSpPr>
            <p:cNvPr id="70" name="Freeform 264"/>
            <p:cNvSpPr>
              <a:spLocks/>
            </p:cNvSpPr>
            <p:nvPr/>
          </p:nvSpPr>
          <p:spPr bwMode="auto">
            <a:xfrm>
              <a:off x="3125320"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sz="1633" dirty="0"/>
            </a:p>
          </p:txBody>
        </p:sp>
        <p:sp>
          <p:nvSpPr>
            <p:cNvPr id="71" name="Freeform 265"/>
            <p:cNvSpPr>
              <a:spLocks/>
            </p:cNvSpPr>
            <p:nvPr/>
          </p:nvSpPr>
          <p:spPr bwMode="auto">
            <a:xfrm>
              <a:off x="3118936"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sz="1633" dirty="0"/>
            </a:p>
          </p:txBody>
        </p:sp>
        <p:sp>
          <p:nvSpPr>
            <p:cNvPr id="72" name="Freeform 266"/>
            <p:cNvSpPr>
              <a:spLocks/>
            </p:cNvSpPr>
            <p:nvPr/>
          </p:nvSpPr>
          <p:spPr bwMode="auto">
            <a:xfrm>
              <a:off x="3112552"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sz="1633" dirty="0"/>
            </a:p>
          </p:txBody>
        </p:sp>
        <p:sp>
          <p:nvSpPr>
            <p:cNvPr id="73" name="Freeform 267"/>
            <p:cNvSpPr>
              <a:spLocks/>
            </p:cNvSpPr>
            <p:nvPr/>
          </p:nvSpPr>
          <p:spPr bwMode="auto">
            <a:xfrm>
              <a:off x="3134897"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sz="1633" dirty="0"/>
            </a:p>
          </p:txBody>
        </p:sp>
        <p:sp>
          <p:nvSpPr>
            <p:cNvPr id="74" name="Freeform 268"/>
            <p:cNvSpPr>
              <a:spLocks/>
            </p:cNvSpPr>
            <p:nvPr/>
          </p:nvSpPr>
          <p:spPr bwMode="auto">
            <a:xfrm>
              <a:off x="3134897"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sz="1633" dirty="0"/>
            </a:p>
          </p:txBody>
        </p:sp>
        <p:sp>
          <p:nvSpPr>
            <p:cNvPr id="75" name="Freeform 269"/>
            <p:cNvSpPr>
              <a:spLocks noEditPoints="1"/>
            </p:cNvSpPr>
            <p:nvPr/>
          </p:nvSpPr>
          <p:spPr bwMode="auto">
            <a:xfrm>
              <a:off x="1194100"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76" name="Freeform 270"/>
            <p:cNvSpPr>
              <a:spLocks/>
            </p:cNvSpPr>
            <p:nvPr/>
          </p:nvSpPr>
          <p:spPr bwMode="auto">
            <a:xfrm>
              <a:off x="4877662"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sz="1633" dirty="0"/>
            </a:p>
          </p:txBody>
        </p:sp>
        <p:sp>
          <p:nvSpPr>
            <p:cNvPr id="77" name="Freeform 271"/>
            <p:cNvSpPr>
              <a:spLocks/>
            </p:cNvSpPr>
            <p:nvPr/>
          </p:nvSpPr>
          <p:spPr bwMode="auto">
            <a:xfrm>
              <a:off x="4840953"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sz="1633" dirty="0"/>
            </a:p>
          </p:txBody>
        </p:sp>
        <p:sp>
          <p:nvSpPr>
            <p:cNvPr id="78" name="Freeform 272"/>
            <p:cNvSpPr>
              <a:spLocks/>
            </p:cNvSpPr>
            <p:nvPr/>
          </p:nvSpPr>
          <p:spPr bwMode="auto">
            <a:xfrm>
              <a:off x="4812224"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sz="1633" dirty="0"/>
            </a:p>
          </p:txBody>
        </p:sp>
        <p:sp>
          <p:nvSpPr>
            <p:cNvPr id="79" name="Freeform 289"/>
            <p:cNvSpPr>
              <a:spLocks noEditPoints="1"/>
            </p:cNvSpPr>
            <p:nvPr/>
          </p:nvSpPr>
          <p:spPr bwMode="auto">
            <a:xfrm>
              <a:off x="522164"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80" name="Freeform 290"/>
            <p:cNvSpPr>
              <a:spLocks/>
            </p:cNvSpPr>
            <p:nvPr/>
          </p:nvSpPr>
          <p:spPr bwMode="auto">
            <a:xfrm>
              <a:off x="2818879"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5"/>
            </a:solidFill>
            <a:ln w="6350" cmpd="sng">
              <a:solidFill>
                <a:schemeClr val="bg1"/>
              </a:solidFill>
              <a:round/>
              <a:headEnd/>
              <a:tailEnd/>
            </a:ln>
          </p:spPr>
          <p:txBody>
            <a:bodyPr/>
            <a:lstStyle/>
            <a:p>
              <a:endParaRPr lang="en-GB" sz="1633" dirty="0"/>
            </a:p>
          </p:txBody>
        </p:sp>
        <p:sp>
          <p:nvSpPr>
            <p:cNvPr id="81" name="Freeform 291"/>
            <p:cNvSpPr>
              <a:spLocks/>
            </p:cNvSpPr>
            <p:nvPr/>
          </p:nvSpPr>
          <p:spPr bwMode="auto">
            <a:xfrm>
              <a:off x="3417397"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sz="1633" dirty="0"/>
            </a:p>
          </p:txBody>
        </p:sp>
        <p:sp>
          <p:nvSpPr>
            <p:cNvPr id="82" name="Freeform 292"/>
            <p:cNvSpPr>
              <a:spLocks/>
            </p:cNvSpPr>
            <p:nvPr/>
          </p:nvSpPr>
          <p:spPr bwMode="auto">
            <a:xfrm>
              <a:off x="3417397"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sz="1633" dirty="0"/>
            </a:p>
          </p:txBody>
        </p:sp>
        <p:sp>
          <p:nvSpPr>
            <p:cNvPr id="83" name="Freeform 293"/>
            <p:cNvSpPr>
              <a:spLocks/>
            </p:cNvSpPr>
            <p:nvPr/>
          </p:nvSpPr>
          <p:spPr bwMode="auto">
            <a:xfrm>
              <a:off x="3411014"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sz="1633" dirty="0"/>
            </a:p>
          </p:txBody>
        </p:sp>
        <p:sp>
          <p:nvSpPr>
            <p:cNvPr id="84" name="Freeform 294"/>
            <p:cNvSpPr>
              <a:spLocks/>
            </p:cNvSpPr>
            <p:nvPr/>
          </p:nvSpPr>
          <p:spPr bwMode="auto">
            <a:xfrm>
              <a:off x="3391860"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sz="1633" dirty="0"/>
            </a:p>
          </p:txBody>
        </p:sp>
        <p:sp>
          <p:nvSpPr>
            <p:cNvPr id="85" name="Freeform 295"/>
            <p:cNvSpPr>
              <a:spLocks/>
            </p:cNvSpPr>
            <p:nvPr/>
          </p:nvSpPr>
          <p:spPr bwMode="auto">
            <a:xfrm>
              <a:off x="3398245"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sz="1633" dirty="0"/>
            </a:p>
          </p:txBody>
        </p:sp>
        <p:sp>
          <p:nvSpPr>
            <p:cNvPr id="86" name="Freeform 296"/>
            <p:cNvSpPr>
              <a:spLocks/>
            </p:cNvSpPr>
            <p:nvPr/>
          </p:nvSpPr>
          <p:spPr bwMode="auto">
            <a:xfrm>
              <a:off x="3398245"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sz="1633" dirty="0"/>
            </a:p>
          </p:txBody>
        </p:sp>
        <p:sp>
          <p:nvSpPr>
            <p:cNvPr id="87" name="Freeform 297"/>
            <p:cNvSpPr>
              <a:spLocks/>
            </p:cNvSpPr>
            <p:nvPr/>
          </p:nvSpPr>
          <p:spPr bwMode="auto">
            <a:xfrm>
              <a:off x="3418994"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sz="1633" dirty="0"/>
            </a:p>
          </p:txBody>
        </p:sp>
        <p:sp>
          <p:nvSpPr>
            <p:cNvPr id="88" name="Freeform 298"/>
            <p:cNvSpPr>
              <a:spLocks/>
            </p:cNvSpPr>
            <p:nvPr/>
          </p:nvSpPr>
          <p:spPr bwMode="auto">
            <a:xfrm>
              <a:off x="2627354" y="4834834"/>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chemeClr val="accent5"/>
            </a:solidFill>
            <a:ln w="6350" cmpd="sng">
              <a:solidFill>
                <a:schemeClr val="bg1"/>
              </a:solidFill>
              <a:round/>
              <a:headEnd/>
              <a:tailEnd/>
            </a:ln>
          </p:spPr>
          <p:txBody>
            <a:bodyPr/>
            <a:lstStyle/>
            <a:p>
              <a:endParaRPr lang="en-GB" sz="1633" dirty="0"/>
            </a:p>
          </p:txBody>
        </p:sp>
        <p:sp>
          <p:nvSpPr>
            <p:cNvPr id="89" name="Freeform 299"/>
            <p:cNvSpPr>
              <a:spLocks/>
            </p:cNvSpPr>
            <p:nvPr/>
          </p:nvSpPr>
          <p:spPr bwMode="auto">
            <a:xfrm>
              <a:off x="2646506"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sz="1633" dirty="0"/>
            </a:p>
          </p:txBody>
        </p:sp>
        <p:sp>
          <p:nvSpPr>
            <p:cNvPr id="90" name="Freeform 300"/>
            <p:cNvSpPr>
              <a:spLocks/>
            </p:cNvSpPr>
            <p:nvPr/>
          </p:nvSpPr>
          <p:spPr bwMode="auto">
            <a:xfrm>
              <a:off x="2716732"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sz="1633" dirty="0"/>
            </a:p>
          </p:txBody>
        </p:sp>
        <p:sp>
          <p:nvSpPr>
            <p:cNvPr id="91" name="Freeform 6"/>
            <p:cNvSpPr>
              <a:spLocks/>
            </p:cNvSpPr>
            <p:nvPr/>
          </p:nvSpPr>
          <p:spPr bwMode="auto">
            <a:xfrm>
              <a:off x="6070433"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chemeClr val="accent5"/>
            </a:solidFill>
            <a:ln w="6350" cmpd="sng">
              <a:solidFill>
                <a:schemeClr val="bg1"/>
              </a:solidFill>
              <a:round/>
              <a:headEnd/>
              <a:tailEnd/>
            </a:ln>
          </p:spPr>
          <p:txBody>
            <a:bodyPr/>
            <a:lstStyle/>
            <a:p>
              <a:endParaRPr lang="en-GB" sz="1633" dirty="0"/>
            </a:p>
          </p:txBody>
        </p:sp>
        <p:sp>
          <p:nvSpPr>
            <p:cNvPr id="92" name="Freeform 8"/>
            <p:cNvSpPr>
              <a:spLocks/>
            </p:cNvSpPr>
            <p:nvPr/>
          </p:nvSpPr>
          <p:spPr bwMode="auto">
            <a:xfrm>
              <a:off x="5260615"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tx2"/>
            </a:solidFill>
            <a:ln w="6350" cmpd="sng">
              <a:solidFill>
                <a:schemeClr val="bg1"/>
              </a:solidFill>
              <a:round/>
              <a:headEnd/>
              <a:tailEnd/>
            </a:ln>
          </p:spPr>
          <p:txBody>
            <a:bodyPr/>
            <a:lstStyle/>
            <a:p>
              <a:endParaRPr lang="en-GB" sz="1633" dirty="0"/>
            </a:p>
          </p:txBody>
        </p:sp>
        <p:sp>
          <p:nvSpPr>
            <p:cNvPr id="93" name="Freeform 9"/>
            <p:cNvSpPr>
              <a:spLocks/>
            </p:cNvSpPr>
            <p:nvPr/>
          </p:nvSpPr>
          <p:spPr bwMode="auto">
            <a:xfrm>
              <a:off x="7694888"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chemeClr val="accent5"/>
            </a:solidFill>
            <a:ln w="6350" cmpd="sng">
              <a:solidFill>
                <a:schemeClr val="bg1"/>
              </a:solidFill>
              <a:round/>
              <a:headEnd/>
              <a:tailEnd/>
            </a:ln>
          </p:spPr>
          <p:txBody>
            <a:bodyPr/>
            <a:lstStyle/>
            <a:p>
              <a:endParaRPr lang="en-GB" sz="1633" dirty="0"/>
            </a:p>
          </p:txBody>
        </p:sp>
        <p:sp>
          <p:nvSpPr>
            <p:cNvPr id="94" name="Freeform 10"/>
            <p:cNvSpPr>
              <a:spLocks/>
            </p:cNvSpPr>
            <p:nvPr/>
          </p:nvSpPr>
          <p:spPr bwMode="auto">
            <a:xfrm>
              <a:off x="7338182"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95" name="Freeform 11"/>
            <p:cNvSpPr>
              <a:spLocks noEditPoints="1"/>
            </p:cNvSpPr>
            <p:nvPr/>
          </p:nvSpPr>
          <p:spPr bwMode="auto">
            <a:xfrm>
              <a:off x="9635880"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96" name="Freeform 13"/>
            <p:cNvSpPr>
              <a:spLocks/>
            </p:cNvSpPr>
            <p:nvPr/>
          </p:nvSpPr>
          <p:spPr bwMode="auto">
            <a:xfrm>
              <a:off x="6591029"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chemeClr val="accent5"/>
            </a:solidFill>
            <a:ln w="6350" cmpd="sng">
              <a:solidFill>
                <a:schemeClr val="bg1"/>
              </a:solidFill>
              <a:round/>
              <a:headEnd/>
              <a:tailEnd/>
            </a:ln>
          </p:spPr>
          <p:txBody>
            <a:bodyPr/>
            <a:lstStyle/>
            <a:p>
              <a:endParaRPr lang="en-GB" sz="1633" dirty="0"/>
            </a:p>
          </p:txBody>
        </p:sp>
        <p:sp>
          <p:nvSpPr>
            <p:cNvPr id="97" name="Freeform 41"/>
            <p:cNvSpPr>
              <a:spLocks/>
            </p:cNvSpPr>
            <p:nvPr/>
          </p:nvSpPr>
          <p:spPr bwMode="auto">
            <a:xfrm>
              <a:off x="7208034"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chemeClr val="accent5"/>
            </a:solidFill>
            <a:ln w="6350" cmpd="sng">
              <a:solidFill>
                <a:schemeClr val="bg1"/>
              </a:solidFill>
              <a:round/>
              <a:headEnd/>
              <a:tailEnd/>
            </a:ln>
          </p:spPr>
          <p:txBody>
            <a:bodyPr/>
            <a:lstStyle/>
            <a:p>
              <a:endParaRPr lang="en-GB" sz="1633" dirty="0"/>
            </a:p>
          </p:txBody>
        </p:sp>
        <p:sp>
          <p:nvSpPr>
            <p:cNvPr id="98" name="Freeform 42"/>
            <p:cNvSpPr>
              <a:spLocks/>
            </p:cNvSpPr>
            <p:nvPr/>
          </p:nvSpPr>
          <p:spPr bwMode="auto">
            <a:xfrm>
              <a:off x="7497255"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chemeClr val="accent5"/>
            </a:solidFill>
            <a:ln w="6350" cmpd="sng">
              <a:solidFill>
                <a:schemeClr val="bg1"/>
              </a:solidFill>
              <a:round/>
              <a:headEnd/>
              <a:tailEnd/>
            </a:ln>
          </p:spPr>
          <p:txBody>
            <a:bodyPr/>
            <a:lstStyle/>
            <a:p>
              <a:endParaRPr lang="en-GB" sz="1633" dirty="0"/>
            </a:p>
          </p:txBody>
        </p:sp>
        <p:sp>
          <p:nvSpPr>
            <p:cNvPr id="99" name="Freeform 43"/>
            <p:cNvSpPr>
              <a:spLocks/>
            </p:cNvSpPr>
            <p:nvPr/>
          </p:nvSpPr>
          <p:spPr bwMode="auto">
            <a:xfrm>
              <a:off x="7712563"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chemeClr val="accent5"/>
            </a:solidFill>
            <a:ln w="6350" cmpd="sng">
              <a:solidFill>
                <a:schemeClr val="bg1"/>
              </a:solidFill>
              <a:round/>
              <a:headEnd/>
              <a:tailEnd/>
            </a:ln>
          </p:spPr>
          <p:txBody>
            <a:bodyPr/>
            <a:lstStyle/>
            <a:p>
              <a:endParaRPr lang="en-GB" sz="1633" dirty="0"/>
            </a:p>
          </p:txBody>
        </p:sp>
        <p:sp>
          <p:nvSpPr>
            <p:cNvPr id="100" name="Freeform 44"/>
            <p:cNvSpPr>
              <a:spLocks/>
            </p:cNvSpPr>
            <p:nvPr/>
          </p:nvSpPr>
          <p:spPr bwMode="auto">
            <a:xfrm>
              <a:off x="7694888"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chemeClr val="accent5"/>
            </a:solidFill>
            <a:ln w="6350" cmpd="sng">
              <a:solidFill>
                <a:schemeClr val="bg1"/>
              </a:solidFill>
              <a:round/>
              <a:headEnd/>
              <a:tailEnd/>
            </a:ln>
          </p:spPr>
          <p:txBody>
            <a:bodyPr/>
            <a:lstStyle/>
            <a:p>
              <a:endParaRPr lang="en-GB" sz="1633" dirty="0"/>
            </a:p>
          </p:txBody>
        </p:sp>
        <p:sp>
          <p:nvSpPr>
            <p:cNvPr id="101" name="Freeform 45"/>
            <p:cNvSpPr>
              <a:spLocks/>
            </p:cNvSpPr>
            <p:nvPr/>
          </p:nvSpPr>
          <p:spPr bwMode="auto">
            <a:xfrm>
              <a:off x="7021647"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chemeClr val="accent5"/>
            </a:solidFill>
            <a:ln w="6350" cmpd="sng">
              <a:solidFill>
                <a:schemeClr val="bg1"/>
              </a:solidFill>
              <a:round/>
              <a:headEnd/>
              <a:tailEnd/>
            </a:ln>
          </p:spPr>
          <p:txBody>
            <a:bodyPr/>
            <a:lstStyle/>
            <a:p>
              <a:endParaRPr lang="en-GB" sz="1633" dirty="0"/>
            </a:p>
          </p:txBody>
        </p:sp>
        <p:sp>
          <p:nvSpPr>
            <p:cNvPr id="102" name="Freeform 46"/>
            <p:cNvSpPr>
              <a:spLocks/>
            </p:cNvSpPr>
            <p:nvPr/>
          </p:nvSpPr>
          <p:spPr bwMode="auto">
            <a:xfrm>
              <a:off x="7029680"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chemeClr val="accent5"/>
            </a:solidFill>
            <a:ln w="6350" cmpd="sng">
              <a:solidFill>
                <a:schemeClr val="bg1"/>
              </a:solidFill>
              <a:round/>
              <a:headEnd/>
              <a:tailEnd/>
            </a:ln>
          </p:spPr>
          <p:txBody>
            <a:bodyPr/>
            <a:lstStyle/>
            <a:p>
              <a:endParaRPr lang="en-GB" sz="1633" dirty="0"/>
            </a:p>
          </p:txBody>
        </p:sp>
        <p:sp>
          <p:nvSpPr>
            <p:cNvPr id="103" name="Freeform 47"/>
            <p:cNvSpPr>
              <a:spLocks/>
            </p:cNvSpPr>
            <p:nvPr/>
          </p:nvSpPr>
          <p:spPr bwMode="auto">
            <a:xfrm>
              <a:off x="6611918"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accent5"/>
            </a:solidFill>
            <a:ln w="6350" cmpd="sng">
              <a:solidFill>
                <a:schemeClr val="bg1"/>
              </a:solidFill>
              <a:round/>
              <a:headEnd/>
              <a:tailEnd/>
            </a:ln>
          </p:spPr>
          <p:txBody>
            <a:bodyPr/>
            <a:lstStyle/>
            <a:p>
              <a:endParaRPr lang="en-GB" sz="1633" dirty="0"/>
            </a:p>
          </p:txBody>
        </p:sp>
        <p:sp>
          <p:nvSpPr>
            <p:cNvPr id="104" name="Freeform 48"/>
            <p:cNvSpPr>
              <a:spLocks/>
            </p:cNvSpPr>
            <p:nvPr/>
          </p:nvSpPr>
          <p:spPr bwMode="auto">
            <a:xfrm>
              <a:off x="6170052"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tx2"/>
            </a:solidFill>
            <a:ln w="6350" cmpd="sng">
              <a:solidFill>
                <a:schemeClr val="bg1"/>
              </a:solidFill>
              <a:round/>
              <a:headEnd/>
              <a:tailEnd/>
            </a:ln>
          </p:spPr>
          <p:txBody>
            <a:bodyPr/>
            <a:lstStyle/>
            <a:p>
              <a:endParaRPr lang="en-GB" sz="1633" dirty="0"/>
            </a:p>
          </p:txBody>
        </p:sp>
        <p:sp>
          <p:nvSpPr>
            <p:cNvPr id="105" name="Freeform 49"/>
            <p:cNvSpPr>
              <a:spLocks/>
            </p:cNvSpPr>
            <p:nvPr/>
          </p:nvSpPr>
          <p:spPr bwMode="auto">
            <a:xfrm>
              <a:off x="6817586"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chemeClr val="accent5"/>
            </a:solidFill>
            <a:ln w="6350" cmpd="sng">
              <a:solidFill>
                <a:schemeClr val="bg1"/>
              </a:solidFill>
              <a:round/>
              <a:headEnd/>
              <a:tailEnd/>
            </a:ln>
          </p:spPr>
          <p:txBody>
            <a:bodyPr/>
            <a:lstStyle/>
            <a:p>
              <a:endParaRPr lang="en-GB" sz="1633" dirty="0"/>
            </a:p>
          </p:txBody>
        </p:sp>
        <p:sp>
          <p:nvSpPr>
            <p:cNvPr id="106" name="Freeform 50"/>
            <p:cNvSpPr>
              <a:spLocks/>
            </p:cNvSpPr>
            <p:nvPr/>
          </p:nvSpPr>
          <p:spPr bwMode="auto">
            <a:xfrm>
              <a:off x="6905958"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chemeClr val="accent5"/>
            </a:solidFill>
            <a:ln w="6350" cmpd="sng">
              <a:solidFill>
                <a:schemeClr val="bg1"/>
              </a:solidFill>
              <a:round/>
              <a:headEnd/>
              <a:tailEnd/>
            </a:ln>
          </p:spPr>
          <p:txBody>
            <a:bodyPr/>
            <a:lstStyle/>
            <a:p>
              <a:endParaRPr lang="en-GB" sz="1633" dirty="0"/>
            </a:p>
          </p:txBody>
        </p:sp>
        <p:sp>
          <p:nvSpPr>
            <p:cNvPr id="107" name="Freeform 51"/>
            <p:cNvSpPr>
              <a:spLocks/>
            </p:cNvSpPr>
            <p:nvPr/>
          </p:nvSpPr>
          <p:spPr bwMode="auto">
            <a:xfrm>
              <a:off x="7238562"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chemeClr val="accent5"/>
            </a:solidFill>
            <a:ln w="6350" cmpd="sng">
              <a:solidFill>
                <a:schemeClr val="bg1"/>
              </a:solidFill>
              <a:round/>
              <a:headEnd/>
              <a:tailEnd/>
            </a:ln>
          </p:spPr>
          <p:txBody>
            <a:bodyPr/>
            <a:lstStyle/>
            <a:p>
              <a:endParaRPr lang="en-GB" sz="1633" dirty="0"/>
            </a:p>
          </p:txBody>
        </p:sp>
        <p:sp>
          <p:nvSpPr>
            <p:cNvPr id="108" name="Freeform 52"/>
            <p:cNvSpPr>
              <a:spLocks/>
            </p:cNvSpPr>
            <p:nvPr/>
          </p:nvSpPr>
          <p:spPr bwMode="auto">
            <a:xfrm>
              <a:off x="7185538"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chemeClr val="accent5"/>
            </a:solidFill>
            <a:ln w="6350" cmpd="sng">
              <a:solidFill>
                <a:schemeClr val="bg1"/>
              </a:solidFill>
              <a:round/>
              <a:headEnd/>
              <a:tailEnd/>
            </a:ln>
          </p:spPr>
          <p:txBody>
            <a:bodyPr/>
            <a:lstStyle/>
            <a:p>
              <a:endParaRPr lang="en-GB" sz="1633" dirty="0"/>
            </a:p>
          </p:txBody>
        </p:sp>
        <p:sp>
          <p:nvSpPr>
            <p:cNvPr id="109" name="Freeform 53"/>
            <p:cNvSpPr>
              <a:spLocks/>
            </p:cNvSpPr>
            <p:nvPr/>
          </p:nvSpPr>
          <p:spPr bwMode="auto">
            <a:xfrm>
              <a:off x="8488638"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accent5"/>
            </a:solidFill>
            <a:ln w="6350" cmpd="sng">
              <a:solidFill>
                <a:schemeClr val="bg1"/>
              </a:solidFill>
              <a:round/>
              <a:headEnd/>
              <a:tailEnd/>
            </a:ln>
          </p:spPr>
          <p:txBody>
            <a:bodyPr/>
            <a:lstStyle/>
            <a:p>
              <a:endParaRPr lang="en-GB" sz="1633" dirty="0"/>
            </a:p>
          </p:txBody>
        </p:sp>
        <p:sp>
          <p:nvSpPr>
            <p:cNvPr id="110" name="Freeform 54"/>
            <p:cNvSpPr>
              <a:spLocks/>
            </p:cNvSpPr>
            <p:nvPr/>
          </p:nvSpPr>
          <p:spPr bwMode="auto">
            <a:xfrm>
              <a:off x="8601113"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11" name="Freeform 55"/>
            <p:cNvSpPr>
              <a:spLocks/>
            </p:cNvSpPr>
            <p:nvPr/>
          </p:nvSpPr>
          <p:spPr bwMode="auto">
            <a:xfrm>
              <a:off x="8641282"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chemeClr val="accent5"/>
            </a:solidFill>
            <a:ln w="6350" cmpd="sng">
              <a:solidFill>
                <a:schemeClr val="bg1"/>
              </a:solidFill>
              <a:round/>
              <a:headEnd/>
              <a:tailEnd/>
            </a:ln>
          </p:spPr>
          <p:txBody>
            <a:bodyPr/>
            <a:lstStyle/>
            <a:p>
              <a:endParaRPr lang="en-GB" sz="1633" dirty="0"/>
            </a:p>
          </p:txBody>
        </p:sp>
        <p:sp>
          <p:nvSpPr>
            <p:cNvPr id="112" name="Freeform 56"/>
            <p:cNvSpPr>
              <a:spLocks/>
            </p:cNvSpPr>
            <p:nvPr/>
          </p:nvSpPr>
          <p:spPr bwMode="auto">
            <a:xfrm>
              <a:off x="8638069"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sz="1633" dirty="0"/>
            </a:p>
          </p:txBody>
        </p:sp>
        <p:sp>
          <p:nvSpPr>
            <p:cNvPr id="113" name="Freeform 57"/>
            <p:cNvSpPr>
              <a:spLocks/>
            </p:cNvSpPr>
            <p:nvPr/>
          </p:nvSpPr>
          <p:spPr bwMode="auto">
            <a:xfrm>
              <a:off x="8720015"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sz="1633" dirty="0"/>
            </a:p>
          </p:txBody>
        </p:sp>
        <p:sp>
          <p:nvSpPr>
            <p:cNvPr id="114" name="Freeform 58"/>
            <p:cNvSpPr>
              <a:spLocks/>
            </p:cNvSpPr>
            <p:nvPr/>
          </p:nvSpPr>
          <p:spPr bwMode="auto">
            <a:xfrm>
              <a:off x="8638069"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sz="1633" dirty="0"/>
            </a:p>
          </p:txBody>
        </p:sp>
        <p:sp>
          <p:nvSpPr>
            <p:cNvPr id="115" name="Freeform 59"/>
            <p:cNvSpPr>
              <a:spLocks/>
            </p:cNvSpPr>
            <p:nvPr/>
          </p:nvSpPr>
          <p:spPr bwMode="auto">
            <a:xfrm>
              <a:off x="8638069"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sz="1633" dirty="0"/>
            </a:p>
          </p:txBody>
        </p:sp>
        <p:sp>
          <p:nvSpPr>
            <p:cNvPr id="116" name="Freeform 60"/>
            <p:cNvSpPr>
              <a:spLocks/>
            </p:cNvSpPr>
            <p:nvPr/>
          </p:nvSpPr>
          <p:spPr bwMode="auto">
            <a:xfrm>
              <a:off x="8647710"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sz="1633" dirty="0"/>
            </a:p>
          </p:txBody>
        </p:sp>
        <p:sp>
          <p:nvSpPr>
            <p:cNvPr id="117" name="Freeform 61"/>
            <p:cNvSpPr>
              <a:spLocks/>
            </p:cNvSpPr>
            <p:nvPr/>
          </p:nvSpPr>
          <p:spPr bwMode="auto">
            <a:xfrm>
              <a:off x="8700734"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sz="1633" dirty="0"/>
            </a:p>
          </p:txBody>
        </p:sp>
        <p:sp>
          <p:nvSpPr>
            <p:cNvPr id="118" name="Freeform 62"/>
            <p:cNvSpPr>
              <a:spLocks/>
            </p:cNvSpPr>
            <p:nvPr/>
          </p:nvSpPr>
          <p:spPr bwMode="auto">
            <a:xfrm>
              <a:off x="8684666"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sz="1633" dirty="0"/>
            </a:p>
          </p:txBody>
        </p:sp>
        <p:sp>
          <p:nvSpPr>
            <p:cNvPr id="119" name="Freeform 63"/>
            <p:cNvSpPr>
              <a:spLocks/>
            </p:cNvSpPr>
            <p:nvPr/>
          </p:nvSpPr>
          <p:spPr bwMode="auto">
            <a:xfrm>
              <a:off x="8650923"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sz="1633" dirty="0"/>
            </a:p>
          </p:txBody>
        </p:sp>
        <p:sp>
          <p:nvSpPr>
            <p:cNvPr id="120" name="Freeform 64"/>
            <p:cNvSpPr>
              <a:spLocks/>
            </p:cNvSpPr>
            <p:nvPr/>
          </p:nvSpPr>
          <p:spPr bwMode="auto">
            <a:xfrm>
              <a:off x="8647710"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sz="1633" dirty="0"/>
            </a:p>
          </p:txBody>
        </p:sp>
        <p:sp>
          <p:nvSpPr>
            <p:cNvPr id="121" name="Freeform 65"/>
            <p:cNvSpPr>
              <a:spLocks/>
            </p:cNvSpPr>
            <p:nvPr/>
          </p:nvSpPr>
          <p:spPr bwMode="auto">
            <a:xfrm>
              <a:off x="8205844"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chemeClr val="accent5"/>
            </a:solidFill>
            <a:ln w="6350" cmpd="sng">
              <a:solidFill>
                <a:schemeClr val="bg1"/>
              </a:solidFill>
              <a:round/>
              <a:headEnd/>
              <a:tailEnd/>
            </a:ln>
          </p:spPr>
          <p:txBody>
            <a:bodyPr/>
            <a:lstStyle/>
            <a:p>
              <a:endParaRPr lang="en-GB" sz="1633" dirty="0"/>
            </a:p>
          </p:txBody>
        </p:sp>
        <p:sp>
          <p:nvSpPr>
            <p:cNvPr id="122" name="Freeform 66"/>
            <p:cNvSpPr>
              <a:spLocks/>
            </p:cNvSpPr>
            <p:nvPr/>
          </p:nvSpPr>
          <p:spPr bwMode="auto">
            <a:xfrm>
              <a:off x="7494040"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chemeClr val="accent5"/>
            </a:solidFill>
            <a:ln w="6350" cmpd="sng">
              <a:solidFill>
                <a:schemeClr val="bg1"/>
              </a:solidFill>
              <a:round/>
              <a:headEnd/>
              <a:tailEnd/>
            </a:ln>
          </p:spPr>
          <p:txBody>
            <a:bodyPr/>
            <a:lstStyle/>
            <a:p>
              <a:endParaRPr lang="en-GB" sz="1633" dirty="0"/>
            </a:p>
          </p:txBody>
        </p:sp>
        <p:sp>
          <p:nvSpPr>
            <p:cNvPr id="123" name="Freeform 67"/>
            <p:cNvSpPr>
              <a:spLocks/>
            </p:cNvSpPr>
            <p:nvPr/>
          </p:nvSpPr>
          <p:spPr bwMode="auto">
            <a:xfrm>
              <a:off x="7802542"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chemeClr val="accent5"/>
            </a:solidFill>
            <a:ln w="6350" cmpd="sng">
              <a:solidFill>
                <a:schemeClr val="bg1"/>
              </a:solidFill>
              <a:round/>
              <a:headEnd/>
              <a:tailEnd/>
            </a:ln>
          </p:spPr>
          <p:txBody>
            <a:bodyPr/>
            <a:lstStyle/>
            <a:p>
              <a:endParaRPr lang="en-GB" sz="1633" dirty="0"/>
            </a:p>
          </p:txBody>
        </p:sp>
        <p:sp>
          <p:nvSpPr>
            <p:cNvPr id="124" name="Freeform 68"/>
            <p:cNvSpPr>
              <a:spLocks/>
            </p:cNvSpPr>
            <p:nvPr/>
          </p:nvSpPr>
          <p:spPr bwMode="auto">
            <a:xfrm>
              <a:off x="7931085"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chemeClr val="accent5"/>
            </a:solidFill>
            <a:ln w="6350" cmpd="sng">
              <a:solidFill>
                <a:schemeClr val="bg1"/>
              </a:solidFill>
              <a:round/>
              <a:headEnd/>
              <a:tailEnd/>
            </a:ln>
          </p:spPr>
          <p:txBody>
            <a:bodyPr/>
            <a:lstStyle/>
            <a:p>
              <a:endParaRPr lang="en-GB" sz="1633" dirty="0"/>
            </a:p>
          </p:txBody>
        </p:sp>
        <p:sp>
          <p:nvSpPr>
            <p:cNvPr id="125" name="Freeform 69"/>
            <p:cNvSpPr>
              <a:spLocks/>
            </p:cNvSpPr>
            <p:nvPr/>
          </p:nvSpPr>
          <p:spPr bwMode="auto">
            <a:xfrm>
              <a:off x="7812183"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sz="1633" dirty="0"/>
            </a:p>
          </p:txBody>
        </p:sp>
        <p:sp>
          <p:nvSpPr>
            <p:cNvPr id="126" name="Freeform 70"/>
            <p:cNvSpPr>
              <a:spLocks/>
            </p:cNvSpPr>
            <p:nvPr/>
          </p:nvSpPr>
          <p:spPr bwMode="auto">
            <a:xfrm>
              <a:off x="7805757"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sz="1633" dirty="0"/>
            </a:p>
          </p:txBody>
        </p:sp>
        <p:sp>
          <p:nvSpPr>
            <p:cNvPr id="127" name="Freeform 71"/>
            <p:cNvSpPr>
              <a:spLocks/>
            </p:cNvSpPr>
            <p:nvPr/>
          </p:nvSpPr>
          <p:spPr bwMode="auto">
            <a:xfrm>
              <a:off x="7837892"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sz="1633" dirty="0"/>
            </a:p>
          </p:txBody>
        </p:sp>
        <p:sp>
          <p:nvSpPr>
            <p:cNvPr id="128" name="Freeform 72"/>
            <p:cNvSpPr>
              <a:spLocks/>
            </p:cNvSpPr>
            <p:nvPr/>
          </p:nvSpPr>
          <p:spPr bwMode="auto">
            <a:xfrm>
              <a:off x="7812183"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sz="1633" dirty="0"/>
            </a:p>
          </p:txBody>
        </p:sp>
        <p:sp>
          <p:nvSpPr>
            <p:cNvPr id="129" name="Freeform 73"/>
            <p:cNvSpPr>
              <a:spLocks/>
            </p:cNvSpPr>
            <p:nvPr/>
          </p:nvSpPr>
          <p:spPr bwMode="auto">
            <a:xfrm>
              <a:off x="7831464"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sz="1633" dirty="0"/>
            </a:p>
          </p:txBody>
        </p:sp>
        <p:sp>
          <p:nvSpPr>
            <p:cNvPr id="130" name="Freeform 74"/>
            <p:cNvSpPr>
              <a:spLocks/>
            </p:cNvSpPr>
            <p:nvPr/>
          </p:nvSpPr>
          <p:spPr bwMode="auto">
            <a:xfrm>
              <a:off x="8049987"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chemeClr val="accent5"/>
            </a:solidFill>
            <a:ln w="6350" cmpd="sng">
              <a:solidFill>
                <a:schemeClr val="bg1"/>
              </a:solidFill>
              <a:round/>
              <a:headEnd/>
              <a:tailEnd/>
            </a:ln>
          </p:spPr>
          <p:txBody>
            <a:bodyPr/>
            <a:lstStyle/>
            <a:p>
              <a:endParaRPr lang="en-GB" sz="1633" dirty="0"/>
            </a:p>
          </p:txBody>
        </p:sp>
        <p:sp>
          <p:nvSpPr>
            <p:cNvPr id="131" name="Freeform 75"/>
            <p:cNvSpPr>
              <a:spLocks/>
            </p:cNvSpPr>
            <p:nvPr/>
          </p:nvSpPr>
          <p:spPr bwMode="auto">
            <a:xfrm>
              <a:off x="8003390"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chemeClr val="accent5"/>
            </a:solidFill>
            <a:ln w="6350" cmpd="sng">
              <a:solidFill>
                <a:schemeClr val="bg1"/>
              </a:solidFill>
              <a:round/>
              <a:headEnd/>
              <a:tailEnd/>
            </a:ln>
          </p:spPr>
          <p:txBody>
            <a:bodyPr/>
            <a:lstStyle/>
            <a:p>
              <a:endParaRPr lang="en-GB" sz="1633" dirty="0"/>
            </a:p>
          </p:txBody>
        </p:sp>
        <p:sp>
          <p:nvSpPr>
            <p:cNvPr id="132" name="Freeform 76"/>
            <p:cNvSpPr>
              <a:spLocks/>
            </p:cNvSpPr>
            <p:nvPr/>
          </p:nvSpPr>
          <p:spPr bwMode="auto">
            <a:xfrm>
              <a:off x="8049987"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chemeClr val="accent5"/>
            </a:solidFill>
            <a:ln w="6350" cmpd="sng">
              <a:solidFill>
                <a:schemeClr val="bg1"/>
              </a:solidFill>
              <a:round/>
              <a:headEnd/>
              <a:tailEnd/>
            </a:ln>
          </p:spPr>
          <p:txBody>
            <a:bodyPr/>
            <a:lstStyle/>
            <a:p>
              <a:endParaRPr lang="en-GB" sz="1633" dirty="0"/>
            </a:p>
          </p:txBody>
        </p:sp>
        <p:sp>
          <p:nvSpPr>
            <p:cNvPr id="133" name="Freeform 77"/>
            <p:cNvSpPr>
              <a:spLocks/>
            </p:cNvSpPr>
            <p:nvPr/>
          </p:nvSpPr>
          <p:spPr bwMode="auto">
            <a:xfrm>
              <a:off x="6382148"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chemeClr val="accent5"/>
            </a:solidFill>
            <a:ln w="6350" cmpd="sng">
              <a:solidFill>
                <a:schemeClr val="bg1"/>
              </a:solidFill>
              <a:round/>
              <a:headEnd/>
              <a:tailEnd/>
            </a:ln>
          </p:spPr>
          <p:txBody>
            <a:bodyPr/>
            <a:lstStyle/>
            <a:p>
              <a:endParaRPr lang="en-GB" sz="1633" dirty="0"/>
            </a:p>
          </p:txBody>
        </p:sp>
        <p:sp>
          <p:nvSpPr>
            <p:cNvPr id="134" name="Freeform 78"/>
            <p:cNvSpPr>
              <a:spLocks/>
            </p:cNvSpPr>
            <p:nvPr/>
          </p:nvSpPr>
          <p:spPr bwMode="auto">
            <a:xfrm>
              <a:off x="6481769"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chemeClr val="accent5"/>
            </a:solidFill>
            <a:ln w="6350" cmpd="sng">
              <a:solidFill>
                <a:schemeClr val="bg1"/>
              </a:solidFill>
              <a:round/>
              <a:headEnd/>
              <a:tailEnd/>
            </a:ln>
          </p:spPr>
          <p:txBody>
            <a:bodyPr/>
            <a:lstStyle/>
            <a:p>
              <a:endParaRPr lang="en-GB" sz="1633" dirty="0"/>
            </a:p>
          </p:txBody>
        </p:sp>
        <p:sp>
          <p:nvSpPr>
            <p:cNvPr id="135" name="Freeform 79"/>
            <p:cNvSpPr>
              <a:spLocks/>
            </p:cNvSpPr>
            <p:nvPr/>
          </p:nvSpPr>
          <p:spPr bwMode="auto">
            <a:xfrm>
              <a:off x="6677796"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chemeClr val="accent5"/>
            </a:solidFill>
            <a:ln w="6350" cmpd="sng">
              <a:solidFill>
                <a:schemeClr val="bg1"/>
              </a:solidFill>
              <a:round/>
              <a:headEnd/>
              <a:tailEnd/>
            </a:ln>
          </p:spPr>
          <p:txBody>
            <a:bodyPr/>
            <a:lstStyle/>
            <a:p>
              <a:endParaRPr lang="en-GB" sz="1633" dirty="0"/>
            </a:p>
          </p:txBody>
        </p:sp>
        <p:sp>
          <p:nvSpPr>
            <p:cNvPr id="136" name="Freeform 80"/>
            <p:cNvSpPr>
              <a:spLocks/>
            </p:cNvSpPr>
            <p:nvPr/>
          </p:nvSpPr>
          <p:spPr bwMode="auto">
            <a:xfrm>
              <a:off x="6806339"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chemeClr val="accent5"/>
            </a:solidFill>
            <a:ln w="6350" cmpd="sng">
              <a:solidFill>
                <a:schemeClr val="bg1"/>
              </a:solidFill>
              <a:round/>
              <a:headEnd/>
              <a:tailEnd/>
            </a:ln>
          </p:spPr>
          <p:txBody>
            <a:bodyPr/>
            <a:lstStyle/>
            <a:p>
              <a:endParaRPr lang="en-GB" sz="1633" dirty="0"/>
            </a:p>
          </p:txBody>
        </p:sp>
        <p:sp>
          <p:nvSpPr>
            <p:cNvPr id="137" name="Freeform 81"/>
            <p:cNvSpPr>
              <a:spLocks/>
            </p:cNvSpPr>
            <p:nvPr/>
          </p:nvSpPr>
          <p:spPr bwMode="auto">
            <a:xfrm>
              <a:off x="6571748"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chemeClr val="accent5"/>
            </a:solidFill>
            <a:ln w="6350" cmpd="sng">
              <a:solidFill>
                <a:schemeClr val="bg1"/>
              </a:solidFill>
              <a:round/>
              <a:headEnd/>
              <a:tailEnd/>
            </a:ln>
          </p:spPr>
          <p:txBody>
            <a:bodyPr/>
            <a:lstStyle/>
            <a:p>
              <a:endParaRPr lang="en-GB" sz="1633" dirty="0"/>
            </a:p>
          </p:txBody>
        </p:sp>
        <p:sp>
          <p:nvSpPr>
            <p:cNvPr id="138" name="Freeform 82"/>
            <p:cNvSpPr>
              <a:spLocks/>
            </p:cNvSpPr>
            <p:nvPr/>
          </p:nvSpPr>
          <p:spPr bwMode="auto">
            <a:xfrm>
              <a:off x="5745863"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chemeClr val="accent5"/>
            </a:solidFill>
            <a:ln w="6350" cmpd="sng">
              <a:solidFill>
                <a:schemeClr val="bg1"/>
              </a:solidFill>
              <a:round/>
              <a:headEnd/>
              <a:tailEnd/>
            </a:ln>
          </p:spPr>
          <p:txBody>
            <a:bodyPr/>
            <a:lstStyle/>
            <a:p>
              <a:endParaRPr lang="en-GB" sz="1633" dirty="0"/>
            </a:p>
          </p:txBody>
        </p:sp>
        <p:sp>
          <p:nvSpPr>
            <p:cNvPr id="139" name="Freeform 84"/>
            <p:cNvSpPr>
              <a:spLocks/>
            </p:cNvSpPr>
            <p:nvPr/>
          </p:nvSpPr>
          <p:spPr bwMode="auto">
            <a:xfrm>
              <a:off x="6322697"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sz="1633" dirty="0"/>
            </a:p>
          </p:txBody>
        </p:sp>
        <p:sp>
          <p:nvSpPr>
            <p:cNvPr id="140" name="Freeform 85"/>
            <p:cNvSpPr>
              <a:spLocks/>
            </p:cNvSpPr>
            <p:nvPr/>
          </p:nvSpPr>
          <p:spPr bwMode="auto">
            <a:xfrm>
              <a:off x="5877619"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sz="1633" dirty="0"/>
            </a:p>
          </p:txBody>
        </p:sp>
        <p:sp>
          <p:nvSpPr>
            <p:cNvPr id="141" name="Freeform 86"/>
            <p:cNvSpPr>
              <a:spLocks/>
            </p:cNvSpPr>
            <p:nvPr/>
          </p:nvSpPr>
          <p:spPr bwMode="auto">
            <a:xfrm>
              <a:off x="5313638"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42" name="Freeform 87"/>
            <p:cNvSpPr>
              <a:spLocks/>
            </p:cNvSpPr>
            <p:nvPr/>
          </p:nvSpPr>
          <p:spPr bwMode="auto">
            <a:xfrm>
              <a:off x="5708907"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chemeClr val="accent5"/>
            </a:solidFill>
            <a:ln w="6350" cmpd="sng">
              <a:solidFill>
                <a:schemeClr val="bg1"/>
              </a:solidFill>
              <a:round/>
              <a:headEnd/>
              <a:tailEnd/>
            </a:ln>
          </p:spPr>
          <p:txBody>
            <a:bodyPr/>
            <a:lstStyle/>
            <a:p>
              <a:endParaRPr lang="en-GB" sz="1633" dirty="0"/>
            </a:p>
          </p:txBody>
        </p:sp>
        <p:sp>
          <p:nvSpPr>
            <p:cNvPr id="143" name="Freeform 88"/>
            <p:cNvSpPr>
              <a:spLocks/>
            </p:cNvSpPr>
            <p:nvPr/>
          </p:nvSpPr>
          <p:spPr bwMode="auto">
            <a:xfrm>
              <a:off x="6133096"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chemeClr val="accent5"/>
            </a:solidFill>
            <a:ln w="6350" cmpd="sng">
              <a:solidFill>
                <a:schemeClr val="bg1"/>
              </a:solidFill>
              <a:round/>
              <a:headEnd/>
              <a:tailEnd/>
            </a:ln>
          </p:spPr>
          <p:txBody>
            <a:bodyPr/>
            <a:lstStyle/>
            <a:p>
              <a:endParaRPr lang="en-GB" sz="1633" dirty="0"/>
            </a:p>
          </p:txBody>
        </p:sp>
        <p:sp>
          <p:nvSpPr>
            <p:cNvPr id="144" name="Freeform 89"/>
            <p:cNvSpPr>
              <a:spLocks/>
            </p:cNvSpPr>
            <p:nvPr/>
          </p:nvSpPr>
          <p:spPr bwMode="auto">
            <a:xfrm>
              <a:off x="6406250"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chemeClr val="accent5"/>
            </a:solidFill>
            <a:ln w="6350" cmpd="sng">
              <a:solidFill>
                <a:schemeClr val="bg1"/>
              </a:solidFill>
              <a:round/>
              <a:headEnd/>
              <a:tailEnd/>
            </a:ln>
          </p:spPr>
          <p:txBody>
            <a:bodyPr/>
            <a:lstStyle/>
            <a:p>
              <a:endParaRPr lang="en-GB" sz="1633" dirty="0"/>
            </a:p>
          </p:txBody>
        </p:sp>
        <p:sp>
          <p:nvSpPr>
            <p:cNvPr id="145" name="Freeform 90"/>
            <p:cNvSpPr>
              <a:spLocks/>
            </p:cNvSpPr>
            <p:nvPr/>
          </p:nvSpPr>
          <p:spPr bwMode="auto">
            <a:xfrm>
              <a:off x="6391789"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GB" sz="1633" dirty="0"/>
            </a:p>
          </p:txBody>
        </p:sp>
        <p:sp>
          <p:nvSpPr>
            <p:cNvPr id="146" name="Freeform 91"/>
            <p:cNvSpPr>
              <a:spLocks/>
            </p:cNvSpPr>
            <p:nvPr/>
          </p:nvSpPr>
          <p:spPr bwMode="auto">
            <a:xfrm>
              <a:off x="6388575"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chemeClr val="accent5"/>
            </a:solidFill>
            <a:ln w="6350" cmpd="sng">
              <a:solidFill>
                <a:schemeClr val="bg1"/>
              </a:solidFill>
              <a:round/>
              <a:headEnd/>
              <a:tailEnd/>
            </a:ln>
          </p:spPr>
          <p:txBody>
            <a:bodyPr/>
            <a:lstStyle/>
            <a:p>
              <a:endParaRPr lang="en-GB" sz="1633" dirty="0"/>
            </a:p>
          </p:txBody>
        </p:sp>
        <p:sp>
          <p:nvSpPr>
            <p:cNvPr id="147" name="Freeform 92"/>
            <p:cNvSpPr>
              <a:spLocks/>
            </p:cNvSpPr>
            <p:nvPr/>
          </p:nvSpPr>
          <p:spPr bwMode="auto">
            <a:xfrm>
              <a:off x="6541219"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chemeClr val="accent5"/>
            </a:solidFill>
            <a:ln w="6350" cmpd="sng">
              <a:solidFill>
                <a:schemeClr val="bg1"/>
              </a:solidFill>
              <a:round/>
              <a:headEnd/>
              <a:tailEnd/>
            </a:ln>
          </p:spPr>
          <p:txBody>
            <a:bodyPr/>
            <a:lstStyle/>
            <a:p>
              <a:endParaRPr lang="en-GB" sz="1633" dirty="0"/>
            </a:p>
          </p:txBody>
        </p:sp>
        <p:sp>
          <p:nvSpPr>
            <p:cNvPr id="148" name="Freeform 93"/>
            <p:cNvSpPr>
              <a:spLocks/>
            </p:cNvSpPr>
            <p:nvPr/>
          </p:nvSpPr>
          <p:spPr bwMode="auto">
            <a:xfrm>
              <a:off x="6332338"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chemeClr val="accent5"/>
            </a:solidFill>
            <a:ln w="6350" cmpd="sng">
              <a:solidFill>
                <a:schemeClr val="bg1"/>
              </a:solidFill>
              <a:round/>
              <a:headEnd/>
              <a:tailEnd/>
            </a:ln>
          </p:spPr>
          <p:txBody>
            <a:bodyPr/>
            <a:lstStyle/>
            <a:p>
              <a:endParaRPr lang="en-GB" sz="1633" dirty="0"/>
            </a:p>
          </p:txBody>
        </p:sp>
        <p:sp>
          <p:nvSpPr>
            <p:cNvPr id="149" name="Freeform 94"/>
            <p:cNvSpPr>
              <a:spLocks/>
            </p:cNvSpPr>
            <p:nvPr/>
          </p:nvSpPr>
          <p:spPr bwMode="auto">
            <a:xfrm>
              <a:off x="6419104"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chemeClr val="accent5"/>
            </a:solidFill>
            <a:ln w="6350" cmpd="sng">
              <a:solidFill>
                <a:schemeClr val="bg1"/>
              </a:solidFill>
              <a:round/>
              <a:headEnd/>
              <a:tailEnd/>
            </a:ln>
          </p:spPr>
          <p:txBody>
            <a:bodyPr/>
            <a:lstStyle/>
            <a:p>
              <a:endParaRPr lang="en-GB" sz="1633" dirty="0"/>
            </a:p>
          </p:txBody>
        </p:sp>
        <p:sp>
          <p:nvSpPr>
            <p:cNvPr id="150" name="Freeform 95"/>
            <p:cNvSpPr>
              <a:spLocks/>
            </p:cNvSpPr>
            <p:nvPr/>
          </p:nvSpPr>
          <p:spPr bwMode="auto">
            <a:xfrm>
              <a:off x="6558894"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sz="1633" dirty="0"/>
            </a:p>
          </p:txBody>
        </p:sp>
        <p:sp>
          <p:nvSpPr>
            <p:cNvPr id="151" name="Freeform 96"/>
            <p:cNvSpPr>
              <a:spLocks/>
            </p:cNvSpPr>
            <p:nvPr/>
          </p:nvSpPr>
          <p:spPr bwMode="auto">
            <a:xfrm>
              <a:off x="5827809"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chemeClr val="accent5"/>
            </a:solidFill>
            <a:ln w="6350" cmpd="sng">
              <a:solidFill>
                <a:schemeClr val="bg1"/>
              </a:solidFill>
              <a:round/>
              <a:headEnd/>
              <a:tailEnd/>
            </a:ln>
          </p:spPr>
          <p:txBody>
            <a:bodyPr/>
            <a:lstStyle/>
            <a:p>
              <a:endParaRPr lang="en-GB" sz="1633" dirty="0"/>
            </a:p>
          </p:txBody>
        </p:sp>
        <p:sp>
          <p:nvSpPr>
            <p:cNvPr id="152" name="Freeform 97"/>
            <p:cNvSpPr>
              <a:spLocks/>
            </p:cNvSpPr>
            <p:nvPr/>
          </p:nvSpPr>
          <p:spPr bwMode="auto">
            <a:xfrm>
              <a:off x="6359653"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chemeClr val="accent5"/>
            </a:solidFill>
            <a:ln w="6350" cmpd="sng">
              <a:solidFill>
                <a:schemeClr val="bg1"/>
              </a:solidFill>
              <a:round/>
              <a:headEnd/>
              <a:tailEnd/>
            </a:ln>
          </p:spPr>
          <p:txBody>
            <a:bodyPr/>
            <a:lstStyle/>
            <a:p>
              <a:endParaRPr lang="en-GB" sz="1633" dirty="0"/>
            </a:p>
          </p:txBody>
        </p:sp>
        <p:sp>
          <p:nvSpPr>
            <p:cNvPr id="153" name="Freeform 98"/>
            <p:cNvSpPr>
              <a:spLocks/>
            </p:cNvSpPr>
            <p:nvPr/>
          </p:nvSpPr>
          <p:spPr bwMode="auto">
            <a:xfrm>
              <a:off x="6260033"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chemeClr val="accent5"/>
            </a:solidFill>
            <a:ln w="6350" cmpd="sng">
              <a:solidFill>
                <a:schemeClr val="bg1"/>
              </a:solidFill>
              <a:round/>
              <a:headEnd/>
              <a:tailEnd/>
            </a:ln>
          </p:spPr>
          <p:txBody>
            <a:bodyPr/>
            <a:lstStyle/>
            <a:p>
              <a:endParaRPr lang="en-GB" sz="1633" dirty="0"/>
            </a:p>
          </p:txBody>
        </p:sp>
        <p:sp>
          <p:nvSpPr>
            <p:cNvPr id="154" name="Freeform 99"/>
            <p:cNvSpPr>
              <a:spLocks/>
            </p:cNvSpPr>
            <p:nvPr/>
          </p:nvSpPr>
          <p:spPr bwMode="auto">
            <a:xfrm>
              <a:off x="5808526"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chemeClr val="accent5"/>
            </a:solidFill>
            <a:ln w="6350" cmpd="sng">
              <a:solidFill>
                <a:schemeClr val="bg1"/>
              </a:solidFill>
              <a:round/>
              <a:headEnd/>
              <a:tailEnd/>
            </a:ln>
          </p:spPr>
          <p:txBody>
            <a:bodyPr/>
            <a:lstStyle/>
            <a:p>
              <a:endParaRPr lang="en-GB" sz="1633" dirty="0"/>
            </a:p>
          </p:txBody>
        </p:sp>
        <p:sp>
          <p:nvSpPr>
            <p:cNvPr id="155" name="Freeform 100"/>
            <p:cNvSpPr>
              <a:spLocks/>
            </p:cNvSpPr>
            <p:nvPr/>
          </p:nvSpPr>
          <p:spPr bwMode="auto">
            <a:xfrm>
              <a:off x="6070433"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chemeClr val="accent5"/>
            </a:solidFill>
            <a:ln w="6350" cmpd="sng">
              <a:solidFill>
                <a:schemeClr val="bg1"/>
              </a:solidFill>
              <a:round/>
              <a:headEnd/>
              <a:tailEnd/>
            </a:ln>
          </p:spPr>
          <p:txBody>
            <a:bodyPr/>
            <a:lstStyle/>
            <a:p>
              <a:endParaRPr lang="en-GB" sz="1633" dirty="0"/>
            </a:p>
          </p:txBody>
        </p:sp>
        <p:sp>
          <p:nvSpPr>
            <p:cNvPr id="156" name="Freeform 101"/>
            <p:cNvSpPr>
              <a:spLocks/>
            </p:cNvSpPr>
            <p:nvPr/>
          </p:nvSpPr>
          <p:spPr bwMode="auto">
            <a:xfrm>
              <a:off x="6269673"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57" name="Freeform 102"/>
            <p:cNvSpPr>
              <a:spLocks/>
            </p:cNvSpPr>
            <p:nvPr/>
          </p:nvSpPr>
          <p:spPr bwMode="auto">
            <a:xfrm>
              <a:off x="5808526"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chemeClr val="accent5"/>
            </a:solidFill>
            <a:ln w="6350" cmpd="sng">
              <a:solidFill>
                <a:schemeClr val="bg1"/>
              </a:solidFill>
              <a:round/>
              <a:headEnd/>
              <a:tailEnd/>
            </a:ln>
          </p:spPr>
          <p:txBody>
            <a:bodyPr/>
            <a:lstStyle/>
            <a:p>
              <a:endParaRPr lang="en-GB" sz="1633" dirty="0"/>
            </a:p>
          </p:txBody>
        </p:sp>
        <p:sp>
          <p:nvSpPr>
            <p:cNvPr id="158" name="Freeform 103"/>
            <p:cNvSpPr>
              <a:spLocks/>
            </p:cNvSpPr>
            <p:nvPr/>
          </p:nvSpPr>
          <p:spPr bwMode="auto">
            <a:xfrm>
              <a:off x="6023836"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chemeClr val="accent5"/>
            </a:solidFill>
            <a:ln w="6350" cmpd="sng">
              <a:solidFill>
                <a:schemeClr val="bg1"/>
              </a:solidFill>
              <a:round/>
              <a:headEnd/>
              <a:tailEnd/>
            </a:ln>
          </p:spPr>
          <p:txBody>
            <a:bodyPr/>
            <a:lstStyle/>
            <a:p>
              <a:endParaRPr lang="en-GB" sz="1633" dirty="0"/>
            </a:p>
          </p:txBody>
        </p:sp>
        <p:sp>
          <p:nvSpPr>
            <p:cNvPr id="159" name="Freeform 104"/>
            <p:cNvSpPr>
              <a:spLocks/>
            </p:cNvSpPr>
            <p:nvPr/>
          </p:nvSpPr>
          <p:spPr bwMode="auto">
            <a:xfrm>
              <a:off x="6150771"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chemeClr val="accent5"/>
            </a:solidFill>
            <a:ln w="6350" cmpd="sng">
              <a:solidFill>
                <a:schemeClr val="bg1"/>
              </a:solidFill>
              <a:round/>
              <a:headEnd/>
              <a:tailEnd/>
            </a:ln>
          </p:spPr>
          <p:txBody>
            <a:bodyPr/>
            <a:lstStyle/>
            <a:p>
              <a:endParaRPr lang="en-GB" sz="1633" dirty="0"/>
            </a:p>
          </p:txBody>
        </p:sp>
        <p:sp>
          <p:nvSpPr>
            <p:cNvPr id="160" name="Freeform 105"/>
            <p:cNvSpPr>
              <a:spLocks/>
            </p:cNvSpPr>
            <p:nvPr/>
          </p:nvSpPr>
          <p:spPr bwMode="auto">
            <a:xfrm>
              <a:off x="5933856"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5"/>
            </a:solidFill>
            <a:ln w="6350" cmpd="sng">
              <a:solidFill>
                <a:schemeClr val="bg1"/>
              </a:solidFill>
              <a:round/>
              <a:headEnd/>
              <a:tailEnd/>
            </a:ln>
          </p:spPr>
          <p:txBody>
            <a:bodyPr/>
            <a:lstStyle/>
            <a:p>
              <a:endParaRPr lang="en-GB" sz="1633" dirty="0"/>
            </a:p>
          </p:txBody>
        </p:sp>
        <p:sp>
          <p:nvSpPr>
            <p:cNvPr id="161" name="Freeform 106"/>
            <p:cNvSpPr>
              <a:spLocks/>
            </p:cNvSpPr>
            <p:nvPr/>
          </p:nvSpPr>
          <p:spPr bwMode="auto">
            <a:xfrm>
              <a:off x="6189334"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chemeClr val="accent5"/>
            </a:solidFill>
            <a:ln w="6350" cmpd="sng">
              <a:solidFill>
                <a:schemeClr val="bg1"/>
              </a:solidFill>
              <a:round/>
              <a:headEnd/>
              <a:tailEnd/>
            </a:ln>
          </p:spPr>
          <p:txBody>
            <a:bodyPr/>
            <a:lstStyle/>
            <a:p>
              <a:endParaRPr lang="en-GB" sz="1633" dirty="0"/>
            </a:p>
          </p:txBody>
        </p:sp>
        <p:sp>
          <p:nvSpPr>
            <p:cNvPr id="162" name="Freeform 107"/>
            <p:cNvSpPr>
              <a:spLocks/>
            </p:cNvSpPr>
            <p:nvPr/>
          </p:nvSpPr>
          <p:spPr bwMode="auto">
            <a:xfrm>
              <a:off x="6285741"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chemeClr val="accent5"/>
            </a:solidFill>
            <a:ln w="6350" cmpd="sng">
              <a:solidFill>
                <a:schemeClr val="bg1"/>
              </a:solidFill>
              <a:round/>
              <a:headEnd/>
              <a:tailEnd/>
            </a:ln>
          </p:spPr>
          <p:txBody>
            <a:bodyPr/>
            <a:lstStyle/>
            <a:p>
              <a:endParaRPr lang="en-GB" sz="1633" dirty="0"/>
            </a:p>
          </p:txBody>
        </p:sp>
        <p:sp>
          <p:nvSpPr>
            <p:cNvPr id="163" name="Freeform 108"/>
            <p:cNvSpPr>
              <a:spLocks/>
            </p:cNvSpPr>
            <p:nvPr/>
          </p:nvSpPr>
          <p:spPr bwMode="auto">
            <a:xfrm>
              <a:off x="6332338"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chemeClr val="accent5"/>
            </a:solidFill>
            <a:ln w="6350" cmpd="sng">
              <a:solidFill>
                <a:schemeClr val="bg1"/>
              </a:solidFill>
              <a:round/>
              <a:headEnd/>
              <a:tailEnd/>
            </a:ln>
          </p:spPr>
          <p:txBody>
            <a:bodyPr/>
            <a:lstStyle/>
            <a:p>
              <a:endParaRPr lang="en-GB" sz="1633" dirty="0"/>
            </a:p>
          </p:txBody>
        </p:sp>
        <p:sp>
          <p:nvSpPr>
            <p:cNvPr id="164" name="Freeform 109"/>
            <p:cNvSpPr>
              <a:spLocks/>
            </p:cNvSpPr>
            <p:nvPr/>
          </p:nvSpPr>
          <p:spPr bwMode="auto">
            <a:xfrm>
              <a:off x="5851910"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chemeClr val="accent5"/>
            </a:solidFill>
            <a:ln w="6350" cmpd="sng">
              <a:solidFill>
                <a:schemeClr val="bg1"/>
              </a:solidFill>
              <a:round/>
              <a:headEnd/>
              <a:tailEnd/>
            </a:ln>
          </p:spPr>
          <p:txBody>
            <a:bodyPr/>
            <a:lstStyle/>
            <a:p>
              <a:endParaRPr lang="en-GB" sz="1633" dirty="0"/>
            </a:p>
          </p:txBody>
        </p:sp>
        <p:sp>
          <p:nvSpPr>
            <p:cNvPr id="165" name="Freeform 110"/>
            <p:cNvSpPr>
              <a:spLocks/>
            </p:cNvSpPr>
            <p:nvPr/>
          </p:nvSpPr>
          <p:spPr bwMode="auto">
            <a:xfrm>
              <a:off x="5527340"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chemeClr val="accent5"/>
            </a:solidFill>
            <a:ln w="6350" cmpd="sng">
              <a:solidFill>
                <a:schemeClr val="bg1"/>
              </a:solidFill>
              <a:round/>
              <a:headEnd/>
              <a:tailEnd/>
            </a:ln>
          </p:spPr>
          <p:txBody>
            <a:bodyPr/>
            <a:lstStyle/>
            <a:p>
              <a:endParaRPr lang="en-GB" sz="1633" dirty="0"/>
            </a:p>
          </p:txBody>
        </p:sp>
        <p:sp>
          <p:nvSpPr>
            <p:cNvPr id="166" name="Freeform 111"/>
            <p:cNvSpPr>
              <a:spLocks/>
            </p:cNvSpPr>
            <p:nvPr/>
          </p:nvSpPr>
          <p:spPr bwMode="auto">
            <a:xfrm>
              <a:off x="5218838"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chemeClr val="accent5"/>
            </a:solidFill>
            <a:ln w="6350" cmpd="sng">
              <a:solidFill>
                <a:schemeClr val="bg1"/>
              </a:solidFill>
              <a:round/>
              <a:headEnd/>
              <a:tailEnd/>
            </a:ln>
          </p:spPr>
          <p:txBody>
            <a:bodyPr/>
            <a:lstStyle/>
            <a:p>
              <a:endParaRPr lang="en-GB" sz="1633" dirty="0"/>
            </a:p>
          </p:txBody>
        </p:sp>
        <p:sp>
          <p:nvSpPr>
            <p:cNvPr id="167" name="Freeform 112"/>
            <p:cNvSpPr>
              <a:spLocks/>
            </p:cNvSpPr>
            <p:nvPr/>
          </p:nvSpPr>
          <p:spPr bwMode="auto">
            <a:xfrm>
              <a:off x="5101543"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chemeClr val="accent5"/>
            </a:solidFill>
            <a:ln w="6350" cmpd="sng">
              <a:solidFill>
                <a:schemeClr val="bg1"/>
              </a:solidFill>
              <a:round/>
              <a:headEnd/>
              <a:tailEnd/>
            </a:ln>
          </p:spPr>
          <p:txBody>
            <a:bodyPr/>
            <a:lstStyle/>
            <a:p>
              <a:endParaRPr lang="en-GB" sz="1633" dirty="0"/>
            </a:p>
          </p:txBody>
        </p:sp>
        <p:sp>
          <p:nvSpPr>
            <p:cNvPr id="168" name="Freeform 113"/>
            <p:cNvSpPr>
              <a:spLocks/>
            </p:cNvSpPr>
            <p:nvPr/>
          </p:nvSpPr>
          <p:spPr bwMode="auto">
            <a:xfrm>
              <a:off x="5596432"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69" name="Freeform 114"/>
            <p:cNvSpPr>
              <a:spLocks/>
            </p:cNvSpPr>
            <p:nvPr/>
          </p:nvSpPr>
          <p:spPr bwMode="auto">
            <a:xfrm>
              <a:off x="5880832"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chemeClr val="accent5"/>
            </a:solidFill>
            <a:ln w="6350" cmpd="sng">
              <a:solidFill>
                <a:schemeClr val="bg1"/>
              </a:solidFill>
              <a:round/>
              <a:headEnd/>
              <a:tailEnd/>
            </a:ln>
          </p:spPr>
          <p:txBody>
            <a:bodyPr/>
            <a:lstStyle/>
            <a:p>
              <a:endParaRPr lang="en-GB" sz="1633" dirty="0"/>
            </a:p>
          </p:txBody>
        </p:sp>
        <p:sp>
          <p:nvSpPr>
            <p:cNvPr id="170" name="Freeform 115"/>
            <p:cNvSpPr>
              <a:spLocks/>
            </p:cNvSpPr>
            <p:nvPr/>
          </p:nvSpPr>
          <p:spPr bwMode="auto">
            <a:xfrm>
              <a:off x="5736222"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chemeClr val="accent5"/>
            </a:solidFill>
            <a:ln w="6350" cmpd="sng">
              <a:solidFill>
                <a:schemeClr val="bg1"/>
              </a:solidFill>
              <a:round/>
              <a:headEnd/>
              <a:tailEnd/>
            </a:ln>
          </p:spPr>
          <p:txBody>
            <a:bodyPr/>
            <a:lstStyle/>
            <a:p>
              <a:endParaRPr lang="en-GB" sz="1633" dirty="0"/>
            </a:p>
          </p:txBody>
        </p:sp>
        <p:sp>
          <p:nvSpPr>
            <p:cNvPr id="171" name="Freeform 116"/>
            <p:cNvSpPr>
              <a:spLocks/>
            </p:cNvSpPr>
            <p:nvPr/>
          </p:nvSpPr>
          <p:spPr bwMode="auto">
            <a:xfrm>
              <a:off x="5824594"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sz="1633" dirty="0"/>
            </a:p>
          </p:txBody>
        </p:sp>
        <p:sp>
          <p:nvSpPr>
            <p:cNvPr id="172" name="Freeform 117"/>
            <p:cNvSpPr>
              <a:spLocks/>
            </p:cNvSpPr>
            <p:nvPr/>
          </p:nvSpPr>
          <p:spPr bwMode="auto">
            <a:xfrm>
              <a:off x="5798886"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73" name="Freeform 118"/>
            <p:cNvSpPr>
              <a:spLocks/>
            </p:cNvSpPr>
            <p:nvPr/>
          </p:nvSpPr>
          <p:spPr bwMode="auto">
            <a:xfrm>
              <a:off x="5736222"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74" name="Freeform 119"/>
            <p:cNvSpPr>
              <a:spLocks/>
            </p:cNvSpPr>
            <p:nvPr/>
          </p:nvSpPr>
          <p:spPr bwMode="auto">
            <a:xfrm>
              <a:off x="5755503"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chemeClr val="accent5"/>
            </a:solidFill>
            <a:ln w="6350" cmpd="sng">
              <a:solidFill>
                <a:schemeClr val="bg1"/>
              </a:solidFill>
              <a:round/>
              <a:headEnd/>
              <a:tailEnd/>
            </a:ln>
          </p:spPr>
          <p:txBody>
            <a:bodyPr/>
            <a:lstStyle/>
            <a:p>
              <a:endParaRPr lang="en-GB" sz="1633" dirty="0"/>
            </a:p>
          </p:txBody>
        </p:sp>
        <p:sp>
          <p:nvSpPr>
            <p:cNvPr id="175" name="Freeform 120"/>
            <p:cNvSpPr>
              <a:spLocks/>
            </p:cNvSpPr>
            <p:nvPr/>
          </p:nvSpPr>
          <p:spPr bwMode="auto">
            <a:xfrm>
              <a:off x="5728188"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sz="1633" dirty="0"/>
            </a:p>
          </p:txBody>
        </p:sp>
        <p:sp>
          <p:nvSpPr>
            <p:cNvPr id="176" name="Freeform 121"/>
            <p:cNvSpPr>
              <a:spLocks/>
            </p:cNvSpPr>
            <p:nvPr/>
          </p:nvSpPr>
          <p:spPr bwMode="auto">
            <a:xfrm>
              <a:off x="5679985"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sz="1633" dirty="0"/>
            </a:p>
          </p:txBody>
        </p:sp>
        <p:sp>
          <p:nvSpPr>
            <p:cNvPr id="177" name="Freeform 122"/>
            <p:cNvSpPr>
              <a:spLocks/>
            </p:cNvSpPr>
            <p:nvPr/>
          </p:nvSpPr>
          <p:spPr bwMode="auto">
            <a:xfrm>
              <a:off x="6232717"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chemeClr val="accent5"/>
            </a:solidFill>
            <a:ln w="6350" cmpd="sng">
              <a:solidFill>
                <a:schemeClr val="bg1"/>
              </a:solidFill>
              <a:round/>
              <a:headEnd/>
              <a:tailEnd/>
            </a:ln>
          </p:spPr>
          <p:txBody>
            <a:bodyPr/>
            <a:lstStyle/>
            <a:p>
              <a:endParaRPr lang="en-GB" sz="1633" dirty="0"/>
            </a:p>
          </p:txBody>
        </p:sp>
        <p:sp>
          <p:nvSpPr>
            <p:cNvPr id="178" name="Freeform 123"/>
            <p:cNvSpPr>
              <a:spLocks/>
            </p:cNvSpPr>
            <p:nvPr/>
          </p:nvSpPr>
          <p:spPr bwMode="auto">
            <a:xfrm>
              <a:off x="6242358"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chemeClr val="accent5"/>
            </a:solidFill>
            <a:ln w="6350" cmpd="sng">
              <a:solidFill>
                <a:schemeClr val="bg1"/>
              </a:solidFill>
              <a:round/>
              <a:headEnd/>
              <a:tailEnd/>
            </a:ln>
          </p:spPr>
          <p:txBody>
            <a:bodyPr/>
            <a:lstStyle/>
            <a:p>
              <a:endParaRPr lang="en-GB" sz="1633" dirty="0"/>
            </a:p>
          </p:txBody>
        </p:sp>
        <p:sp>
          <p:nvSpPr>
            <p:cNvPr id="179" name="Freeform 124"/>
            <p:cNvSpPr>
              <a:spLocks/>
            </p:cNvSpPr>
            <p:nvPr/>
          </p:nvSpPr>
          <p:spPr bwMode="auto">
            <a:xfrm>
              <a:off x="5387550"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chemeClr val="accent5"/>
            </a:solidFill>
            <a:ln w="6350" cmpd="sng">
              <a:solidFill>
                <a:schemeClr val="bg1"/>
              </a:solidFill>
              <a:round/>
              <a:headEnd/>
              <a:tailEnd/>
            </a:ln>
          </p:spPr>
          <p:txBody>
            <a:bodyPr/>
            <a:lstStyle/>
            <a:p>
              <a:endParaRPr lang="en-GB" sz="1633" dirty="0"/>
            </a:p>
          </p:txBody>
        </p:sp>
        <p:sp>
          <p:nvSpPr>
            <p:cNvPr id="180" name="Freeform 125"/>
            <p:cNvSpPr>
              <a:spLocks/>
            </p:cNvSpPr>
            <p:nvPr/>
          </p:nvSpPr>
          <p:spPr bwMode="auto">
            <a:xfrm>
              <a:off x="5543408"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chemeClr val="accent5"/>
            </a:solidFill>
            <a:ln w="6350" cmpd="sng">
              <a:solidFill>
                <a:schemeClr val="bg1"/>
              </a:solidFill>
              <a:round/>
              <a:headEnd/>
              <a:tailEnd/>
            </a:ln>
          </p:spPr>
          <p:txBody>
            <a:bodyPr/>
            <a:lstStyle/>
            <a:p>
              <a:endParaRPr lang="en-GB" sz="1633" dirty="0"/>
            </a:p>
          </p:txBody>
        </p:sp>
        <p:sp>
          <p:nvSpPr>
            <p:cNvPr id="181" name="Freeform 126"/>
            <p:cNvSpPr>
              <a:spLocks/>
            </p:cNvSpPr>
            <p:nvPr/>
          </p:nvSpPr>
          <p:spPr bwMode="auto">
            <a:xfrm>
              <a:off x="5313638"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chemeClr val="accent5"/>
            </a:solidFill>
            <a:ln w="6350" cmpd="sng">
              <a:solidFill>
                <a:schemeClr val="bg1"/>
              </a:solidFill>
              <a:round/>
              <a:headEnd/>
              <a:tailEnd/>
            </a:ln>
          </p:spPr>
          <p:txBody>
            <a:bodyPr/>
            <a:lstStyle/>
            <a:p>
              <a:endParaRPr lang="en-GB" sz="1633" dirty="0"/>
            </a:p>
          </p:txBody>
        </p:sp>
        <p:sp>
          <p:nvSpPr>
            <p:cNvPr id="182" name="Freeform 127"/>
            <p:cNvSpPr>
              <a:spLocks/>
            </p:cNvSpPr>
            <p:nvPr/>
          </p:nvSpPr>
          <p:spPr bwMode="auto">
            <a:xfrm>
              <a:off x="5443787"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chemeClr val="accent5"/>
            </a:solidFill>
            <a:ln w="6350" cmpd="sng">
              <a:solidFill>
                <a:schemeClr val="bg1"/>
              </a:solidFill>
              <a:round/>
              <a:headEnd/>
              <a:tailEnd/>
            </a:ln>
          </p:spPr>
          <p:txBody>
            <a:bodyPr/>
            <a:lstStyle/>
            <a:p>
              <a:endParaRPr lang="en-GB" sz="1633" dirty="0"/>
            </a:p>
          </p:txBody>
        </p:sp>
        <p:sp>
          <p:nvSpPr>
            <p:cNvPr id="183" name="Freeform 128"/>
            <p:cNvSpPr>
              <a:spLocks/>
            </p:cNvSpPr>
            <p:nvPr/>
          </p:nvSpPr>
          <p:spPr bwMode="auto">
            <a:xfrm>
              <a:off x="5524127"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chemeClr val="accent5"/>
            </a:solidFill>
            <a:ln w="6350" cmpd="sng">
              <a:solidFill>
                <a:schemeClr val="bg1"/>
              </a:solidFill>
              <a:round/>
              <a:headEnd/>
              <a:tailEnd/>
            </a:ln>
          </p:spPr>
          <p:txBody>
            <a:bodyPr/>
            <a:lstStyle/>
            <a:p>
              <a:endParaRPr lang="en-GB" sz="1633" dirty="0"/>
            </a:p>
          </p:txBody>
        </p:sp>
        <p:sp>
          <p:nvSpPr>
            <p:cNvPr id="184" name="Freeform 129"/>
            <p:cNvSpPr>
              <a:spLocks/>
            </p:cNvSpPr>
            <p:nvPr/>
          </p:nvSpPr>
          <p:spPr bwMode="auto">
            <a:xfrm>
              <a:off x="5201163"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85" name="Freeform 130"/>
            <p:cNvSpPr>
              <a:spLocks/>
            </p:cNvSpPr>
            <p:nvPr/>
          </p:nvSpPr>
          <p:spPr bwMode="auto">
            <a:xfrm>
              <a:off x="5101543"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186" name="Freeform 131"/>
            <p:cNvSpPr>
              <a:spLocks/>
            </p:cNvSpPr>
            <p:nvPr/>
          </p:nvSpPr>
          <p:spPr bwMode="auto">
            <a:xfrm>
              <a:off x="5128859"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sz="1633" dirty="0"/>
            </a:p>
          </p:txBody>
        </p:sp>
        <p:sp>
          <p:nvSpPr>
            <p:cNvPr id="187" name="Freeform 132"/>
            <p:cNvSpPr>
              <a:spLocks/>
            </p:cNvSpPr>
            <p:nvPr/>
          </p:nvSpPr>
          <p:spPr bwMode="auto">
            <a:xfrm>
              <a:off x="5162601"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sz="1633" dirty="0"/>
            </a:p>
          </p:txBody>
        </p:sp>
        <p:sp>
          <p:nvSpPr>
            <p:cNvPr id="188" name="Freeform 133"/>
            <p:cNvSpPr>
              <a:spLocks/>
            </p:cNvSpPr>
            <p:nvPr/>
          </p:nvSpPr>
          <p:spPr bwMode="auto">
            <a:xfrm>
              <a:off x="5181882"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sz="1633" dirty="0"/>
            </a:p>
          </p:txBody>
        </p:sp>
        <p:sp>
          <p:nvSpPr>
            <p:cNvPr id="189" name="Freeform 134"/>
            <p:cNvSpPr>
              <a:spLocks/>
            </p:cNvSpPr>
            <p:nvPr/>
          </p:nvSpPr>
          <p:spPr bwMode="auto">
            <a:xfrm>
              <a:off x="5101543"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sz="1633" dirty="0"/>
            </a:p>
          </p:txBody>
        </p:sp>
        <p:sp>
          <p:nvSpPr>
            <p:cNvPr id="190" name="Freeform 135"/>
            <p:cNvSpPr>
              <a:spLocks/>
            </p:cNvSpPr>
            <p:nvPr/>
          </p:nvSpPr>
          <p:spPr bwMode="auto">
            <a:xfrm>
              <a:off x="5079048"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sz="1633" dirty="0"/>
            </a:p>
          </p:txBody>
        </p:sp>
        <p:sp>
          <p:nvSpPr>
            <p:cNvPr id="191" name="Freeform 136"/>
            <p:cNvSpPr>
              <a:spLocks/>
            </p:cNvSpPr>
            <p:nvPr/>
          </p:nvSpPr>
          <p:spPr bwMode="auto">
            <a:xfrm>
              <a:off x="5091903"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sz="1633" dirty="0"/>
            </a:p>
          </p:txBody>
        </p:sp>
        <p:sp>
          <p:nvSpPr>
            <p:cNvPr id="192" name="Freeform 137"/>
            <p:cNvSpPr>
              <a:spLocks/>
            </p:cNvSpPr>
            <p:nvPr/>
          </p:nvSpPr>
          <p:spPr bwMode="auto">
            <a:xfrm>
              <a:off x="5072621"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sz="1633" dirty="0"/>
            </a:p>
          </p:txBody>
        </p:sp>
        <p:sp>
          <p:nvSpPr>
            <p:cNvPr id="193" name="Freeform 138"/>
            <p:cNvSpPr>
              <a:spLocks/>
            </p:cNvSpPr>
            <p:nvPr/>
          </p:nvSpPr>
          <p:spPr bwMode="auto">
            <a:xfrm>
              <a:off x="5244547"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chemeClr val="accent5"/>
            </a:solidFill>
            <a:ln w="6350" cmpd="sng">
              <a:solidFill>
                <a:schemeClr val="bg1"/>
              </a:solidFill>
              <a:round/>
              <a:headEnd/>
              <a:tailEnd/>
            </a:ln>
          </p:spPr>
          <p:txBody>
            <a:bodyPr/>
            <a:lstStyle/>
            <a:p>
              <a:endParaRPr lang="en-GB" sz="1633" dirty="0"/>
            </a:p>
          </p:txBody>
        </p:sp>
        <p:sp>
          <p:nvSpPr>
            <p:cNvPr id="194" name="Freeform 139"/>
            <p:cNvSpPr>
              <a:spLocks/>
            </p:cNvSpPr>
            <p:nvPr/>
          </p:nvSpPr>
          <p:spPr bwMode="auto">
            <a:xfrm>
              <a:off x="5197950"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chemeClr val="accent5"/>
            </a:solidFill>
            <a:ln w="6350" cmpd="sng">
              <a:solidFill>
                <a:schemeClr val="bg1"/>
              </a:solidFill>
              <a:round/>
              <a:headEnd/>
              <a:tailEnd/>
            </a:ln>
          </p:spPr>
          <p:txBody>
            <a:bodyPr/>
            <a:lstStyle/>
            <a:p>
              <a:endParaRPr lang="en-GB" sz="1633" dirty="0"/>
            </a:p>
          </p:txBody>
        </p:sp>
        <p:sp>
          <p:nvSpPr>
            <p:cNvPr id="195" name="Freeform 140"/>
            <p:cNvSpPr>
              <a:spLocks/>
            </p:cNvSpPr>
            <p:nvPr/>
          </p:nvSpPr>
          <p:spPr bwMode="auto">
            <a:xfrm>
              <a:off x="5091903"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chemeClr val="accent5"/>
            </a:solidFill>
            <a:ln w="6350" cmpd="sng">
              <a:solidFill>
                <a:schemeClr val="bg1"/>
              </a:solidFill>
              <a:round/>
              <a:headEnd/>
              <a:tailEnd/>
            </a:ln>
          </p:spPr>
          <p:txBody>
            <a:bodyPr/>
            <a:lstStyle/>
            <a:p>
              <a:endParaRPr lang="en-GB" sz="1633" dirty="0"/>
            </a:p>
          </p:txBody>
        </p:sp>
        <p:sp>
          <p:nvSpPr>
            <p:cNvPr id="196" name="Freeform 141"/>
            <p:cNvSpPr>
              <a:spLocks/>
            </p:cNvSpPr>
            <p:nvPr/>
          </p:nvSpPr>
          <p:spPr bwMode="auto">
            <a:xfrm>
              <a:off x="5107970"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sz="1633" dirty="0"/>
            </a:p>
          </p:txBody>
        </p:sp>
        <p:sp>
          <p:nvSpPr>
            <p:cNvPr id="197" name="Freeform 142"/>
            <p:cNvSpPr>
              <a:spLocks/>
            </p:cNvSpPr>
            <p:nvPr/>
          </p:nvSpPr>
          <p:spPr bwMode="auto">
            <a:xfrm>
              <a:off x="5154567"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chemeClr val="accent5"/>
            </a:solidFill>
            <a:ln w="6350" cmpd="sng">
              <a:solidFill>
                <a:schemeClr val="bg1"/>
              </a:solidFill>
              <a:round/>
              <a:headEnd/>
              <a:tailEnd/>
            </a:ln>
          </p:spPr>
          <p:txBody>
            <a:bodyPr/>
            <a:lstStyle/>
            <a:p>
              <a:endParaRPr lang="en-GB" sz="1633" dirty="0"/>
            </a:p>
          </p:txBody>
        </p:sp>
        <p:sp>
          <p:nvSpPr>
            <p:cNvPr id="198" name="Freeform 143"/>
            <p:cNvSpPr>
              <a:spLocks/>
            </p:cNvSpPr>
            <p:nvPr/>
          </p:nvSpPr>
          <p:spPr bwMode="auto">
            <a:xfrm>
              <a:off x="5116004"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chemeClr val="accent5"/>
            </a:solidFill>
            <a:ln w="6350" cmpd="sng">
              <a:solidFill>
                <a:schemeClr val="bg1"/>
              </a:solidFill>
              <a:round/>
              <a:headEnd/>
              <a:tailEnd/>
            </a:ln>
          </p:spPr>
          <p:txBody>
            <a:bodyPr/>
            <a:lstStyle/>
            <a:p>
              <a:endParaRPr lang="en-GB" sz="1633" dirty="0"/>
            </a:p>
          </p:txBody>
        </p:sp>
        <p:sp>
          <p:nvSpPr>
            <p:cNvPr id="199" name="Freeform 144"/>
            <p:cNvSpPr>
              <a:spLocks/>
            </p:cNvSpPr>
            <p:nvPr/>
          </p:nvSpPr>
          <p:spPr bwMode="auto">
            <a:xfrm>
              <a:off x="5125645"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sz="1633" dirty="0"/>
            </a:p>
          </p:txBody>
        </p:sp>
        <p:sp>
          <p:nvSpPr>
            <p:cNvPr id="200" name="Freeform 145"/>
            <p:cNvSpPr>
              <a:spLocks/>
            </p:cNvSpPr>
            <p:nvPr/>
          </p:nvSpPr>
          <p:spPr bwMode="auto">
            <a:xfrm>
              <a:off x="5125645"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chemeClr val="accent5"/>
            </a:solidFill>
            <a:ln w="6350" cmpd="sng">
              <a:solidFill>
                <a:schemeClr val="bg1"/>
              </a:solidFill>
              <a:round/>
              <a:headEnd/>
              <a:tailEnd/>
            </a:ln>
          </p:spPr>
          <p:txBody>
            <a:bodyPr/>
            <a:lstStyle/>
            <a:p>
              <a:endParaRPr lang="en-GB" sz="1633" dirty="0"/>
            </a:p>
          </p:txBody>
        </p:sp>
        <p:sp>
          <p:nvSpPr>
            <p:cNvPr id="201" name="Freeform 146"/>
            <p:cNvSpPr>
              <a:spLocks/>
            </p:cNvSpPr>
            <p:nvPr/>
          </p:nvSpPr>
          <p:spPr bwMode="auto">
            <a:xfrm>
              <a:off x="5125645"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sz="1633" dirty="0"/>
            </a:p>
          </p:txBody>
        </p:sp>
        <p:sp>
          <p:nvSpPr>
            <p:cNvPr id="202" name="Freeform 147"/>
            <p:cNvSpPr>
              <a:spLocks/>
            </p:cNvSpPr>
            <p:nvPr/>
          </p:nvSpPr>
          <p:spPr bwMode="auto">
            <a:xfrm>
              <a:off x="5128859"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sz="1633" dirty="0"/>
            </a:p>
          </p:txBody>
        </p:sp>
        <p:sp>
          <p:nvSpPr>
            <p:cNvPr id="203" name="Freeform 148"/>
            <p:cNvSpPr>
              <a:spLocks/>
            </p:cNvSpPr>
            <p:nvPr/>
          </p:nvSpPr>
          <p:spPr bwMode="auto">
            <a:xfrm>
              <a:off x="5135285"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sz="1633" dirty="0"/>
            </a:p>
          </p:txBody>
        </p:sp>
        <p:sp>
          <p:nvSpPr>
            <p:cNvPr id="204" name="Freeform 149"/>
            <p:cNvSpPr>
              <a:spLocks/>
            </p:cNvSpPr>
            <p:nvPr/>
          </p:nvSpPr>
          <p:spPr bwMode="auto">
            <a:xfrm>
              <a:off x="5119218"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sz="1633" dirty="0"/>
            </a:p>
          </p:txBody>
        </p:sp>
        <p:sp>
          <p:nvSpPr>
            <p:cNvPr id="205" name="Freeform 150"/>
            <p:cNvSpPr>
              <a:spLocks/>
            </p:cNvSpPr>
            <p:nvPr/>
          </p:nvSpPr>
          <p:spPr bwMode="auto">
            <a:xfrm>
              <a:off x="5138499"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sz="1633" dirty="0"/>
            </a:p>
          </p:txBody>
        </p:sp>
        <p:sp>
          <p:nvSpPr>
            <p:cNvPr id="206" name="Freeform 151"/>
            <p:cNvSpPr>
              <a:spLocks/>
            </p:cNvSpPr>
            <p:nvPr/>
          </p:nvSpPr>
          <p:spPr bwMode="auto">
            <a:xfrm>
              <a:off x="4936045"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sz="1633" dirty="0"/>
            </a:p>
          </p:txBody>
        </p:sp>
        <p:sp>
          <p:nvSpPr>
            <p:cNvPr id="207" name="Freeform 152"/>
            <p:cNvSpPr>
              <a:spLocks/>
            </p:cNvSpPr>
            <p:nvPr/>
          </p:nvSpPr>
          <p:spPr bwMode="auto">
            <a:xfrm>
              <a:off x="4953719"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sz="1633" dirty="0"/>
            </a:p>
          </p:txBody>
        </p:sp>
        <p:sp>
          <p:nvSpPr>
            <p:cNvPr id="208" name="Freeform 156"/>
            <p:cNvSpPr>
              <a:spLocks/>
            </p:cNvSpPr>
            <p:nvPr/>
          </p:nvSpPr>
          <p:spPr bwMode="auto">
            <a:xfrm>
              <a:off x="4945685"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sz="1633" dirty="0"/>
            </a:p>
          </p:txBody>
        </p:sp>
        <p:sp>
          <p:nvSpPr>
            <p:cNvPr id="209" name="Freeform 159"/>
            <p:cNvSpPr>
              <a:spLocks/>
            </p:cNvSpPr>
            <p:nvPr/>
          </p:nvSpPr>
          <p:spPr bwMode="auto">
            <a:xfrm>
              <a:off x="6186121"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chemeClr val="accent5"/>
            </a:solidFill>
            <a:ln w="6350" cmpd="sng">
              <a:solidFill>
                <a:schemeClr val="bg1"/>
              </a:solidFill>
              <a:round/>
              <a:headEnd/>
              <a:tailEnd/>
            </a:ln>
          </p:spPr>
          <p:txBody>
            <a:bodyPr/>
            <a:lstStyle/>
            <a:p>
              <a:endParaRPr lang="en-GB" sz="1633" dirty="0"/>
            </a:p>
          </p:txBody>
        </p:sp>
        <p:sp>
          <p:nvSpPr>
            <p:cNvPr id="210" name="Freeform 160"/>
            <p:cNvSpPr>
              <a:spLocks/>
            </p:cNvSpPr>
            <p:nvPr/>
          </p:nvSpPr>
          <p:spPr bwMode="auto">
            <a:xfrm>
              <a:off x="6030262"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chemeClr val="tx2"/>
            </a:solidFill>
            <a:ln w="6350" cmpd="sng">
              <a:solidFill>
                <a:schemeClr val="bg1"/>
              </a:solidFill>
              <a:round/>
              <a:headEnd/>
              <a:tailEnd/>
            </a:ln>
          </p:spPr>
          <p:txBody>
            <a:bodyPr/>
            <a:lstStyle/>
            <a:p>
              <a:endParaRPr lang="en-GB" sz="1633" dirty="0"/>
            </a:p>
          </p:txBody>
        </p:sp>
        <p:sp>
          <p:nvSpPr>
            <p:cNvPr id="211" name="Freeform 161"/>
            <p:cNvSpPr>
              <a:spLocks/>
            </p:cNvSpPr>
            <p:nvPr/>
          </p:nvSpPr>
          <p:spPr bwMode="auto">
            <a:xfrm>
              <a:off x="6170052"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chemeClr val="tx2"/>
            </a:solidFill>
            <a:ln w="6350" cmpd="sng">
              <a:solidFill>
                <a:schemeClr val="bg1"/>
              </a:solidFill>
              <a:round/>
              <a:headEnd/>
              <a:tailEnd/>
            </a:ln>
          </p:spPr>
          <p:txBody>
            <a:bodyPr/>
            <a:lstStyle/>
            <a:p>
              <a:endParaRPr lang="en-GB" sz="1633" dirty="0"/>
            </a:p>
          </p:txBody>
        </p:sp>
        <p:sp>
          <p:nvSpPr>
            <p:cNvPr id="212" name="Freeform 162"/>
            <p:cNvSpPr>
              <a:spLocks/>
            </p:cNvSpPr>
            <p:nvPr/>
          </p:nvSpPr>
          <p:spPr bwMode="auto">
            <a:xfrm>
              <a:off x="6104174"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chemeClr val="tx2"/>
            </a:solidFill>
            <a:ln w="6350" cmpd="sng">
              <a:solidFill>
                <a:schemeClr val="bg1"/>
              </a:solidFill>
              <a:round/>
              <a:headEnd/>
              <a:tailEnd/>
            </a:ln>
          </p:spPr>
          <p:txBody>
            <a:bodyPr/>
            <a:lstStyle/>
            <a:p>
              <a:endParaRPr lang="en-GB" sz="1633" dirty="0"/>
            </a:p>
          </p:txBody>
        </p:sp>
        <p:sp>
          <p:nvSpPr>
            <p:cNvPr id="213" name="Freeform 163"/>
            <p:cNvSpPr>
              <a:spLocks/>
            </p:cNvSpPr>
            <p:nvPr/>
          </p:nvSpPr>
          <p:spPr bwMode="auto">
            <a:xfrm>
              <a:off x="6041511"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chemeClr val="tx2"/>
            </a:solidFill>
            <a:ln w="6350" cmpd="sng">
              <a:solidFill>
                <a:schemeClr val="bg1"/>
              </a:solidFill>
              <a:round/>
              <a:headEnd/>
              <a:tailEnd/>
            </a:ln>
          </p:spPr>
          <p:txBody>
            <a:bodyPr/>
            <a:lstStyle/>
            <a:p>
              <a:endParaRPr lang="en-GB" sz="1633" dirty="0"/>
            </a:p>
          </p:txBody>
        </p:sp>
        <p:sp>
          <p:nvSpPr>
            <p:cNvPr id="214" name="Freeform 164"/>
            <p:cNvSpPr>
              <a:spLocks/>
            </p:cNvSpPr>
            <p:nvPr/>
          </p:nvSpPr>
          <p:spPr bwMode="auto">
            <a:xfrm>
              <a:off x="6041511"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chemeClr val="tx2"/>
            </a:solidFill>
            <a:ln w="6350" cmpd="sng">
              <a:solidFill>
                <a:schemeClr val="bg1"/>
              </a:solidFill>
              <a:round/>
              <a:headEnd/>
              <a:tailEnd/>
            </a:ln>
          </p:spPr>
          <p:txBody>
            <a:bodyPr/>
            <a:lstStyle/>
            <a:p>
              <a:endParaRPr lang="en-GB" sz="1633" dirty="0"/>
            </a:p>
          </p:txBody>
        </p:sp>
        <p:sp>
          <p:nvSpPr>
            <p:cNvPr id="215" name="Freeform 165"/>
            <p:cNvSpPr>
              <a:spLocks/>
            </p:cNvSpPr>
            <p:nvPr/>
          </p:nvSpPr>
          <p:spPr bwMode="auto">
            <a:xfrm>
              <a:off x="6089714"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chemeClr val="accent5"/>
            </a:solidFill>
            <a:ln w="6350" cmpd="sng">
              <a:solidFill>
                <a:schemeClr val="bg1"/>
              </a:solidFill>
              <a:round/>
              <a:headEnd/>
              <a:tailEnd/>
            </a:ln>
          </p:spPr>
          <p:txBody>
            <a:bodyPr/>
            <a:lstStyle/>
            <a:p>
              <a:endParaRPr lang="en-GB" sz="1633" dirty="0"/>
            </a:p>
          </p:txBody>
        </p:sp>
        <p:sp>
          <p:nvSpPr>
            <p:cNvPr id="216" name="Freeform 166"/>
            <p:cNvSpPr>
              <a:spLocks/>
            </p:cNvSpPr>
            <p:nvPr/>
          </p:nvSpPr>
          <p:spPr bwMode="auto">
            <a:xfrm>
              <a:off x="5867978"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tx2"/>
            </a:solidFill>
            <a:ln w="6350" cmpd="sng">
              <a:solidFill>
                <a:schemeClr val="bg1"/>
              </a:solidFill>
              <a:round/>
              <a:headEnd/>
              <a:tailEnd/>
            </a:ln>
          </p:spPr>
          <p:txBody>
            <a:bodyPr/>
            <a:lstStyle/>
            <a:p>
              <a:endParaRPr lang="en-GB" sz="1633" dirty="0"/>
            </a:p>
          </p:txBody>
        </p:sp>
        <p:sp>
          <p:nvSpPr>
            <p:cNvPr id="217" name="Freeform 167"/>
            <p:cNvSpPr>
              <a:spLocks/>
            </p:cNvSpPr>
            <p:nvPr/>
          </p:nvSpPr>
          <p:spPr bwMode="auto">
            <a:xfrm>
              <a:off x="5400405"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chemeClr val="tx2"/>
            </a:solidFill>
            <a:ln w="6350" cmpd="sng">
              <a:solidFill>
                <a:schemeClr val="bg1"/>
              </a:solidFill>
              <a:round/>
              <a:headEnd/>
              <a:tailEnd/>
            </a:ln>
          </p:spPr>
          <p:txBody>
            <a:bodyPr/>
            <a:lstStyle/>
            <a:p>
              <a:endParaRPr lang="en-GB" sz="1633" dirty="0"/>
            </a:p>
          </p:txBody>
        </p:sp>
        <p:sp>
          <p:nvSpPr>
            <p:cNvPr id="218" name="Freeform 168"/>
            <p:cNvSpPr>
              <a:spLocks/>
            </p:cNvSpPr>
            <p:nvPr/>
          </p:nvSpPr>
          <p:spPr bwMode="auto">
            <a:xfrm>
              <a:off x="5281503"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chemeClr val="tx2"/>
            </a:solidFill>
            <a:ln w="6350" cmpd="sng">
              <a:solidFill>
                <a:schemeClr val="bg1"/>
              </a:solidFill>
              <a:round/>
              <a:headEnd/>
              <a:tailEnd/>
            </a:ln>
          </p:spPr>
          <p:txBody>
            <a:bodyPr/>
            <a:lstStyle/>
            <a:p>
              <a:endParaRPr lang="en-GB" sz="1633" dirty="0"/>
            </a:p>
          </p:txBody>
        </p:sp>
        <p:sp>
          <p:nvSpPr>
            <p:cNvPr id="219" name="Freeform 169"/>
            <p:cNvSpPr>
              <a:spLocks/>
            </p:cNvSpPr>
            <p:nvPr/>
          </p:nvSpPr>
          <p:spPr bwMode="auto">
            <a:xfrm>
              <a:off x="5736222"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chemeClr val="tx2"/>
            </a:solidFill>
            <a:ln w="6350" cmpd="sng">
              <a:solidFill>
                <a:schemeClr val="bg1"/>
              </a:solidFill>
              <a:round/>
              <a:headEnd/>
              <a:tailEnd/>
            </a:ln>
          </p:spPr>
          <p:txBody>
            <a:bodyPr/>
            <a:lstStyle/>
            <a:p>
              <a:endParaRPr lang="en-GB" sz="1633" dirty="0"/>
            </a:p>
          </p:txBody>
        </p:sp>
        <p:sp>
          <p:nvSpPr>
            <p:cNvPr id="220" name="Freeform 170"/>
            <p:cNvSpPr>
              <a:spLocks noEditPoints="1"/>
            </p:cNvSpPr>
            <p:nvPr/>
          </p:nvSpPr>
          <p:spPr bwMode="auto">
            <a:xfrm>
              <a:off x="5679985"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tx2"/>
            </a:solidFill>
            <a:ln w="6350" cmpd="sng">
              <a:solidFill>
                <a:schemeClr val="bg1"/>
              </a:solidFill>
              <a:round/>
              <a:headEnd/>
              <a:tailEnd/>
            </a:ln>
          </p:spPr>
          <p:txBody>
            <a:bodyPr/>
            <a:lstStyle/>
            <a:p>
              <a:endParaRPr lang="en-GB" sz="1633" dirty="0"/>
            </a:p>
          </p:txBody>
        </p:sp>
        <p:sp>
          <p:nvSpPr>
            <p:cNvPr id="221" name="Freeform 171"/>
            <p:cNvSpPr>
              <a:spLocks/>
            </p:cNvSpPr>
            <p:nvPr/>
          </p:nvSpPr>
          <p:spPr bwMode="auto">
            <a:xfrm>
              <a:off x="5668736"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accent5"/>
            </a:solidFill>
            <a:ln w="6350" cmpd="sng">
              <a:solidFill>
                <a:schemeClr val="bg1"/>
              </a:solidFill>
              <a:round/>
              <a:headEnd/>
              <a:tailEnd/>
            </a:ln>
          </p:spPr>
          <p:txBody>
            <a:bodyPr/>
            <a:lstStyle/>
            <a:p>
              <a:endParaRPr lang="en-GB" sz="1633" dirty="0">
                <a:solidFill>
                  <a:schemeClr val="accent5"/>
                </a:solidFill>
              </a:endParaRPr>
            </a:p>
          </p:txBody>
        </p:sp>
        <p:sp>
          <p:nvSpPr>
            <p:cNvPr id="222" name="Freeform 172"/>
            <p:cNvSpPr>
              <a:spLocks/>
            </p:cNvSpPr>
            <p:nvPr/>
          </p:nvSpPr>
          <p:spPr bwMode="auto">
            <a:xfrm>
              <a:off x="5752289"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chemeClr val="tx2"/>
            </a:solidFill>
            <a:ln w="6350" cmpd="sng">
              <a:solidFill>
                <a:schemeClr val="bg1"/>
              </a:solidFill>
              <a:round/>
              <a:headEnd/>
              <a:tailEnd/>
            </a:ln>
          </p:spPr>
          <p:txBody>
            <a:bodyPr/>
            <a:lstStyle/>
            <a:p>
              <a:endParaRPr lang="en-GB" sz="1633" dirty="0"/>
            </a:p>
          </p:txBody>
        </p:sp>
        <p:sp>
          <p:nvSpPr>
            <p:cNvPr id="223" name="Freeform 173"/>
            <p:cNvSpPr>
              <a:spLocks/>
            </p:cNvSpPr>
            <p:nvPr/>
          </p:nvSpPr>
          <p:spPr bwMode="auto">
            <a:xfrm>
              <a:off x="5824594"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tx2"/>
            </a:solidFill>
            <a:ln w="6350" cmpd="sng">
              <a:solidFill>
                <a:schemeClr val="bg1"/>
              </a:solidFill>
              <a:round/>
              <a:headEnd/>
              <a:tailEnd/>
            </a:ln>
          </p:spPr>
          <p:txBody>
            <a:bodyPr/>
            <a:lstStyle/>
            <a:p>
              <a:endParaRPr lang="en-GB" sz="1633" dirty="0"/>
            </a:p>
          </p:txBody>
        </p:sp>
        <p:sp>
          <p:nvSpPr>
            <p:cNvPr id="224" name="Freeform 174"/>
            <p:cNvSpPr>
              <a:spLocks/>
            </p:cNvSpPr>
            <p:nvPr/>
          </p:nvSpPr>
          <p:spPr bwMode="auto">
            <a:xfrm>
              <a:off x="6076859"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chemeClr val="tx2"/>
            </a:solidFill>
            <a:ln w="6350" cmpd="sng">
              <a:solidFill>
                <a:schemeClr val="bg1"/>
              </a:solidFill>
              <a:round/>
              <a:headEnd/>
              <a:tailEnd/>
            </a:ln>
          </p:spPr>
          <p:txBody>
            <a:bodyPr/>
            <a:lstStyle/>
            <a:p>
              <a:endParaRPr lang="en-GB" sz="1633" dirty="0"/>
            </a:p>
          </p:txBody>
        </p:sp>
        <p:sp>
          <p:nvSpPr>
            <p:cNvPr id="225" name="Freeform 175"/>
            <p:cNvSpPr>
              <a:spLocks/>
            </p:cNvSpPr>
            <p:nvPr/>
          </p:nvSpPr>
          <p:spPr bwMode="auto">
            <a:xfrm>
              <a:off x="5988487"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tx2"/>
            </a:solidFill>
            <a:ln w="6350" cmpd="sng">
              <a:solidFill>
                <a:schemeClr val="bg1"/>
              </a:solidFill>
              <a:round/>
              <a:headEnd/>
              <a:tailEnd/>
            </a:ln>
          </p:spPr>
          <p:txBody>
            <a:bodyPr/>
            <a:lstStyle/>
            <a:p>
              <a:endParaRPr lang="en-GB" sz="1633" dirty="0"/>
            </a:p>
          </p:txBody>
        </p:sp>
        <p:sp>
          <p:nvSpPr>
            <p:cNvPr id="226" name="Freeform 176"/>
            <p:cNvSpPr>
              <a:spLocks/>
            </p:cNvSpPr>
            <p:nvPr/>
          </p:nvSpPr>
          <p:spPr bwMode="auto">
            <a:xfrm>
              <a:off x="6030262"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chemeClr val="accent5"/>
            </a:solidFill>
            <a:ln w="6350" cmpd="sng">
              <a:solidFill>
                <a:schemeClr val="bg1"/>
              </a:solidFill>
              <a:round/>
              <a:headEnd/>
              <a:tailEnd/>
            </a:ln>
          </p:spPr>
          <p:txBody>
            <a:bodyPr/>
            <a:lstStyle/>
            <a:p>
              <a:endParaRPr lang="en-GB" sz="1633" dirty="0"/>
            </a:p>
          </p:txBody>
        </p:sp>
        <p:sp>
          <p:nvSpPr>
            <p:cNvPr id="227" name="Freeform 177"/>
            <p:cNvSpPr>
              <a:spLocks/>
            </p:cNvSpPr>
            <p:nvPr/>
          </p:nvSpPr>
          <p:spPr bwMode="auto">
            <a:xfrm>
              <a:off x="6001340"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chemeClr val="accent5"/>
            </a:solidFill>
            <a:ln w="6350" cmpd="sng">
              <a:solidFill>
                <a:schemeClr val="bg1"/>
              </a:solidFill>
              <a:round/>
              <a:headEnd/>
              <a:tailEnd/>
            </a:ln>
          </p:spPr>
          <p:txBody>
            <a:bodyPr/>
            <a:lstStyle/>
            <a:p>
              <a:endParaRPr lang="en-GB" sz="1633" dirty="0"/>
            </a:p>
          </p:txBody>
        </p:sp>
        <p:sp>
          <p:nvSpPr>
            <p:cNvPr id="228" name="Freeform 178"/>
            <p:cNvSpPr>
              <a:spLocks/>
            </p:cNvSpPr>
            <p:nvPr/>
          </p:nvSpPr>
          <p:spPr bwMode="auto">
            <a:xfrm>
              <a:off x="5924215"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chemeClr val="tx2"/>
            </a:solidFill>
            <a:ln w="6350" cmpd="sng">
              <a:solidFill>
                <a:schemeClr val="bg1"/>
              </a:solidFill>
              <a:round/>
              <a:headEnd/>
              <a:tailEnd/>
            </a:ln>
          </p:spPr>
          <p:txBody>
            <a:bodyPr/>
            <a:lstStyle/>
            <a:p>
              <a:endParaRPr lang="en-GB" sz="1633" dirty="0"/>
            </a:p>
          </p:txBody>
        </p:sp>
        <p:sp>
          <p:nvSpPr>
            <p:cNvPr id="229" name="Freeform 179"/>
            <p:cNvSpPr>
              <a:spLocks/>
            </p:cNvSpPr>
            <p:nvPr/>
          </p:nvSpPr>
          <p:spPr bwMode="auto">
            <a:xfrm>
              <a:off x="5938676"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tx2"/>
            </a:solidFill>
            <a:ln w="6350" cmpd="sng">
              <a:solidFill>
                <a:schemeClr val="bg1"/>
              </a:solidFill>
              <a:round/>
              <a:headEnd/>
              <a:tailEnd/>
            </a:ln>
          </p:spPr>
          <p:txBody>
            <a:bodyPr/>
            <a:lstStyle/>
            <a:p>
              <a:endParaRPr lang="en-GB" sz="1633" dirty="0"/>
            </a:p>
          </p:txBody>
        </p:sp>
        <p:sp>
          <p:nvSpPr>
            <p:cNvPr id="230" name="Freeform 180"/>
            <p:cNvSpPr>
              <a:spLocks/>
            </p:cNvSpPr>
            <p:nvPr/>
          </p:nvSpPr>
          <p:spPr bwMode="auto">
            <a:xfrm>
              <a:off x="5858337"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chemeClr val="tx2"/>
            </a:solidFill>
            <a:ln w="6350" cmpd="sng">
              <a:solidFill>
                <a:schemeClr val="bg1"/>
              </a:solidFill>
              <a:round/>
              <a:headEnd/>
              <a:tailEnd/>
            </a:ln>
          </p:spPr>
          <p:txBody>
            <a:bodyPr/>
            <a:lstStyle/>
            <a:p>
              <a:endParaRPr lang="en-GB" sz="1633" dirty="0"/>
            </a:p>
          </p:txBody>
        </p:sp>
        <p:sp>
          <p:nvSpPr>
            <p:cNvPr id="231" name="Freeform 181"/>
            <p:cNvSpPr>
              <a:spLocks/>
            </p:cNvSpPr>
            <p:nvPr/>
          </p:nvSpPr>
          <p:spPr bwMode="auto">
            <a:xfrm>
              <a:off x="5858337"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chemeClr val="tx2"/>
            </a:solidFill>
            <a:ln w="6350" cmpd="sng">
              <a:solidFill>
                <a:schemeClr val="bg1"/>
              </a:solidFill>
              <a:round/>
              <a:headEnd/>
              <a:tailEnd/>
            </a:ln>
          </p:spPr>
          <p:txBody>
            <a:bodyPr/>
            <a:lstStyle/>
            <a:p>
              <a:endParaRPr lang="en-GB" sz="1633" dirty="0"/>
            </a:p>
          </p:txBody>
        </p:sp>
        <p:sp>
          <p:nvSpPr>
            <p:cNvPr id="232" name="Freeform 182"/>
            <p:cNvSpPr>
              <a:spLocks/>
            </p:cNvSpPr>
            <p:nvPr/>
          </p:nvSpPr>
          <p:spPr bwMode="auto">
            <a:xfrm>
              <a:off x="5908147"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chemeClr val="accent5"/>
            </a:solidFill>
            <a:ln w="6350" cmpd="sng">
              <a:solidFill>
                <a:schemeClr val="bg1"/>
              </a:solidFill>
              <a:round/>
              <a:headEnd/>
              <a:tailEnd/>
            </a:ln>
          </p:spPr>
          <p:txBody>
            <a:bodyPr/>
            <a:lstStyle/>
            <a:p>
              <a:endParaRPr lang="en-GB" sz="1633" dirty="0"/>
            </a:p>
          </p:txBody>
        </p:sp>
        <p:sp>
          <p:nvSpPr>
            <p:cNvPr id="233" name="Freeform 183"/>
            <p:cNvSpPr>
              <a:spLocks/>
            </p:cNvSpPr>
            <p:nvPr/>
          </p:nvSpPr>
          <p:spPr bwMode="auto">
            <a:xfrm>
              <a:off x="5977239"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chemeClr val="accent5"/>
            </a:solidFill>
            <a:ln w="6350" cmpd="sng">
              <a:solidFill>
                <a:schemeClr val="bg1"/>
              </a:solidFill>
              <a:round/>
              <a:headEnd/>
              <a:tailEnd/>
            </a:ln>
          </p:spPr>
          <p:txBody>
            <a:bodyPr/>
            <a:lstStyle/>
            <a:p>
              <a:endParaRPr lang="en-GB" sz="1633" dirty="0"/>
            </a:p>
          </p:txBody>
        </p:sp>
        <p:sp>
          <p:nvSpPr>
            <p:cNvPr id="234" name="Freeform 184"/>
            <p:cNvSpPr>
              <a:spLocks noEditPoints="1"/>
            </p:cNvSpPr>
            <p:nvPr/>
          </p:nvSpPr>
          <p:spPr bwMode="auto">
            <a:xfrm>
              <a:off x="5724975"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tx2"/>
            </a:solidFill>
            <a:ln w="6350" cmpd="sng">
              <a:solidFill>
                <a:schemeClr val="bg1"/>
              </a:solidFill>
              <a:round/>
              <a:headEnd/>
              <a:tailEnd/>
            </a:ln>
          </p:spPr>
          <p:txBody>
            <a:bodyPr/>
            <a:lstStyle/>
            <a:p>
              <a:endParaRPr lang="en-GB" sz="1633" dirty="0"/>
            </a:p>
          </p:txBody>
        </p:sp>
        <p:sp>
          <p:nvSpPr>
            <p:cNvPr id="235" name="Freeform 185"/>
            <p:cNvSpPr>
              <a:spLocks noEditPoints="1"/>
            </p:cNvSpPr>
            <p:nvPr/>
          </p:nvSpPr>
          <p:spPr bwMode="auto">
            <a:xfrm>
              <a:off x="5668736"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chemeClr val="tx2"/>
            </a:solidFill>
            <a:ln w="6350" cmpd="sng">
              <a:solidFill>
                <a:schemeClr val="bg1"/>
              </a:solidFill>
              <a:round/>
              <a:headEnd/>
              <a:tailEnd/>
            </a:ln>
          </p:spPr>
          <p:txBody>
            <a:bodyPr/>
            <a:lstStyle/>
            <a:p>
              <a:endParaRPr lang="en-GB" sz="1633" dirty="0"/>
            </a:p>
          </p:txBody>
        </p:sp>
        <p:sp>
          <p:nvSpPr>
            <p:cNvPr id="236" name="Freeform 186"/>
            <p:cNvSpPr>
              <a:spLocks/>
            </p:cNvSpPr>
            <p:nvPr/>
          </p:nvSpPr>
          <p:spPr bwMode="auto">
            <a:xfrm>
              <a:off x="5612499"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tx2"/>
            </a:solidFill>
            <a:ln w="6350" cmpd="sng">
              <a:solidFill>
                <a:schemeClr val="bg1"/>
              </a:solidFill>
              <a:round/>
              <a:headEnd/>
              <a:tailEnd/>
            </a:ln>
          </p:spPr>
          <p:txBody>
            <a:bodyPr/>
            <a:lstStyle/>
            <a:p>
              <a:endParaRPr lang="en-GB" sz="1633" dirty="0"/>
            </a:p>
          </p:txBody>
        </p:sp>
        <p:sp>
          <p:nvSpPr>
            <p:cNvPr id="237" name="Freeform 187"/>
            <p:cNvSpPr>
              <a:spLocks/>
            </p:cNvSpPr>
            <p:nvPr/>
          </p:nvSpPr>
          <p:spPr bwMode="auto">
            <a:xfrm>
              <a:off x="5586791"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tx2"/>
            </a:solidFill>
            <a:ln w="6350" cmpd="sng">
              <a:solidFill>
                <a:schemeClr val="bg1"/>
              </a:solidFill>
              <a:round/>
              <a:headEnd/>
              <a:tailEnd/>
            </a:ln>
          </p:spPr>
          <p:txBody>
            <a:bodyPr/>
            <a:lstStyle/>
            <a:p>
              <a:endParaRPr lang="en-GB" sz="1633" dirty="0"/>
            </a:p>
          </p:txBody>
        </p:sp>
        <p:sp>
          <p:nvSpPr>
            <p:cNvPr id="238" name="Freeform 188"/>
            <p:cNvSpPr>
              <a:spLocks/>
            </p:cNvSpPr>
            <p:nvPr/>
          </p:nvSpPr>
          <p:spPr bwMode="auto">
            <a:xfrm>
              <a:off x="5662310"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sz="1633" dirty="0"/>
            </a:p>
          </p:txBody>
        </p:sp>
        <p:sp>
          <p:nvSpPr>
            <p:cNvPr id="239" name="Freeform 189"/>
            <p:cNvSpPr>
              <a:spLocks/>
            </p:cNvSpPr>
            <p:nvPr/>
          </p:nvSpPr>
          <p:spPr bwMode="auto">
            <a:xfrm>
              <a:off x="6060792"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sz="1633" dirty="0"/>
            </a:p>
          </p:txBody>
        </p:sp>
        <p:sp>
          <p:nvSpPr>
            <p:cNvPr id="240" name="Freeform 190"/>
            <p:cNvSpPr>
              <a:spLocks/>
            </p:cNvSpPr>
            <p:nvPr/>
          </p:nvSpPr>
          <p:spPr bwMode="auto">
            <a:xfrm>
              <a:off x="6070433"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sz="1633" dirty="0"/>
            </a:p>
          </p:txBody>
        </p:sp>
        <p:sp>
          <p:nvSpPr>
            <p:cNvPr id="241" name="Freeform 191"/>
            <p:cNvSpPr>
              <a:spLocks/>
            </p:cNvSpPr>
            <p:nvPr/>
          </p:nvSpPr>
          <p:spPr bwMode="auto">
            <a:xfrm>
              <a:off x="6094534"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sz="1633" dirty="0"/>
            </a:p>
          </p:txBody>
        </p:sp>
        <p:sp>
          <p:nvSpPr>
            <p:cNvPr id="242" name="Freeform 192"/>
            <p:cNvSpPr>
              <a:spLocks/>
            </p:cNvSpPr>
            <p:nvPr/>
          </p:nvSpPr>
          <p:spPr bwMode="auto">
            <a:xfrm>
              <a:off x="6094534"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sz="1633" dirty="0"/>
            </a:p>
          </p:txBody>
        </p:sp>
        <p:sp>
          <p:nvSpPr>
            <p:cNvPr id="243" name="Freeform 193"/>
            <p:cNvSpPr>
              <a:spLocks noEditPoints="1"/>
            </p:cNvSpPr>
            <p:nvPr/>
          </p:nvSpPr>
          <p:spPr bwMode="auto">
            <a:xfrm>
              <a:off x="5798886"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tx2"/>
            </a:solidFill>
            <a:ln w="6350" cmpd="sng">
              <a:solidFill>
                <a:schemeClr val="bg1"/>
              </a:solidFill>
              <a:round/>
              <a:headEnd/>
              <a:tailEnd/>
            </a:ln>
          </p:spPr>
          <p:txBody>
            <a:bodyPr/>
            <a:lstStyle/>
            <a:p>
              <a:endParaRPr lang="en-GB" sz="1633" dirty="0"/>
            </a:p>
          </p:txBody>
        </p:sp>
        <p:sp>
          <p:nvSpPr>
            <p:cNvPr id="244" name="Freeform 194"/>
            <p:cNvSpPr>
              <a:spLocks/>
            </p:cNvSpPr>
            <p:nvPr/>
          </p:nvSpPr>
          <p:spPr bwMode="auto">
            <a:xfrm>
              <a:off x="6640840"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chemeClr val="accent5"/>
            </a:solidFill>
            <a:ln w="6350" cmpd="sng">
              <a:solidFill>
                <a:schemeClr val="bg1"/>
              </a:solidFill>
              <a:round/>
              <a:headEnd/>
              <a:tailEnd/>
            </a:ln>
          </p:spPr>
          <p:txBody>
            <a:bodyPr/>
            <a:lstStyle/>
            <a:p>
              <a:endParaRPr lang="en-GB" sz="1633" dirty="0"/>
            </a:p>
          </p:txBody>
        </p:sp>
        <p:sp>
          <p:nvSpPr>
            <p:cNvPr id="245" name="Freeform 195"/>
            <p:cNvSpPr>
              <a:spLocks/>
            </p:cNvSpPr>
            <p:nvPr/>
          </p:nvSpPr>
          <p:spPr bwMode="auto">
            <a:xfrm>
              <a:off x="6631199"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sz="1633" dirty="0"/>
            </a:p>
          </p:txBody>
        </p:sp>
        <p:sp>
          <p:nvSpPr>
            <p:cNvPr id="246" name="Freeform 196"/>
            <p:cNvSpPr>
              <a:spLocks/>
            </p:cNvSpPr>
            <p:nvPr/>
          </p:nvSpPr>
          <p:spPr bwMode="auto">
            <a:xfrm>
              <a:off x="6597456"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chemeClr val="accent5"/>
            </a:solidFill>
            <a:ln w="6350" cmpd="sng">
              <a:solidFill>
                <a:schemeClr val="bg1"/>
              </a:solidFill>
              <a:round/>
              <a:headEnd/>
              <a:tailEnd/>
            </a:ln>
          </p:spPr>
          <p:txBody>
            <a:bodyPr/>
            <a:lstStyle/>
            <a:p>
              <a:endParaRPr lang="en-GB" sz="1633" dirty="0"/>
            </a:p>
          </p:txBody>
        </p:sp>
        <p:sp>
          <p:nvSpPr>
            <p:cNvPr id="247" name="Freeform 197"/>
            <p:cNvSpPr>
              <a:spLocks/>
            </p:cNvSpPr>
            <p:nvPr/>
          </p:nvSpPr>
          <p:spPr bwMode="auto">
            <a:xfrm>
              <a:off x="6509084"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chemeClr val="accent5"/>
            </a:solidFill>
            <a:ln w="6350" cmpd="sng">
              <a:solidFill>
                <a:schemeClr val="bg1"/>
              </a:solidFill>
              <a:round/>
              <a:headEnd/>
              <a:tailEnd/>
            </a:ln>
          </p:spPr>
          <p:txBody>
            <a:bodyPr/>
            <a:lstStyle/>
            <a:p>
              <a:endParaRPr lang="en-GB" sz="1633" dirty="0"/>
            </a:p>
          </p:txBody>
        </p:sp>
        <p:sp>
          <p:nvSpPr>
            <p:cNvPr id="248" name="Freeform 198"/>
            <p:cNvSpPr>
              <a:spLocks/>
            </p:cNvSpPr>
            <p:nvPr/>
          </p:nvSpPr>
          <p:spPr bwMode="auto">
            <a:xfrm>
              <a:off x="6661728"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chemeClr val="accent5"/>
            </a:solidFill>
            <a:ln w="6350" cmpd="sng">
              <a:solidFill>
                <a:schemeClr val="bg1"/>
              </a:solidFill>
              <a:round/>
              <a:headEnd/>
              <a:tailEnd/>
            </a:ln>
          </p:spPr>
          <p:txBody>
            <a:bodyPr/>
            <a:lstStyle/>
            <a:p>
              <a:endParaRPr lang="en-GB" sz="1633" dirty="0"/>
            </a:p>
          </p:txBody>
        </p:sp>
        <p:sp>
          <p:nvSpPr>
            <p:cNvPr id="249" name="Freeform 199"/>
            <p:cNvSpPr>
              <a:spLocks noEditPoints="1"/>
            </p:cNvSpPr>
            <p:nvPr/>
          </p:nvSpPr>
          <p:spPr bwMode="auto">
            <a:xfrm>
              <a:off x="6010981"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chemeClr val="tx2"/>
            </a:solidFill>
            <a:ln w="6350" cmpd="sng">
              <a:solidFill>
                <a:schemeClr val="bg1"/>
              </a:solidFill>
              <a:round/>
              <a:headEnd/>
              <a:tailEnd/>
            </a:ln>
          </p:spPr>
          <p:txBody>
            <a:bodyPr/>
            <a:lstStyle/>
            <a:p>
              <a:endParaRPr lang="en-GB" sz="1633" dirty="0"/>
            </a:p>
          </p:txBody>
        </p:sp>
        <p:sp>
          <p:nvSpPr>
            <p:cNvPr id="250" name="Freeform 200"/>
            <p:cNvSpPr>
              <a:spLocks noEditPoints="1"/>
            </p:cNvSpPr>
            <p:nvPr/>
          </p:nvSpPr>
          <p:spPr bwMode="auto">
            <a:xfrm>
              <a:off x="5639814"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chemeClr val="tx2"/>
            </a:solidFill>
            <a:ln w="6350" cmpd="sng">
              <a:solidFill>
                <a:schemeClr val="bg1"/>
              </a:solidFill>
              <a:round/>
              <a:headEnd/>
              <a:tailEnd/>
            </a:ln>
          </p:spPr>
          <p:txBody>
            <a:bodyPr/>
            <a:lstStyle/>
            <a:p>
              <a:endParaRPr lang="en-GB" sz="1633" dirty="0"/>
            </a:p>
          </p:txBody>
        </p:sp>
        <p:sp>
          <p:nvSpPr>
            <p:cNvPr id="251" name="Freeform 201"/>
            <p:cNvSpPr>
              <a:spLocks noEditPoints="1"/>
            </p:cNvSpPr>
            <p:nvPr/>
          </p:nvSpPr>
          <p:spPr bwMode="auto">
            <a:xfrm>
              <a:off x="5315245"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52" name="Freeform 202"/>
            <p:cNvSpPr>
              <a:spLocks/>
            </p:cNvSpPr>
            <p:nvPr/>
          </p:nvSpPr>
          <p:spPr bwMode="auto">
            <a:xfrm>
              <a:off x="5340953"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sz="1633" dirty="0"/>
            </a:p>
          </p:txBody>
        </p:sp>
        <p:sp>
          <p:nvSpPr>
            <p:cNvPr id="253" name="Freeform 203"/>
            <p:cNvSpPr>
              <a:spLocks/>
            </p:cNvSpPr>
            <p:nvPr/>
          </p:nvSpPr>
          <p:spPr bwMode="auto">
            <a:xfrm>
              <a:off x="5357021"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sz="1633" dirty="0"/>
            </a:p>
          </p:txBody>
        </p:sp>
        <p:sp>
          <p:nvSpPr>
            <p:cNvPr id="254" name="Freeform 204"/>
            <p:cNvSpPr>
              <a:spLocks/>
            </p:cNvSpPr>
            <p:nvPr/>
          </p:nvSpPr>
          <p:spPr bwMode="auto">
            <a:xfrm>
              <a:off x="5353808"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sz="1633" dirty="0"/>
            </a:p>
          </p:txBody>
        </p:sp>
        <p:sp>
          <p:nvSpPr>
            <p:cNvPr id="255" name="Freeform 205"/>
            <p:cNvSpPr>
              <a:spLocks/>
            </p:cNvSpPr>
            <p:nvPr/>
          </p:nvSpPr>
          <p:spPr bwMode="auto">
            <a:xfrm>
              <a:off x="5350594"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sz="1633" dirty="0"/>
            </a:p>
          </p:txBody>
        </p:sp>
        <p:sp>
          <p:nvSpPr>
            <p:cNvPr id="256" name="Freeform 206"/>
            <p:cNvSpPr>
              <a:spLocks/>
            </p:cNvSpPr>
            <p:nvPr/>
          </p:nvSpPr>
          <p:spPr bwMode="auto">
            <a:xfrm>
              <a:off x="5353808"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sz="1633" dirty="0"/>
            </a:p>
          </p:txBody>
        </p:sp>
        <p:sp>
          <p:nvSpPr>
            <p:cNvPr id="257" name="Freeform 207"/>
            <p:cNvSpPr>
              <a:spLocks/>
            </p:cNvSpPr>
            <p:nvPr/>
          </p:nvSpPr>
          <p:spPr bwMode="auto">
            <a:xfrm>
              <a:off x="5363449"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sz="1633" dirty="0"/>
            </a:p>
          </p:txBody>
        </p:sp>
        <p:sp>
          <p:nvSpPr>
            <p:cNvPr id="258" name="Freeform 208"/>
            <p:cNvSpPr>
              <a:spLocks/>
            </p:cNvSpPr>
            <p:nvPr/>
          </p:nvSpPr>
          <p:spPr bwMode="auto">
            <a:xfrm>
              <a:off x="5363449"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sz="1633" dirty="0"/>
            </a:p>
          </p:txBody>
        </p:sp>
        <p:sp>
          <p:nvSpPr>
            <p:cNvPr id="259" name="Freeform 209"/>
            <p:cNvSpPr>
              <a:spLocks noEditPoints="1"/>
            </p:cNvSpPr>
            <p:nvPr/>
          </p:nvSpPr>
          <p:spPr bwMode="auto">
            <a:xfrm>
              <a:off x="5291144"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tx2"/>
            </a:solidFill>
            <a:ln w="6350" cmpd="sng">
              <a:solidFill>
                <a:schemeClr val="bg1"/>
              </a:solidFill>
              <a:round/>
              <a:headEnd/>
              <a:tailEnd/>
            </a:ln>
          </p:spPr>
          <p:txBody>
            <a:bodyPr/>
            <a:lstStyle/>
            <a:p>
              <a:endParaRPr lang="en-GB" sz="1633" dirty="0"/>
            </a:p>
          </p:txBody>
        </p:sp>
        <p:sp>
          <p:nvSpPr>
            <p:cNvPr id="260" name="Freeform 210"/>
            <p:cNvSpPr>
              <a:spLocks noEditPoints="1"/>
            </p:cNvSpPr>
            <p:nvPr/>
          </p:nvSpPr>
          <p:spPr bwMode="auto">
            <a:xfrm>
              <a:off x="8419548"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61" name="Freeform 213"/>
            <p:cNvSpPr>
              <a:spLocks/>
            </p:cNvSpPr>
            <p:nvPr/>
          </p:nvSpPr>
          <p:spPr bwMode="auto">
            <a:xfrm>
              <a:off x="8229947"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62" name="Freeform 214"/>
            <p:cNvSpPr>
              <a:spLocks/>
            </p:cNvSpPr>
            <p:nvPr/>
          </p:nvSpPr>
          <p:spPr bwMode="auto">
            <a:xfrm>
              <a:off x="8342421"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chemeClr val="accent5"/>
            </a:solidFill>
            <a:ln w="6350" cmpd="sng">
              <a:solidFill>
                <a:schemeClr val="bg1"/>
              </a:solidFill>
              <a:round/>
              <a:headEnd/>
              <a:tailEnd/>
            </a:ln>
          </p:spPr>
          <p:txBody>
            <a:bodyPr/>
            <a:lstStyle/>
            <a:p>
              <a:endParaRPr lang="en-GB" sz="1633" dirty="0"/>
            </a:p>
          </p:txBody>
        </p:sp>
        <p:sp>
          <p:nvSpPr>
            <p:cNvPr id="263" name="Freeform 215"/>
            <p:cNvSpPr>
              <a:spLocks/>
            </p:cNvSpPr>
            <p:nvPr/>
          </p:nvSpPr>
          <p:spPr bwMode="auto">
            <a:xfrm>
              <a:off x="8368130"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sz="1633" dirty="0"/>
            </a:p>
          </p:txBody>
        </p:sp>
        <p:sp>
          <p:nvSpPr>
            <p:cNvPr id="264" name="Freeform 216"/>
            <p:cNvSpPr>
              <a:spLocks noEditPoints="1"/>
            </p:cNvSpPr>
            <p:nvPr/>
          </p:nvSpPr>
          <p:spPr bwMode="auto">
            <a:xfrm>
              <a:off x="8989955"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65" name="Freeform 217"/>
            <p:cNvSpPr>
              <a:spLocks noEditPoints="1"/>
            </p:cNvSpPr>
            <p:nvPr/>
          </p:nvSpPr>
          <p:spPr bwMode="auto">
            <a:xfrm>
              <a:off x="9373975"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sz="1633" dirty="0"/>
            </a:p>
          </p:txBody>
        </p:sp>
        <p:sp>
          <p:nvSpPr>
            <p:cNvPr id="266" name="Freeform 218"/>
            <p:cNvSpPr>
              <a:spLocks noEditPoints="1"/>
            </p:cNvSpPr>
            <p:nvPr/>
          </p:nvSpPr>
          <p:spPr bwMode="auto">
            <a:xfrm>
              <a:off x="9639094"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sz="1633" dirty="0"/>
            </a:p>
          </p:txBody>
        </p:sp>
        <p:sp>
          <p:nvSpPr>
            <p:cNvPr id="267" name="Freeform 219"/>
            <p:cNvSpPr>
              <a:spLocks noEditPoints="1"/>
            </p:cNvSpPr>
            <p:nvPr/>
          </p:nvSpPr>
          <p:spPr bwMode="auto">
            <a:xfrm>
              <a:off x="9570003"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sz="1633" dirty="0"/>
            </a:p>
          </p:txBody>
        </p:sp>
        <p:sp>
          <p:nvSpPr>
            <p:cNvPr id="268" name="Freeform 220"/>
            <p:cNvSpPr>
              <a:spLocks/>
            </p:cNvSpPr>
            <p:nvPr/>
          </p:nvSpPr>
          <p:spPr bwMode="auto">
            <a:xfrm>
              <a:off x="8003391"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accent5"/>
            </a:solidFill>
            <a:ln w="6350" cmpd="sng">
              <a:solidFill>
                <a:schemeClr val="bg1"/>
              </a:solidFill>
              <a:round/>
              <a:headEnd/>
              <a:tailEnd/>
            </a:ln>
          </p:spPr>
          <p:txBody>
            <a:bodyPr/>
            <a:lstStyle/>
            <a:p>
              <a:endParaRPr lang="en-GB" sz="1633" dirty="0"/>
            </a:p>
          </p:txBody>
        </p:sp>
        <p:sp>
          <p:nvSpPr>
            <p:cNvPr id="269" name="Freeform 221"/>
            <p:cNvSpPr>
              <a:spLocks/>
            </p:cNvSpPr>
            <p:nvPr/>
          </p:nvSpPr>
          <p:spPr bwMode="auto">
            <a:xfrm>
              <a:off x="8086944"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sz="1633" dirty="0"/>
            </a:p>
          </p:txBody>
        </p:sp>
        <p:sp>
          <p:nvSpPr>
            <p:cNvPr id="270" name="Freeform 222"/>
            <p:cNvSpPr>
              <a:spLocks noEditPoints="1"/>
            </p:cNvSpPr>
            <p:nvPr/>
          </p:nvSpPr>
          <p:spPr bwMode="auto">
            <a:xfrm>
              <a:off x="7874848"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71" name="Freeform 223"/>
            <p:cNvSpPr>
              <a:spLocks/>
            </p:cNvSpPr>
            <p:nvPr/>
          </p:nvSpPr>
          <p:spPr bwMode="auto">
            <a:xfrm>
              <a:off x="6777416"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sz="1633" dirty="0"/>
            </a:p>
          </p:txBody>
        </p:sp>
        <p:sp>
          <p:nvSpPr>
            <p:cNvPr id="272" name="Freeform 224"/>
            <p:cNvSpPr>
              <a:spLocks/>
            </p:cNvSpPr>
            <p:nvPr/>
          </p:nvSpPr>
          <p:spPr bwMode="auto">
            <a:xfrm>
              <a:off x="6912386"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sz="1633" dirty="0"/>
            </a:p>
          </p:txBody>
        </p:sp>
        <p:sp>
          <p:nvSpPr>
            <p:cNvPr id="273" name="Freeform 225"/>
            <p:cNvSpPr>
              <a:spLocks/>
            </p:cNvSpPr>
            <p:nvPr/>
          </p:nvSpPr>
          <p:spPr bwMode="auto">
            <a:xfrm>
              <a:off x="6787057"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chemeClr val="accent5"/>
            </a:solidFill>
            <a:ln w="6350" cmpd="sng">
              <a:solidFill>
                <a:schemeClr val="bg1"/>
              </a:solidFill>
              <a:round/>
              <a:headEnd/>
              <a:tailEnd/>
            </a:ln>
          </p:spPr>
          <p:txBody>
            <a:bodyPr/>
            <a:lstStyle/>
            <a:p>
              <a:endParaRPr lang="en-GB" sz="1633" dirty="0"/>
            </a:p>
          </p:txBody>
        </p:sp>
        <p:sp>
          <p:nvSpPr>
            <p:cNvPr id="274" name="Freeform 226"/>
            <p:cNvSpPr>
              <a:spLocks/>
            </p:cNvSpPr>
            <p:nvPr/>
          </p:nvSpPr>
          <p:spPr bwMode="auto">
            <a:xfrm>
              <a:off x="6889892"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sz="1633" dirty="0"/>
            </a:p>
          </p:txBody>
        </p:sp>
        <p:sp>
          <p:nvSpPr>
            <p:cNvPr id="275" name="Freeform 227"/>
            <p:cNvSpPr>
              <a:spLocks/>
            </p:cNvSpPr>
            <p:nvPr/>
          </p:nvSpPr>
          <p:spPr bwMode="auto">
            <a:xfrm>
              <a:off x="6714752"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sz="1633" dirty="0"/>
            </a:p>
          </p:txBody>
        </p:sp>
        <p:sp>
          <p:nvSpPr>
            <p:cNvPr id="276" name="Freeform 228"/>
            <p:cNvSpPr>
              <a:spLocks/>
            </p:cNvSpPr>
            <p:nvPr/>
          </p:nvSpPr>
          <p:spPr bwMode="auto">
            <a:xfrm>
              <a:off x="6388576"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sz="1633" dirty="0"/>
            </a:p>
          </p:txBody>
        </p:sp>
        <p:sp>
          <p:nvSpPr>
            <p:cNvPr id="277" name="Freeform 229"/>
            <p:cNvSpPr>
              <a:spLocks/>
            </p:cNvSpPr>
            <p:nvPr/>
          </p:nvSpPr>
          <p:spPr bwMode="auto">
            <a:xfrm>
              <a:off x="6375721"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GB" sz="1633" dirty="0"/>
            </a:p>
          </p:txBody>
        </p:sp>
        <p:sp>
          <p:nvSpPr>
            <p:cNvPr id="278" name="Freeform 230"/>
            <p:cNvSpPr>
              <a:spLocks/>
            </p:cNvSpPr>
            <p:nvPr/>
          </p:nvSpPr>
          <p:spPr bwMode="auto">
            <a:xfrm>
              <a:off x="6369294"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sz="1633" dirty="0"/>
            </a:p>
          </p:txBody>
        </p:sp>
        <p:sp>
          <p:nvSpPr>
            <p:cNvPr id="279" name="Freeform 231"/>
            <p:cNvSpPr>
              <a:spLocks noEditPoints="1"/>
            </p:cNvSpPr>
            <p:nvPr/>
          </p:nvSpPr>
          <p:spPr bwMode="auto">
            <a:xfrm>
              <a:off x="6010982"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tx2"/>
            </a:solidFill>
            <a:ln w="6350" cmpd="sng">
              <a:solidFill>
                <a:schemeClr val="bg1"/>
              </a:solidFill>
              <a:round/>
              <a:headEnd/>
              <a:tailEnd/>
            </a:ln>
          </p:spPr>
          <p:txBody>
            <a:bodyPr/>
            <a:lstStyle/>
            <a:p>
              <a:endParaRPr lang="en-GB" sz="1633" dirty="0"/>
            </a:p>
          </p:txBody>
        </p:sp>
        <p:sp>
          <p:nvSpPr>
            <p:cNvPr id="280" name="Freeform 236"/>
            <p:cNvSpPr>
              <a:spLocks noEditPoints="1"/>
            </p:cNvSpPr>
            <p:nvPr/>
          </p:nvSpPr>
          <p:spPr bwMode="auto">
            <a:xfrm>
              <a:off x="8585045"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81" name="Freeform 237"/>
            <p:cNvSpPr>
              <a:spLocks noEditPoints="1"/>
            </p:cNvSpPr>
            <p:nvPr/>
          </p:nvSpPr>
          <p:spPr bwMode="auto">
            <a:xfrm>
              <a:off x="6007768"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82" name="Freeform 238"/>
            <p:cNvSpPr>
              <a:spLocks noEditPoints="1"/>
            </p:cNvSpPr>
            <p:nvPr/>
          </p:nvSpPr>
          <p:spPr bwMode="auto">
            <a:xfrm>
              <a:off x="8315106"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accent5"/>
            </a:solidFill>
            <a:ln w="6350" cmpd="sng">
              <a:solidFill>
                <a:schemeClr val="bg1"/>
              </a:solidFill>
              <a:round/>
              <a:headEnd/>
              <a:tailEnd/>
            </a:ln>
          </p:spPr>
          <p:txBody>
            <a:bodyPr/>
            <a:lstStyle/>
            <a:p>
              <a:endParaRPr lang="en-GB" sz="1633" dirty="0"/>
            </a:p>
          </p:txBody>
        </p:sp>
        <p:sp>
          <p:nvSpPr>
            <p:cNvPr id="283" name="Freeform 273"/>
            <p:cNvSpPr>
              <a:spLocks/>
            </p:cNvSpPr>
            <p:nvPr/>
          </p:nvSpPr>
          <p:spPr bwMode="auto">
            <a:xfrm>
              <a:off x="5098330"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sz="1633" dirty="0"/>
            </a:p>
          </p:txBody>
        </p:sp>
        <p:sp>
          <p:nvSpPr>
            <p:cNvPr id="284" name="Freeform 274"/>
            <p:cNvSpPr>
              <a:spLocks/>
            </p:cNvSpPr>
            <p:nvPr/>
          </p:nvSpPr>
          <p:spPr bwMode="auto">
            <a:xfrm>
              <a:off x="6591029"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sz="1633" dirty="0"/>
            </a:p>
          </p:txBody>
        </p:sp>
        <p:sp>
          <p:nvSpPr>
            <p:cNvPr id="285" name="Freeform 275"/>
            <p:cNvSpPr>
              <a:spLocks/>
            </p:cNvSpPr>
            <p:nvPr/>
          </p:nvSpPr>
          <p:spPr bwMode="auto">
            <a:xfrm>
              <a:off x="6634413"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sz="1633" dirty="0"/>
            </a:p>
          </p:txBody>
        </p:sp>
        <p:sp>
          <p:nvSpPr>
            <p:cNvPr id="286" name="Freeform 276"/>
            <p:cNvSpPr>
              <a:spLocks/>
            </p:cNvSpPr>
            <p:nvPr/>
          </p:nvSpPr>
          <p:spPr bwMode="auto">
            <a:xfrm>
              <a:off x="6615132"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sz="1633" dirty="0"/>
            </a:p>
          </p:txBody>
        </p:sp>
        <p:sp>
          <p:nvSpPr>
            <p:cNvPr id="287" name="Freeform 277"/>
            <p:cNvSpPr>
              <a:spLocks/>
            </p:cNvSpPr>
            <p:nvPr/>
          </p:nvSpPr>
          <p:spPr bwMode="auto">
            <a:xfrm>
              <a:off x="6250392"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chemeClr val="accent5"/>
            </a:solidFill>
            <a:ln w="6350" cmpd="sng">
              <a:solidFill>
                <a:schemeClr val="bg1"/>
              </a:solidFill>
              <a:round/>
              <a:headEnd/>
              <a:tailEnd/>
            </a:ln>
          </p:spPr>
          <p:txBody>
            <a:bodyPr/>
            <a:lstStyle/>
            <a:p>
              <a:endParaRPr lang="en-GB" sz="1633" dirty="0"/>
            </a:p>
          </p:txBody>
        </p:sp>
        <p:sp>
          <p:nvSpPr>
            <p:cNvPr id="288" name="Freeform 278"/>
            <p:cNvSpPr>
              <a:spLocks/>
            </p:cNvSpPr>
            <p:nvPr/>
          </p:nvSpPr>
          <p:spPr bwMode="auto">
            <a:xfrm>
              <a:off x="6491410"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sz="1633" dirty="0"/>
            </a:p>
          </p:txBody>
        </p:sp>
        <p:sp>
          <p:nvSpPr>
            <p:cNvPr id="289" name="Freeform 279"/>
            <p:cNvSpPr>
              <a:spLocks/>
            </p:cNvSpPr>
            <p:nvPr/>
          </p:nvSpPr>
          <p:spPr bwMode="auto">
            <a:xfrm>
              <a:off x="6501050"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sz="1633" dirty="0"/>
            </a:p>
          </p:txBody>
        </p:sp>
        <p:sp>
          <p:nvSpPr>
            <p:cNvPr id="290" name="Freeform 280"/>
            <p:cNvSpPr>
              <a:spLocks/>
            </p:cNvSpPr>
            <p:nvPr/>
          </p:nvSpPr>
          <p:spPr bwMode="auto">
            <a:xfrm>
              <a:off x="6501050"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sz="1633" dirty="0"/>
            </a:p>
          </p:txBody>
        </p:sp>
        <p:sp>
          <p:nvSpPr>
            <p:cNvPr id="291" name="Freeform 283"/>
            <p:cNvSpPr>
              <a:spLocks/>
            </p:cNvSpPr>
            <p:nvPr/>
          </p:nvSpPr>
          <p:spPr bwMode="auto">
            <a:xfrm>
              <a:off x="5930643"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sz="1633" dirty="0"/>
            </a:p>
          </p:txBody>
        </p:sp>
        <p:sp>
          <p:nvSpPr>
            <p:cNvPr id="292" name="Freeform 284"/>
            <p:cNvSpPr>
              <a:spLocks/>
            </p:cNvSpPr>
            <p:nvPr/>
          </p:nvSpPr>
          <p:spPr bwMode="auto">
            <a:xfrm>
              <a:off x="5930643"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sz="1633" dirty="0"/>
            </a:p>
          </p:txBody>
        </p:sp>
        <p:sp>
          <p:nvSpPr>
            <p:cNvPr id="293" name="Freeform 285"/>
            <p:cNvSpPr>
              <a:spLocks/>
            </p:cNvSpPr>
            <p:nvPr/>
          </p:nvSpPr>
          <p:spPr bwMode="auto">
            <a:xfrm>
              <a:off x="5933856"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sz="1633" dirty="0"/>
            </a:p>
          </p:txBody>
        </p:sp>
        <p:sp>
          <p:nvSpPr>
            <p:cNvPr id="294" name="Freeform 286"/>
            <p:cNvSpPr>
              <a:spLocks/>
            </p:cNvSpPr>
            <p:nvPr/>
          </p:nvSpPr>
          <p:spPr bwMode="auto">
            <a:xfrm>
              <a:off x="5880832"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sz="1633" dirty="0"/>
            </a:p>
          </p:txBody>
        </p:sp>
        <p:sp>
          <p:nvSpPr>
            <p:cNvPr id="295" name="Freeform 287"/>
            <p:cNvSpPr>
              <a:spLocks/>
            </p:cNvSpPr>
            <p:nvPr/>
          </p:nvSpPr>
          <p:spPr bwMode="auto">
            <a:xfrm>
              <a:off x="5877619"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sz="1633" dirty="0"/>
            </a:p>
          </p:txBody>
        </p:sp>
        <p:sp>
          <p:nvSpPr>
            <p:cNvPr id="296" name="Freeform 288"/>
            <p:cNvSpPr>
              <a:spLocks/>
            </p:cNvSpPr>
            <p:nvPr/>
          </p:nvSpPr>
          <p:spPr bwMode="auto">
            <a:xfrm>
              <a:off x="5885653"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sz="1633" dirty="0"/>
            </a:p>
          </p:txBody>
        </p:sp>
        <p:sp>
          <p:nvSpPr>
            <p:cNvPr id="297" name="Freeform 301"/>
            <p:cNvSpPr>
              <a:spLocks/>
            </p:cNvSpPr>
            <p:nvPr/>
          </p:nvSpPr>
          <p:spPr bwMode="auto">
            <a:xfrm>
              <a:off x="5562690"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sz="1633" dirty="0"/>
            </a:p>
          </p:txBody>
        </p:sp>
        <p:sp>
          <p:nvSpPr>
            <p:cNvPr id="298" name="Freeform 291"/>
            <p:cNvSpPr/>
            <p:nvPr/>
          </p:nvSpPr>
          <p:spPr bwMode="ltGray">
            <a:xfrm>
              <a:off x="6112572"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99" name="Freeform 292"/>
            <p:cNvSpPr/>
            <p:nvPr/>
          </p:nvSpPr>
          <p:spPr bwMode="ltGray">
            <a:xfrm>
              <a:off x="6109711"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err="1">
                <a:solidFill>
                  <a:schemeClr val="bg1"/>
                </a:solidFill>
                <a:latin typeface="Georgia" pitchFamily="18" charset="0"/>
              </a:endParaRPr>
            </a:p>
          </p:txBody>
        </p:sp>
        <p:sp>
          <p:nvSpPr>
            <p:cNvPr id="300" name="Freeform 83"/>
            <p:cNvSpPr>
              <a:spLocks/>
            </p:cNvSpPr>
            <p:nvPr/>
          </p:nvSpPr>
          <p:spPr bwMode="auto">
            <a:xfrm>
              <a:off x="6066805"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chemeClr val="accent5"/>
            </a:solidFill>
            <a:ln w="3175" cmpd="sng">
              <a:solidFill>
                <a:schemeClr val="bg1"/>
              </a:solidFill>
              <a:round/>
              <a:headEnd/>
              <a:tailEnd/>
            </a:ln>
          </p:spPr>
          <p:txBody>
            <a:bodyPr/>
            <a:lstStyle/>
            <a:p>
              <a:endParaRPr lang="en-GB" sz="1633" dirty="0"/>
            </a:p>
          </p:txBody>
        </p:sp>
        <p:sp>
          <p:nvSpPr>
            <p:cNvPr id="301" name="Freeform 270"/>
            <p:cNvSpPr>
              <a:spLocks/>
            </p:cNvSpPr>
            <p:nvPr/>
          </p:nvSpPr>
          <p:spPr bwMode="auto">
            <a:xfrm>
              <a:off x="2908239" y="4095484"/>
              <a:ext cx="47475" cy="22471"/>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sz="1633" dirty="0"/>
            </a:p>
          </p:txBody>
        </p:sp>
        <p:sp>
          <p:nvSpPr>
            <p:cNvPr id="302" name="Freeform 271"/>
            <p:cNvSpPr>
              <a:spLocks/>
            </p:cNvSpPr>
            <p:nvPr/>
          </p:nvSpPr>
          <p:spPr bwMode="auto">
            <a:xfrm>
              <a:off x="2835445" y="4037697"/>
              <a:ext cx="28484" cy="19261"/>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sz="1633" dirty="0"/>
            </a:p>
          </p:txBody>
        </p:sp>
        <p:sp>
          <p:nvSpPr>
            <p:cNvPr id="303" name="Freeform 272"/>
            <p:cNvSpPr>
              <a:spLocks/>
            </p:cNvSpPr>
            <p:nvPr/>
          </p:nvSpPr>
          <p:spPr bwMode="auto">
            <a:xfrm>
              <a:off x="2778475" y="4044116"/>
              <a:ext cx="37979" cy="25684"/>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sz="1633" dirty="0"/>
            </a:p>
          </p:txBody>
        </p:sp>
        <p:sp>
          <p:nvSpPr>
            <p:cNvPr id="304" name="Freeform 232"/>
            <p:cNvSpPr>
              <a:spLocks noEditPoints="1"/>
            </p:cNvSpPr>
            <p:nvPr/>
          </p:nvSpPr>
          <p:spPr bwMode="auto">
            <a:xfrm>
              <a:off x="2791746"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chemeClr val="accent5"/>
            </a:solidFill>
            <a:ln w="6350" cmpd="sng">
              <a:solidFill>
                <a:schemeClr val="bg1"/>
              </a:solidFill>
              <a:round/>
              <a:headEnd/>
              <a:tailEnd/>
            </a:ln>
          </p:spPr>
          <p:txBody>
            <a:bodyPr/>
            <a:lstStyle/>
            <a:p>
              <a:endParaRPr lang="en-GB" sz="1633" dirty="0"/>
            </a:p>
          </p:txBody>
        </p:sp>
      </p:grpSp>
      <p:grpSp>
        <p:nvGrpSpPr>
          <p:cNvPr id="4" name="Group 302"/>
          <p:cNvGrpSpPr/>
          <p:nvPr/>
        </p:nvGrpSpPr>
        <p:grpSpPr>
          <a:xfrm>
            <a:off x="236421" y="4846122"/>
            <a:ext cx="3215806" cy="738664"/>
            <a:chOff x="337006" y="2840733"/>
            <a:chExt cx="2287851" cy="1253197"/>
          </a:xfrm>
        </p:grpSpPr>
        <p:sp>
          <p:nvSpPr>
            <p:cNvPr id="307" name="Oval 303"/>
            <p:cNvSpPr/>
            <p:nvPr/>
          </p:nvSpPr>
          <p:spPr>
            <a:xfrm>
              <a:off x="337006" y="3127995"/>
              <a:ext cx="265413" cy="6054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08" name="TextBox 304"/>
            <p:cNvSpPr txBox="1"/>
            <p:nvPr/>
          </p:nvSpPr>
          <p:spPr>
            <a:xfrm>
              <a:off x="644382" y="2840733"/>
              <a:ext cx="1980475" cy="1253197"/>
            </a:xfrm>
            <a:prstGeom prst="rect">
              <a:avLst/>
            </a:prstGeom>
            <a:noFill/>
          </p:spPr>
          <p:txBody>
            <a:bodyPr wrap="square" rtlCol="0">
              <a:spAutoFit/>
            </a:bodyPr>
            <a:lstStyle/>
            <a:p>
              <a:r>
                <a:rPr lang="el-GR" sz="1400" dirty="0">
                  <a:solidFill>
                    <a:schemeClr val="tx2"/>
                  </a:solidFill>
                  <a:latin typeface="EC Square Sans Cond Pro" panose="020B0506040000020004" pitchFamily="34" charset="0"/>
                </a:rPr>
                <a:t>Χώρες Προγράμματος</a:t>
              </a:r>
              <a:r>
                <a:rPr lang="en-IE" sz="1400" dirty="0">
                  <a:solidFill>
                    <a:schemeClr val="tx2"/>
                  </a:solidFill>
                  <a:latin typeface="EC Square Sans Cond Pro" panose="020B0506040000020004" pitchFamily="34" charset="0"/>
                </a:rPr>
                <a:t>=&gt; </a:t>
              </a:r>
              <a:r>
                <a:rPr lang="el-GR" sz="1400" b="1" dirty="0">
                  <a:solidFill>
                    <a:schemeClr val="tx2"/>
                  </a:solidFill>
                  <a:latin typeface="EC Square Sans Cond Pro" panose="020B0506040000020004" pitchFamily="34" charset="0"/>
                </a:rPr>
                <a:t>Κράτη Μέλη &amp; Συνδεδεμένες Τρίτες Χώρες</a:t>
              </a:r>
              <a:endParaRPr lang="en-US" sz="1400" b="1" dirty="0">
                <a:solidFill>
                  <a:schemeClr val="tx2"/>
                </a:solidFill>
                <a:latin typeface="EC Square Sans Cond Pro" panose="020B0506040000020004" pitchFamily="34" charset="0"/>
              </a:endParaRPr>
            </a:p>
          </p:txBody>
        </p:sp>
      </p:grpSp>
      <p:grpSp>
        <p:nvGrpSpPr>
          <p:cNvPr id="5" name="Group 299"/>
          <p:cNvGrpSpPr/>
          <p:nvPr/>
        </p:nvGrpSpPr>
        <p:grpSpPr>
          <a:xfrm>
            <a:off x="201252" y="5755850"/>
            <a:ext cx="3557172" cy="523220"/>
            <a:chOff x="370418" y="5307760"/>
            <a:chExt cx="2530712" cy="887681"/>
          </a:xfrm>
        </p:grpSpPr>
        <p:sp>
          <p:nvSpPr>
            <p:cNvPr id="310" name="Oval 300"/>
            <p:cNvSpPr/>
            <p:nvPr/>
          </p:nvSpPr>
          <p:spPr>
            <a:xfrm>
              <a:off x="370418" y="5429118"/>
              <a:ext cx="265413" cy="6054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11" name="TextBox 301"/>
            <p:cNvSpPr txBox="1"/>
            <p:nvPr/>
          </p:nvSpPr>
          <p:spPr>
            <a:xfrm>
              <a:off x="734468" y="5307760"/>
              <a:ext cx="2166662" cy="887681"/>
            </a:xfrm>
            <a:prstGeom prst="rect">
              <a:avLst/>
            </a:prstGeom>
            <a:noFill/>
          </p:spPr>
          <p:txBody>
            <a:bodyPr wrap="square" rtlCol="0">
              <a:spAutoFit/>
            </a:bodyPr>
            <a:lstStyle/>
            <a:p>
              <a:r>
                <a:rPr lang="el-GR" sz="1400" dirty="0">
                  <a:solidFill>
                    <a:schemeClr val="tx2"/>
                  </a:solidFill>
                  <a:latin typeface="EC Square Sans Cond Pro" panose="020B0506040000020004" pitchFamily="34" charset="0"/>
                </a:rPr>
                <a:t>Χώρες Εταίροι</a:t>
              </a:r>
              <a:r>
                <a:rPr lang="en-IE" sz="1400" dirty="0">
                  <a:solidFill>
                    <a:schemeClr val="tx2"/>
                  </a:solidFill>
                  <a:latin typeface="EC Square Sans Cond Pro" panose="020B0506040000020004" pitchFamily="34" charset="0"/>
                </a:rPr>
                <a:t>=&gt; </a:t>
              </a:r>
            </a:p>
            <a:p>
              <a:r>
                <a:rPr lang="el-GR" sz="1400" b="1" dirty="0">
                  <a:solidFill>
                    <a:schemeClr val="tx2"/>
                  </a:solidFill>
                  <a:latin typeface="EC Square Sans Cond Pro" panose="020B0506040000020004" pitchFamily="34" charset="0"/>
                </a:rPr>
                <a:t>Μη Συνδεδεμένες Τρίτες Χώρες</a:t>
              </a:r>
              <a:endParaRPr lang="en-US" sz="1400" b="1" dirty="0">
                <a:solidFill>
                  <a:schemeClr val="tx2"/>
                </a:solidFill>
                <a:latin typeface="EC Square Sans Cond Pro" panose="020B0506040000020004" pitchFamily="34" charset="0"/>
              </a:endParaRPr>
            </a:p>
          </p:txBody>
        </p:sp>
      </p:grpSp>
      <p:sp>
        <p:nvSpPr>
          <p:cNvPr id="9" name="Θέση αριθμού διαφάνειας 8">
            <a:extLst>
              <a:ext uri="{FF2B5EF4-FFF2-40B4-BE49-F238E27FC236}">
                <a16:creationId xmlns:a16="http://schemas.microsoft.com/office/drawing/2014/main" id="{C89E8C35-B420-4DC4-BDDC-8FDB2FF3A2E7}"/>
              </a:ext>
            </a:extLst>
          </p:cNvPr>
          <p:cNvSpPr>
            <a:spLocks noGrp="1"/>
          </p:cNvSpPr>
          <p:nvPr>
            <p:ph type="sldNum" sz="quarter" idx="12"/>
          </p:nvPr>
        </p:nvSpPr>
        <p:spPr/>
        <p:txBody>
          <a:bodyPr/>
          <a:lstStyle/>
          <a:p>
            <a:fld id="{F16372F3-0D51-4D83-A10D-06A3D557BBC0}" type="slidenum">
              <a:rPr lang="en-US" smtClean="0"/>
              <a:pPr/>
              <a:t>25</a:t>
            </a:fld>
            <a:endParaRPr lang="en-US"/>
          </a:p>
        </p:txBody>
      </p:sp>
      <p:pic>
        <p:nvPicPr>
          <p:cNvPr id="8" name="Εικόνα 7">
            <a:extLst>
              <a:ext uri="{FF2B5EF4-FFF2-40B4-BE49-F238E27FC236}">
                <a16:creationId xmlns:a16="http://schemas.microsoft.com/office/drawing/2014/main" id="{8E7DDD52-5443-927A-D3C7-AFAFC889C52C}"/>
              </a:ext>
            </a:extLst>
          </p:cNvPr>
          <p:cNvPicPr>
            <a:picLocks noChangeAspect="1"/>
          </p:cNvPicPr>
          <p:nvPr/>
        </p:nvPicPr>
        <p:blipFill>
          <a:blip r:embed="rId4"/>
          <a:stretch>
            <a:fillRect/>
          </a:stretch>
        </p:blipFill>
        <p:spPr>
          <a:xfrm>
            <a:off x="290864" y="359241"/>
            <a:ext cx="1943099" cy="676715"/>
          </a:xfrm>
          <a:prstGeom prst="rect">
            <a:avLst/>
          </a:prstGeom>
        </p:spPr>
      </p:pic>
    </p:spTree>
    <p:extLst>
      <p:ext uri="{BB962C8B-B14F-4D97-AF65-F5344CB8AC3E}">
        <p14:creationId xmlns:p14="http://schemas.microsoft.com/office/powerpoint/2010/main" val="251351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543551" y="2274570"/>
            <a:ext cx="5212080" cy="3897629"/>
          </a:xfrm>
          <a:solidFill>
            <a:schemeClr val="accent4">
              <a:lumMod val="20000"/>
              <a:lumOff val="80000"/>
            </a:schemeClr>
          </a:solidFill>
          <a:ln w="38100">
            <a:solidFill>
              <a:schemeClr val="tx1"/>
            </a:solidFill>
          </a:ln>
        </p:spPr>
        <p:txBody>
          <a:bodyPr>
            <a:normAutofit fontScale="92500" lnSpcReduction="10000"/>
          </a:bodyPr>
          <a:lstStyle/>
          <a:p>
            <a:pPr algn="just"/>
            <a:endParaRPr lang="el-GR" sz="2400" dirty="0"/>
          </a:p>
          <a:p>
            <a:pPr algn="just"/>
            <a:r>
              <a:rPr lang="el-GR" sz="2400" dirty="0"/>
              <a:t>Περισσότερες ευκαιρίες σε φοιτητές και προσωπικό, να έχουν μια διεθνή εμπειρία καθώς και να αποκτήσουν δεξιότητες του μέλλοντος.</a:t>
            </a:r>
          </a:p>
          <a:p>
            <a:pPr marL="0" indent="0" algn="just">
              <a:buNone/>
            </a:pPr>
            <a:r>
              <a:rPr lang="el-GR" sz="2400" dirty="0"/>
              <a:t> </a:t>
            </a:r>
          </a:p>
          <a:p>
            <a:pPr algn="just"/>
            <a:r>
              <a:rPr lang="el-GR" sz="2400" dirty="0"/>
              <a:t>Επιτρέπει στα Ιδρύματα Ανώτατης Εκπαίδευσης από τις χώρες του προγράμματος να εγκαθιδρύσουν μακροχρόνιες βιώσιμες διεθνείς συνεργασίες με ιδρύματα των Χωρών Εταίρων.</a:t>
            </a:r>
          </a:p>
          <a:p>
            <a:endParaRPr lang="el-GR" dirty="0"/>
          </a:p>
        </p:txBody>
      </p:sp>
      <p:sp>
        <p:nvSpPr>
          <p:cNvPr id="4" name="3 - Τίτλος"/>
          <p:cNvSpPr>
            <a:spLocks noGrp="1"/>
          </p:cNvSpPr>
          <p:nvPr>
            <p:ph type="title"/>
          </p:nvPr>
        </p:nvSpPr>
        <p:spPr>
          <a:xfrm>
            <a:off x="290864" y="1554448"/>
            <a:ext cx="11386039" cy="535531"/>
          </a:xfrm>
          <a:prstGeom prst="rect">
            <a:avLst/>
          </a:prstGeom>
        </p:spPr>
        <p:txBody>
          <a:bodyPr wrap="square">
            <a:spAutoFit/>
          </a:bodyPr>
          <a:lstStyle/>
          <a:p>
            <a:pPr algn="ctr"/>
            <a:r>
              <a:rPr lang="el-GR" sz="3200" b="1" dirty="0">
                <a:solidFill>
                  <a:srgbClr val="002060"/>
                </a:solidFill>
              </a:rPr>
              <a:t>Διεθνής εξερχόμενη κινητικότητα στη Δράση ΚΑ131 </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26</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pic>
        <p:nvPicPr>
          <p:cNvPr id="8" name="Picture 1"/>
          <p:cNvPicPr/>
          <p:nvPr/>
        </p:nvPicPr>
        <p:blipFill>
          <a:blip r:embed="rId4" cstate="print">
            <a:extLst>
              <a:ext uri="{28A0092B-C50C-407E-A947-70E740481C1C}">
                <a14:useLocalDpi xmlns:a14="http://schemas.microsoft.com/office/drawing/2010/main" val="0"/>
              </a:ext>
            </a:extLst>
          </a:blip>
          <a:stretch>
            <a:fillRect/>
          </a:stretch>
        </p:blipFill>
        <p:spPr>
          <a:xfrm>
            <a:off x="742949" y="2274570"/>
            <a:ext cx="4413739" cy="3897629"/>
          </a:xfrm>
          <a:prstGeom prst="rect">
            <a:avLst/>
          </a:prstGeom>
        </p:spPr>
      </p:pic>
      <p:pic>
        <p:nvPicPr>
          <p:cNvPr id="2" name="Εικόνα 1">
            <a:extLst>
              <a:ext uri="{FF2B5EF4-FFF2-40B4-BE49-F238E27FC236}">
                <a16:creationId xmlns:a16="http://schemas.microsoft.com/office/drawing/2014/main" id="{E1ED2988-5447-5A7F-04D9-E8ECBB425F23}"/>
              </a:ext>
            </a:extLst>
          </p:cNvPr>
          <p:cNvPicPr>
            <a:picLocks noChangeAspect="1"/>
          </p:cNvPicPr>
          <p:nvPr/>
        </p:nvPicPr>
        <p:blipFill>
          <a:blip r:embed="rId5"/>
          <a:stretch>
            <a:fillRect/>
          </a:stretch>
        </p:blipFill>
        <p:spPr>
          <a:xfrm>
            <a:off x="290864" y="359241"/>
            <a:ext cx="1943099" cy="6767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0661" y="1858023"/>
            <a:ext cx="11570677" cy="4498328"/>
          </a:xfrm>
        </p:spPr>
        <p:txBody>
          <a:bodyPr>
            <a:normAutofit fontScale="92500" lnSpcReduction="10000"/>
          </a:bodyPr>
          <a:lstStyle/>
          <a:p>
            <a:pPr algn="just"/>
            <a:r>
              <a:rPr lang="el-GR" sz="2000" dirty="0"/>
              <a:t>Η Διεθνής Κινητικότητα στο KA131 </a:t>
            </a:r>
            <a:r>
              <a:rPr lang="el-GR" sz="2000" u="sng" dirty="0"/>
              <a:t>δεν αντικαθιστά </a:t>
            </a:r>
            <a:r>
              <a:rPr lang="en-US" sz="2000" u="sng" dirty="0" err="1"/>
              <a:t>τη</a:t>
            </a:r>
            <a:r>
              <a:rPr lang="en-US" sz="2000" u="sng" dirty="0"/>
              <a:t> </a:t>
            </a:r>
            <a:r>
              <a:rPr lang="en-US" sz="2000" u="sng" dirty="0" err="1"/>
              <a:t>Δράση</a:t>
            </a:r>
            <a:r>
              <a:rPr lang="en-US" sz="2000" u="sng" dirty="0"/>
              <a:t> </a:t>
            </a:r>
            <a:r>
              <a:rPr lang="el-GR" sz="2000" u="sng" dirty="0"/>
              <a:t>ICM </a:t>
            </a:r>
            <a:r>
              <a:rPr lang="el-GR" sz="2000" dirty="0"/>
              <a:t>καθώς οι στόχοι/σκοποί τους είναι διαφορετικοί και συμπληρωματικοί.</a:t>
            </a:r>
            <a:endParaRPr lang="el-GR" sz="2600" dirty="0"/>
          </a:p>
          <a:p>
            <a:pPr algn="just"/>
            <a:r>
              <a:rPr lang="el-GR" sz="2000" dirty="0"/>
              <a:t>Το «διεθνές άνοιγμα» του KA131 θα επιτρέψει στα Ιδρύματα Ανώτατης Εκπαίδευσης να χρησιμοποιούν κονδύλια για Διεθνή Κινητικότητα, σύμφωνα με τη δική τους στρατηγική διεθνοποίησης και </a:t>
            </a:r>
            <a:r>
              <a:rPr lang="en-US" sz="2000" dirty="0" err="1"/>
              <a:t>σύμφωνα</a:t>
            </a:r>
            <a:r>
              <a:rPr lang="en-US" sz="2000" dirty="0"/>
              <a:t> </a:t>
            </a:r>
            <a:r>
              <a:rPr lang="en-US" sz="2000" dirty="0" err="1"/>
              <a:t>με</a:t>
            </a:r>
            <a:r>
              <a:rPr lang="en-US" sz="2000" dirty="0"/>
              <a:t> </a:t>
            </a:r>
            <a:r>
              <a:rPr lang="el-GR" sz="2000" dirty="0"/>
              <a:t>συγκεκριμένες ανάγκες των φοιτητών και του προσωπικού τους, </a:t>
            </a:r>
            <a:r>
              <a:rPr lang="el-GR" sz="2000" b="1" u="sng" dirty="0"/>
              <a:t>χωρίς να περιορίζονται σε οποιονδήποτε κύκλο σπουδών</a:t>
            </a:r>
            <a:r>
              <a:rPr lang="el-GR" sz="2000" dirty="0"/>
              <a:t> και </a:t>
            </a:r>
            <a:r>
              <a:rPr lang="el-GR" sz="2000" b="1" u="sng" dirty="0"/>
              <a:t>χωρίς γεωγραφικούς περιορισμούς</a:t>
            </a:r>
            <a:r>
              <a:rPr lang="el-GR" sz="2000" dirty="0"/>
              <a:t>.</a:t>
            </a:r>
          </a:p>
          <a:p>
            <a:pPr algn="just"/>
            <a:r>
              <a:rPr lang="el-GR" sz="2200" dirty="0"/>
              <a:t>Τα Ιδρύματα</a:t>
            </a:r>
            <a:r>
              <a:rPr lang="en-US" sz="2200" dirty="0"/>
              <a:t> θα </a:t>
            </a:r>
            <a:r>
              <a:rPr lang="en-US" sz="2200" dirty="0" err="1"/>
              <a:t>είν</a:t>
            </a:r>
            <a:r>
              <a:rPr lang="en-US" sz="2200" dirty="0"/>
              <a:t>αι σε θέση</a:t>
            </a:r>
            <a:r>
              <a:rPr lang="el-GR" sz="2200" dirty="0"/>
              <a:t>:</a:t>
            </a:r>
          </a:p>
          <a:p>
            <a:pPr marL="0" indent="0" algn="just">
              <a:buNone/>
            </a:pPr>
            <a:endParaRPr lang="el-GR" sz="2200" dirty="0"/>
          </a:p>
          <a:p>
            <a:pPr lvl="1" algn="just">
              <a:buFont typeface="Wingdings" panose="05000000000000000000" pitchFamily="2" charset="2"/>
              <a:buChar char="ü"/>
            </a:pPr>
            <a:r>
              <a:rPr lang="el-GR" sz="2200" dirty="0"/>
              <a:t>να ξεκινήσουν διεθνείς συνεργασίες και στη συνέχεια να τ</a:t>
            </a:r>
            <a:r>
              <a:rPr lang="en-US" sz="2200" dirty="0" err="1"/>
              <a:t>ις</a:t>
            </a:r>
            <a:r>
              <a:rPr lang="el-GR" sz="2200" dirty="0"/>
              <a:t> συμπληρώσουν μέσω των </a:t>
            </a:r>
            <a:r>
              <a:rPr lang="en-US" sz="2200" dirty="0" err="1"/>
              <a:t>Σχεδίων</a:t>
            </a:r>
            <a:r>
              <a:rPr lang="en-US" sz="2200" dirty="0"/>
              <a:t> </a:t>
            </a:r>
            <a:r>
              <a:rPr lang="el-GR" sz="2200" dirty="0"/>
              <a:t>ICM </a:t>
            </a:r>
          </a:p>
          <a:p>
            <a:pPr marL="457200" lvl="1" indent="0" algn="just">
              <a:buNone/>
            </a:pPr>
            <a:endParaRPr lang="en-US" sz="2200" dirty="0"/>
          </a:p>
          <a:p>
            <a:pPr lvl="1" algn="just">
              <a:buFont typeface="Wingdings" panose="05000000000000000000" pitchFamily="2" charset="2"/>
              <a:buChar char="ü"/>
            </a:pPr>
            <a:r>
              <a:rPr lang="en-US" sz="2200" dirty="0"/>
              <a:t>να </a:t>
            </a:r>
            <a:r>
              <a:rPr lang="en-US" sz="2200" dirty="0" err="1"/>
              <a:t>δι</a:t>
            </a:r>
            <a:r>
              <a:rPr lang="en-US" sz="2200" dirty="0"/>
              <a:t>αθέτουν </a:t>
            </a:r>
            <a:r>
              <a:rPr lang="el-GR" sz="2200" dirty="0"/>
              <a:t>χρηματοδότηση </a:t>
            </a:r>
            <a:r>
              <a:rPr lang="en-US" sz="2200" dirty="0" err="1"/>
              <a:t>γι</a:t>
            </a:r>
            <a:r>
              <a:rPr lang="en-US" sz="2200" dirty="0"/>
              <a:t>α Δ</a:t>
            </a:r>
            <a:r>
              <a:rPr lang="el-GR" sz="2200" dirty="0" err="1"/>
              <a:t>ιεθν</a:t>
            </a:r>
            <a:r>
              <a:rPr lang="en-US" sz="2200" dirty="0"/>
              <a:t>ή</a:t>
            </a:r>
            <a:r>
              <a:rPr lang="el-GR" sz="2200" dirty="0"/>
              <a:t> </a:t>
            </a:r>
            <a:r>
              <a:rPr lang="en-US" sz="2200" dirty="0"/>
              <a:t>Κ</a:t>
            </a:r>
            <a:r>
              <a:rPr lang="el-GR" sz="2200" dirty="0" err="1"/>
              <a:t>ινητικότητα</a:t>
            </a:r>
            <a:r>
              <a:rPr lang="el-GR" sz="2200" dirty="0"/>
              <a:t> </a:t>
            </a:r>
            <a:r>
              <a:rPr lang="en-US" sz="2200" dirty="0" err="1"/>
              <a:t>με</a:t>
            </a:r>
            <a:r>
              <a:rPr lang="en-US" sz="2200" dirty="0"/>
              <a:t> Χ</a:t>
            </a:r>
            <a:r>
              <a:rPr lang="el-GR" sz="2200" dirty="0"/>
              <a:t>ώρες </a:t>
            </a:r>
            <a:r>
              <a:rPr lang="en-US" sz="2200" dirty="0" err="1"/>
              <a:t>Ετ</a:t>
            </a:r>
            <a:r>
              <a:rPr lang="en-US" sz="2200" dirty="0"/>
              <a:t>αίρους</a:t>
            </a:r>
            <a:r>
              <a:rPr lang="el-GR" sz="2200" dirty="0"/>
              <a:t> (Περιφέρειες 1-14)</a:t>
            </a:r>
            <a:r>
              <a:rPr lang="en-US" sz="2200" dirty="0"/>
              <a:t> </a:t>
            </a:r>
            <a:r>
              <a:rPr lang="el-GR" sz="2200" dirty="0"/>
              <a:t>που δεν καλύπτονται από τρέχοντα Σχέδια ICM</a:t>
            </a:r>
          </a:p>
          <a:p>
            <a:pPr lvl="1" algn="just">
              <a:buFont typeface="Wingdings" panose="05000000000000000000" pitchFamily="2" charset="2"/>
              <a:buChar char="ü"/>
            </a:pPr>
            <a:endParaRPr lang="en-US" sz="2200" dirty="0"/>
          </a:p>
          <a:p>
            <a:pPr lvl="1" algn="just">
              <a:buFont typeface="Wingdings" panose="05000000000000000000" pitchFamily="2" charset="2"/>
              <a:buChar char="ü"/>
            </a:pPr>
            <a:r>
              <a:rPr lang="el-GR" sz="2200" dirty="0"/>
              <a:t>να </a:t>
            </a:r>
            <a:r>
              <a:rPr lang="el-GR" sz="2200" dirty="0" err="1"/>
              <a:t>χρηματοδοτήσ</a:t>
            </a:r>
            <a:r>
              <a:rPr lang="en-US" sz="2200" dirty="0" err="1"/>
              <a:t>ουν</a:t>
            </a:r>
            <a:r>
              <a:rPr lang="el-GR" sz="2200" dirty="0"/>
              <a:t> </a:t>
            </a:r>
            <a:r>
              <a:rPr lang="en-US" sz="2200" dirty="0" err="1"/>
              <a:t>κινητικότητες</a:t>
            </a:r>
            <a:r>
              <a:rPr lang="en-US" sz="2200" dirty="0"/>
              <a:t> </a:t>
            </a:r>
            <a:r>
              <a:rPr lang="el-GR" sz="2200" dirty="0"/>
              <a:t>ως συμπλήρωμα σε τρέχοντα </a:t>
            </a:r>
            <a:r>
              <a:rPr lang="en-US" sz="2200" dirty="0" err="1"/>
              <a:t>Σχέδι</a:t>
            </a:r>
            <a:r>
              <a:rPr lang="en-US" sz="2200" dirty="0"/>
              <a:t>α </a:t>
            </a:r>
            <a:r>
              <a:rPr lang="el-GR" sz="2200" dirty="0"/>
              <a:t>ICM</a:t>
            </a:r>
            <a:endParaRPr lang="en-US" sz="2200" dirty="0"/>
          </a:p>
          <a:p>
            <a:pPr algn="just"/>
            <a:endParaRPr lang="el-GR" sz="2000" dirty="0"/>
          </a:p>
          <a:p>
            <a:pPr marL="0" indent="0">
              <a:buNone/>
            </a:pPr>
            <a:endParaRPr lang="el-GR" dirty="0"/>
          </a:p>
        </p:txBody>
      </p:sp>
      <p:sp>
        <p:nvSpPr>
          <p:cNvPr id="4" name="3 - Τίτλος"/>
          <p:cNvSpPr>
            <a:spLocks noGrp="1"/>
          </p:cNvSpPr>
          <p:nvPr>
            <p:ph type="title"/>
          </p:nvPr>
        </p:nvSpPr>
        <p:spPr>
          <a:xfrm>
            <a:off x="495299" y="1110045"/>
            <a:ext cx="11386039" cy="535531"/>
          </a:xfrm>
          <a:prstGeom prst="rect">
            <a:avLst/>
          </a:prstGeom>
        </p:spPr>
        <p:txBody>
          <a:bodyPr wrap="square">
            <a:spAutoFit/>
          </a:bodyPr>
          <a:lstStyle/>
          <a:p>
            <a:pPr algn="ctr"/>
            <a:r>
              <a:rPr lang="el-GR" sz="3200" b="1" dirty="0">
                <a:solidFill>
                  <a:srgbClr val="002060"/>
                </a:solidFill>
              </a:rPr>
              <a:t>Διεθνής εξερχόμενη κινητικότητα στη Δράση ΚΑ131 </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27</a:t>
            </a:fld>
            <a:endParaRPr lang="el-GR" dirty="0"/>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pic>
        <p:nvPicPr>
          <p:cNvPr id="2" name="Εικόνα 1">
            <a:extLst>
              <a:ext uri="{FF2B5EF4-FFF2-40B4-BE49-F238E27FC236}">
                <a16:creationId xmlns:a16="http://schemas.microsoft.com/office/drawing/2014/main" id="{818C802D-1BDC-3AAA-9515-CB2D59FC8381}"/>
              </a:ext>
            </a:extLst>
          </p:cNvPr>
          <p:cNvPicPr>
            <a:picLocks noChangeAspect="1"/>
          </p:cNvPicPr>
          <p:nvPr/>
        </p:nvPicPr>
        <p:blipFill>
          <a:blip r:embed="rId4"/>
          <a:stretch>
            <a:fillRect/>
          </a:stretch>
        </p:blipFill>
        <p:spPr>
          <a:xfrm>
            <a:off x="290864" y="359241"/>
            <a:ext cx="1943099" cy="6767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5410" y="2154116"/>
            <a:ext cx="11570677" cy="4703884"/>
          </a:xfrm>
        </p:spPr>
        <p:txBody>
          <a:bodyPr>
            <a:normAutofit/>
          </a:bodyPr>
          <a:lstStyle/>
          <a:p>
            <a:pPr algn="just"/>
            <a:r>
              <a:rPr lang="el-GR" sz="2400" dirty="0"/>
              <a:t>Όλα τα Ιδρύματα που κατέχουν ECHE έχουν τη δυνατότητα διεξαγωγής Διεθνούς Κινητικότητας και δύνανται να το πραγματοποιούν κάθε χρόνο του Προγράμματος.</a:t>
            </a:r>
            <a:endParaRPr lang="en-US" sz="2400" dirty="0"/>
          </a:p>
          <a:p>
            <a:pPr marL="0" indent="0" algn="just">
              <a:buNone/>
            </a:pPr>
            <a:endParaRPr lang="en-US" sz="2400" dirty="0"/>
          </a:p>
          <a:p>
            <a:pPr algn="just"/>
            <a:r>
              <a:rPr lang="el-GR" sz="2400" dirty="0"/>
              <a:t>Χρηματοδότηση </a:t>
            </a:r>
            <a:r>
              <a:rPr lang="el-GR" sz="2400" b="1" u="sng" dirty="0"/>
              <a:t>εξερχόμενων κινητικοτήτων </a:t>
            </a:r>
            <a:r>
              <a:rPr lang="el-GR" sz="2400" dirty="0"/>
              <a:t>φοιτητών και προσωπικού από τις Χώρες του Προγράμματος προς τις Χώρες-Εταίρους</a:t>
            </a:r>
            <a:endParaRPr lang="en-US" sz="2400" dirty="0"/>
          </a:p>
          <a:p>
            <a:pPr algn="just"/>
            <a:endParaRPr lang="en-US" sz="2400" dirty="0"/>
          </a:p>
          <a:p>
            <a:pPr algn="just"/>
            <a:r>
              <a:rPr lang="el-GR" sz="2400" dirty="0"/>
              <a:t>Εάν ένας </a:t>
            </a:r>
            <a:r>
              <a:rPr lang="el-GR" sz="2400" b="1" dirty="0"/>
              <a:t>Όμιλος Κινητικότητας </a:t>
            </a:r>
            <a:r>
              <a:rPr lang="el-GR" sz="2400" dirty="0"/>
              <a:t>προτίθεται να οργανώσει Διεθνή Κινητικότητα, θα πρέπει να το </a:t>
            </a:r>
            <a:r>
              <a:rPr lang="en-US" sz="2400" dirty="0" err="1"/>
              <a:t>αναφέρει</a:t>
            </a:r>
            <a:r>
              <a:rPr lang="el-GR" sz="2400" dirty="0"/>
              <a:t> στην αίτηση για τη χορήγηση του Πιστοποιητικού Ομίλου Κινητικότητας.</a:t>
            </a:r>
            <a:endParaRPr lang="en-US" sz="2400" dirty="0"/>
          </a:p>
          <a:p>
            <a:pPr algn="just"/>
            <a:endParaRPr lang="el-GR" sz="2400" dirty="0"/>
          </a:p>
          <a:p>
            <a:r>
              <a:rPr lang="el-GR" sz="2400" dirty="0"/>
              <a:t>Τα Ιδρύματα Ανώτατης Εκπαίδευσης θα πρέπει να υποδείξουν στην αίτηση ΚΑ131, το ποσοστό της επιχορήγησης που θα διαθέσουν για Διεθνή Κινητικότητα.</a:t>
            </a:r>
          </a:p>
          <a:p>
            <a:endParaRPr lang="el-GR" sz="2400" dirty="0"/>
          </a:p>
        </p:txBody>
      </p:sp>
      <p:sp>
        <p:nvSpPr>
          <p:cNvPr id="4" name="3 - Τίτλος"/>
          <p:cNvSpPr>
            <a:spLocks noGrp="1"/>
          </p:cNvSpPr>
          <p:nvPr>
            <p:ph type="title"/>
          </p:nvPr>
        </p:nvSpPr>
        <p:spPr>
          <a:xfrm>
            <a:off x="307728" y="1336615"/>
            <a:ext cx="11386039" cy="590931"/>
          </a:xfrm>
          <a:prstGeom prst="rect">
            <a:avLst/>
          </a:prstGeom>
        </p:spPr>
        <p:txBody>
          <a:bodyPr wrap="square">
            <a:spAutoFit/>
          </a:bodyPr>
          <a:lstStyle/>
          <a:p>
            <a:r>
              <a:rPr lang="el-GR" sz="3600" b="1" dirty="0"/>
              <a:t>Διεθνής εξερχόμενη κινητικότητα στη Δράση ΚΑ131 </a:t>
            </a:r>
            <a:endParaRPr lang="el-GR" sz="3400" b="1" dirty="0"/>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28</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pic>
        <p:nvPicPr>
          <p:cNvPr id="2" name="Εικόνα 1">
            <a:extLst>
              <a:ext uri="{FF2B5EF4-FFF2-40B4-BE49-F238E27FC236}">
                <a16:creationId xmlns:a16="http://schemas.microsoft.com/office/drawing/2014/main" id="{5F23A7A8-1752-0E58-42F7-59F71485128F}"/>
              </a:ext>
            </a:extLst>
          </p:cNvPr>
          <p:cNvPicPr>
            <a:picLocks noChangeAspect="1"/>
          </p:cNvPicPr>
          <p:nvPr/>
        </p:nvPicPr>
        <p:blipFill>
          <a:blip r:embed="rId4"/>
          <a:stretch>
            <a:fillRect/>
          </a:stretch>
        </p:blipFill>
        <p:spPr>
          <a:xfrm>
            <a:off x="290864" y="359241"/>
            <a:ext cx="1943099" cy="6767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51691" y="1246871"/>
            <a:ext cx="11386039" cy="590931"/>
          </a:xfrm>
          <a:prstGeom prst="rect">
            <a:avLst/>
          </a:prstGeom>
        </p:spPr>
        <p:txBody>
          <a:bodyPr wrap="square">
            <a:spAutoFit/>
          </a:bodyPr>
          <a:lstStyle/>
          <a:p>
            <a:pPr algn="ctr"/>
            <a:r>
              <a:rPr lang="el-GR" sz="3600" b="1" dirty="0">
                <a:solidFill>
                  <a:srgbClr val="002060"/>
                </a:solidFill>
              </a:rPr>
              <a:t>Διεθνής εξερχόμενη κινητικότητα στη Δράση ΚΑ131 </a:t>
            </a:r>
            <a:endParaRPr lang="el-GR" sz="3400" b="1" dirty="0">
              <a:solidFill>
                <a:srgbClr val="002060"/>
              </a:solidFill>
            </a:endParaRP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29</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pic>
        <p:nvPicPr>
          <p:cNvPr id="8" name="Picture 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02103" y="1777682"/>
            <a:ext cx="5045607" cy="3833447"/>
          </a:xfrm>
          <a:prstGeom prst="rect">
            <a:avLst/>
          </a:prstGeom>
        </p:spPr>
      </p:pic>
      <p:sp>
        <p:nvSpPr>
          <p:cNvPr id="9" name="8 - Ορθογώνιο"/>
          <p:cNvSpPr/>
          <p:nvPr/>
        </p:nvSpPr>
        <p:spPr>
          <a:xfrm>
            <a:off x="464526" y="5650452"/>
            <a:ext cx="11262947" cy="646331"/>
          </a:xfrm>
          <a:prstGeom prst="rect">
            <a:avLst/>
          </a:prstGeom>
        </p:spPr>
        <p:txBody>
          <a:bodyPr wrap="square">
            <a:spAutoFit/>
          </a:bodyPr>
          <a:lstStyle/>
          <a:p>
            <a:pPr algn="just"/>
            <a:r>
              <a:rPr lang="en-US" b="1" i="1" dirty="0">
                <a:solidFill>
                  <a:srgbClr val="002060"/>
                </a:solidFill>
              </a:rPr>
              <a:t>Χ</a:t>
            </a:r>
            <a:r>
              <a:rPr lang="el-GR" b="1" i="1" dirty="0">
                <a:solidFill>
                  <a:srgbClr val="002060"/>
                </a:solidFill>
              </a:rPr>
              <a:t>ρ</a:t>
            </a:r>
            <a:r>
              <a:rPr lang="en-US" b="1" i="1" dirty="0">
                <a:solidFill>
                  <a:srgbClr val="002060"/>
                </a:solidFill>
              </a:rPr>
              <a:t>η</a:t>
            </a:r>
            <a:r>
              <a:rPr lang="el-GR" b="1" i="1" dirty="0">
                <a:solidFill>
                  <a:srgbClr val="002060"/>
                </a:solidFill>
              </a:rPr>
              <a:t>μ</a:t>
            </a:r>
            <a:r>
              <a:rPr lang="en-US" b="1" i="1" dirty="0">
                <a:solidFill>
                  <a:srgbClr val="002060"/>
                </a:solidFill>
              </a:rPr>
              <a:t>α</a:t>
            </a:r>
            <a:r>
              <a:rPr lang="el-GR" b="1" i="1" dirty="0">
                <a:solidFill>
                  <a:srgbClr val="002060"/>
                </a:solidFill>
              </a:rPr>
              <a:t>τ</a:t>
            </a:r>
            <a:r>
              <a:rPr lang="en-US" b="1" i="1" dirty="0">
                <a:solidFill>
                  <a:srgbClr val="002060"/>
                </a:solidFill>
              </a:rPr>
              <a:t>ο</a:t>
            </a:r>
            <a:r>
              <a:rPr lang="el-GR" b="1" i="1" dirty="0">
                <a:solidFill>
                  <a:srgbClr val="002060"/>
                </a:solidFill>
              </a:rPr>
              <a:t>δ</a:t>
            </a:r>
            <a:r>
              <a:rPr lang="en-US" b="1" i="1" dirty="0" err="1">
                <a:solidFill>
                  <a:srgbClr val="002060"/>
                </a:solidFill>
              </a:rPr>
              <a:t>ότηση</a:t>
            </a:r>
            <a:r>
              <a:rPr lang="en-US" b="1" i="1" dirty="0">
                <a:solidFill>
                  <a:srgbClr val="002060"/>
                </a:solidFill>
              </a:rPr>
              <a:t> </a:t>
            </a:r>
            <a:r>
              <a:rPr lang="en-US" b="1" i="1" dirty="0" err="1">
                <a:solidFill>
                  <a:srgbClr val="002060"/>
                </a:solidFill>
              </a:rPr>
              <a:t>Κινητικοτήτ</a:t>
            </a:r>
            <a:r>
              <a:rPr lang="el-GR" b="1" i="1" dirty="0">
                <a:solidFill>
                  <a:srgbClr val="002060"/>
                </a:solidFill>
              </a:rPr>
              <a:t>ω</a:t>
            </a:r>
            <a:r>
              <a:rPr lang="en-US" b="1" i="1" dirty="0">
                <a:solidFill>
                  <a:srgbClr val="002060"/>
                </a:solidFill>
              </a:rPr>
              <a:t>ν </a:t>
            </a:r>
            <a:r>
              <a:rPr lang="el-GR" b="1" i="1" dirty="0">
                <a:solidFill>
                  <a:srgbClr val="002060"/>
                </a:solidFill>
              </a:rPr>
              <a:t>προς</a:t>
            </a:r>
            <a:r>
              <a:rPr lang="en-US" b="1" i="1" dirty="0">
                <a:solidFill>
                  <a:srgbClr val="002060"/>
                </a:solidFill>
              </a:rPr>
              <a:t> </a:t>
            </a:r>
            <a:r>
              <a:rPr lang="el-GR" b="1" i="1" dirty="0">
                <a:solidFill>
                  <a:srgbClr val="002060"/>
                </a:solidFill>
              </a:rPr>
              <a:t>Χ</a:t>
            </a:r>
            <a:r>
              <a:rPr lang="en-US" b="1" i="1" dirty="0">
                <a:solidFill>
                  <a:srgbClr val="002060"/>
                </a:solidFill>
              </a:rPr>
              <a:t>ώ</a:t>
            </a:r>
            <a:r>
              <a:rPr lang="el-GR" b="1" i="1" dirty="0">
                <a:solidFill>
                  <a:srgbClr val="002060"/>
                </a:solidFill>
              </a:rPr>
              <a:t>ρ</a:t>
            </a:r>
            <a:r>
              <a:rPr lang="en-US" b="1" i="1" dirty="0">
                <a:solidFill>
                  <a:srgbClr val="002060"/>
                </a:solidFill>
              </a:rPr>
              <a:t>ε</a:t>
            </a:r>
            <a:r>
              <a:rPr lang="el-GR" b="1" i="1" dirty="0">
                <a:solidFill>
                  <a:srgbClr val="002060"/>
                </a:solidFill>
              </a:rPr>
              <a:t>ς</a:t>
            </a:r>
            <a:r>
              <a:rPr lang="en-US" b="1" i="1" dirty="0">
                <a:solidFill>
                  <a:srgbClr val="002060"/>
                </a:solidFill>
              </a:rPr>
              <a:t> </a:t>
            </a:r>
            <a:r>
              <a:rPr lang="el-GR" b="1" i="1" dirty="0">
                <a:solidFill>
                  <a:srgbClr val="002060"/>
                </a:solidFill>
              </a:rPr>
              <a:t>Εταίρους</a:t>
            </a:r>
            <a:r>
              <a:rPr lang="en-US" b="1" i="1" dirty="0">
                <a:solidFill>
                  <a:srgbClr val="002060"/>
                </a:solidFill>
              </a:rPr>
              <a:t> </a:t>
            </a:r>
            <a:r>
              <a:rPr lang="el-GR" b="1" i="1" dirty="0">
                <a:solidFill>
                  <a:srgbClr val="002060"/>
                </a:solidFill>
              </a:rPr>
              <a:t>μ</a:t>
            </a:r>
            <a:r>
              <a:rPr lang="en-US" b="1" i="1" dirty="0">
                <a:solidFill>
                  <a:srgbClr val="002060"/>
                </a:solidFill>
              </a:rPr>
              <a:t>έ</a:t>
            </a:r>
            <a:r>
              <a:rPr lang="el-GR" b="1" i="1" dirty="0">
                <a:solidFill>
                  <a:srgbClr val="002060"/>
                </a:solidFill>
              </a:rPr>
              <a:t>σ</a:t>
            </a:r>
            <a:r>
              <a:rPr lang="en-US" b="1" i="1" dirty="0">
                <a:solidFill>
                  <a:srgbClr val="002060"/>
                </a:solidFill>
              </a:rPr>
              <a:t>ω </a:t>
            </a:r>
            <a:r>
              <a:rPr lang="el-GR" b="1" i="1" dirty="0">
                <a:solidFill>
                  <a:srgbClr val="002060"/>
                </a:solidFill>
              </a:rPr>
              <a:t>τ</a:t>
            </a:r>
            <a:r>
              <a:rPr lang="en-US" b="1" i="1" dirty="0">
                <a:solidFill>
                  <a:srgbClr val="002060"/>
                </a:solidFill>
              </a:rPr>
              <a:t>η</a:t>
            </a:r>
            <a:r>
              <a:rPr lang="el-GR" b="1" i="1" dirty="0">
                <a:solidFill>
                  <a:srgbClr val="002060"/>
                </a:solidFill>
              </a:rPr>
              <a:t>ς</a:t>
            </a:r>
            <a:r>
              <a:rPr lang="en-US" b="1" i="1" dirty="0">
                <a:solidFill>
                  <a:srgbClr val="002060"/>
                </a:solidFill>
              </a:rPr>
              <a:t> </a:t>
            </a:r>
            <a:r>
              <a:rPr lang="el-GR" b="1" i="1" dirty="0">
                <a:solidFill>
                  <a:srgbClr val="002060"/>
                </a:solidFill>
              </a:rPr>
              <a:t>Δ</a:t>
            </a:r>
            <a:r>
              <a:rPr lang="en-US" b="1" i="1" dirty="0">
                <a:solidFill>
                  <a:srgbClr val="002060"/>
                </a:solidFill>
              </a:rPr>
              <a:t>ρ</a:t>
            </a:r>
            <a:r>
              <a:rPr lang="el-GR" b="1" i="1" dirty="0">
                <a:solidFill>
                  <a:srgbClr val="002060"/>
                </a:solidFill>
              </a:rPr>
              <a:t>ά</a:t>
            </a:r>
            <a:r>
              <a:rPr lang="en-US" b="1" i="1" dirty="0">
                <a:solidFill>
                  <a:srgbClr val="002060"/>
                </a:solidFill>
              </a:rPr>
              <a:t>σ</a:t>
            </a:r>
            <a:r>
              <a:rPr lang="el-GR" b="1" i="1" dirty="0">
                <a:solidFill>
                  <a:srgbClr val="002060"/>
                </a:solidFill>
              </a:rPr>
              <a:t>η</a:t>
            </a:r>
            <a:r>
              <a:rPr lang="en-US" b="1" i="1" dirty="0">
                <a:solidFill>
                  <a:srgbClr val="002060"/>
                </a:solidFill>
              </a:rPr>
              <a:t>ς </a:t>
            </a:r>
            <a:r>
              <a:rPr lang="el-GR" b="1" i="1" dirty="0">
                <a:solidFill>
                  <a:srgbClr val="002060"/>
                </a:solidFill>
              </a:rPr>
              <a:t>Κ</a:t>
            </a:r>
            <a:r>
              <a:rPr lang="en-US" b="1" i="1" dirty="0">
                <a:solidFill>
                  <a:srgbClr val="002060"/>
                </a:solidFill>
              </a:rPr>
              <a:t>Α131 </a:t>
            </a:r>
            <a:r>
              <a:rPr lang="el-GR" b="1" i="1" dirty="0">
                <a:solidFill>
                  <a:srgbClr val="002060"/>
                </a:solidFill>
              </a:rPr>
              <a:t>κ</a:t>
            </a:r>
            <a:r>
              <a:rPr lang="en-US" b="1" i="1" dirty="0">
                <a:solidFill>
                  <a:srgbClr val="002060"/>
                </a:solidFill>
              </a:rPr>
              <a:t>α</a:t>
            </a:r>
            <a:r>
              <a:rPr lang="el-GR" b="1" i="1" dirty="0">
                <a:solidFill>
                  <a:srgbClr val="002060"/>
                </a:solidFill>
              </a:rPr>
              <a:t>ι</a:t>
            </a:r>
            <a:r>
              <a:rPr lang="en-US" b="1" i="1" dirty="0">
                <a:solidFill>
                  <a:srgbClr val="002060"/>
                </a:solidFill>
              </a:rPr>
              <a:t> </a:t>
            </a:r>
            <a:r>
              <a:rPr lang="el-GR" b="1" i="1" dirty="0">
                <a:solidFill>
                  <a:srgbClr val="002060"/>
                </a:solidFill>
              </a:rPr>
              <a:t>σ</a:t>
            </a:r>
            <a:r>
              <a:rPr lang="en-US" b="1" i="1" dirty="0">
                <a:solidFill>
                  <a:srgbClr val="002060"/>
                </a:solidFill>
              </a:rPr>
              <a:t>υ</a:t>
            </a:r>
            <a:r>
              <a:rPr lang="el-GR" b="1" i="1" dirty="0">
                <a:solidFill>
                  <a:srgbClr val="002060"/>
                </a:solidFill>
              </a:rPr>
              <a:t>γ</a:t>
            </a:r>
            <a:r>
              <a:rPr lang="en-US" b="1" i="1" dirty="0">
                <a:solidFill>
                  <a:srgbClr val="002060"/>
                </a:solidFill>
              </a:rPr>
              <a:t>κ</a:t>
            </a:r>
            <a:r>
              <a:rPr lang="el-GR" b="1" i="1" dirty="0">
                <a:solidFill>
                  <a:srgbClr val="002060"/>
                </a:solidFill>
              </a:rPr>
              <a:t>ε</a:t>
            </a:r>
            <a:r>
              <a:rPr lang="en-US" b="1" i="1" dirty="0">
                <a:solidFill>
                  <a:srgbClr val="002060"/>
                </a:solidFill>
              </a:rPr>
              <a:t>κ</a:t>
            </a:r>
            <a:r>
              <a:rPr lang="el-GR" b="1" i="1" dirty="0">
                <a:solidFill>
                  <a:srgbClr val="002060"/>
                </a:solidFill>
              </a:rPr>
              <a:t>ρ</a:t>
            </a:r>
            <a:r>
              <a:rPr lang="en-US" b="1" i="1" dirty="0">
                <a:solidFill>
                  <a:srgbClr val="002060"/>
                </a:solidFill>
              </a:rPr>
              <a:t>ι</a:t>
            </a:r>
            <a:r>
              <a:rPr lang="el-GR" b="1" i="1" dirty="0">
                <a:solidFill>
                  <a:srgbClr val="002060"/>
                </a:solidFill>
              </a:rPr>
              <a:t>μ</a:t>
            </a:r>
            <a:r>
              <a:rPr lang="en-US" b="1" i="1" dirty="0">
                <a:solidFill>
                  <a:srgbClr val="002060"/>
                </a:solidFill>
              </a:rPr>
              <a:t>έ</a:t>
            </a:r>
            <a:r>
              <a:rPr lang="el-GR" b="1" i="1" dirty="0">
                <a:solidFill>
                  <a:srgbClr val="002060"/>
                </a:solidFill>
              </a:rPr>
              <a:t>ν</a:t>
            </a:r>
            <a:r>
              <a:rPr lang="en-US" b="1" i="1" dirty="0">
                <a:solidFill>
                  <a:srgbClr val="002060"/>
                </a:solidFill>
              </a:rPr>
              <a:t>α </a:t>
            </a:r>
            <a:r>
              <a:rPr lang="el-GR" b="1" i="1" dirty="0">
                <a:solidFill>
                  <a:srgbClr val="002060"/>
                </a:solidFill>
              </a:rPr>
              <a:t>χ</a:t>
            </a:r>
            <a:r>
              <a:rPr lang="en-US" b="1" i="1" dirty="0">
                <a:solidFill>
                  <a:srgbClr val="002060"/>
                </a:solidFill>
              </a:rPr>
              <a:t>ρ</a:t>
            </a:r>
            <a:r>
              <a:rPr lang="el-GR" b="1" i="1" dirty="0">
                <a:solidFill>
                  <a:srgbClr val="002060"/>
                </a:solidFill>
              </a:rPr>
              <a:t>ή</a:t>
            </a:r>
            <a:r>
              <a:rPr lang="en-US" b="1" i="1" dirty="0">
                <a:solidFill>
                  <a:srgbClr val="002060"/>
                </a:solidFill>
              </a:rPr>
              <a:t>σ</a:t>
            </a:r>
            <a:r>
              <a:rPr lang="el-GR" b="1" i="1" dirty="0">
                <a:solidFill>
                  <a:srgbClr val="002060"/>
                </a:solidFill>
              </a:rPr>
              <a:t>η</a:t>
            </a:r>
            <a:r>
              <a:rPr lang="en-US" b="1" i="1" dirty="0">
                <a:solidFill>
                  <a:srgbClr val="002060"/>
                </a:solidFill>
              </a:rPr>
              <a:t> </a:t>
            </a:r>
            <a:r>
              <a:rPr lang="el-GR" b="1" i="1" dirty="0">
                <a:solidFill>
                  <a:srgbClr val="002060"/>
                </a:solidFill>
              </a:rPr>
              <a:t>έ</a:t>
            </a:r>
            <a:r>
              <a:rPr lang="en-US" b="1" i="1" dirty="0">
                <a:solidFill>
                  <a:srgbClr val="002060"/>
                </a:solidFill>
              </a:rPr>
              <a:t>ω</a:t>
            </a:r>
            <a:r>
              <a:rPr lang="el-GR" b="1" i="1" dirty="0">
                <a:solidFill>
                  <a:srgbClr val="002060"/>
                </a:solidFill>
              </a:rPr>
              <a:t>ς</a:t>
            </a:r>
            <a:r>
              <a:rPr lang="en-US" b="1" i="1" dirty="0">
                <a:solidFill>
                  <a:srgbClr val="002060"/>
                </a:solidFill>
              </a:rPr>
              <a:t> max 20% </a:t>
            </a:r>
            <a:r>
              <a:rPr lang="el-GR" b="1" i="1" dirty="0">
                <a:solidFill>
                  <a:srgbClr val="002060"/>
                </a:solidFill>
              </a:rPr>
              <a:t>τ</a:t>
            </a:r>
            <a:r>
              <a:rPr lang="en-US" b="1" i="1" dirty="0">
                <a:solidFill>
                  <a:srgbClr val="002060"/>
                </a:solidFill>
              </a:rPr>
              <a:t>ω</a:t>
            </a:r>
            <a:r>
              <a:rPr lang="el-GR" b="1" i="1" dirty="0">
                <a:solidFill>
                  <a:srgbClr val="002060"/>
                </a:solidFill>
              </a:rPr>
              <a:t>ν</a:t>
            </a:r>
            <a:r>
              <a:rPr lang="en-US" b="1" i="1" dirty="0">
                <a:solidFill>
                  <a:srgbClr val="002060"/>
                </a:solidFill>
              </a:rPr>
              <a:t> </a:t>
            </a:r>
            <a:r>
              <a:rPr lang="el-GR" b="1" i="1" dirty="0">
                <a:solidFill>
                  <a:srgbClr val="002060"/>
                </a:solidFill>
              </a:rPr>
              <a:t>δ</a:t>
            </a:r>
            <a:r>
              <a:rPr lang="en-US" b="1" i="1" dirty="0">
                <a:solidFill>
                  <a:srgbClr val="002060"/>
                </a:solidFill>
              </a:rPr>
              <a:t>ι</a:t>
            </a:r>
            <a:r>
              <a:rPr lang="el-GR" b="1" i="1" dirty="0">
                <a:solidFill>
                  <a:srgbClr val="002060"/>
                </a:solidFill>
              </a:rPr>
              <a:t>α</a:t>
            </a:r>
            <a:r>
              <a:rPr lang="en-US" b="1" i="1" dirty="0" err="1">
                <a:solidFill>
                  <a:srgbClr val="002060"/>
                </a:solidFill>
              </a:rPr>
              <a:t>θέσιμων</a:t>
            </a:r>
            <a:r>
              <a:rPr lang="en-US" b="1" i="1" dirty="0">
                <a:solidFill>
                  <a:srgbClr val="002060"/>
                </a:solidFill>
              </a:rPr>
              <a:t> </a:t>
            </a:r>
            <a:r>
              <a:rPr lang="en-US" b="1" i="1" dirty="0" err="1">
                <a:solidFill>
                  <a:srgbClr val="002060"/>
                </a:solidFill>
              </a:rPr>
              <a:t>κονδυ</a:t>
            </a:r>
            <a:r>
              <a:rPr lang="el-GR" b="1" i="1" dirty="0">
                <a:solidFill>
                  <a:srgbClr val="002060"/>
                </a:solidFill>
              </a:rPr>
              <a:t>λ</a:t>
            </a:r>
            <a:r>
              <a:rPr lang="en-US" b="1" i="1" dirty="0">
                <a:solidFill>
                  <a:srgbClr val="002060"/>
                </a:solidFill>
              </a:rPr>
              <a:t>ί</a:t>
            </a:r>
            <a:r>
              <a:rPr lang="el-GR" b="1" i="1" dirty="0">
                <a:solidFill>
                  <a:srgbClr val="002060"/>
                </a:solidFill>
              </a:rPr>
              <a:t>ω</a:t>
            </a:r>
            <a:r>
              <a:rPr lang="en-US" b="1" i="1" dirty="0">
                <a:solidFill>
                  <a:srgbClr val="002060"/>
                </a:solidFill>
              </a:rPr>
              <a:t>ν </a:t>
            </a:r>
            <a:r>
              <a:rPr lang="el-GR" b="1" i="1" dirty="0">
                <a:solidFill>
                  <a:srgbClr val="002060"/>
                </a:solidFill>
              </a:rPr>
              <a:t>Κ</a:t>
            </a:r>
            <a:r>
              <a:rPr lang="en-US" b="1" i="1" dirty="0">
                <a:solidFill>
                  <a:srgbClr val="002060"/>
                </a:solidFill>
              </a:rPr>
              <a:t>Α131 </a:t>
            </a:r>
            <a:r>
              <a:rPr lang="el-GR" b="1" i="1" dirty="0">
                <a:solidFill>
                  <a:srgbClr val="002060"/>
                </a:solidFill>
              </a:rPr>
              <a:t>γ</a:t>
            </a:r>
            <a:r>
              <a:rPr lang="en-US" b="1" i="1" dirty="0">
                <a:solidFill>
                  <a:srgbClr val="002060"/>
                </a:solidFill>
              </a:rPr>
              <a:t>ι</a:t>
            </a:r>
            <a:r>
              <a:rPr lang="el-GR" b="1" i="1" dirty="0">
                <a:solidFill>
                  <a:srgbClr val="002060"/>
                </a:solidFill>
              </a:rPr>
              <a:t>α</a:t>
            </a:r>
            <a:r>
              <a:rPr lang="en-US" b="1" i="1" dirty="0">
                <a:solidFill>
                  <a:srgbClr val="002060"/>
                </a:solidFill>
              </a:rPr>
              <a:t> </a:t>
            </a:r>
            <a:r>
              <a:rPr lang="el-GR" b="1" i="1" dirty="0">
                <a:solidFill>
                  <a:srgbClr val="002060"/>
                </a:solidFill>
              </a:rPr>
              <a:t>Δ</a:t>
            </a:r>
            <a:r>
              <a:rPr lang="en-US" b="1" i="1" dirty="0">
                <a:solidFill>
                  <a:srgbClr val="002060"/>
                </a:solidFill>
              </a:rPr>
              <a:t>ι</a:t>
            </a:r>
            <a:r>
              <a:rPr lang="el-GR" b="1" i="1" dirty="0">
                <a:solidFill>
                  <a:srgbClr val="002060"/>
                </a:solidFill>
              </a:rPr>
              <a:t>ε</a:t>
            </a:r>
            <a:r>
              <a:rPr lang="en-US" b="1" i="1" dirty="0">
                <a:solidFill>
                  <a:srgbClr val="002060"/>
                </a:solidFill>
              </a:rPr>
              <a:t>θ</a:t>
            </a:r>
            <a:r>
              <a:rPr lang="el-GR" b="1" i="1" dirty="0">
                <a:solidFill>
                  <a:srgbClr val="002060"/>
                </a:solidFill>
              </a:rPr>
              <a:t>ν</a:t>
            </a:r>
            <a:r>
              <a:rPr lang="en-US" b="1" i="1" dirty="0">
                <a:solidFill>
                  <a:srgbClr val="002060"/>
                </a:solidFill>
              </a:rPr>
              <a:t>ή </a:t>
            </a:r>
            <a:r>
              <a:rPr lang="el-GR" b="1" i="1" dirty="0">
                <a:solidFill>
                  <a:srgbClr val="002060"/>
                </a:solidFill>
              </a:rPr>
              <a:t>Κ</a:t>
            </a:r>
            <a:r>
              <a:rPr lang="en-US" b="1" i="1" dirty="0">
                <a:solidFill>
                  <a:srgbClr val="002060"/>
                </a:solidFill>
              </a:rPr>
              <a:t>ι</a:t>
            </a:r>
            <a:r>
              <a:rPr lang="el-GR" b="1" i="1" dirty="0">
                <a:solidFill>
                  <a:srgbClr val="002060"/>
                </a:solidFill>
              </a:rPr>
              <a:t>ν</a:t>
            </a:r>
            <a:r>
              <a:rPr lang="en-US" b="1" i="1" dirty="0">
                <a:solidFill>
                  <a:srgbClr val="002060"/>
                </a:solidFill>
              </a:rPr>
              <a:t>η</a:t>
            </a:r>
            <a:r>
              <a:rPr lang="el-GR" b="1" i="1" dirty="0">
                <a:solidFill>
                  <a:srgbClr val="002060"/>
                </a:solidFill>
              </a:rPr>
              <a:t>τ</a:t>
            </a:r>
            <a:r>
              <a:rPr lang="en-US" b="1" i="1" dirty="0">
                <a:solidFill>
                  <a:srgbClr val="002060"/>
                </a:solidFill>
              </a:rPr>
              <a:t>ι</a:t>
            </a:r>
            <a:r>
              <a:rPr lang="el-GR" b="1" i="1" dirty="0">
                <a:solidFill>
                  <a:srgbClr val="002060"/>
                </a:solidFill>
              </a:rPr>
              <a:t>κ</a:t>
            </a:r>
            <a:r>
              <a:rPr lang="en-US" b="1" i="1" dirty="0">
                <a:solidFill>
                  <a:srgbClr val="002060"/>
                </a:solidFill>
              </a:rPr>
              <a:t>ό</a:t>
            </a:r>
            <a:r>
              <a:rPr lang="el-GR" b="1" i="1" dirty="0">
                <a:solidFill>
                  <a:srgbClr val="002060"/>
                </a:solidFill>
              </a:rPr>
              <a:t>τ</a:t>
            </a:r>
            <a:r>
              <a:rPr lang="en-US" b="1" i="1" dirty="0">
                <a:solidFill>
                  <a:srgbClr val="002060"/>
                </a:solidFill>
              </a:rPr>
              <a:t>η</a:t>
            </a:r>
            <a:r>
              <a:rPr lang="el-GR" b="1" i="1" dirty="0">
                <a:solidFill>
                  <a:srgbClr val="002060"/>
                </a:solidFill>
              </a:rPr>
              <a:t>τ</a:t>
            </a:r>
            <a:r>
              <a:rPr lang="en-US" b="1" i="1" dirty="0">
                <a:solidFill>
                  <a:srgbClr val="002060"/>
                </a:solidFill>
              </a:rPr>
              <a:t>α</a:t>
            </a:r>
            <a:r>
              <a:rPr lang="el-GR" b="1" i="1" dirty="0">
                <a:solidFill>
                  <a:srgbClr val="002060"/>
                </a:solidFill>
              </a:rPr>
              <a:t> (Περιφέρειες 1-14)</a:t>
            </a:r>
          </a:p>
        </p:txBody>
      </p:sp>
      <p:pic>
        <p:nvPicPr>
          <p:cNvPr id="2" name="Εικόνα 1">
            <a:extLst>
              <a:ext uri="{FF2B5EF4-FFF2-40B4-BE49-F238E27FC236}">
                <a16:creationId xmlns:a16="http://schemas.microsoft.com/office/drawing/2014/main" id="{49864C9B-A29D-E427-CBF5-85282D262EDD}"/>
              </a:ext>
            </a:extLst>
          </p:cNvPr>
          <p:cNvPicPr>
            <a:picLocks noChangeAspect="1"/>
          </p:cNvPicPr>
          <p:nvPr/>
        </p:nvPicPr>
        <p:blipFill>
          <a:blip r:embed="rId5"/>
          <a:stretch>
            <a:fillRect/>
          </a:stretch>
        </p:blipFill>
        <p:spPr>
          <a:xfrm>
            <a:off x="290864" y="359241"/>
            <a:ext cx="1943099" cy="676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464140" y="2107832"/>
            <a:ext cx="11114450" cy="4030078"/>
          </a:xfrm>
          <a:prstGeom prst="rect">
            <a:avLst/>
          </a:prstGeom>
          <a:solidFill>
            <a:schemeClr val="accent1">
              <a:lumMod val="20000"/>
              <a:lumOff val="80000"/>
            </a:schemeClr>
          </a:solidFill>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Wingdings" panose="05000000000000000000" pitchFamily="2" charset="2"/>
              <a:buChar char="ü"/>
            </a:pPr>
            <a:endParaRPr lang="el-GR"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Σεβασμός των αξιών της ΕΕ</a:t>
            </a:r>
            <a:endParaRPr lang="en-US"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Προστασία, υγεία και ασφάλεια των συμμετεχόντων </a:t>
            </a:r>
            <a:endParaRPr lang="en-US"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Πολυγλωσσία</a:t>
            </a:r>
            <a:endParaRPr lang="en-US"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Διεθνής διάσταση </a:t>
            </a:r>
            <a:endParaRPr lang="en-US"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Αναγνώριση και επικύρωση δεξιοτήτων και προσόντων </a:t>
            </a:r>
            <a:endParaRPr lang="en-US" sz="2000" dirty="0">
              <a:solidFill>
                <a:prstClr val="black"/>
              </a:solidFill>
            </a:endParaRPr>
          </a:p>
          <a:p>
            <a:pPr marL="342900" lvl="0" indent="-342900" algn="l">
              <a:buFont typeface="Wingdings" panose="05000000000000000000" pitchFamily="2" charset="2"/>
              <a:buChar char="ü"/>
            </a:pPr>
            <a:r>
              <a:rPr lang="el-GR" sz="2000" dirty="0">
                <a:solidFill>
                  <a:prstClr val="black"/>
                </a:solidFill>
              </a:rPr>
              <a:t>Γνωστοποίηση των σχεδίων και των αποτελεσμάτων τους για μεγιστοποίηση του αντίκτυπου </a:t>
            </a:r>
          </a:p>
          <a:p>
            <a:pPr marL="342900" lvl="0" indent="-342900" algn="l">
              <a:buFont typeface="Wingdings" panose="05000000000000000000" pitchFamily="2" charset="2"/>
              <a:buChar char="ü"/>
            </a:pPr>
            <a:r>
              <a:rPr lang="el-GR" sz="2000" dirty="0">
                <a:solidFill>
                  <a:prstClr val="black"/>
                </a:solidFill>
              </a:rPr>
              <a:t>Υποχρέωση ανοικτής πρόσβασης για εκπαιδευτικό υλικό </a:t>
            </a:r>
          </a:p>
          <a:p>
            <a:pPr marL="342900" lvl="0" indent="-342900" algn="l">
              <a:buFont typeface="Wingdings" panose="05000000000000000000" pitchFamily="2" charset="2"/>
              <a:buChar char="ü"/>
            </a:pPr>
            <a:r>
              <a:rPr lang="el-GR" sz="2000" dirty="0">
                <a:solidFill>
                  <a:prstClr val="black"/>
                </a:solidFill>
              </a:rPr>
              <a:t>Ανοικτή πρόσβαση για έρευνα και δεδομένα </a:t>
            </a:r>
          </a:p>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838200" y="997787"/>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3600" b="1" dirty="0">
                <a:solidFill>
                  <a:srgbClr val="002060"/>
                </a:solidFill>
              </a:rPr>
              <a:t>Σημαντικά Χαρακτηριστικά του Προγράμματος E</a:t>
            </a:r>
            <a:r>
              <a:rPr lang="en-US" sz="3600" b="1" dirty="0" err="1">
                <a:solidFill>
                  <a:srgbClr val="002060"/>
                </a:solidFill>
              </a:rPr>
              <a:t>rasmus</a:t>
            </a:r>
            <a:r>
              <a:rPr lang="el-GR" sz="3600" b="1" dirty="0">
                <a:solidFill>
                  <a:srgbClr val="002060"/>
                </a:solidFill>
              </a:rPr>
              <a:t>+ </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3</a:t>
            </a:fld>
            <a:endParaRPr lang="en-US"/>
          </a:p>
        </p:txBody>
      </p:sp>
      <p:pic>
        <p:nvPicPr>
          <p:cNvPr id="2" name="Εικόνα 1">
            <a:extLst>
              <a:ext uri="{FF2B5EF4-FFF2-40B4-BE49-F238E27FC236}">
                <a16:creationId xmlns:a16="http://schemas.microsoft.com/office/drawing/2014/main" id="{12582A08-2C1A-DB36-ADD9-E651F07CA440}"/>
              </a:ext>
            </a:extLst>
          </p:cNvPr>
          <p:cNvPicPr>
            <a:picLocks noChangeAspect="1"/>
          </p:cNvPicPr>
          <p:nvPr/>
        </p:nvPicPr>
        <p:blipFill>
          <a:blip r:embed="rId4"/>
          <a:stretch>
            <a:fillRect/>
          </a:stretch>
        </p:blipFill>
        <p:spPr>
          <a:xfrm>
            <a:off x="464140" y="321072"/>
            <a:ext cx="1944793"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02980" y="1199547"/>
            <a:ext cx="11386039" cy="535531"/>
          </a:xfrm>
          <a:prstGeom prst="rect">
            <a:avLst/>
          </a:prstGeom>
        </p:spPr>
        <p:txBody>
          <a:bodyPr wrap="square">
            <a:spAutoFit/>
          </a:bodyPr>
          <a:lstStyle/>
          <a:p>
            <a:pPr algn="ctr"/>
            <a:r>
              <a:rPr lang="el-GR" sz="3200" b="1" dirty="0">
                <a:solidFill>
                  <a:srgbClr val="002060"/>
                </a:solidFill>
              </a:rPr>
              <a:t>Διεθνής εξερχόμενη κινητικότητα στη Δράση ΚΑ131 </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30</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0" name="9 - Θέση περιεχομένου"/>
          <p:cNvSpPr>
            <a:spLocks noGrp="1"/>
          </p:cNvSpPr>
          <p:nvPr>
            <p:ph idx="1"/>
          </p:nvPr>
        </p:nvSpPr>
        <p:spPr>
          <a:xfrm>
            <a:off x="532041" y="1824579"/>
            <a:ext cx="10645100" cy="4674179"/>
          </a:xfrm>
        </p:spPr>
        <p:txBody>
          <a:bodyPr>
            <a:normAutofit lnSpcReduction="10000"/>
          </a:bodyPr>
          <a:lstStyle/>
          <a:p>
            <a:pPr algn="just"/>
            <a:r>
              <a:rPr lang="el-GR" sz="2000" dirty="0"/>
              <a:t>Στο έντυπο αίτησης επιχορήγησης KA131, ο αιτών (ένα μεμονωμένο Ίδρυμα ή ένας Όμιλος Κινητικότητας) καλείται να δηλώσει ένα εκτιμώμενο </a:t>
            </a:r>
            <a:r>
              <a:rPr lang="el-GR" sz="2000" b="1" dirty="0"/>
              <a:t>ποσοστό</a:t>
            </a:r>
            <a:r>
              <a:rPr lang="el-GR" sz="2000" dirty="0"/>
              <a:t> της επιχορήγησης του Σχεδίου που πρόκειται να χρησιμοποιήσει </a:t>
            </a:r>
            <a:r>
              <a:rPr lang="el-GR" sz="2000" b="1" dirty="0"/>
              <a:t>για Διεθνή Κινητικότητα </a:t>
            </a:r>
            <a:r>
              <a:rPr lang="el-GR" sz="2000" dirty="0"/>
              <a:t>(μεταξύ 0% και 20%). </a:t>
            </a:r>
          </a:p>
          <a:p>
            <a:pPr marL="0" indent="0" algn="just">
              <a:buNone/>
            </a:pPr>
            <a:endParaRPr lang="en-US" sz="2000" dirty="0"/>
          </a:p>
          <a:p>
            <a:pPr algn="just"/>
            <a:r>
              <a:rPr lang="el-GR" sz="2000" dirty="0"/>
              <a:t>Το </a:t>
            </a:r>
            <a:r>
              <a:rPr lang="el-GR" sz="2000" b="1" dirty="0"/>
              <a:t>προβλεπόμενο ποσοστό</a:t>
            </a:r>
            <a:r>
              <a:rPr lang="el-GR" sz="2000" dirty="0"/>
              <a:t> </a:t>
            </a:r>
            <a:r>
              <a:rPr lang="el-GR" sz="2000" u="sng" dirty="0"/>
              <a:t>δεν</a:t>
            </a:r>
            <a:r>
              <a:rPr lang="el-GR" sz="2000" dirty="0"/>
              <a:t> θα αποτελεί στόχο </a:t>
            </a:r>
            <a:r>
              <a:rPr lang="el-GR" sz="2000" u="sng" dirty="0"/>
              <a:t>ούτε</a:t>
            </a:r>
            <a:r>
              <a:rPr lang="el-GR" sz="2000" dirty="0"/>
              <a:t> θα χρησιμοποιηθεί </a:t>
            </a:r>
            <a:r>
              <a:rPr lang="en-US" sz="2000" dirty="0" err="1"/>
              <a:t>για</a:t>
            </a:r>
            <a:r>
              <a:rPr lang="en-US" sz="2000" dirty="0"/>
              <a:t> </a:t>
            </a:r>
            <a:r>
              <a:rPr lang="en-US" sz="2000" dirty="0" err="1"/>
              <a:t>την</a:t>
            </a:r>
            <a:r>
              <a:rPr lang="en-US" sz="2000" dirty="0"/>
              <a:t> </a:t>
            </a:r>
            <a:r>
              <a:rPr lang="el-GR" sz="2000" dirty="0"/>
              <a:t>κατανομή της </a:t>
            </a:r>
            <a:r>
              <a:rPr lang="en-US" sz="2000" dirty="0" err="1"/>
              <a:t>χρηματοδότησης</a:t>
            </a:r>
            <a:r>
              <a:rPr lang="el-GR" sz="2000" dirty="0"/>
              <a:t>. Θα εμφανίζεται στον προϋπολογισμό του </a:t>
            </a:r>
            <a:r>
              <a:rPr lang="en-US" sz="2000" dirty="0" err="1"/>
              <a:t>Σχεδίου</a:t>
            </a:r>
            <a:r>
              <a:rPr lang="en-US" sz="2000" dirty="0"/>
              <a:t> </a:t>
            </a:r>
            <a:r>
              <a:rPr lang="el-GR" sz="2000" dirty="0"/>
              <a:t>στη </a:t>
            </a:r>
            <a:r>
              <a:rPr lang="en-US" sz="2000" dirty="0" err="1"/>
              <a:t>Σύμβαση</a:t>
            </a:r>
            <a:r>
              <a:rPr lang="en-US" sz="2000" dirty="0"/>
              <a:t> Ε</a:t>
            </a:r>
            <a:r>
              <a:rPr lang="el-GR" sz="2000" dirty="0" err="1"/>
              <a:t>πιχορήγησης</a:t>
            </a:r>
            <a:r>
              <a:rPr lang="el-GR" sz="2000" dirty="0"/>
              <a:t>. </a:t>
            </a:r>
          </a:p>
          <a:p>
            <a:pPr marL="0" indent="0" algn="just">
              <a:buNone/>
            </a:pPr>
            <a:endParaRPr lang="en-US" sz="2000" dirty="0"/>
          </a:p>
          <a:p>
            <a:pPr algn="just"/>
            <a:r>
              <a:rPr lang="el-GR" sz="2000" dirty="0"/>
              <a:t>Παρέχει μια ένδειξη </a:t>
            </a:r>
            <a:r>
              <a:rPr lang="en-US" sz="2000" dirty="0" err="1"/>
              <a:t>στην</a:t>
            </a:r>
            <a:r>
              <a:rPr lang="en-US" sz="2000" dirty="0"/>
              <a:t> </a:t>
            </a:r>
            <a:r>
              <a:rPr lang="en-US" sz="2000" dirty="0" err="1"/>
              <a:t>Εθνική</a:t>
            </a:r>
            <a:r>
              <a:rPr lang="en-US" sz="2000" dirty="0"/>
              <a:t> </a:t>
            </a:r>
            <a:r>
              <a:rPr lang="en-US" sz="2000" dirty="0" err="1"/>
              <a:t>Μονάδα</a:t>
            </a:r>
            <a:r>
              <a:rPr lang="en-US" sz="2000" dirty="0"/>
              <a:t> </a:t>
            </a:r>
            <a:r>
              <a:rPr lang="el-GR" sz="2000" dirty="0"/>
              <a:t>και την Ευρωπαϊκή Επιτροπή σχετικά με το γενικό επίπεδο ενδιαφέροντος για την υιοθέτηση της Διεθνούς Κινητικότητας. Ο μελλοντικός δικαιούχος </a:t>
            </a:r>
            <a:r>
              <a:rPr lang="el-GR" sz="2000" u="sng" dirty="0"/>
              <a:t>δεν περιορίζεται στο εκτιμώμενο ποσοστό</a:t>
            </a:r>
            <a:r>
              <a:rPr lang="el-GR" sz="2000" dirty="0"/>
              <a:t> που έχει δηλωθεί στην αίτηση, </a:t>
            </a:r>
            <a:r>
              <a:rPr lang="el-GR" sz="2000" u="sng" dirty="0"/>
              <a:t>εάν είναι χαμηλότερο από 20%. </a:t>
            </a:r>
          </a:p>
          <a:p>
            <a:pPr marL="0" indent="0" algn="just">
              <a:buNone/>
            </a:pPr>
            <a:endParaRPr lang="el-GR" sz="2000" u="sng" dirty="0"/>
          </a:p>
          <a:p>
            <a:pPr algn="just"/>
            <a:r>
              <a:rPr lang="el-GR" sz="2000" dirty="0"/>
              <a:t>Προκειμένου να υπάρχει μια καλή πρόβλεψη σε εθνικό και ευρωπαϊκό επίπεδο, ζητείται από τον αιτούντα να δηλώσει ένα </a:t>
            </a:r>
            <a:r>
              <a:rPr lang="el-GR" sz="2000" b="1" dirty="0"/>
              <a:t>ποσοστό</a:t>
            </a:r>
            <a:r>
              <a:rPr lang="el-GR" sz="2000" dirty="0"/>
              <a:t> που αποτελεί </a:t>
            </a:r>
            <a:r>
              <a:rPr lang="el-GR" sz="2000" b="1" dirty="0"/>
              <a:t>μια ρεαλιστική εκτίμηση της ικανότητας  </a:t>
            </a:r>
            <a:r>
              <a:rPr lang="el-GR" sz="2000" dirty="0"/>
              <a:t>του Ιδρύματος </a:t>
            </a:r>
            <a:r>
              <a:rPr lang="el-GR" sz="2000" b="1" dirty="0"/>
              <a:t>να αναπτύξει Διεθνή Κινητικότητα </a:t>
            </a:r>
            <a:r>
              <a:rPr lang="el-GR" sz="2000" dirty="0"/>
              <a:t>στο πλαίσιο του Σχεδίου KA131. </a:t>
            </a:r>
          </a:p>
        </p:txBody>
      </p:sp>
      <p:pic>
        <p:nvPicPr>
          <p:cNvPr id="2" name="Εικόνα 1">
            <a:extLst>
              <a:ext uri="{FF2B5EF4-FFF2-40B4-BE49-F238E27FC236}">
                <a16:creationId xmlns:a16="http://schemas.microsoft.com/office/drawing/2014/main" id="{ED5E8134-DA82-CCCB-F9C2-F02B05234B52}"/>
              </a:ext>
            </a:extLst>
          </p:cNvPr>
          <p:cNvPicPr>
            <a:picLocks noChangeAspect="1"/>
          </p:cNvPicPr>
          <p:nvPr/>
        </p:nvPicPr>
        <p:blipFill>
          <a:blip r:embed="rId4"/>
          <a:stretch>
            <a:fillRect/>
          </a:stretch>
        </p:blipFill>
        <p:spPr>
          <a:xfrm>
            <a:off x="290864" y="359241"/>
            <a:ext cx="1943099" cy="6767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02980" y="1104261"/>
            <a:ext cx="11386039" cy="535531"/>
          </a:xfrm>
          <a:prstGeom prst="rect">
            <a:avLst/>
          </a:prstGeom>
        </p:spPr>
        <p:txBody>
          <a:bodyPr wrap="square">
            <a:spAutoFit/>
          </a:bodyPr>
          <a:lstStyle/>
          <a:p>
            <a:pPr algn="ctr"/>
            <a:r>
              <a:rPr lang="el-GR" sz="3200" b="1" dirty="0">
                <a:solidFill>
                  <a:srgbClr val="002060"/>
                </a:solidFill>
              </a:rPr>
              <a:t>Διεθνής εξερχόμενη κινητικότητα στη Δράση ΚΑ131 </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31</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0" name="9 - Θέση περιεχομένου"/>
          <p:cNvSpPr>
            <a:spLocks noGrp="1"/>
          </p:cNvSpPr>
          <p:nvPr>
            <p:ph idx="1"/>
          </p:nvPr>
        </p:nvSpPr>
        <p:spPr>
          <a:xfrm>
            <a:off x="718886" y="1819727"/>
            <a:ext cx="10893993" cy="5038273"/>
          </a:xfrm>
        </p:spPr>
        <p:txBody>
          <a:bodyPr>
            <a:normAutofit lnSpcReduction="10000"/>
          </a:bodyPr>
          <a:lstStyle/>
          <a:p>
            <a:pPr marL="0" indent="0" algn="just">
              <a:buNone/>
            </a:pPr>
            <a:r>
              <a:rPr lang="el-GR" sz="2200" b="1" u="sng" dirty="0"/>
              <a:t>Μέσα σε αυτό το ποσοστό του προϋπολογισμού, να ληφθεί υπόψη ότι τα κονδύλια για τη διεθνή κινητικότητα αποτελούνται από</a:t>
            </a:r>
            <a:r>
              <a:rPr lang="el-GR" sz="2200" dirty="0"/>
              <a:t>:  </a:t>
            </a:r>
            <a:endParaRPr lang="en-US" sz="2200" dirty="0"/>
          </a:p>
          <a:p>
            <a:pPr algn="just"/>
            <a:r>
              <a:rPr lang="el-GR" sz="2200" dirty="0"/>
              <a:t>Επιχορηγήσεις κινητικότητας για εξερχόμενους φοιτητές και προσωπικό σε Χώρες Εταίρους (όλα τα κονδύλια επιχορήγησης, συμπεριλαμβανομένων των έκτακτων δαπανών για κάλυψη υψηλού κόστους μετακίνησης) </a:t>
            </a:r>
            <a:endParaRPr lang="en-US" sz="2200" dirty="0"/>
          </a:p>
          <a:p>
            <a:pPr algn="just"/>
            <a:r>
              <a:rPr lang="el-GR" sz="2200" dirty="0"/>
              <a:t>Οργανωτική υποστήριξη για όλες τις διεθνείς κινητικότητες</a:t>
            </a:r>
            <a:r>
              <a:rPr lang="en-US" sz="2200" dirty="0"/>
              <a:t>.</a:t>
            </a:r>
            <a:endParaRPr lang="el-GR" sz="2200" dirty="0"/>
          </a:p>
          <a:p>
            <a:pPr algn="just"/>
            <a:r>
              <a:rPr lang="el-GR" sz="2200" dirty="0"/>
              <a:t>Κατά τον προσδιορισμό του αιτούμενου ποσοστού διεθνών κινητικοτήτων, πρέπει να ληφθεί υπόψη ότι κατά μέσο όρο </a:t>
            </a:r>
            <a:r>
              <a:rPr lang="el-GR" sz="2200" u="sng" dirty="0"/>
              <a:t>τα ποσά επιχορήγησης των διεθνών κινητικοτήτων</a:t>
            </a:r>
            <a:r>
              <a:rPr lang="el-GR" sz="2200" dirty="0"/>
              <a:t> φοιτητών και προσωπικού </a:t>
            </a:r>
            <a:r>
              <a:rPr lang="el-GR" sz="2200" b="1" dirty="0"/>
              <a:t>είναι σχεδόν διπλάσια </a:t>
            </a:r>
            <a:r>
              <a:rPr lang="el-GR" sz="2200" dirty="0"/>
              <a:t>από τα αντίστοιχα των κινητικοτήτων </a:t>
            </a:r>
            <a:r>
              <a:rPr lang="el-GR" sz="2200" u="sng" dirty="0"/>
              <a:t>εντός των Χωρών του Προγράμματος</a:t>
            </a:r>
            <a:r>
              <a:rPr lang="el-GR" sz="2200" dirty="0"/>
              <a:t>.</a:t>
            </a:r>
          </a:p>
          <a:p>
            <a:pPr algn="just"/>
            <a:r>
              <a:rPr lang="el-GR" sz="2200" dirty="0"/>
              <a:t>Οι νέοι τύποι κινητικότητας θα ληφθούν υπόψη κατά το στάδιο κατανομής της χρηματοδότησης από την ΕΜΣ/ΙΚΥ, συμπεριλαμβανομένου του επιπέδου ενδιαφέροντος για Διεθνή Κινητικότητα. </a:t>
            </a:r>
          </a:p>
          <a:p>
            <a:pPr algn="just"/>
            <a:r>
              <a:rPr lang="el-GR" sz="2200" dirty="0"/>
              <a:t>Η επιτυχής υλοποίηση της Διεθνούς Κινητικότητας θα έχει θετικό αντίκτυπο στην κατανομή επιχορήγησης μελλοντικών αιτήσεων χρηματοδότησης.</a:t>
            </a:r>
          </a:p>
          <a:p>
            <a:pPr algn="just"/>
            <a:endParaRPr lang="en-US" sz="2400" dirty="0"/>
          </a:p>
        </p:txBody>
      </p:sp>
      <p:pic>
        <p:nvPicPr>
          <p:cNvPr id="2" name="Εικόνα 1">
            <a:extLst>
              <a:ext uri="{FF2B5EF4-FFF2-40B4-BE49-F238E27FC236}">
                <a16:creationId xmlns:a16="http://schemas.microsoft.com/office/drawing/2014/main" id="{69C6C1D8-C4D7-43B9-EA11-AA799B45F7BA}"/>
              </a:ext>
            </a:extLst>
          </p:cNvPr>
          <p:cNvPicPr>
            <a:picLocks noChangeAspect="1"/>
          </p:cNvPicPr>
          <p:nvPr/>
        </p:nvPicPr>
        <p:blipFill>
          <a:blip r:embed="rId4"/>
          <a:stretch>
            <a:fillRect/>
          </a:stretch>
        </p:blipFill>
        <p:spPr>
          <a:xfrm>
            <a:off x="290864" y="359241"/>
            <a:ext cx="1943099" cy="6767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72207" y="1110045"/>
            <a:ext cx="11386039" cy="535531"/>
          </a:xfrm>
          <a:prstGeom prst="rect">
            <a:avLst/>
          </a:prstGeom>
        </p:spPr>
        <p:txBody>
          <a:bodyPr wrap="square">
            <a:spAutoFit/>
          </a:bodyPr>
          <a:lstStyle/>
          <a:p>
            <a:pPr algn="ctr"/>
            <a:r>
              <a:rPr lang="el-GR" sz="3200" b="1" dirty="0">
                <a:solidFill>
                  <a:srgbClr val="002060"/>
                </a:solidFill>
              </a:rPr>
              <a:t>Διεθνής εξερχόμενη κινητικότητα στη Δράση ΚΑ131 </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32</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1" name="2 - Θέση περιεχομένου"/>
          <p:cNvSpPr>
            <a:spLocks noGrp="1"/>
          </p:cNvSpPr>
          <p:nvPr>
            <p:ph idx="1"/>
          </p:nvPr>
        </p:nvSpPr>
        <p:spPr>
          <a:xfrm>
            <a:off x="341433" y="1760846"/>
            <a:ext cx="11447585" cy="4059974"/>
          </a:xfrm>
        </p:spPr>
        <p:txBody>
          <a:bodyPr>
            <a:normAutofit lnSpcReduction="10000"/>
          </a:bodyPr>
          <a:lstStyle/>
          <a:p>
            <a:pPr>
              <a:buNone/>
            </a:pPr>
            <a:r>
              <a:rPr lang="el-GR" sz="2400" b="1" dirty="0">
                <a:solidFill>
                  <a:srgbClr val="002060"/>
                </a:solidFill>
              </a:rPr>
              <a:t>Μακροχρόνια Διεθνής Κινητικότητα</a:t>
            </a:r>
          </a:p>
          <a:p>
            <a:pPr algn="just"/>
            <a:r>
              <a:rPr lang="el-GR" sz="2200" dirty="0"/>
              <a:t>Επιλέξιμη περίοδος μετακίνησης ομοίως με την κινητικότητα εντός των Χωρών του Προγράμματος	</a:t>
            </a:r>
          </a:p>
          <a:p>
            <a:pPr algn="just"/>
            <a:r>
              <a:rPr lang="el-GR" sz="2200" dirty="0"/>
              <a:t>Φοιτητές και προσφάτως απόφοιτοι για Δ</a:t>
            </a:r>
            <a:r>
              <a:rPr lang="en-US" sz="2200" dirty="0" err="1"/>
              <a:t>ιεθνή</a:t>
            </a:r>
            <a:r>
              <a:rPr lang="en-US" sz="2200" dirty="0"/>
              <a:t> </a:t>
            </a:r>
            <a:r>
              <a:rPr lang="el-GR" sz="2200" dirty="0"/>
              <a:t>Κινητικότητα από Χώρες του Προγράμματος προς τις Χώρες Εταίρους (Περιφέρειες 1-</a:t>
            </a:r>
            <a:r>
              <a:rPr lang="en-US" sz="2200" dirty="0"/>
              <a:t>12</a:t>
            </a:r>
            <a:r>
              <a:rPr lang="el-GR" sz="2200" dirty="0"/>
              <a:t>) λαμβάνουν το ποσό των </a:t>
            </a:r>
            <a:r>
              <a:rPr lang="el-GR" sz="2200" b="1" u="sng" dirty="0"/>
              <a:t>700</a:t>
            </a:r>
            <a:r>
              <a:rPr lang="el-GR" sz="2200" u="sng" dirty="0"/>
              <a:t> ευρώ το μήνα</a:t>
            </a:r>
            <a:r>
              <a:rPr lang="el-GR" sz="2200" dirty="0"/>
              <a:t>.</a:t>
            </a:r>
            <a:endParaRPr lang="en-US" sz="2200" dirty="0"/>
          </a:p>
          <a:p>
            <a:pPr algn="just"/>
            <a:r>
              <a:rPr lang="el-GR" sz="2200" dirty="0"/>
              <a:t>Για τις Περιφέρειες 13 &amp; 14 ισχύουν τα ποσά όπως αποτυπώνονται στους πίνακες για την κινητικότητα εντός των Χωρών του Προγράμματος	</a:t>
            </a:r>
          </a:p>
          <a:p>
            <a:pPr algn="just"/>
            <a:r>
              <a:rPr lang="el-GR" sz="2200" dirty="0"/>
              <a:t>Η πρόσθετη επιχορήγηση για πρακτική άσκηση, </a:t>
            </a:r>
            <a:r>
              <a:rPr lang="el-GR" sz="2200" b="1" dirty="0"/>
              <a:t>δεν ισχύει </a:t>
            </a:r>
            <a:r>
              <a:rPr lang="en-US" sz="2200" dirty="0" err="1"/>
              <a:t>στη</a:t>
            </a:r>
            <a:r>
              <a:rPr lang="en-US" sz="2200" dirty="0"/>
              <a:t> </a:t>
            </a:r>
            <a:r>
              <a:rPr lang="el-GR" sz="2200" dirty="0"/>
              <a:t>Διεθνή Κινητικότητα (Περιφέρειες 1-12).</a:t>
            </a:r>
          </a:p>
          <a:p>
            <a:pPr algn="just"/>
            <a:r>
              <a:rPr lang="el-GR" sz="2200" dirty="0">
                <a:solidFill>
                  <a:srgbClr val="C00000"/>
                </a:solidFill>
              </a:rPr>
              <a:t>Η πρόσθετη επιχορήγηση για άτομα με λιγότερες ευκαιρίες ισχύει για φοιτητές και προσφάτως αποφοίτους που προέρχονται από αυτές τις ομάδες (</a:t>
            </a:r>
            <a:r>
              <a:rPr lang="el-GR" sz="2200" b="1" u="sng" dirty="0">
                <a:solidFill>
                  <a:srgbClr val="C00000"/>
                </a:solidFill>
              </a:rPr>
              <a:t>250</a:t>
            </a:r>
            <a:r>
              <a:rPr lang="el-GR" sz="2200" u="sng" dirty="0">
                <a:solidFill>
                  <a:srgbClr val="C00000"/>
                </a:solidFill>
              </a:rPr>
              <a:t> ευρώ ανά μήνα</a:t>
            </a:r>
            <a:r>
              <a:rPr lang="el-GR" sz="2200" dirty="0">
                <a:solidFill>
                  <a:srgbClr val="C00000"/>
                </a:solidFill>
              </a:rPr>
              <a:t>) (Περιφέρειες 1-14) και με βάση τα κριτήρια για την κινητικότητα εντός των Χωρών του Προγράμματος.</a:t>
            </a:r>
            <a:r>
              <a:rPr lang="el-GR" sz="2400" dirty="0">
                <a:solidFill>
                  <a:srgbClr val="C00000"/>
                </a:solidFill>
              </a:rPr>
              <a:t>	</a:t>
            </a:r>
          </a:p>
          <a:p>
            <a:pPr marL="0" indent="0" algn="just">
              <a:buNone/>
            </a:pPr>
            <a:endParaRPr lang="el-GR" sz="2400" dirty="0"/>
          </a:p>
          <a:p>
            <a:pPr>
              <a:buNone/>
            </a:pPr>
            <a:endParaRPr lang="el-GR" dirty="0"/>
          </a:p>
          <a:p>
            <a:endParaRPr lang="el-GR" dirty="0"/>
          </a:p>
          <a:p>
            <a:endParaRPr lang="el-GR" dirty="0"/>
          </a:p>
        </p:txBody>
      </p:sp>
      <p:pic>
        <p:nvPicPr>
          <p:cNvPr id="2" name="Εικόνα 1">
            <a:extLst>
              <a:ext uri="{FF2B5EF4-FFF2-40B4-BE49-F238E27FC236}">
                <a16:creationId xmlns:a16="http://schemas.microsoft.com/office/drawing/2014/main" id="{CD6156B6-BD6D-D674-DF43-BA1A68A3A695}"/>
              </a:ext>
            </a:extLst>
          </p:cNvPr>
          <p:cNvPicPr>
            <a:picLocks noChangeAspect="1"/>
          </p:cNvPicPr>
          <p:nvPr/>
        </p:nvPicPr>
        <p:blipFill>
          <a:blip r:embed="rId4"/>
          <a:stretch>
            <a:fillRect/>
          </a:stretch>
        </p:blipFill>
        <p:spPr>
          <a:xfrm>
            <a:off x="290864" y="359241"/>
            <a:ext cx="1943099" cy="676715"/>
          </a:xfrm>
          <a:prstGeom prst="rect">
            <a:avLst/>
          </a:prstGeom>
        </p:spPr>
      </p:pic>
      <p:sp>
        <p:nvSpPr>
          <p:cNvPr id="3" name="Ορθογώνιο: Με κορνίζα 2">
            <a:extLst>
              <a:ext uri="{FF2B5EF4-FFF2-40B4-BE49-F238E27FC236}">
                <a16:creationId xmlns:a16="http://schemas.microsoft.com/office/drawing/2014/main" id="{717A0989-BCFD-79B0-0E52-155E8BFB9740}"/>
              </a:ext>
            </a:extLst>
          </p:cNvPr>
          <p:cNvSpPr/>
          <p:nvPr/>
        </p:nvSpPr>
        <p:spPr>
          <a:xfrm>
            <a:off x="567395" y="5739475"/>
            <a:ext cx="10995659" cy="1037179"/>
          </a:xfrm>
          <a:prstGeom prst="bevel">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l-GR" sz="1800" dirty="0">
                <a:solidFill>
                  <a:srgbClr val="002060"/>
                </a:solidFill>
              </a:rPr>
              <a:t>Για τη </a:t>
            </a:r>
            <a:r>
              <a:rPr lang="el-GR" sz="1800" b="1" dirty="0">
                <a:solidFill>
                  <a:srgbClr val="002060"/>
                </a:solidFill>
              </a:rPr>
              <a:t>Βραχυχρόνια Διεθνή Κινητικότητα φοιτητών </a:t>
            </a:r>
            <a:r>
              <a:rPr lang="el-GR" sz="1800" dirty="0">
                <a:solidFill>
                  <a:srgbClr val="002060"/>
                </a:solidFill>
              </a:rPr>
              <a:t>(</a:t>
            </a:r>
            <a:r>
              <a:rPr lang="en-US" sz="1800" dirty="0">
                <a:solidFill>
                  <a:srgbClr val="002060"/>
                </a:solidFill>
              </a:rPr>
              <a:t>blended/doctoral)</a:t>
            </a:r>
            <a:r>
              <a:rPr lang="el-GR" sz="1800" dirty="0">
                <a:solidFill>
                  <a:srgbClr val="002060"/>
                </a:solidFill>
              </a:rPr>
              <a:t>, ισχύουν οι κανόνες της βραχυχρόνιας κινητικότητας εντός των Χωρών του Προγράμματος.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51927" y="1147633"/>
            <a:ext cx="11712793" cy="480131"/>
          </a:xfrm>
          <a:prstGeom prst="rect">
            <a:avLst/>
          </a:prstGeom>
          <a:solidFill>
            <a:schemeClr val="accent2">
              <a:lumMod val="20000"/>
              <a:lumOff val="80000"/>
            </a:schemeClr>
          </a:solidFill>
        </p:spPr>
        <p:txBody>
          <a:bodyPr wrap="square">
            <a:spAutoFit/>
          </a:bodyPr>
          <a:lstStyle/>
          <a:p>
            <a:pPr algn="ctr"/>
            <a:r>
              <a:rPr lang="el-GR" sz="2800" b="1" dirty="0">
                <a:solidFill>
                  <a:srgbClr val="002060"/>
                </a:solidFill>
              </a:rPr>
              <a:t>Διεθνής εξερχόμενη κινητικότητα στη Δράση ΚΑ131 – Κινητικότητα Φοιτητών</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33</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0" name="TextBox 9">
            <a:extLst>
              <a:ext uri="{FF2B5EF4-FFF2-40B4-BE49-F238E27FC236}">
                <a16:creationId xmlns:a16="http://schemas.microsoft.com/office/drawing/2014/main" id="{CA53FDDC-412F-4BAF-80D6-66BCC5547783}"/>
              </a:ext>
            </a:extLst>
          </p:cNvPr>
          <p:cNvSpPr txBox="1"/>
          <p:nvPr/>
        </p:nvSpPr>
        <p:spPr>
          <a:xfrm>
            <a:off x="251927" y="1627764"/>
            <a:ext cx="11688146" cy="923330"/>
          </a:xfrm>
          <a:prstGeom prst="rect">
            <a:avLst/>
          </a:prstGeom>
          <a:noFill/>
          <a:ln w="38100">
            <a:solidFill>
              <a:schemeClr val="tx1"/>
            </a:solidFill>
          </a:ln>
        </p:spPr>
        <p:txBody>
          <a:bodyPr wrap="square" rtlCol="0">
            <a:spAutoFit/>
          </a:bodyPr>
          <a:lstStyle/>
          <a:p>
            <a:pPr algn="just"/>
            <a:r>
              <a:rPr lang="el-GR" dirty="0"/>
              <a:t>Φοιτητές και προσφάτως απόφοιτοι </a:t>
            </a:r>
            <a:r>
              <a:rPr lang="el-GR" u="sng" dirty="0"/>
              <a:t>με λιγότερες ευκαιρίες </a:t>
            </a:r>
            <a:r>
              <a:rPr lang="el-GR" b="1" dirty="0"/>
              <a:t>πρέπει να λαμβάνουν </a:t>
            </a:r>
            <a:r>
              <a:rPr lang="en-US" b="1" dirty="0"/>
              <a:t>επ</a:t>
            </a:r>
            <a:r>
              <a:rPr lang="en-US" b="1" dirty="0" err="1"/>
              <a:t>ιχορήγηση</a:t>
            </a:r>
            <a:r>
              <a:rPr lang="en-US" b="1" dirty="0"/>
              <a:t> </a:t>
            </a:r>
            <a:r>
              <a:rPr lang="el-GR" b="1" dirty="0"/>
              <a:t>για την κάλυψη δαπανών ταξιδίου</a:t>
            </a:r>
            <a:r>
              <a:rPr lang="el-GR" dirty="0"/>
              <a:t> για μετακίνηση από τις χώρες του Προγράμματος προς τις χώρες Εταίρους (Περιφέρειες 1-12), σύμφωνα με τον σχετικό πίνακα.</a:t>
            </a:r>
          </a:p>
        </p:txBody>
      </p:sp>
      <p:pic>
        <p:nvPicPr>
          <p:cNvPr id="2" name="Εικόνα 1">
            <a:extLst>
              <a:ext uri="{FF2B5EF4-FFF2-40B4-BE49-F238E27FC236}">
                <a16:creationId xmlns:a16="http://schemas.microsoft.com/office/drawing/2014/main" id="{733BAE95-D50A-F596-B798-2AD66BC14A21}"/>
              </a:ext>
            </a:extLst>
          </p:cNvPr>
          <p:cNvPicPr>
            <a:picLocks noChangeAspect="1"/>
          </p:cNvPicPr>
          <p:nvPr/>
        </p:nvPicPr>
        <p:blipFill>
          <a:blip r:embed="rId4"/>
          <a:stretch>
            <a:fillRect/>
          </a:stretch>
        </p:blipFill>
        <p:spPr>
          <a:xfrm>
            <a:off x="290864" y="359241"/>
            <a:ext cx="1943099" cy="676715"/>
          </a:xfrm>
          <a:prstGeom prst="rect">
            <a:avLst/>
          </a:prstGeom>
        </p:spPr>
      </p:pic>
      <p:sp>
        <p:nvSpPr>
          <p:cNvPr id="3" name="Βέλος: Κάτω 2">
            <a:extLst>
              <a:ext uri="{FF2B5EF4-FFF2-40B4-BE49-F238E27FC236}">
                <a16:creationId xmlns:a16="http://schemas.microsoft.com/office/drawing/2014/main" id="{C21A2604-001E-2B6D-214A-F19DE538E3BC}"/>
              </a:ext>
            </a:extLst>
          </p:cNvPr>
          <p:cNvSpPr/>
          <p:nvPr/>
        </p:nvSpPr>
        <p:spPr>
          <a:xfrm>
            <a:off x="5440680" y="2551095"/>
            <a:ext cx="655320" cy="554712"/>
          </a:xfrm>
          <a:prstGeom prst="downArrow">
            <a:avLst>
              <a:gd name="adj1" fmla="val 50000"/>
              <a:gd name="adj2" fmla="val 522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464941" y="3275929"/>
            <a:ext cx="8888738" cy="339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90864" y="1191617"/>
            <a:ext cx="11712793" cy="480131"/>
          </a:xfrm>
          <a:prstGeom prst="rect">
            <a:avLst/>
          </a:prstGeom>
          <a:solidFill>
            <a:schemeClr val="accent2">
              <a:lumMod val="20000"/>
              <a:lumOff val="80000"/>
            </a:schemeClr>
          </a:solidFill>
          <a:ln w="38100">
            <a:solidFill>
              <a:srgbClr val="FFFFFF"/>
            </a:solidFill>
          </a:ln>
        </p:spPr>
        <p:txBody>
          <a:bodyPr wrap="square">
            <a:spAutoFit/>
          </a:bodyPr>
          <a:lstStyle/>
          <a:p>
            <a:pPr algn="ctr"/>
            <a:r>
              <a:rPr lang="el-GR" sz="2800" b="1" dirty="0">
                <a:solidFill>
                  <a:srgbClr val="002060"/>
                </a:solidFill>
              </a:rPr>
              <a:t>Διεθνής εξερχόμενη κινητικότητα στη Δράση ΚΑ131 – Κινητικότητα Φοιτητών</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34</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pic>
        <p:nvPicPr>
          <p:cNvPr id="2" name="Εικόνα 1">
            <a:extLst>
              <a:ext uri="{FF2B5EF4-FFF2-40B4-BE49-F238E27FC236}">
                <a16:creationId xmlns:a16="http://schemas.microsoft.com/office/drawing/2014/main" id="{97630F3B-1EC9-CDA1-D699-9EE272B7F051}"/>
              </a:ext>
            </a:extLst>
          </p:cNvPr>
          <p:cNvPicPr>
            <a:picLocks noChangeAspect="1"/>
          </p:cNvPicPr>
          <p:nvPr/>
        </p:nvPicPr>
        <p:blipFill>
          <a:blip r:embed="rId4"/>
          <a:stretch>
            <a:fillRect/>
          </a:stretch>
        </p:blipFill>
        <p:spPr>
          <a:xfrm>
            <a:off x="290864" y="359241"/>
            <a:ext cx="1943099" cy="676715"/>
          </a:xfrm>
          <a:prstGeom prst="rect">
            <a:avLst/>
          </a:prstGeom>
        </p:spPr>
      </p:pic>
      <p:sp>
        <p:nvSpPr>
          <p:cNvPr id="10" name="Ορθογώνιο: Διπλωμένη γωνία 9">
            <a:extLst>
              <a:ext uri="{FF2B5EF4-FFF2-40B4-BE49-F238E27FC236}">
                <a16:creationId xmlns:a16="http://schemas.microsoft.com/office/drawing/2014/main" id="{7B4FE7EC-3203-00B6-5152-1111EEDD5498}"/>
              </a:ext>
            </a:extLst>
          </p:cNvPr>
          <p:cNvSpPr/>
          <p:nvPr/>
        </p:nvSpPr>
        <p:spPr>
          <a:xfrm>
            <a:off x="1190079" y="1965960"/>
            <a:ext cx="4303995" cy="380619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t>Τα Ιδρύματα </a:t>
            </a:r>
            <a:r>
              <a:rPr lang="el-GR" sz="2000" dirty="0"/>
              <a:t>έχουν τη δυνατότητα </a:t>
            </a:r>
            <a:r>
              <a:rPr lang="el-GR" sz="2000" b="1" u="sng" dirty="0"/>
              <a:t>να μην</a:t>
            </a:r>
            <a:r>
              <a:rPr lang="el-GR" sz="2000" dirty="0"/>
              <a:t> παρέχουν επιχορήγηση για την κάλυψη των δαπανών </a:t>
            </a:r>
            <a:r>
              <a:rPr lang="en-US" sz="2000" dirty="0"/>
              <a:t>τα</a:t>
            </a:r>
            <a:r>
              <a:rPr lang="en-US" sz="2000" dirty="0" err="1"/>
              <a:t>ξιδίου</a:t>
            </a:r>
            <a:r>
              <a:rPr lang="en-US" sz="2000" dirty="0"/>
              <a:t> </a:t>
            </a:r>
            <a:r>
              <a:rPr lang="el-GR" sz="2000" dirty="0"/>
              <a:t>σε όλους τους άλλους φοιτητές και προσφάτως απόφοιτους (δηλ. πλην των ατόμων με λιγότερες ευκαιρίες), που πραγματοποιούν δραστηριότητες κινητικότητας </a:t>
            </a:r>
            <a:r>
              <a:rPr lang="el-GR" sz="2000" b="1" u="sng" dirty="0"/>
              <a:t>από Χώρα του Προγράμματος σε Χώρα Εταίρο.</a:t>
            </a:r>
            <a:endParaRPr lang="el-GR" sz="2000" dirty="0"/>
          </a:p>
        </p:txBody>
      </p:sp>
      <p:sp>
        <p:nvSpPr>
          <p:cNvPr id="11" name="Ορθογώνιο: Διπλωμένη γωνία 10">
            <a:extLst>
              <a:ext uri="{FF2B5EF4-FFF2-40B4-BE49-F238E27FC236}">
                <a16:creationId xmlns:a16="http://schemas.microsoft.com/office/drawing/2014/main" id="{881A87A9-B0AF-D561-AD47-EE86E2655984}"/>
              </a:ext>
            </a:extLst>
          </p:cNvPr>
          <p:cNvSpPr/>
          <p:nvPr/>
        </p:nvSpPr>
        <p:spPr>
          <a:xfrm>
            <a:off x="7104290" y="1965960"/>
            <a:ext cx="4119969" cy="390906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t>Οι φοιτητές που θα επιλέξουν πράσινη μετακίνηση (</a:t>
            </a:r>
            <a:r>
              <a:rPr lang="en-US" sz="2000" b="1" dirty="0"/>
              <a:t>Green Travel</a:t>
            </a:r>
            <a:r>
              <a:rPr lang="el-GR" sz="2000" b="1" dirty="0"/>
              <a:t>), </a:t>
            </a:r>
            <a:r>
              <a:rPr lang="el-GR" sz="2000" dirty="0"/>
              <a:t>δύναται να λάβουν </a:t>
            </a:r>
            <a:r>
              <a:rPr lang="el-GR" sz="2000" u="sng" dirty="0"/>
              <a:t>έως 6 ημέρες πρόσθετη επιχορήγηση ατομικής υποστήριξης</a:t>
            </a:r>
            <a:r>
              <a:rPr lang="el-GR" sz="2000" dirty="0"/>
              <a:t>, για την κάλυψη των ημερών ταξιδίου μετ’ επιστροφής.</a:t>
            </a:r>
          </a:p>
        </p:txBody>
      </p:sp>
    </p:spTree>
    <p:extLst>
      <p:ext uri="{BB962C8B-B14F-4D97-AF65-F5344CB8AC3E}">
        <p14:creationId xmlns:p14="http://schemas.microsoft.com/office/powerpoint/2010/main" val="1845074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51691" y="1302270"/>
            <a:ext cx="11554170" cy="480131"/>
          </a:xfrm>
          <a:prstGeom prst="rect">
            <a:avLst/>
          </a:prstGeom>
        </p:spPr>
        <p:txBody>
          <a:bodyPr wrap="square">
            <a:spAutoFit/>
          </a:bodyPr>
          <a:lstStyle/>
          <a:p>
            <a:r>
              <a:rPr lang="el-GR" sz="2800" b="1" dirty="0"/>
              <a:t>Διεθνής εξερχόμενη κινητικότητα στη Δράση ΚΑ131 – Κινητικότητα Προσωπικού</a:t>
            </a:r>
          </a:p>
        </p:txBody>
      </p:sp>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35</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1" name="10 - Ορθογώνιο"/>
          <p:cNvSpPr/>
          <p:nvPr/>
        </p:nvSpPr>
        <p:spPr>
          <a:xfrm>
            <a:off x="290145" y="2215552"/>
            <a:ext cx="11693769" cy="2523768"/>
          </a:xfrm>
          <a:prstGeom prst="rect">
            <a:avLst/>
          </a:prstGeom>
        </p:spPr>
        <p:txBody>
          <a:bodyPr wrap="square">
            <a:spAutoFit/>
          </a:bodyPr>
          <a:lstStyle/>
          <a:p>
            <a:pPr algn="just"/>
            <a:r>
              <a:rPr lang="el-GR" sz="2000" dirty="0"/>
              <a:t>Η Διεθνής Κινητικότητα Προσωπικού, ακολουθεί τους κανόνες της κινητικότητας Προσωπικού εντός των Χωρών του Προγράμματος, με </a:t>
            </a:r>
            <a:r>
              <a:rPr lang="el-GR" sz="2000" u="sng" dirty="0"/>
              <a:t>διαφοροποίηση:</a:t>
            </a:r>
          </a:p>
          <a:p>
            <a:pPr algn="just"/>
            <a:endParaRPr lang="el-GR" sz="2000" u="sng" dirty="0"/>
          </a:p>
          <a:p>
            <a:pPr algn="just">
              <a:buFont typeface="Arial" pitchFamily="34" charset="0"/>
              <a:buChar char="•"/>
            </a:pPr>
            <a:r>
              <a:rPr lang="el-GR" sz="2000" dirty="0"/>
              <a:t> ως προς την </a:t>
            </a:r>
            <a:r>
              <a:rPr lang="el-GR" sz="2000" b="1" dirty="0"/>
              <a:t>επιλέξιμη διάρκεια Διεθνούς Κινητικότητας </a:t>
            </a:r>
            <a:r>
              <a:rPr lang="el-GR" sz="2000" dirty="0"/>
              <a:t>που είναι </a:t>
            </a:r>
            <a:r>
              <a:rPr lang="el-GR" sz="2000" b="1" u="sng" dirty="0"/>
              <a:t>από 5 ημέρες έως 2 μήνες</a:t>
            </a:r>
            <a:endParaRPr lang="el-GR" sz="2000" dirty="0"/>
          </a:p>
          <a:p>
            <a:pPr algn="just">
              <a:buFont typeface="Arial" pitchFamily="34" charset="0"/>
              <a:buChar char="•"/>
            </a:pPr>
            <a:endParaRPr lang="el-GR" sz="2000" dirty="0"/>
          </a:p>
          <a:p>
            <a:pPr algn="just">
              <a:buFont typeface="Arial" pitchFamily="34" charset="0"/>
              <a:buChar char="•"/>
            </a:pPr>
            <a:r>
              <a:rPr lang="el-GR" sz="2000" dirty="0"/>
              <a:t> ως προς τα </a:t>
            </a:r>
            <a:r>
              <a:rPr lang="el-GR" sz="2000" b="1" dirty="0"/>
              <a:t>ποσά επιχορήγησης για την κάλυψη δαπανών ατομικής υποστήριξης </a:t>
            </a:r>
            <a:r>
              <a:rPr lang="el-GR" sz="2000" dirty="0"/>
              <a:t>(Χώρες Εταίροι από τις Περιφέρειες 1-12).</a:t>
            </a:r>
          </a:p>
          <a:p>
            <a:endParaRPr lang="el-GR" dirty="0"/>
          </a:p>
        </p:txBody>
      </p:sp>
      <p:graphicFrame>
        <p:nvGraphicFramePr>
          <p:cNvPr id="12" name="11 - Πίνακας"/>
          <p:cNvGraphicFramePr>
            <a:graphicFrameLocks noGrp="1"/>
          </p:cNvGraphicFramePr>
          <p:nvPr>
            <p:extLst>
              <p:ext uri="{D42A27DB-BD31-4B8C-83A1-F6EECF244321}">
                <p14:modId xmlns:p14="http://schemas.microsoft.com/office/powerpoint/2010/main" val="2186508294"/>
              </p:ext>
            </p:extLst>
          </p:nvPr>
        </p:nvGraphicFramePr>
        <p:xfrm>
          <a:off x="1755186" y="4739320"/>
          <a:ext cx="9069023" cy="1093434"/>
        </p:xfrm>
        <a:graphic>
          <a:graphicData uri="http://schemas.openxmlformats.org/drawingml/2006/table">
            <a:tbl>
              <a:tblPr/>
              <a:tblGrid>
                <a:gridCol w="3300708">
                  <a:extLst>
                    <a:ext uri="{9D8B030D-6E8A-4147-A177-3AD203B41FA5}">
                      <a16:colId xmlns:a16="http://schemas.microsoft.com/office/drawing/2014/main" val="20000"/>
                    </a:ext>
                  </a:extLst>
                </a:gridCol>
                <a:gridCol w="3167319">
                  <a:extLst>
                    <a:ext uri="{9D8B030D-6E8A-4147-A177-3AD203B41FA5}">
                      <a16:colId xmlns:a16="http://schemas.microsoft.com/office/drawing/2014/main" val="20001"/>
                    </a:ext>
                  </a:extLst>
                </a:gridCol>
                <a:gridCol w="2600996">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el-GR" sz="1200" b="1" dirty="0">
                          <a:solidFill>
                            <a:srgbClr val="000000"/>
                          </a:solidFill>
                          <a:latin typeface="Calibri"/>
                          <a:ea typeface="Calibri"/>
                          <a:cs typeface="Times New Roman"/>
                        </a:rPr>
                        <a:t>Χώρα Υποδοχής</a:t>
                      </a:r>
                      <a:endParaRPr lang="el-GR"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0"/>
                    </a:solidFill>
                  </a:tcPr>
                </a:tc>
                <a:tc>
                  <a:txBody>
                    <a:bodyPr/>
                    <a:lstStyle/>
                    <a:p>
                      <a:pPr algn="ctr">
                        <a:lnSpc>
                          <a:spcPct val="115000"/>
                        </a:lnSpc>
                        <a:spcAft>
                          <a:spcPts val="1000"/>
                        </a:spcAft>
                      </a:pPr>
                      <a:r>
                        <a:rPr lang="el-GR" sz="1100" b="1" dirty="0">
                          <a:solidFill>
                            <a:srgbClr val="002060"/>
                          </a:solidFill>
                          <a:latin typeface="Calibri"/>
                          <a:ea typeface="Calibri"/>
                          <a:cs typeface="Times New Roman"/>
                        </a:rPr>
                        <a:t>Ποσό ημερήσιας επιχορήγησης ( € ανά ημέρα)</a:t>
                      </a:r>
                      <a:r>
                        <a:rPr lang="el-GR" sz="1100" b="1" dirty="0">
                          <a:solidFill>
                            <a:srgbClr val="002060"/>
                          </a:solidFill>
                          <a:latin typeface="Calibri"/>
                          <a:ea typeface="Times New Roman"/>
                          <a:cs typeface="Times New Roman"/>
                        </a:rPr>
                        <a:t>από 1 – 14 ημέρες μετακίνησης</a:t>
                      </a:r>
                      <a:endParaRPr lang="el-GR"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1000"/>
                        </a:spcAft>
                      </a:pPr>
                      <a:r>
                        <a:rPr lang="el-GR" sz="1100" b="1">
                          <a:solidFill>
                            <a:srgbClr val="002060"/>
                          </a:solidFill>
                          <a:latin typeface="Calibri"/>
                          <a:ea typeface="Calibri"/>
                          <a:cs typeface="Times New Roman"/>
                        </a:rPr>
                        <a:t>Ποσό ημερήσιας επιχορήγησης ( € ανά ημέρα)</a:t>
                      </a:r>
                      <a:r>
                        <a:rPr lang="el-GR" sz="1100" b="1">
                          <a:solidFill>
                            <a:srgbClr val="002060"/>
                          </a:solidFill>
                          <a:latin typeface="Calibri"/>
                          <a:ea typeface="Times New Roman"/>
                          <a:cs typeface="Times New Roman"/>
                        </a:rPr>
                        <a:t>από 15 – 60 ημέρες μετακίνησης</a:t>
                      </a:r>
                      <a:endParaRPr lang="el-GR" sz="110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0"/>
                    </a:solidFill>
                  </a:tcPr>
                </a:tc>
                <a:extLst>
                  <a:ext uri="{0D108BD9-81ED-4DB2-BD59-A6C34878D82A}">
                    <a16:rowId xmlns:a16="http://schemas.microsoft.com/office/drawing/2014/main" val="10000"/>
                  </a:ext>
                </a:extLst>
              </a:tr>
              <a:tr h="719165">
                <a:tc>
                  <a:txBody>
                    <a:bodyPr/>
                    <a:lstStyle/>
                    <a:p>
                      <a:pPr algn="just">
                        <a:lnSpc>
                          <a:spcPct val="115000"/>
                        </a:lnSpc>
                        <a:spcAft>
                          <a:spcPts val="1000"/>
                        </a:spcAft>
                      </a:pPr>
                      <a:r>
                        <a:rPr lang="el-GR" sz="1100" b="1" dirty="0">
                          <a:solidFill>
                            <a:srgbClr val="002060"/>
                          </a:solidFill>
                          <a:latin typeface="Calibri"/>
                          <a:ea typeface="Calibri"/>
                          <a:cs typeface="Times New Roman"/>
                        </a:rPr>
                        <a:t>Τρίτες Χώρες μη συνδεδεμένες με το πρόγραμμα από τις Περιφέρειες 1-12</a:t>
                      </a:r>
                      <a:endParaRPr lang="el-GR"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0"/>
                    </a:solidFill>
                  </a:tcPr>
                </a:tc>
                <a:tc>
                  <a:txBody>
                    <a:bodyPr/>
                    <a:lstStyle/>
                    <a:p>
                      <a:pPr algn="ctr">
                        <a:lnSpc>
                          <a:spcPct val="115000"/>
                        </a:lnSpc>
                        <a:spcAft>
                          <a:spcPts val="1000"/>
                        </a:spcAft>
                      </a:pPr>
                      <a:r>
                        <a:rPr lang="el-GR" sz="1100" b="1" dirty="0">
                          <a:solidFill>
                            <a:srgbClr val="000000"/>
                          </a:solidFill>
                          <a:latin typeface="Calibri"/>
                          <a:ea typeface="Calibri"/>
                          <a:cs typeface="Times New Roman"/>
                        </a:rPr>
                        <a:t>190</a:t>
                      </a:r>
                      <a:endParaRPr lang="el-GR"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1000"/>
                        </a:spcAft>
                      </a:pPr>
                      <a:r>
                        <a:rPr lang="el-GR" sz="1100" b="1" dirty="0">
                          <a:solidFill>
                            <a:srgbClr val="000000"/>
                          </a:solidFill>
                          <a:latin typeface="Calibri"/>
                          <a:ea typeface="Calibri"/>
                          <a:cs typeface="Times New Roman"/>
                        </a:rPr>
                        <a:t>133</a:t>
                      </a:r>
                      <a:endParaRPr lang="el-GR" sz="11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FC0"/>
                    </a:solidFill>
                  </a:tcPr>
                </a:tc>
                <a:extLst>
                  <a:ext uri="{0D108BD9-81ED-4DB2-BD59-A6C34878D82A}">
                    <a16:rowId xmlns:a16="http://schemas.microsoft.com/office/drawing/2014/main" val="10001"/>
                  </a:ext>
                </a:extLst>
              </a:tr>
            </a:tbl>
          </a:graphicData>
        </a:graphic>
      </p:graphicFrame>
      <p:pic>
        <p:nvPicPr>
          <p:cNvPr id="2" name="Εικόνα 1">
            <a:extLst>
              <a:ext uri="{FF2B5EF4-FFF2-40B4-BE49-F238E27FC236}">
                <a16:creationId xmlns:a16="http://schemas.microsoft.com/office/drawing/2014/main" id="{1B63B2A0-76B1-AF6D-51D9-CA3D23DB9118}"/>
              </a:ext>
            </a:extLst>
          </p:cNvPr>
          <p:cNvPicPr>
            <a:picLocks noChangeAspect="1"/>
          </p:cNvPicPr>
          <p:nvPr/>
        </p:nvPicPr>
        <p:blipFill>
          <a:blip r:embed="rId4"/>
          <a:stretch>
            <a:fillRect/>
          </a:stretch>
        </p:blipFill>
        <p:spPr>
          <a:xfrm>
            <a:off x="290864" y="359241"/>
            <a:ext cx="1943099" cy="6767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CC9A40AB-B8CA-41A1-B89E-077D1E15B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75106" cy="6875106"/>
          </a:xfrm>
          <a:prstGeom prst="rect">
            <a:avLst/>
          </a:prstGeom>
        </p:spPr>
      </p:pic>
      <p:sp>
        <p:nvSpPr>
          <p:cNvPr id="6" name="5 - Θέση αριθμού διαφάνειας"/>
          <p:cNvSpPr>
            <a:spLocks noGrp="1"/>
          </p:cNvSpPr>
          <p:nvPr>
            <p:ph type="sldNum" sz="quarter" idx="12"/>
          </p:nvPr>
        </p:nvSpPr>
        <p:spPr/>
        <p:txBody>
          <a:bodyPr/>
          <a:lstStyle/>
          <a:p>
            <a:fld id="{16F43693-D324-48A3-BA1A-077B50627445}" type="slidenum">
              <a:rPr lang="el-GR" smtClean="0"/>
              <a:pPr/>
              <a:t>36</a:t>
            </a:fld>
            <a:endParaRPr lang="el-GR"/>
          </a:p>
        </p:txBody>
      </p:sp>
      <p:pic>
        <p:nvPicPr>
          <p:cNvPr id="7" name="4 - Εικόνα" descr="iky.png">
            <a:extLst>
              <a:ext uri="{FF2B5EF4-FFF2-40B4-BE49-F238E27FC236}">
                <a16:creationId xmlns:a16="http://schemas.microsoft.com/office/drawing/2014/main" id="{26B56CFE-419F-4FCE-BDEC-3A7C2B85B693}"/>
              </a:ext>
            </a:extLst>
          </p:cNvPr>
          <p:cNvPicPr>
            <a:picLocks noChangeAspect="1"/>
          </p:cNvPicPr>
          <p:nvPr/>
        </p:nvPicPr>
        <p:blipFill>
          <a:blip r:embed="rId4" cstate="print"/>
          <a:stretch>
            <a:fillRect/>
          </a:stretch>
        </p:blipFill>
        <p:spPr>
          <a:xfrm>
            <a:off x="11001921" y="0"/>
            <a:ext cx="1190079" cy="1110045"/>
          </a:xfrm>
          <a:prstGeom prst="rect">
            <a:avLst/>
          </a:prstGeom>
        </p:spPr>
      </p:pic>
      <p:sp>
        <p:nvSpPr>
          <p:cNvPr id="4" name="Οβάλ 3">
            <a:extLst>
              <a:ext uri="{FF2B5EF4-FFF2-40B4-BE49-F238E27FC236}">
                <a16:creationId xmlns:a16="http://schemas.microsoft.com/office/drawing/2014/main" id="{F808EB82-BC6D-4283-8BA3-D3589A640700}"/>
              </a:ext>
            </a:extLst>
          </p:cNvPr>
          <p:cNvSpPr/>
          <p:nvPr/>
        </p:nvSpPr>
        <p:spPr>
          <a:xfrm>
            <a:off x="7160079" y="2321943"/>
            <a:ext cx="4739951" cy="2822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Σας ευχαριστούμε για την προσοχή σας!</a:t>
            </a:r>
            <a:endParaRPr lang="en-US" sz="3200" dirty="0"/>
          </a:p>
        </p:txBody>
      </p:sp>
    </p:spTree>
    <p:extLst>
      <p:ext uri="{BB962C8B-B14F-4D97-AF65-F5344CB8AC3E}">
        <p14:creationId xmlns:p14="http://schemas.microsoft.com/office/powerpoint/2010/main" val="352060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464140" y="2107832"/>
            <a:ext cx="11114450" cy="4030078"/>
          </a:xfrm>
          <a:prstGeom prst="rect">
            <a:avLst/>
          </a:prstGeom>
          <a:solidFill>
            <a:schemeClr val="accent1">
              <a:lumMod val="20000"/>
              <a:lumOff val="80000"/>
            </a:schemeClr>
          </a:solidFill>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l-GR" sz="2000" u="sng" dirty="0">
                <a:solidFill>
                  <a:prstClr val="black"/>
                </a:solidFill>
              </a:rPr>
              <a:t>Φοιτητές</a:t>
            </a:r>
          </a:p>
          <a:p>
            <a:pPr marL="342900" lvl="0" indent="-342900" algn="l">
              <a:buFont typeface="Wingdings" panose="05000000000000000000" pitchFamily="2" charset="2"/>
              <a:buChar char="ü"/>
            </a:pPr>
            <a:r>
              <a:rPr lang="el-GR" sz="2000" dirty="0">
                <a:solidFill>
                  <a:prstClr val="black"/>
                </a:solidFill>
              </a:rPr>
              <a:t>έκθεση των φοιτητών σε διαφορετικές απόψεις, γνώσεις, μεθόδους διδασκαλίας και έρευνας, καθώς και σε εργασιακές μεθόδους στον κλάδο σπουδών τους στο ευρωπαϊκό και διεθνές πλαίσιο</a:t>
            </a:r>
          </a:p>
          <a:p>
            <a:pPr marL="342900" lvl="0" indent="-342900" algn="l">
              <a:buFont typeface="Wingdings" panose="05000000000000000000" pitchFamily="2" charset="2"/>
              <a:buChar char="ü"/>
            </a:pPr>
            <a:r>
              <a:rPr lang="el-GR" sz="2000" dirty="0">
                <a:solidFill>
                  <a:prstClr val="black"/>
                </a:solidFill>
              </a:rPr>
              <a:t>ανάπτυξη των εγκάρσιων δεξιοτήτων τους, όπως είναι οι δεξιότητες επικοινωνίας, οι γλωσσικές δεξιότητες επικοινωνίας, οι γλωσσικές δεξιότητες, η κριτική σκέψη, η επίλυση προβλημάτων, οι διαπολιτισμικές και ερευνητικές δεξιότητες</a:t>
            </a:r>
          </a:p>
          <a:p>
            <a:pPr marL="342900" lvl="0" indent="-342900" algn="l">
              <a:buFont typeface="Wingdings" panose="05000000000000000000" pitchFamily="2" charset="2"/>
              <a:buChar char="ü"/>
            </a:pPr>
            <a:r>
              <a:rPr lang="el-GR" sz="2000" dirty="0">
                <a:solidFill>
                  <a:prstClr val="black"/>
                </a:solidFill>
              </a:rPr>
              <a:t>ανάπτυξη των δεξιοτήτων τους, όπως ψηφιακές δεξιότητες, που θα τους βοηθήσουν να αντιμετωπίσουν τις σημερινές ή μελλοντικές προκλήσεις</a:t>
            </a:r>
          </a:p>
          <a:p>
            <a:pPr marL="342900" lvl="0" indent="-342900" algn="l">
              <a:buFont typeface="Wingdings" panose="05000000000000000000" pitchFamily="2" charset="2"/>
              <a:buChar char="ü"/>
            </a:pPr>
            <a:r>
              <a:rPr lang="el-GR" sz="2000" dirty="0">
                <a:solidFill>
                  <a:prstClr val="black"/>
                </a:solidFill>
              </a:rPr>
              <a:t>τη διευκόλυνση της προσωπικής εξέλιξης, όπως η ικανότητα προσαρμογής σε νέες καταστάσεις και η αυτοπεποίθηση</a:t>
            </a:r>
          </a:p>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838200" y="997787"/>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3600" b="1" dirty="0">
                <a:solidFill>
                  <a:srgbClr val="002060"/>
                </a:solidFill>
              </a:rPr>
              <a:t>Στόχοι της Δράσης  </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4</a:t>
            </a:fld>
            <a:endParaRPr lang="en-US"/>
          </a:p>
        </p:txBody>
      </p:sp>
      <p:pic>
        <p:nvPicPr>
          <p:cNvPr id="2" name="Εικόνα 1">
            <a:extLst>
              <a:ext uri="{FF2B5EF4-FFF2-40B4-BE49-F238E27FC236}">
                <a16:creationId xmlns:a16="http://schemas.microsoft.com/office/drawing/2014/main" id="{12582A08-2C1A-DB36-ADD9-E651F07CA440}"/>
              </a:ext>
            </a:extLst>
          </p:cNvPr>
          <p:cNvPicPr>
            <a:picLocks noChangeAspect="1"/>
          </p:cNvPicPr>
          <p:nvPr/>
        </p:nvPicPr>
        <p:blipFill>
          <a:blip r:embed="rId4"/>
          <a:stretch>
            <a:fillRect/>
          </a:stretch>
        </p:blipFill>
        <p:spPr>
          <a:xfrm>
            <a:off x="464140" y="321072"/>
            <a:ext cx="1944793" cy="676715"/>
          </a:xfrm>
          <a:prstGeom prst="rect">
            <a:avLst/>
          </a:prstGeom>
        </p:spPr>
      </p:pic>
    </p:spTree>
    <p:extLst>
      <p:ext uri="{BB962C8B-B14F-4D97-AF65-F5344CB8AC3E}">
        <p14:creationId xmlns:p14="http://schemas.microsoft.com/office/powerpoint/2010/main" val="186223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464139" y="2107832"/>
            <a:ext cx="11375763" cy="4419092"/>
          </a:xfrm>
          <a:prstGeom prst="rect">
            <a:avLst/>
          </a:prstGeom>
          <a:solidFill>
            <a:schemeClr val="accent1">
              <a:lumMod val="20000"/>
              <a:lumOff val="80000"/>
            </a:schemeClr>
          </a:solidFill>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l-GR" sz="2000" u="sng" dirty="0">
                <a:solidFill>
                  <a:prstClr val="black"/>
                </a:solidFill>
              </a:rPr>
              <a:t>Προσωπικό</a:t>
            </a:r>
          </a:p>
          <a:p>
            <a:pPr marL="342900" lvl="0" indent="-342900" algn="l">
              <a:buFont typeface="Wingdings" panose="05000000000000000000" pitchFamily="2" charset="2"/>
              <a:buChar char="ü"/>
            </a:pPr>
            <a:r>
              <a:rPr lang="el-GR" sz="2000" dirty="0">
                <a:solidFill>
                  <a:prstClr val="black"/>
                </a:solidFill>
              </a:rPr>
              <a:t>μεταβίβαση της </a:t>
            </a:r>
            <a:r>
              <a:rPr lang="el-GR" sz="2000" dirty="0" err="1">
                <a:solidFill>
                  <a:prstClr val="black"/>
                </a:solidFill>
              </a:rPr>
              <a:t>εμπειρογνωσίας</a:t>
            </a:r>
            <a:r>
              <a:rPr lang="el-GR" sz="2000" dirty="0">
                <a:solidFill>
                  <a:prstClr val="black"/>
                </a:solidFill>
              </a:rPr>
              <a:t> τους</a:t>
            </a:r>
          </a:p>
          <a:p>
            <a:pPr marL="342900" lvl="0" indent="-342900" algn="l">
              <a:buFont typeface="Wingdings" panose="05000000000000000000" pitchFamily="2" charset="2"/>
              <a:buChar char="ü"/>
            </a:pPr>
            <a:r>
              <a:rPr lang="el-GR" sz="2000" dirty="0">
                <a:solidFill>
                  <a:prstClr val="black"/>
                </a:solidFill>
              </a:rPr>
              <a:t>την απόκτηση εμπειρίας σε νέα περιβάλλοντα διδασκαλίας </a:t>
            </a:r>
          </a:p>
          <a:p>
            <a:pPr marL="342900" lvl="0" indent="-342900" algn="l">
              <a:buFont typeface="Wingdings" panose="05000000000000000000" pitchFamily="2" charset="2"/>
              <a:buChar char="ü"/>
            </a:pPr>
            <a:r>
              <a:rPr lang="el-GR" sz="2000" dirty="0">
                <a:solidFill>
                  <a:prstClr val="black"/>
                </a:solidFill>
              </a:rPr>
              <a:t>την απόκτηση νέων καινοτόμων παιδαγωγικών και ψηφιακών δεξιοτήτων, καθώς και δεξιοτήτων σχεδιασμού προγραμμάτων σπουδών</a:t>
            </a:r>
          </a:p>
          <a:p>
            <a:pPr marL="342900" lvl="0" indent="-342900" algn="l">
              <a:buFont typeface="Wingdings" panose="05000000000000000000" pitchFamily="2" charset="2"/>
              <a:buChar char="ü"/>
            </a:pPr>
            <a:r>
              <a:rPr lang="el-GR" sz="2000" dirty="0">
                <a:solidFill>
                  <a:prstClr val="black"/>
                </a:solidFill>
              </a:rPr>
              <a:t>τη σύνδεση με συναδέλφους τους στο εξωτερικό για τον σχεδιασμό κοινών δραστηριοτήτων, με σκοπό την επίτευξη των στόχων του προγράμματος</a:t>
            </a:r>
          </a:p>
          <a:p>
            <a:pPr marL="342900" lvl="0" indent="-342900" algn="l">
              <a:buFont typeface="Wingdings" panose="05000000000000000000" pitchFamily="2" charset="2"/>
              <a:buChar char="ü"/>
            </a:pPr>
            <a:r>
              <a:rPr lang="el-GR" sz="2000" dirty="0">
                <a:solidFill>
                  <a:prstClr val="black"/>
                </a:solidFill>
              </a:rPr>
              <a:t>την ανταλλαγή ορθών πρακτικών και την ενίσχυση της συνεργασίας μεταξύ ανώτατων εκπαιδευτικών ιδρυμάτων</a:t>
            </a:r>
          </a:p>
          <a:p>
            <a:pPr marL="342900" lvl="0" indent="-342900" algn="l">
              <a:buFont typeface="Wingdings" panose="05000000000000000000" pitchFamily="2" charset="2"/>
              <a:buChar char="ü"/>
            </a:pPr>
            <a:r>
              <a:rPr lang="el-GR" sz="2000" dirty="0">
                <a:solidFill>
                  <a:prstClr val="black"/>
                </a:solidFill>
              </a:rPr>
              <a:t>την καλύτερη προετοιμασία των φοιτητών για τον κόσμο της εργασίας</a:t>
            </a:r>
          </a:p>
          <a:p>
            <a:pPr marL="342900" lvl="0" indent="-342900" algn="l">
              <a:buFont typeface="Wingdings" panose="05000000000000000000" pitchFamily="2" charset="2"/>
              <a:buChar char="ü"/>
            </a:pPr>
            <a:r>
              <a:rPr lang="el-GR" sz="2000" dirty="0">
                <a:solidFill>
                  <a:prstClr val="black"/>
                </a:solidFill>
              </a:rPr>
              <a:t>προώθηση της ανάπτυξης διακρατικών και διεπιστημονικών προγραμμάτων σπουδών, καθώς και καινοτόμων μεθόδων μάθησης και διδασκαλίας, συμπεριλαμβανομένης της διαδικτυακής συνεργασίας, της μάθησης με βάση την έρευνα και τις προσεγγίσεις που βασίζονται σε προκλήσεις</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838200" y="997787"/>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3600" b="1" dirty="0">
                <a:solidFill>
                  <a:srgbClr val="002060"/>
                </a:solidFill>
              </a:rPr>
              <a:t>Στόχοι της Δράσης  </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5</a:t>
            </a:fld>
            <a:endParaRPr lang="en-US"/>
          </a:p>
        </p:txBody>
      </p:sp>
      <p:pic>
        <p:nvPicPr>
          <p:cNvPr id="2" name="Εικόνα 1">
            <a:extLst>
              <a:ext uri="{FF2B5EF4-FFF2-40B4-BE49-F238E27FC236}">
                <a16:creationId xmlns:a16="http://schemas.microsoft.com/office/drawing/2014/main" id="{12582A08-2C1A-DB36-ADD9-E651F07CA440}"/>
              </a:ext>
            </a:extLst>
          </p:cNvPr>
          <p:cNvPicPr>
            <a:picLocks noChangeAspect="1"/>
          </p:cNvPicPr>
          <p:nvPr/>
        </p:nvPicPr>
        <p:blipFill>
          <a:blip r:embed="rId4"/>
          <a:stretch>
            <a:fillRect/>
          </a:stretch>
        </p:blipFill>
        <p:spPr>
          <a:xfrm>
            <a:off x="464140" y="321072"/>
            <a:ext cx="1944793" cy="676715"/>
          </a:xfrm>
          <a:prstGeom prst="rect">
            <a:avLst/>
          </a:prstGeom>
        </p:spPr>
      </p:pic>
    </p:spTree>
    <p:extLst>
      <p:ext uri="{BB962C8B-B14F-4D97-AF65-F5344CB8AC3E}">
        <p14:creationId xmlns:p14="http://schemas.microsoft.com/office/powerpoint/2010/main" val="295258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946A1EB-F353-4170-80CD-FE2C40DB6F8D}"/>
              </a:ext>
            </a:extLst>
          </p:cNvPr>
          <p:cNvPicPr>
            <a:picLocks noChangeAspect="1"/>
          </p:cNvPicPr>
          <p:nvPr/>
        </p:nvPicPr>
        <p:blipFill>
          <a:blip r:embed="rId3" cstate="print"/>
          <a:stretch>
            <a:fillRect/>
          </a:stretch>
        </p:blipFill>
        <p:spPr>
          <a:xfrm>
            <a:off x="8936198" y="4229100"/>
            <a:ext cx="3238500" cy="2628900"/>
          </a:xfrm>
          <a:prstGeom prst="rect">
            <a:avLst/>
          </a:prstGeom>
        </p:spPr>
      </p:pic>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4" cstate="print"/>
          <a:stretch>
            <a:fillRect/>
          </a:stretch>
        </p:blipFill>
        <p:spPr>
          <a:xfrm>
            <a:off x="10984619"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290864" y="2323190"/>
            <a:ext cx="10515600" cy="4649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en-US" sz="2000" dirty="0" err="1">
                <a:solidFill>
                  <a:prstClr val="black"/>
                </a:solidFill>
              </a:rPr>
              <a:t>Διεθνής</a:t>
            </a:r>
            <a:r>
              <a:rPr lang="en-US" sz="2000" dirty="0">
                <a:solidFill>
                  <a:prstClr val="black"/>
                </a:solidFill>
              </a:rPr>
              <a:t> </a:t>
            </a:r>
            <a:r>
              <a:rPr lang="en-US" sz="2000" dirty="0" err="1">
                <a:solidFill>
                  <a:prstClr val="black"/>
                </a:solidFill>
              </a:rPr>
              <a:t>Κινητικότητ</a:t>
            </a:r>
            <a:r>
              <a:rPr lang="en-US" sz="2000" dirty="0">
                <a:solidFill>
                  <a:prstClr val="black"/>
                </a:solidFill>
              </a:rPr>
              <a:t>α </a:t>
            </a:r>
            <a:endParaRPr lang="el-GR" sz="2000" dirty="0">
              <a:solidFill>
                <a:prstClr val="black"/>
              </a:solidFill>
            </a:endParaRPr>
          </a:p>
          <a:p>
            <a:pPr marL="228600" indent="-228600" algn="l">
              <a:buFont typeface="Arial" panose="020B0604020202020204" pitchFamily="34" charset="0"/>
              <a:buChar char="•"/>
            </a:pPr>
            <a:r>
              <a:rPr lang="el-GR" sz="2000" dirty="0">
                <a:solidFill>
                  <a:prstClr val="black"/>
                </a:solidFill>
              </a:rPr>
              <a:t>Ένταξη και Πολυμορφία: </a:t>
            </a:r>
            <a:r>
              <a:rPr lang="el-GR" sz="2000" b="1" i="1" dirty="0">
                <a:solidFill>
                  <a:srgbClr val="C00000"/>
                </a:solidFill>
              </a:rPr>
              <a:t>Τοποθέτηση στελέχους Υπεύθυνου για την Ένταξη (</a:t>
            </a:r>
            <a:r>
              <a:rPr lang="en-US" sz="2000" b="1" i="1" dirty="0">
                <a:solidFill>
                  <a:srgbClr val="C00000"/>
                </a:solidFill>
              </a:rPr>
              <a:t>Inclusion Officer</a:t>
            </a:r>
            <a:r>
              <a:rPr lang="el-GR" sz="2000" b="1" i="1" dirty="0">
                <a:solidFill>
                  <a:srgbClr val="C00000"/>
                </a:solidFill>
              </a:rPr>
              <a:t>) εντός του Ιδρύματος Ανώτατης Εκπαίδευσης</a:t>
            </a:r>
            <a:endParaRPr lang="en-US" sz="2000" dirty="0">
              <a:solidFill>
                <a:srgbClr val="C00000"/>
              </a:solidFill>
            </a:endParaRPr>
          </a:p>
          <a:p>
            <a:pPr marL="228600" lvl="0" indent="-228600" algn="l">
              <a:buFont typeface="Arial" panose="020B0604020202020204" pitchFamily="34" charset="0"/>
              <a:buChar char="•"/>
            </a:pPr>
            <a:r>
              <a:rPr lang="el-GR" sz="2000" dirty="0">
                <a:solidFill>
                  <a:prstClr val="black"/>
                </a:solidFill>
              </a:rPr>
              <a:t>Συνδυασμένη Κινητικότητα Φοιτητών και Προσωπικού</a:t>
            </a:r>
          </a:p>
          <a:p>
            <a:pPr marL="228600" lvl="0" indent="-228600" algn="l">
              <a:buFont typeface="Arial" panose="020B0604020202020204" pitchFamily="34" charset="0"/>
              <a:buChar char="•"/>
            </a:pPr>
            <a:r>
              <a:rPr lang="el-GR" sz="2000" dirty="0">
                <a:solidFill>
                  <a:prstClr val="black"/>
                </a:solidFill>
              </a:rPr>
              <a:t>Εντατικά Προγράμματα Μικτής Κινητικότητας</a:t>
            </a:r>
            <a:endParaRPr lang="en-US" sz="2000" dirty="0">
              <a:solidFill>
                <a:prstClr val="black"/>
              </a:solidFill>
            </a:endParaRPr>
          </a:p>
          <a:p>
            <a:pPr marL="228600" lvl="0" indent="-228600" algn="l">
              <a:buFont typeface="Arial" panose="020B0604020202020204" pitchFamily="34" charset="0"/>
              <a:buChar char="•"/>
            </a:pPr>
            <a:r>
              <a:rPr lang="en-US" sz="2000" dirty="0" err="1">
                <a:solidFill>
                  <a:prstClr val="black"/>
                </a:solidFill>
              </a:rPr>
              <a:t>Κινητικότητ</a:t>
            </a:r>
            <a:r>
              <a:rPr lang="en-US" sz="2000" dirty="0">
                <a:solidFill>
                  <a:prstClr val="black"/>
                </a:solidFill>
              </a:rPr>
              <a:t>α για </a:t>
            </a:r>
            <a:r>
              <a:rPr lang="el-GR" sz="2000" dirty="0">
                <a:solidFill>
                  <a:prstClr val="black"/>
                </a:solidFill>
              </a:rPr>
              <a:t>Υποψήφιους </a:t>
            </a:r>
            <a:r>
              <a:rPr lang="en-US" sz="2000" dirty="0" err="1">
                <a:solidFill>
                  <a:prstClr val="black"/>
                </a:solidFill>
              </a:rPr>
              <a:t>Διδάκτορες</a:t>
            </a:r>
            <a:r>
              <a:rPr lang="el-GR" sz="2000" dirty="0">
                <a:solidFill>
                  <a:prstClr val="black"/>
                </a:solidFill>
              </a:rPr>
              <a:t>/ </a:t>
            </a:r>
            <a:r>
              <a:rPr lang="el-GR" sz="2000" dirty="0" err="1">
                <a:solidFill>
                  <a:prstClr val="black"/>
                </a:solidFill>
              </a:rPr>
              <a:t>Μεταδιδάκτορες</a:t>
            </a:r>
            <a:endParaRPr lang="en-US" sz="2000" dirty="0">
              <a:solidFill>
                <a:prstClr val="black"/>
              </a:solidFill>
            </a:endParaRPr>
          </a:p>
          <a:p>
            <a:pPr marL="228600" lvl="0" indent="-228600" algn="l">
              <a:buFont typeface="Arial" panose="020B0604020202020204" pitchFamily="34" charset="0"/>
              <a:buChar char="•"/>
            </a:pPr>
            <a:r>
              <a:rPr lang="el-GR" sz="2000" dirty="0">
                <a:solidFill>
                  <a:prstClr val="black"/>
                </a:solidFill>
              </a:rPr>
              <a:t>Περιβαλλοντική Βιωσιμότητα και πρακτικές φιλικές προς το </a:t>
            </a:r>
            <a:endParaRPr lang="en-US" sz="2000" dirty="0">
              <a:solidFill>
                <a:prstClr val="black"/>
              </a:solidFill>
            </a:endParaRPr>
          </a:p>
          <a:p>
            <a:pPr lvl="0" algn="l"/>
            <a:r>
              <a:rPr lang="en-US" sz="2000" dirty="0">
                <a:solidFill>
                  <a:prstClr val="black"/>
                </a:solidFill>
              </a:rPr>
              <a:t>    </a:t>
            </a:r>
            <a:r>
              <a:rPr lang="el-GR" sz="2000" dirty="0">
                <a:solidFill>
                  <a:prstClr val="black"/>
                </a:solidFill>
              </a:rPr>
              <a:t>περιβάλλον</a:t>
            </a:r>
            <a:r>
              <a:rPr lang="en-US" sz="2000" dirty="0">
                <a:solidFill>
                  <a:prstClr val="black"/>
                </a:solidFill>
              </a:rPr>
              <a:t>/</a:t>
            </a:r>
            <a:r>
              <a:rPr lang="el-GR" sz="2000" dirty="0" err="1">
                <a:solidFill>
                  <a:prstClr val="black"/>
                </a:solidFill>
              </a:rPr>
              <a:t>green</a:t>
            </a:r>
            <a:r>
              <a:rPr lang="el-GR" sz="2000" dirty="0">
                <a:solidFill>
                  <a:prstClr val="black"/>
                </a:solidFill>
              </a:rPr>
              <a:t> </a:t>
            </a:r>
            <a:r>
              <a:rPr lang="el-GR" sz="2000" dirty="0" err="1">
                <a:solidFill>
                  <a:prstClr val="black"/>
                </a:solidFill>
              </a:rPr>
              <a:t>travel</a:t>
            </a:r>
            <a:endParaRPr lang="el-GR" sz="2000" dirty="0">
              <a:solidFill>
                <a:prstClr val="black"/>
              </a:solidFill>
            </a:endParaRPr>
          </a:p>
          <a:p>
            <a:pPr marL="228600" lvl="0" indent="-228600" algn="l">
              <a:buFont typeface="Arial" panose="020B0604020202020204" pitchFamily="34" charset="0"/>
              <a:buChar char="•"/>
            </a:pPr>
            <a:r>
              <a:rPr lang="el-GR" sz="2000" dirty="0" err="1">
                <a:solidFill>
                  <a:prstClr val="black"/>
                </a:solidFill>
              </a:rPr>
              <a:t>Ψηφιοποίηση</a:t>
            </a:r>
            <a:r>
              <a:rPr lang="el-GR" sz="2000" dirty="0">
                <a:solidFill>
                  <a:prstClr val="black"/>
                </a:solidFill>
              </a:rPr>
              <a:t>-Ψηφιακή Εκπαίδευση </a:t>
            </a:r>
          </a:p>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469019" y="984693"/>
            <a:ext cx="8467179"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002060"/>
                </a:solidFill>
              </a:rPr>
              <a:t>Κα</a:t>
            </a:r>
            <a:r>
              <a:rPr lang="en-US" sz="3600" b="1" dirty="0" err="1">
                <a:solidFill>
                  <a:srgbClr val="002060"/>
                </a:solidFill>
              </a:rPr>
              <a:t>ινοτομίες</a:t>
            </a:r>
            <a:r>
              <a:rPr lang="en-US" sz="3600" b="1" dirty="0">
                <a:solidFill>
                  <a:srgbClr val="002060"/>
                </a:solidFill>
              </a:rPr>
              <a:t> </a:t>
            </a:r>
            <a:r>
              <a:rPr lang="en-US" sz="3600" b="1" dirty="0" err="1">
                <a:solidFill>
                  <a:srgbClr val="002060"/>
                </a:solidFill>
              </a:rPr>
              <a:t>Δράση</a:t>
            </a:r>
            <a:r>
              <a:rPr lang="el-GR" sz="3600" b="1" dirty="0">
                <a:solidFill>
                  <a:srgbClr val="002060"/>
                </a:solidFill>
              </a:rPr>
              <a:t>ς</a:t>
            </a:r>
            <a:r>
              <a:rPr lang="en-US" sz="3600" b="1" dirty="0">
                <a:solidFill>
                  <a:srgbClr val="002060"/>
                </a:solidFill>
              </a:rPr>
              <a:t> στο Ν</a:t>
            </a:r>
            <a:r>
              <a:rPr lang="el-GR" sz="3600" b="1" dirty="0">
                <a:solidFill>
                  <a:srgbClr val="002060"/>
                </a:solidFill>
              </a:rPr>
              <a:t>έ</a:t>
            </a:r>
            <a:r>
              <a:rPr lang="en-US" sz="3600" b="1" dirty="0">
                <a:solidFill>
                  <a:srgbClr val="002060"/>
                </a:solidFill>
              </a:rPr>
              <a:t>ο </a:t>
            </a:r>
            <a:r>
              <a:rPr lang="el-GR" sz="3600" b="1" dirty="0">
                <a:solidFill>
                  <a:srgbClr val="002060"/>
                </a:solidFill>
              </a:rPr>
              <a:t>Π</a:t>
            </a:r>
            <a:r>
              <a:rPr lang="en-US" sz="3600" b="1" dirty="0" err="1">
                <a:solidFill>
                  <a:srgbClr val="002060"/>
                </a:solidFill>
              </a:rPr>
              <a:t>ρόγρ</a:t>
            </a:r>
            <a:r>
              <a:rPr lang="en-US" sz="3600" b="1" dirty="0">
                <a:solidFill>
                  <a:srgbClr val="002060"/>
                </a:solidFill>
              </a:rPr>
              <a:t>αμμα</a:t>
            </a:r>
            <a:endParaRPr lang="el-GR" sz="3600" b="1" dirty="0">
              <a:solidFill>
                <a:srgbClr val="002060"/>
              </a:solidFill>
            </a:endParaRPr>
          </a:p>
        </p:txBody>
      </p:sp>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6</a:t>
            </a:fld>
            <a:endParaRPr lang="en-US"/>
          </a:p>
        </p:txBody>
      </p:sp>
      <p:pic>
        <p:nvPicPr>
          <p:cNvPr id="2" name="Εικόνα 1">
            <a:extLst>
              <a:ext uri="{FF2B5EF4-FFF2-40B4-BE49-F238E27FC236}">
                <a16:creationId xmlns:a16="http://schemas.microsoft.com/office/drawing/2014/main" id="{178B05BD-355A-343E-B7D6-89201998FFEC}"/>
              </a:ext>
            </a:extLst>
          </p:cNvPr>
          <p:cNvPicPr>
            <a:picLocks noChangeAspect="1"/>
          </p:cNvPicPr>
          <p:nvPr/>
        </p:nvPicPr>
        <p:blipFill>
          <a:blip r:embed="rId5"/>
          <a:stretch>
            <a:fillRect/>
          </a:stretch>
        </p:blipFill>
        <p:spPr>
          <a:xfrm>
            <a:off x="290864" y="359241"/>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434340" y="2320009"/>
            <a:ext cx="10515600" cy="4649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el-GR" sz="2000" dirty="0">
                <a:solidFill>
                  <a:prstClr val="black"/>
                </a:solidFill>
              </a:rPr>
              <a:t>Μακροχρόνια Κινητικότητα Φοιτητών για Σπουδές &amp; Πρακτική Άσκηση </a:t>
            </a:r>
          </a:p>
          <a:p>
            <a:pPr marL="228600" indent="-228600" algn="l">
              <a:buFont typeface="Arial" panose="020B0604020202020204" pitchFamily="34" charset="0"/>
              <a:buChar char="•"/>
            </a:pPr>
            <a:r>
              <a:rPr lang="el-GR" sz="2000" dirty="0">
                <a:solidFill>
                  <a:prstClr val="black"/>
                </a:solidFill>
              </a:rPr>
              <a:t>Μεικτή κινητικότητα Φοιτητών </a:t>
            </a:r>
          </a:p>
          <a:p>
            <a:pPr marL="228600" indent="-228600" algn="l">
              <a:buFont typeface="Arial" panose="020B0604020202020204" pitchFamily="34" charset="0"/>
              <a:buChar char="•"/>
            </a:pPr>
            <a:r>
              <a:rPr lang="el-GR" sz="2000" dirty="0">
                <a:solidFill>
                  <a:prstClr val="black"/>
                </a:solidFill>
              </a:rPr>
              <a:t>Εντατικά Προγράμματα Μικτής Κινητικότητας (</a:t>
            </a:r>
            <a:r>
              <a:rPr lang="en-US" sz="2000" dirty="0">
                <a:solidFill>
                  <a:prstClr val="black"/>
                </a:solidFill>
              </a:rPr>
              <a:t>BIP)</a:t>
            </a:r>
            <a:r>
              <a:rPr lang="el-GR" sz="2000" dirty="0">
                <a:solidFill>
                  <a:prstClr val="black"/>
                </a:solidFill>
              </a:rPr>
              <a:t> </a:t>
            </a:r>
          </a:p>
          <a:p>
            <a:pPr marL="228600" indent="-228600" algn="l">
              <a:buFont typeface="Arial" panose="020B0604020202020204" pitchFamily="34" charset="0"/>
              <a:buChar char="•"/>
            </a:pPr>
            <a:r>
              <a:rPr lang="el-GR" sz="2000" dirty="0">
                <a:solidFill>
                  <a:prstClr val="black"/>
                </a:solidFill>
              </a:rPr>
              <a:t>Συνδυασμένη Κινητικότητα Φοιτητών </a:t>
            </a:r>
          </a:p>
          <a:p>
            <a:pPr marL="228600" indent="-228600" algn="l">
              <a:buFont typeface="Arial" panose="020B0604020202020204" pitchFamily="34" charset="0"/>
              <a:buChar char="•"/>
            </a:pPr>
            <a:r>
              <a:rPr lang="el-GR" sz="2000" dirty="0">
                <a:solidFill>
                  <a:prstClr val="black"/>
                </a:solidFill>
              </a:rPr>
              <a:t>Κινητικότητα Προσωπικού για Διδασκαλία &amp; Επιμόρφωση </a:t>
            </a:r>
            <a:endParaRPr lang="en-US" sz="2000" dirty="0">
              <a:solidFill>
                <a:srgbClr val="C00000"/>
              </a:solidFill>
            </a:endParaRPr>
          </a:p>
          <a:p>
            <a:pPr marL="228600" lvl="0" indent="-228600" algn="l">
              <a:buFont typeface="Arial" panose="020B0604020202020204" pitchFamily="34" charset="0"/>
              <a:buChar char="•"/>
            </a:pPr>
            <a:r>
              <a:rPr lang="el-GR" sz="2000" dirty="0">
                <a:solidFill>
                  <a:prstClr val="black"/>
                </a:solidFill>
              </a:rPr>
              <a:t>Συνδυασμένη Κινητικότητα Προσωπικού</a:t>
            </a:r>
            <a:endParaRPr lang="en-US" sz="2000" dirty="0">
              <a:solidFill>
                <a:prstClr val="black"/>
              </a:solidFill>
            </a:endParaRPr>
          </a:p>
          <a:p>
            <a:pPr marL="228600" lvl="0" indent="-228600" algn="l">
              <a:buFont typeface="Arial" panose="020B0604020202020204" pitchFamily="34" charset="0"/>
              <a:buChar char="•"/>
            </a:pPr>
            <a:r>
              <a:rPr lang="el-GR" sz="2000" dirty="0">
                <a:solidFill>
                  <a:prstClr val="black"/>
                </a:solidFill>
              </a:rPr>
              <a:t>Διεθνής κινητικότητα με τη συμμετοχή τρίτων χωρών που δεν είναι συνδεδεμένες με το πρόγραμμα</a:t>
            </a:r>
          </a:p>
          <a:p>
            <a:pPr marL="228600" lvl="0" indent="-228600" algn="l">
              <a:buFont typeface="Arial" panose="020B0604020202020204" pitchFamily="34" charset="0"/>
              <a:buChar char="•"/>
            </a:pPr>
            <a:r>
              <a:rPr lang="el-GR" sz="2000" dirty="0">
                <a:solidFill>
                  <a:prstClr val="black"/>
                </a:solidFill>
              </a:rPr>
              <a:t>Προσκεκλημένο προσωπικό από επιχειρήσεις</a:t>
            </a:r>
          </a:p>
          <a:p>
            <a:pPr marL="228600" lvl="0" indent="-228600" algn="l">
              <a:buFont typeface="Arial" panose="020B0604020202020204" pitchFamily="34" charset="0"/>
              <a:buChar char="•"/>
            </a:pPr>
            <a:r>
              <a:rPr lang="en-US" sz="2000" dirty="0" err="1">
                <a:solidFill>
                  <a:prstClr val="black"/>
                </a:solidFill>
              </a:rPr>
              <a:t>Κινητικότητ</a:t>
            </a:r>
            <a:r>
              <a:rPr lang="en-US" sz="2000" dirty="0">
                <a:solidFill>
                  <a:prstClr val="black"/>
                </a:solidFill>
              </a:rPr>
              <a:t>α για </a:t>
            </a:r>
            <a:r>
              <a:rPr lang="el-GR" sz="2000" dirty="0">
                <a:solidFill>
                  <a:prstClr val="black"/>
                </a:solidFill>
              </a:rPr>
              <a:t>Υποψήφιους </a:t>
            </a:r>
            <a:r>
              <a:rPr lang="en-US" sz="2000" dirty="0" err="1">
                <a:solidFill>
                  <a:prstClr val="black"/>
                </a:solidFill>
              </a:rPr>
              <a:t>Διδάκτορες</a:t>
            </a:r>
            <a:r>
              <a:rPr lang="el-GR" sz="2000" dirty="0">
                <a:solidFill>
                  <a:prstClr val="black"/>
                </a:solidFill>
              </a:rPr>
              <a:t>/ </a:t>
            </a:r>
            <a:r>
              <a:rPr lang="el-GR" sz="2000" dirty="0" err="1">
                <a:solidFill>
                  <a:prstClr val="black"/>
                </a:solidFill>
              </a:rPr>
              <a:t>Μεταδιδάκτορες</a:t>
            </a:r>
            <a:endParaRPr lang="en-US" sz="2000" dirty="0">
              <a:solidFill>
                <a:prstClr val="black"/>
              </a:solidFill>
            </a:endParaRPr>
          </a:p>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434340" y="1136822"/>
            <a:ext cx="10515600" cy="934908"/>
          </a:xfrm>
          <a:prstGeom prst="rect">
            <a:avLst/>
          </a:prstGeom>
          <a:solidFill>
            <a:schemeClr val="accent1">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b="1" dirty="0">
                <a:solidFill>
                  <a:srgbClr val="002060"/>
                </a:solidFill>
              </a:rPr>
              <a:t>Δραστηριότητες</a:t>
            </a:r>
            <a:r>
              <a:rPr lang="el-GR" sz="3600" b="1" dirty="0"/>
              <a:t> </a:t>
            </a:r>
            <a:r>
              <a:rPr lang="el-GR" sz="3600" b="1" dirty="0">
                <a:solidFill>
                  <a:srgbClr val="002060"/>
                </a:solidFill>
              </a:rPr>
              <a:t>Κινητικότητας - Δράση ΚΑ131</a:t>
            </a:r>
          </a:p>
        </p:txBody>
      </p:sp>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7</a:t>
            </a:fld>
            <a:endParaRPr lang="en-US"/>
          </a:p>
        </p:txBody>
      </p:sp>
      <p:pic>
        <p:nvPicPr>
          <p:cNvPr id="2" name="Εικόνα 1">
            <a:extLst>
              <a:ext uri="{FF2B5EF4-FFF2-40B4-BE49-F238E27FC236}">
                <a16:creationId xmlns:a16="http://schemas.microsoft.com/office/drawing/2014/main" id="{41939D04-DCCC-9769-DA5F-50C6E5DE82F6}"/>
              </a:ext>
            </a:extLst>
          </p:cNvPr>
          <p:cNvPicPr>
            <a:picLocks noChangeAspect="1"/>
          </p:cNvPicPr>
          <p:nvPr/>
        </p:nvPicPr>
        <p:blipFill>
          <a:blip r:embed="rId4"/>
          <a:stretch>
            <a:fillRect/>
          </a:stretch>
        </p:blipFill>
        <p:spPr>
          <a:xfrm>
            <a:off x="434340" y="319583"/>
            <a:ext cx="1943099" cy="676715"/>
          </a:xfrm>
          <a:prstGeom prst="rect">
            <a:avLst/>
          </a:prstGeom>
        </p:spPr>
      </p:pic>
    </p:spTree>
    <p:extLst>
      <p:ext uri="{BB962C8B-B14F-4D97-AF65-F5344CB8AC3E}">
        <p14:creationId xmlns:p14="http://schemas.microsoft.com/office/powerpoint/2010/main" val="276241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323850" y="1223166"/>
            <a:ext cx="11544300" cy="5634834"/>
          </a:xfrm>
          <a:prstGeom prst="rect">
            <a:avLst/>
          </a:prstGeom>
          <a:solidFill>
            <a:schemeClr val="accent2">
              <a:lumMod val="20000"/>
              <a:lumOff val="80000"/>
            </a:schemeClr>
          </a:solidFill>
          <a:ln w="57150">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lvl="0" indent="-228600" algn="l">
              <a:lnSpc>
                <a:spcPct val="160000"/>
              </a:lnSpc>
              <a:buFont typeface="Arial" panose="020B0604020202020204" pitchFamily="34" charset="0"/>
              <a:buChar char="•"/>
            </a:pPr>
            <a:r>
              <a:rPr lang="el-GR" sz="2000" dirty="0">
                <a:solidFill>
                  <a:prstClr val="black"/>
                </a:solidFill>
              </a:rPr>
              <a:t>Σχέδια Κινητικότητας Φοιτητών και Προσωπικού ΚΑ131 </a:t>
            </a:r>
            <a:r>
              <a:rPr lang="el-GR" sz="2000" b="1" dirty="0">
                <a:solidFill>
                  <a:prstClr val="black"/>
                </a:solidFill>
              </a:rPr>
              <a:t>με έναρξη Σχεδίων την 1</a:t>
            </a:r>
            <a:r>
              <a:rPr lang="el-GR" sz="2000" b="1" baseline="30000" dirty="0">
                <a:solidFill>
                  <a:prstClr val="black"/>
                </a:solidFill>
              </a:rPr>
              <a:t>η</a:t>
            </a:r>
            <a:r>
              <a:rPr lang="el-GR" sz="2000" b="1" dirty="0">
                <a:solidFill>
                  <a:prstClr val="black"/>
                </a:solidFill>
              </a:rPr>
              <a:t> Ιουνίου 202</a:t>
            </a:r>
            <a:r>
              <a:rPr lang="en-US" sz="2000" b="1" dirty="0">
                <a:solidFill>
                  <a:prstClr val="black"/>
                </a:solidFill>
              </a:rPr>
              <a:t>4</a:t>
            </a:r>
            <a:endParaRPr lang="el-GR" sz="2000" b="1" dirty="0">
              <a:solidFill>
                <a:prstClr val="black"/>
              </a:solidFill>
            </a:endParaRPr>
          </a:p>
          <a:p>
            <a:pPr marL="228600" lvl="0" indent="-228600" algn="l">
              <a:lnSpc>
                <a:spcPct val="160000"/>
              </a:lnSpc>
              <a:buFont typeface="Arial" panose="020B0604020202020204" pitchFamily="34" charset="0"/>
              <a:buChar char="•"/>
            </a:pPr>
            <a:r>
              <a:rPr lang="el-GR" sz="2000" dirty="0">
                <a:solidFill>
                  <a:prstClr val="black"/>
                </a:solidFill>
              </a:rPr>
              <a:t>Διάρκεια Σχεδίων: </a:t>
            </a:r>
            <a:r>
              <a:rPr lang="el-GR" sz="2000" b="1" dirty="0">
                <a:solidFill>
                  <a:prstClr val="black"/>
                </a:solidFill>
              </a:rPr>
              <a:t>26 Μήνες (1/6/202</a:t>
            </a:r>
            <a:r>
              <a:rPr lang="en-US" sz="2000" b="1" dirty="0">
                <a:solidFill>
                  <a:prstClr val="black"/>
                </a:solidFill>
              </a:rPr>
              <a:t>4</a:t>
            </a:r>
            <a:r>
              <a:rPr lang="el-GR" sz="2000" b="1" dirty="0">
                <a:solidFill>
                  <a:prstClr val="black"/>
                </a:solidFill>
              </a:rPr>
              <a:t>-31/07/202</a:t>
            </a:r>
            <a:r>
              <a:rPr lang="en-US" sz="2000" b="1" dirty="0">
                <a:solidFill>
                  <a:prstClr val="black"/>
                </a:solidFill>
              </a:rPr>
              <a:t>6</a:t>
            </a:r>
            <a:r>
              <a:rPr lang="el-GR" sz="2000" b="1" dirty="0">
                <a:solidFill>
                  <a:prstClr val="black"/>
                </a:solidFill>
              </a:rPr>
              <a:t>)</a:t>
            </a:r>
          </a:p>
          <a:p>
            <a:pPr marL="228600" lvl="0" indent="-228600" algn="l">
              <a:lnSpc>
                <a:spcPct val="160000"/>
              </a:lnSpc>
              <a:buFont typeface="Arial" panose="020B0604020202020204" pitchFamily="34" charset="0"/>
              <a:buChar char="•"/>
            </a:pPr>
            <a:r>
              <a:rPr lang="el-GR" sz="2000" dirty="0">
                <a:solidFill>
                  <a:prstClr val="black"/>
                </a:solidFill>
              </a:rPr>
              <a:t>Πρόσθετη Επιχορήγηση ατόμων με Λιγότερες Ευκαιρίες </a:t>
            </a:r>
            <a:endParaRPr lang="en-US" sz="2000" dirty="0">
              <a:solidFill>
                <a:prstClr val="black"/>
              </a:solidFill>
            </a:endParaRPr>
          </a:p>
          <a:p>
            <a:pPr marL="228600" lvl="0" indent="-228600" algn="l">
              <a:lnSpc>
                <a:spcPct val="160000"/>
              </a:lnSpc>
              <a:buFont typeface="Arial" panose="020B0604020202020204" pitchFamily="34" charset="0"/>
              <a:buChar char="•"/>
            </a:pPr>
            <a:r>
              <a:rPr lang="el-GR" sz="2000" dirty="0">
                <a:solidFill>
                  <a:prstClr val="black"/>
                </a:solidFill>
              </a:rPr>
              <a:t>Στήριξη Ιδρυμάτων για την</a:t>
            </a:r>
            <a:r>
              <a:rPr lang="en-US" sz="2000" dirty="0">
                <a:solidFill>
                  <a:prstClr val="black"/>
                </a:solidFill>
              </a:rPr>
              <a:t> </a:t>
            </a:r>
            <a:r>
              <a:rPr lang="el-GR" sz="2000" dirty="0">
                <a:solidFill>
                  <a:prstClr val="black"/>
                </a:solidFill>
              </a:rPr>
              <a:t>Βραχυχρόνια - Μεικτή Κινητικότητα Φοιτητών – Αλλαγή Θεσμικού πλαισίου για την αναγνώριση της βραχυχρόνιας μικτής κινητικότητας</a:t>
            </a:r>
          </a:p>
          <a:p>
            <a:pPr marL="228600" indent="-228600" algn="l">
              <a:lnSpc>
                <a:spcPct val="160000"/>
              </a:lnSpc>
              <a:buFont typeface="Arial" panose="020B0604020202020204" pitchFamily="34" charset="0"/>
              <a:buChar char="•"/>
            </a:pPr>
            <a:r>
              <a:rPr lang="el-GR" sz="2000" dirty="0">
                <a:solidFill>
                  <a:prstClr val="black"/>
                </a:solidFill>
              </a:rPr>
              <a:t> Ένταξη ατόμων με Λιγότερες Ευκαιρίες</a:t>
            </a:r>
          </a:p>
          <a:p>
            <a:pPr marL="228600" indent="-228600" algn="l">
              <a:lnSpc>
                <a:spcPct val="160000"/>
              </a:lnSpc>
              <a:buFont typeface="Arial" panose="020B0604020202020204" pitchFamily="34" charset="0"/>
              <a:buChar char="•"/>
            </a:pPr>
            <a:r>
              <a:rPr lang="el-GR" sz="2000" dirty="0">
                <a:solidFill>
                  <a:prstClr val="black"/>
                </a:solidFill>
              </a:rPr>
              <a:t>Ενίσχυση των οριζόντιων διαστάσεων για τα σχέδια κινητικότητας (</a:t>
            </a:r>
            <a:r>
              <a:rPr lang="el-GR" sz="1800" dirty="0">
                <a:solidFill>
                  <a:prstClr val="black"/>
                </a:solidFill>
              </a:rPr>
              <a:t>Ένταξη και Πολυμορφία, Περιβαλλοντική Βιωσιμότητα και Πρακτικές Οικολογικού Προσανατολισμού, </a:t>
            </a:r>
            <a:r>
              <a:rPr lang="el-GR" sz="1800" dirty="0" err="1">
                <a:solidFill>
                  <a:prstClr val="black"/>
                </a:solidFill>
              </a:rPr>
              <a:t>Ψηφιοποίηση</a:t>
            </a:r>
            <a:r>
              <a:rPr lang="el-GR" sz="1800" dirty="0">
                <a:solidFill>
                  <a:prstClr val="black"/>
                </a:solidFill>
              </a:rPr>
              <a:t>, Ψηφιακή Εκπαίδευση και Ικανότητες στο πλαίσιο της κινητικότητας στην Ανώτατη/Τριτοβάθμια Εκπαίδευση και Συμμετοχή στον Δημοκρατικό Βίο και στα Κοινά)</a:t>
            </a:r>
          </a:p>
          <a:p>
            <a:pPr marL="228600" indent="-228600" algn="l">
              <a:lnSpc>
                <a:spcPct val="160000"/>
              </a:lnSpc>
              <a:buFont typeface="Arial" panose="020B0604020202020204" pitchFamily="34" charset="0"/>
              <a:buChar char="•"/>
            </a:pPr>
            <a:r>
              <a:rPr lang="el-GR" sz="2000" b="1" u="sng" dirty="0">
                <a:solidFill>
                  <a:prstClr val="black"/>
                </a:solidFill>
              </a:rPr>
              <a:t>Διαθέσιμος Προϋπολογισμός Δράσης: 27.061.540,00€</a:t>
            </a:r>
          </a:p>
          <a:p>
            <a:pPr marL="228600" indent="-228600" algn="l">
              <a:lnSpc>
                <a:spcPct val="160000"/>
              </a:lnSpc>
              <a:buFont typeface="Arial" panose="020B0604020202020204" pitchFamily="34" charset="0"/>
              <a:buChar char="•"/>
            </a:pPr>
            <a:endParaRPr lang="el-GR" sz="1800" dirty="0"/>
          </a:p>
          <a:p>
            <a:pPr algn="l">
              <a:lnSpc>
                <a:spcPct val="160000"/>
              </a:lnSpc>
            </a:pPr>
            <a:endParaRPr lang="en-US" sz="2000" dirty="0">
              <a:solidFill>
                <a:prstClr val="black"/>
              </a:solidFill>
            </a:endParaRPr>
          </a:p>
          <a:p>
            <a:pPr marL="228600" indent="-228600" algn="l">
              <a:lnSpc>
                <a:spcPct val="160000"/>
              </a:lnSpc>
              <a:buFont typeface="Arial" panose="020B0604020202020204" pitchFamily="34" charset="0"/>
              <a:buChar char="•"/>
            </a:pPr>
            <a:r>
              <a:rPr lang="el-GR" sz="2000" b="1" dirty="0">
                <a:solidFill>
                  <a:prstClr val="black"/>
                </a:solidFill>
              </a:rPr>
              <a:t>Διαθέσιμος Προϋπολογισμός δράσης:  27.061.540,00€</a:t>
            </a:r>
            <a:endParaRPr lang="en-US" sz="2000" b="1" dirty="0">
              <a:solidFill>
                <a:prstClr val="black"/>
              </a:solidFill>
            </a:endParaRPr>
          </a:p>
          <a:p>
            <a:pPr algn="l">
              <a:lnSpc>
                <a:spcPct val="160000"/>
              </a:lnSpc>
            </a:pPr>
            <a:endParaRPr lang="el-GR" sz="2000" dirty="0">
              <a:solidFill>
                <a:prstClr val="black"/>
              </a:solidFill>
            </a:endParaRPr>
          </a:p>
          <a:p>
            <a:pPr lvl="0" algn="l"/>
            <a:endParaRPr lang="en-US" sz="2000" dirty="0">
              <a:solidFill>
                <a:prstClr val="black"/>
              </a:solidFill>
            </a:endParaRPr>
          </a:p>
          <a:p>
            <a:pPr algn="l"/>
            <a:r>
              <a:rPr lang="el-GR" sz="20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434340" y="546451"/>
            <a:ext cx="10515600" cy="6767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200" b="1" dirty="0">
                <a:solidFill>
                  <a:srgbClr val="002060"/>
                </a:solidFill>
              </a:rPr>
              <a:t>Γενικές Πληροφορίες</a:t>
            </a:r>
          </a:p>
        </p:txBody>
      </p:sp>
      <p:sp>
        <p:nvSpPr>
          <p:cNvPr id="4" name="Θέση αριθμού διαφάνειας 3">
            <a:extLst>
              <a:ext uri="{FF2B5EF4-FFF2-40B4-BE49-F238E27FC236}">
                <a16:creationId xmlns:a16="http://schemas.microsoft.com/office/drawing/2014/main" id="{410C6C58-8709-4A42-9DCD-CFE94B72EEFD}"/>
              </a:ext>
            </a:extLst>
          </p:cNvPr>
          <p:cNvSpPr>
            <a:spLocks noGrp="1"/>
          </p:cNvSpPr>
          <p:nvPr>
            <p:ph type="sldNum" sz="quarter" idx="12"/>
          </p:nvPr>
        </p:nvSpPr>
        <p:spPr/>
        <p:txBody>
          <a:bodyPr/>
          <a:lstStyle/>
          <a:p>
            <a:fld id="{F16372F3-0D51-4D83-A10D-06A3D557BBC0}" type="slidenum">
              <a:rPr lang="en-US" smtClean="0"/>
              <a:pPr/>
              <a:t>8</a:t>
            </a:fld>
            <a:endParaRPr lang="en-US"/>
          </a:p>
        </p:txBody>
      </p:sp>
      <p:pic>
        <p:nvPicPr>
          <p:cNvPr id="2" name="Εικόνα 1">
            <a:extLst>
              <a:ext uri="{FF2B5EF4-FFF2-40B4-BE49-F238E27FC236}">
                <a16:creationId xmlns:a16="http://schemas.microsoft.com/office/drawing/2014/main" id="{F7A0C207-195C-B9E0-3117-508A25628330}"/>
              </a:ext>
            </a:extLst>
          </p:cNvPr>
          <p:cNvPicPr>
            <a:picLocks noChangeAspect="1"/>
          </p:cNvPicPr>
          <p:nvPr/>
        </p:nvPicPr>
        <p:blipFill>
          <a:blip r:embed="rId4"/>
          <a:stretch>
            <a:fillRect/>
          </a:stretch>
        </p:blipFill>
        <p:spPr>
          <a:xfrm>
            <a:off x="434340" y="276356"/>
            <a:ext cx="1943099" cy="676715"/>
          </a:xfrm>
          <a:prstGeom prst="rect">
            <a:avLst/>
          </a:prstGeom>
        </p:spPr>
      </p:pic>
    </p:spTree>
    <p:extLst>
      <p:ext uri="{BB962C8B-B14F-4D97-AF65-F5344CB8AC3E}">
        <p14:creationId xmlns:p14="http://schemas.microsoft.com/office/powerpoint/2010/main" val="258562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670249" y="2201185"/>
            <a:ext cx="10515600" cy="4869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772886" y="1188161"/>
            <a:ext cx="105156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l-GR" sz="3600" b="1" dirty="0"/>
          </a:p>
        </p:txBody>
      </p:sp>
      <p:sp>
        <p:nvSpPr>
          <p:cNvPr id="4" name="TextBox 3">
            <a:extLst>
              <a:ext uri="{FF2B5EF4-FFF2-40B4-BE49-F238E27FC236}">
                <a16:creationId xmlns:a16="http://schemas.microsoft.com/office/drawing/2014/main" id="{1BF63774-59B8-42DD-BD96-A5560FE839EC}"/>
              </a:ext>
            </a:extLst>
          </p:cNvPr>
          <p:cNvSpPr txBox="1"/>
          <p:nvPr/>
        </p:nvSpPr>
        <p:spPr>
          <a:xfrm>
            <a:off x="2252469" y="2393078"/>
            <a:ext cx="7556434" cy="400110"/>
          </a:xfrm>
          <a:prstGeom prst="rect">
            <a:avLst/>
          </a:prstGeom>
          <a:solidFill>
            <a:schemeClr val="tx2">
              <a:lumMod val="40000"/>
              <a:lumOff val="60000"/>
            </a:schemeClr>
          </a:solidFill>
        </p:spPr>
        <p:txBody>
          <a:bodyPr wrap="square" rtlCol="0">
            <a:spAutoFit/>
          </a:bodyPr>
          <a:lstStyle/>
          <a:p>
            <a:pPr algn="ctr"/>
            <a:r>
              <a:rPr lang="el-GR" sz="2000" b="1" dirty="0">
                <a:latin typeface="+mj-lt"/>
                <a:ea typeface="+mj-ea"/>
                <a:cs typeface="+mj-cs"/>
              </a:rPr>
              <a:t>Κινητικότητα Φοιτητών για Σπουδές &amp; Πρακτική Άσκηση</a:t>
            </a:r>
            <a:endParaRPr lang="en-US" sz="2000" b="1" dirty="0">
              <a:latin typeface="+mj-lt"/>
              <a:ea typeface="+mj-ea"/>
              <a:cs typeface="+mj-cs"/>
            </a:endParaRPr>
          </a:p>
        </p:txBody>
      </p:sp>
      <p:sp>
        <p:nvSpPr>
          <p:cNvPr id="7" name="Θέση αριθμού διαφάνειας 6">
            <a:extLst>
              <a:ext uri="{FF2B5EF4-FFF2-40B4-BE49-F238E27FC236}">
                <a16:creationId xmlns:a16="http://schemas.microsoft.com/office/drawing/2014/main" id="{6FEACD85-AA54-4058-964E-17CC03459D80}"/>
              </a:ext>
            </a:extLst>
          </p:cNvPr>
          <p:cNvSpPr>
            <a:spLocks noGrp="1"/>
          </p:cNvSpPr>
          <p:nvPr>
            <p:ph type="sldNum" sz="quarter" idx="12"/>
          </p:nvPr>
        </p:nvSpPr>
        <p:spPr/>
        <p:txBody>
          <a:bodyPr/>
          <a:lstStyle/>
          <a:p>
            <a:fld id="{F16372F3-0D51-4D83-A10D-06A3D557BBC0}" type="slidenum">
              <a:rPr lang="en-US" smtClean="0"/>
              <a:pPr/>
              <a:t>9</a:t>
            </a:fld>
            <a:endParaRPr lang="en-US"/>
          </a:p>
        </p:txBody>
      </p:sp>
      <p:pic>
        <p:nvPicPr>
          <p:cNvPr id="5" name="Εικόνα 4">
            <a:extLst>
              <a:ext uri="{FF2B5EF4-FFF2-40B4-BE49-F238E27FC236}">
                <a16:creationId xmlns:a16="http://schemas.microsoft.com/office/drawing/2014/main" id="{2262D964-D453-8F87-4145-3594E151550F}"/>
              </a:ext>
            </a:extLst>
          </p:cNvPr>
          <p:cNvPicPr>
            <a:picLocks noChangeAspect="1"/>
          </p:cNvPicPr>
          <p:nvPr/>
        </p:nvPicPr>
        <p:blipFill>
          <a:blip r:embed="rId4"/>
          <a:stretch>
            <a:fillRect/>
          </a:stretch>
        </p:blipFill>
        <p:spPr>
          <a:xfrm>
            <a:off x="290864" y="359241"/>
            <a:ext cx="1943099" cy="676715"/>
          </a:xfrm>
          <a:prstGeom prst="rect">
            <a:avLst/>
          </a:prstGeom>
        </p:spPr>
      </p:pic>
      <p:sp>
        <p:nvSpPr>
          <p:cNvPr id="8" name="TextBox 7">
            <a:extLst>
              <a:ext uri="{FF2B5EF4-FFF2-40B4-BE49-F238E27FC236}">
                <a16:creationId xmlns:a16="http://schemas.microsoft.com/office/drawing/2014/main" id="{E548B1D5-C9FA-3CEA-CBED-A9350037AD48}"/>
              </a:ext>
            </a:extLst>
          </p:cNvPr>
          <p:cNvSpPr txBox="1"/>
          <p:nvPr/>
        </p:nvSpPr>
        <p:spPr>
          <a:xfrm>
            <a:off x="2270216" y="3274873"/>
            <a:ext cx="7538687" cy="400110"/>
          </a:xfrm>
          <a:prstGeom prst="rect">
            <a:avLst/>
          </a:prstGeom>
          <a:solidFill>
            <a:schemeClr val="accent1">
              <a:lumMod val="20000"/>
              <a:lumOff val="80000"/>
            </a:schemeClr>
          </a:solidFill>
        </p:spPr>
        <p:txBody>
          <a:bodyPr wrap="square" rtlCol="0">
            <a:spAutoFit/>
          </a:bodyPr>
          <a:lstStyle/>
          <a:p>
            <a:pPr algn="ctr"/>
            <a:r>
              <a:rPr lang="el-GR" sz="2000" dirty="0"/>
              <a:t>Κινητικότητα Προσωπικού για Διδασκαλία &amp; Επιμόρφωση</a:t>
            </a:r>
          </a:p>
        </p:txBody>
      </p:sp>
      <p:sp>
        <p:nvSpPr>
          <p:cNvPr id="10" name="TextBox 9">
            <a:extLst>
              <a:ext uri="{FF2B5EF4-FFF2-40B4-BE49-F238E27FC236}">
                <a16:creationId xmlns:a16="http://schemas.microsoft.com/office/drawing/2014/main" id="{459A2087-1AE7-5821-C1AD-B0D117E33F7F}"/>
              </a:ext>
            </a:extLst>
          </p:cNvPr>
          <p:cNvSpPr txBox="1"/>
          <p:nvPr/>
        </p:nvSpPr>
        <p:spPr>
          <a:xfrm>
            <a:off x="920192" y="1295405"/>
            <a:ext cx="10676768" cy="646331"/>
          </a:xfrm>
          <a:prstGeom prst="rect">
            <a:avLst/>
          </a:prstGeom>
          <a:solidFill>
            <a:schemeClr val="accent1">
              <a:lumMod val="60000"/>
              <a:lumOff val="40000"/>
            </a:schemeClr>
          </a:solidFill>
        </p:spPr>
        <p:txBody>
          <a:bodyPr wrap="square" rtlCol="0">
            <a:spAutoFit/>
          </a:bodyPr>
          <a:lstStyle/>
          <a:p>
            <a:pPr algn="ctr"/>
            <a:r>
              <a:rPr lang="el-GR" sz="3600" b="1" dirty="0">
                <a:solidFill>
                  <a:srgbClr val="002060"/>
                </a:solidFill>
                <a:latin typeface="+mj-lt"/>
                <a:ea typeface="+mj-ea"/>
                <a:cs typeface="+mj-cs"/>
              </a:rPr>
              <a:t>Περιγραφή Επιλέξιμων Δραστηριοτήτων</a:t>
            </a:r>
            <a:endParaRPr lang="en-US" sz="3600" b="1" dirty="0">
              <a:solidFill>
                <a:srgbClr val="002060"/>
              </a:solidFill>
              <a:latin typeface="+mj-lt"/>
              <a:ea typeface="+mj-ea"/>
              <a:cs typeface="+mj-cs"/>
            </a:endParaRPr>
          </a:p>
        </p:txBody>
      </p:sp>
      <p:sp>
        <p:nvSpPr>
          <p:cNvPr id="15" name="TextBox 14">
            <a:extLst>
              <a:ext uri="{FF2B5EF4-FFF2-40B4-BE49-F238E27FC236}">
                <a16:creationId xmlns:a16="http://schemas.microsoft.com/office/drawing/2014/main" id="{FD53AD64-C641-DB9F-6C32-9302AA419C88}"/>
              </a:ext>
            </a:extLst>
          </p:cNvPr>
          <p:cNvSpPr txBox="1"/>
          <p:nvPr/>
        </p:nvSpPr>
        <p:spPr>
          <a:xfrm>
            <a:off x="2233962" y="4091286"/>
            <a:ext cx="7538687" cy="1015663"/>
          </a:xfrm>
          <a:prstGeom prst="rect">
            <a:avLst/>
          </a:prstGeom>
          <a:solidFill>
            <a:schemeClr val="accent3">
              <a:lumMod val="20000"/>
              <a:lumOff val="80000"/>
            </a:schemeClr>
          </a:solidFill>
        </p:spPr>
        <p:txBody>
          <a:bodyPr wrap="square">
            <a:spAutoFit/>
          </a:bodyPr>
          <a:lstStyle/>
          <a:p>
            <a:pPr algn="ctr"/>
            <a:r>
              <a:rPr lang="el-GR" sz="2000" dirty="0"/>
              <a:t>Εντατικά προγράμματα μικτής κινητικότητας (όχι για σχέδια κινητικότητας που λαμβάνουν στήριξη μέσω κονδυλίων εξωτερικής πολιτικής) </a:t>
            </a:r>
          </a:p>
        </p:txBody>
      </p:sp>
    </p:spTree>
    <p:extLst>
      <p:ext uri="{BB962C8B-B14F-4D97-AF65-F5344CB8AC3E}">
        <p14:creationId xmlns:p14="http://schemas.microsoft.com/office/powerpoint/2010/main" val="25674816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2813</TotalTime>
  <Words>4107</Words>
  <Application>Microsoft Office PowerPoint</Application>
  <PresentationFormat>Ευρεία οθόνη</PresentationFormat>
  <Paragraphs>440</Paragraphs>
  <Slides>36</Slides>
  <Notes>36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36</vt:i4>
      </vt:variant>
    </vt:vector>
  </HeadingPairs>
  <TitlesOfParts>
    <vt:vector size="45" baseType="lpstr">
      <vt:lpstr>Aharoni</vt:lpstr>
      <vt:lpstr>Arial</vt:lpstr>
      <vt:lpstr>Calibri</vt:lpstr>
      <vt:lpstr>Calibri Light</vt:lpstr>
      <vt:lpstr>EC Square Sans Cond Pro</vt:lpstr>
      <vt:lpstr>Georgia</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vt:lpstr>
      <vt:lpstr>Διεθνής εξερχόμενη κινητικότητα στη Δράση ΚΑ131 – Κινητικότητα Φοιτητών</vt:lpstr>
      <vt:lpstr>Διεθνής εξερχόμενη κινητικότητα στη Δράση ΚΑ131 – Κινητικότητα Φοιτητών</vt:lpstr>
      <vt:lpstr>Διεθνής εξερχόμενη κινητικότητα στη Δράση ΚΑ131 – Κινητικότητα Προσωπικού</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Aliki Filandrianou</dc:creator>
  <cp:lastModifiedBy>lefteris gaitanidis</cp:lastModifiedBy>
  <cp:revision>219</cp:revision>
  <cp:lastPrinted>2023-02-10T07:14:31Z</cp:lastPrinted>
  <dcterms:created xsi:type="dcterms:W3CDTF">2021-04-20T11:04:11Z</dcterms:created>
  <dcterms:modified xsi:type="dcterms:W3CDTF">2023-12-12T08:07:44Z</dcterms:modified>
</cp:coreProperties>
</file>