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</p:sldMasterIdLst>
  <p:notesMasterIdLst>
    <p:notesMasterId r:id="rId11"/>
  </p:notesMasterIdLst>
  <p:sldIdLst>
    <p:sldId id="256" r:id="rId2"/>
    <p:sldId id="291" r:id="rId3"/>
    <p:sldId id="274" r:id="rId4"/>
    <p:sldId id="292" r:id="rId5"/>
    <p:sldId id="293" r:id="rId6"/>
    <p:sldId id="294" r:id="rId7"/>
    <p:sldId id="276" r:id="rId8"/>
    <p:sldId id="295" r:id="rId9"/>
    <p:sldId id="275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E2A007-D72E-4F1D-9BB7-8412781509B1}" type="datetimeFigureOut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0A21A-3A0F-4037-BAA8-870DA102B5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7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93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71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69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11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73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0A21A-3A0F-4037-BAA8-870DA102B5F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11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0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F82F-00CA-4376-82F6-2041D0E6B6F7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7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02C7-8057-4ED4-A25E-1893FF54EC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3235-A2E2-4FFF-9216-E3DD073EEC40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CAD1-06D8-4813-B5E0-20E223351B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DB85-3796-4664-9424-624F55355956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420C-4131-4FF3-9210-B77DB3C23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E39B-BD4A-48EB-88B6-CFB9019EB451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7F7B-3A00-445D-AF01-783B19460C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0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41B4-0B57-4339-B6E9-5BD1C285963E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2665-F4C4-4286-AEB9-B0B174ECFB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1847-B3BA-476F-B2F7-3D12CF89C2F3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FDE2-F9E9-48B9-BB10-12148ADD1A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DE3-582F-4AD8-B168-52FBA0841BA1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4B55-E36B-4768-9957-7E8DDFDCD0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256B-0341-4556-BBEB-647087A6CE4F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5E58-1AE6-4EC8-B7B1-F9ABFC4EF5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0A75-3C2F-4D68-94BB-5D213345B467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AD9C-556A-4AD7-8E07-BF5A0B8449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F816-30DB-4EBC-9E60-20823BF68DBA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8859-9FED-4725-8AD8-604641D899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8641-BD13-4319-BDD5-D1B27267F7E9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65E9-CBF5-4DDC-B7E2-62F0330909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0FA5B9A-44FD-4A93-9D71-DD8C1DE0BC9E}" type="datetime1">
              <a:rPr lang="el-GR"/>
              <a:pPr>
                <a:defRPr/>
              </a:pPr>
              <a:t>12/10/2017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E55C4FF-291E-477F-96D5-4CF23913FA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37" r:id="rId2"/>
    <p:sldLayoutId id="2147483844" r:id="rId3"/>
    <p:sldLayoutId id="2147483838" r:id="rId4"/>
    <p:sldLayoutId id="2147483845" r:id="rId5"/>
    <p:sldLayoutId id="2147483839" r:id="rId6"/>
    <p:sldLayoutId id="2147483840" r:id="rId7"/>
    <p:sldLayoutId id="2147483846" r:id="rId8"/>
    <p:sldLayoutId id="2147483847" r:id="rId9"/>
    <p:sldLayoutId id="2147483841" r:id="rId10"/>
    <p:sldLayoutId id="21474838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Υπότιτλος"/>
          <p:cNvSpPr>
            <a:spLocks noGrp="1"/>
          </p:cNvSpPr>
          <p:nvPr>
            <p:ph type="subTitle" idx="1"/>
          </p:nvPr>
        </p:nvSpPr>
        <p:spPr>
          <a:xfrm>
            <a:off x="1143000" y="533400"/>
            <a:ext cx="70104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Aristotle University of Thessaloniki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School of Modern Greek Language</a:t>
            </a:r>
          </a:p>
        </p:txBody>
      </p:sp>
      <p:pic>
        <p:nvPicPr>
          <p:cNvPr id="7171" name="Picture 2" descr="C:\Documents and Settings\ΚΛΕΟΠΑΤΡΑ\Τα έγγραφά μου\Οι εικόνες μου\1.TIF"/>
          <p:cNvPicPr>
            <a:picLocks noChangeAspect="1" noChangeArrowheads="1"/>
          </p:cNvPicPr>
          <p:nvPr/>
        </p:nvPicPr>
        <p:blipFill>
          <a:blip r:embed="rId2" cstate="print"/>
          <a:srcRect r="1042" b="1961"/>
          <a:stretch>
            <a:fillRect/>
          </a:stretch>
        </p:blipFill>
        <p:spPr bwMode="auto">
          <a:xfrm>
            <a:off x="914400" y="2129589"/>
            <a:ext cx="7680960" cy="404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5410200" y="1524000"/>
            <a:ext cx="3581400" cy="3352800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erlin Sans FB Demi" pitchFamily="34" charset="0"/>
                <a:cs typeface="Arial" pitchFamily="34" charset="0"/>
              </a:rPr>
              <a:t>Visit us at the School (behind the Old building of Philosophy Faculty)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erlin Sans FB Demi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erlin Sans FB Demi" pitchFamily="34" charset="0"/>
                <a:cs typeface="Arial" pitchFamily="34" charset="0"/>
              </a:rPr>
              <a:t>Check our website: </a:t>
            </a:r>
            <a:r>
              <a:rPr lang="en-US" u="sng" dirty="0" smtClean="0">
                <a:solidFill>
                  <a:srgbClr val="00B0F0"/>
                </a:solidFill>
                <a:latin typeface="Berlin Sans FB Demi" pitchFamily="34" charset="0"/>
                <a:cs typeface="Arial" pitchFamily="34" charset="0"/>
              </a:rPr>
              <a:t>www.smg.auth.gr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u="sng" dirty="0" smtClean="0">
              <a:solidFill>
                <a:srgbClr val="00CC00"/>
              </a:solidFill>
              <a:latin typeface="Berlin Sans FB Demi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erlin Sans FB Demi" pitchFamily="34" charset="0"/>
                <a:cs typeface="Arial" pitchFamily="34" charset="0"/>
              </a:rPr>
              <a:t>     : </a:t>
            </a:r>
            <a:r>
              <a:rPr lang="en-US" sz="3200" dirty="0" smtClean="0">
                <a:latin typeface="Berlin Sans FB Demi" pitchFamily="34" charset="0"/>
              </a:rPr>
              <a:t>School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Berlin Sans FB Demi" pitchFamily="34" charset="0"/>
              </a:rPr>
              <a:t>Of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Berlin Sans FB Demi" pitchFamily="34" charset="0"/>
              </a:rPr>
              <a:t>Modern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Berlin Sans FB Demi" pitchFamily="34" charset="0"/>
              </a:rPr>
              <a:t>Greek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Berlin Sans FB Demi" pitchFamily="34" charset="0"/>
              </a:rPr>
              <a:t>Language</a:t>
            </a:r>
            <a:endParaRPr lang="en-US" dirty="0" smtClean="0">
              <a:latin typeface="Berlin Sans FB Demi" pitchFamily="34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Berlin Sans FB Demi" pitchFamily="34" charset="0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b="1" dirty="0" smtClean="0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CF2886A1-8683-49A7-B1FF-ED42AB3C3AA2}" type="slidenum">
              <a:rPr lang="el-GR"/>
              <a:pPr>
                <a:defRPr/>
              </a:pPr>
              <a:t>2</a:t>
            </a:fld>
            <a:endParaRPr lang="el-GR"/>
          </a:p>
        </p:txBody>
      </p:sp>
      <p:pic>
        <p:nvPicPr>
          <p:cNvPr id="7" name="Picture 3" descr="C:\Documents and Settings\ΚΛΕΟΠΑΤΡΑ\Τα έγγραφά μου\Οι εικόνες μου\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Jade University of Applied Sciences (Germany)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3</a:t>
            </a:fld>
            <a:endParaRPr lang="el-GR"/>
          </a:p>
        </p:txBody>
      </p:sp>
      <p:pic>
        <p:nvPicPr>
          <p:cNvPr id="35842" name="Picture 2" descr="Αποτέλεσμα εικόνας για Jade Hochsch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851308" cy="4495800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57200" y="58674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+mn-lt"/>
              </a:rPr>
              <a:t>Participant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/>
              <a:t>Uwe</a:t>
            </a:r>
            <a:r>
              <a:rPr lang="en-US" sz="2400" dirty="0" smtClean="0"/>
              <a:t> </a:t>
            </a:r>
            <a:r>
              <a:rPr lang="en-US" sz="2400" dirty="0" err="1" smtClean="0"/>
              <a:t>Weithoner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304800"/>
            <a:ext cx="8001000" cy="8382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University of Haifa (Israel)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4</a:t>
            </a:fld>
            <a:endParaRPr lang="el-GR"/>
          </a:p>
        </p:txBody>
      </p:sp>
      <p:pic>
        <p:nvPicPr>
          <p:cNvPr id="6146" name="Picture 2" descr="Αποτέλεσμα εικόνας για University of Hai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086600" cy="4798219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685800" y="6019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/>
              <a:t>Hagit</a:t>
            </a:r>
            <a:r>
              <a:rPr lang="en-US" sz="2400" dirty="0" smtClean="0"/>
              <a:t> 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8382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University of Ljubljana (Slovenia)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4098" name="AutoShape 2" descr="Αποτέλεσμα εικόνας για University of Ljubljana"/>
          <p:cNvSpPr>
            <a:spLocks noChangeAspect="1" noChangeArrowheads="1"/>
          </p:cNvSpPr>
          <p:nvPr/>
        </p:nvSpPr>
        <p:spPr bwMode="auto">
          <a:xfrm>
            <a:off x="155575" y="-1812925"/>
            <a:ext cx="674370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Αποτέλεσμα εικόνας για University of Ljubljana"/>
          <p:cNvSpPr>
            <a:spLocks noChangeAspect="1" noChangeArrowheads="1"/>
          </p:cNvSpPr>
          <p:nvPr/>
        </p:nvSpPr>
        <p:spPr bwMode="auto">
          <a:xfrm>
            <a:off x="155575" y="-1812925"/>
            <a:ext cx="674370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Αποτέλεσμα εικόνας για University of Ljubljana"/>
          <p:cNvSpPr>
            <a:spLocks noChangeAspect="1" noChangeArrowheads="1"/>
          </p:cNvSpPr>
          <p:nvPr/>
        </p:nvSpPr>
        <p:spPr bwMode="auto">
          <a:xfrm>
            <a:off x="155575" y="-1812925"/>
            <a:ext cx="674370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4" name="AutoShape 8" descr="Αποτέλεσμα εικόνας για University of Ljubljana"/>
          <p:cNvSpPr>
            <a:spLocks noChangeAspect="1" noChangeArrowheads="1"/>
          </p:cNvSpPr>
          <p:nvPr/>
        </p:nvSpPr>
        <p:spPr bwMode="auto">
          <a:xfrm>
            <a:off x="155575" y="-1812925"/>
            <a:ext cx="674370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6" name="AutoShape 10" descr="Αποτέλεσμα εικόνας για University of Ljubljana"/>
          <p:cNvSpPr>
            <a:spLocks noChangeAspect="1" noChangeArrowheads="1"/>
          </p:cNvSpPr>
          <p:nvPr/>
        </p:nvSpPr>
        <p:spPr bwMode="auto">
          <a:xfrm>
            <a:off x="155575" y="-1812925"/>
            <a:ext cx="6743700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9" name="Picture 13" descr="C:\Users\elena\Desktop\Univerza-v-Ljublj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709508" cy="4648200"/>
          </a:xfrm>
          <a:prstGeom prst="rect">
            <a:avLst/>
          </a:prstGeom>
          <a:noFill/>
        </p:spPr>
      </p:pic>
      <p:sp>
        <p:nvSpPr>
          <p:cNvPr id="12" name="2 - Θέση περιεχομένου"/>
          <p:cNvSpPr txBox="1">
            <a:spLocks/>
          </p:cNvSpPr>
          <p:nvPr/>
        </p:nvSpPr>
        <p:spPr bwMode="auto">
          <a:xfrm>
            <a:off x="685800" y="5867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/>
              <a:t>Mojca</a:t>
            </a:r>
            <a:r>
              <a:rPr lang="en-US" sz="2400" dirty="0" smtClean="0"/>
              <a:t> </a:t>
            </a:r>
            <a:r>
              <a:rPr lang="en-US" sz="2400" dirty="0" err="1" smtClean="0"/>
              <a:t>Likar</a:t>
            </a:r>
            <a:r>
              <a:rPr lang="en-US" sz="2400" dirty="0" smtClean="0"/>
              <a:t> &amp; Sara </a:t>
            </a:r>
            <a:r>
              <a:rPr lang="en-US" sz="2400" dirty="0" err="1" smtClean="0"/>
              <a:t>Gornik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University of Almeria (Spain)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6</a:t>
            </a:fld>
            <a:endParaRPr lang="el-GR"/>
          </a:p>
        </p:txBody>
      </p:sp>
      <p:pic>
        <p:nvPicPr>
          <p:cNvPr id="2050" name="Picture 2" descr="Αποτέλεσμα εικόνας για University of Alm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7839075" cy="4800601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533400" y="5943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20624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Virginia Garcia </a:t>
            </a:r>
            <a:r>
              <a:rPr lang="en-US" sz="2400" dirty="0" err="1" smtClean="0"/>
              <a:t>Aragones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Info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latin typeface="Berlin Sans FB Demi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/>
              <a:t>Short presentation by each partner about the summer schools at their Universities</a:t>
            </a:r>
          </a:p>
          <a:p>
            <a:endParaRPr lang="el-GR" sz="800" dirty="0" smtClean="0"/>
          </a:p>
          <a:p>
            <a:r>
              <a:rPr lang="en-US" sz="2000" dirty="0" smtClean="0"/>
              <a:t>Most of the summer schools are in July and August usually the duration is 3 weeks. </a:t>
            </a:r>
            <a:r>
              <a:rPr lang="en-US" sz="2000" dirty="0" smtClean="0"/>
              <a:t>University of Haifa </a:t>
            </a:r>
            <a:r>
              <a:rPr lang="en-US" sz="2000" dirty="0" smtClean="0"/>
              <a:t>has </a:t>
            </a:r>
            <a:r>
              <a:rPr lang="en-US" sz="2000" dirty="0" smtClean="0"/>
              <a:t>summer programs for 7 of 10 days (startup innovation programs, career development etc) </a:t>
            </a:r>
          </a:p>
          <a:p>
            <a:endParaRPr lang="el-GR" sz="800" dirty="0" smtClean="0"/>
          </a:p>
          <a:p>
            <a:r>
              <a:rPr lang="en-US" sz="2000" dirty="0" smtClean="0"/>
              <a:t>Tuition fees: various from University to University</a:t>
            </a:r>
          </a:p>
          <a:p>
            <a:endParaRPr lang="el-GR" sz="800" dirty="0" smtClean="0"/>
          </a:p>
          <a:p>
            <a:r>
              <a:rPr lang="en-US" sz="2000" dirty="0" smtClean="0"/>
              <a:t>Mainly cover the cost of the summer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and the “profit” goes to next programs and home University students (scholarships)</a:t>
            </a:r>
            <a:endParaRPr lang="el-GR" sz="2000" dirty="0"/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itchFamily="34" charset="0"/>
                <a:cs typeface="Arial" pitchFamily="34" charset="0"/>
              </a:rPr>
              <a:t>Aspects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latin typeface="Berlin Sans FB Demi" pitchFamily="34" charset="0"/>
                <a:cs typeface="Arial" pitchFamily="34" charset="0"/>
              </a:rPr>
              <a:t> </a:t>
            </a:r>
            <a:endParaRPr lang="el-GR" sz="2000" dirty="0" smtClean="0"/>
          </a:p>
          <a:p>
            <a:pPr lvl="0"/>
            <a:r>
              <a:rPr lang="en-US" sz="2000" dirty="0" smtClean="0"/>
              <a:t>Recognition of ECTS by home Universities</a:t>
            </a:r>
          </a:p>
          <a:p>
            <a:pPr lvl="0">
              <a:buNone/>
            </a:pPr>
            <a:r>
              <a:rPr lang="en-US" sz="800" dirty="0" smtClean="0"/>
              <a:t> </a:t>
            </a:r>
            <a:endParaRPr lang="el-GR" sz="800" dirty="0" smtClean="0"/>
          </a:p>
          <a:p>
            <a:pPr lvl="0"/>
            <a:r>
              <a:rPr lang="en-US" sz="2000" dirty="0" smtClean="0"/>
              <a:t>Collaboration with new partners (MoU between Universities) (joint summer schools with partner Universities: 3 </a:t>
            </a:r>
            <a:r>
              <a:rPr lang="en-US" sz="2000" dirty="0" smtClean="0"/>
              <a:t>years </a:t>
            </a:r>
            <a:r>
              <a:rPr lang="en-US" sz="2000" dirty="0" smtClean="0"/>
              <a:t>summer school for language and culture (Greece, Germany, Israel)</a:t>
            </a:r>
          </a:p>
          <a:p>
            <a:pPr lvl="0"/>
            <a:endParaRPr lang="el-GR" sz="800" dirty="0" smtClean="0"/>
          </a:p>
          <a:p>
            <a:pPr lvl="0"/>
            <a:r>
              <a:rPr lang="en-US" sz="2000" dirty="0" smtClean="0"/>
              <a:t>Internalization at home.</a:t>
            </a:r>
          </a:p>
          <a:p>
            <a:pPr lvl="0">
              <a:buNone/>
            </a:pPr>
            <a:r>
              <a:rPr lang="en-US" sz="800" dirty="0" smtClean="0"/>
              <a:t> </a:t>
            </a:r>
            <a:endParaRPr lang="el-GR" sz="800" dirty="0" smtClean="0"/>
          </a:p>
          <a:p>
            <a:pPr lvl="0"/>
            <a:r>
              <a:rPr lang="en-US" sz="2000" dirty="0" smtClean="0"/>
              <a:t>Teaching staff. Encouraging to accompany their students and co-teaching at the host University</a:t>
            </a:r>
          </a:p>
          <a:p>
            <a:pPr lvl="0">
              <a:buNone/>
            </a:pPr>
            <a:r>
              <a:rPr lang="en-US" sz="800" dirty="0" smtClean="0"/>
              <a:t> </a:t>
            </a:r>
            <a:endParaRPr lang="el-GR" sz="800" dirty="0" smtClean="0"/>
          </a:p>
          <a:p>
            <a:pPr lvl="0"/>
            <a:r>
              <a:rPr lang="en-US" sz="2000" dirty="0" smtClean="0"/>
              <a:t>International master course. Curriculum of the summer course.</a:t>
            </a:r>
            <a:endParaRPr lang="el-GR" sz="2000" dirty="0"/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5C3E7FF-CFCF-42E0-AF2F-E4934FC38A59}" type="slidenum">
              <a:rPr lang="el-GR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17F7B-3A00-445D-AF01-783B19460C8C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762000" y="2133600"/>
            <a:ext cx="7467600" cy="1371599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  <a:latin typeface="Berlin Sans FB Demi" pitchFamily="34" charset="0"/>
              </a:rPr>
              <a:t>   </a:t>
            </a:r>
            <a:r>
              <a:rPr lang="en-US" sz="4400" b="1" u="sng" dirty="0" smtClean="0">
                <a:solidFill>
                  <a:srgbClr val="00B0F0"/>
                </a:solidFill>
                <a:latin typeface="Berlin Sans FB Demi" pitchFamily="34" charset="0"/>
              </a:rPr>
              <a:t>THANK YOU!</a:t>
            </a:r>
          </a:p>
          <a:p>
            <a:pPr algn="ctr">
              <a:buNone/>
            </a:pPr>
            <a:endParaRPr lang="el-GR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978</TotalTime>
  <Words>253</Words>
  <Application>Microsoft Office PowerPoint</Application>
  <PresentationFormat>Προβολή στην οθόνη (4:3)</PresentationFormat>
  <Paragraphs>50</Paragraphs>
  <Slides>9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Berlin Sans FB Demi</vt:lpstr>
      <vt:lpstr>Calibri</vt:lpstr>
      <vt:lpstr>Franklin Gothic Book</vt:lpstr>
      <vt:lpstr>Wingdings</vt:lpstr>
      <vt:lpstr>Wingdings 2</vt:lpstr>
      <vt:lpstr>Τεχνικό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ΚΛΕΟΠΑΤΡΑ</dc:creator>
  <cp:lastModifiedBy>user</cp:lastModifiedBy>
  <cp:revision>130</cp:revision>
  <dcterms:created xsi:type="dcterms:W3CDTF">2012-09-27T05:55:54Z</dcterms:created>
  <dcterms:modified xsi:type="dcterms:W3CDTF">2017-10-12T08:55:11Z</dcterms:modified>
</cp:coreProperties>
</file>