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0" r:id="rId2"/>
  </p:sldMasterIdLst>
  <p:notesMasterIdLst>
    <p:notesMasterId r:id="rId8"/>
  </p:notesMasterIdLst>
  <p:handoutMasterIdLst>
    <p:handoutMasterId r:id="rId9"/>
  </p:handoutMasterIdLst>
  <p:sldIdLst>
    <p:sldId id="256" r:id="rId3"/>
    <p:sldId id="296" r:id="rId4"/>
    <p:sldId id="265" r:id="rId5"/>
    <p:sldId id="298" r:id="rId6"/>
    <p:sldId id="297" r:id="rId7"/>
  </p:sldIdLst>
  <p:sldSz cx="9144000" cy="6858000" type="screen4x3"/>
  <p:notesSz cx="6797675" cy="9926638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0E49"/>
    <a:srgbClr val="A50B48"/>
    <a:srgbClr val="4D0A23"/>
    <a:srgbClr val="CCE0F2"/>
    <a:srgbClr val="565C2A"/>
    <a:srgbClr val="6D6D59"/>
    <a:srgbClr val="3D5A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14" d="100"/>
          <a:sy n="114" d="100"/>
        </p:scale>
        <p:origin x="-906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4" d="100"/>
          <a:sy n="84" d="100"/>
        </p:scale>
        <p:origin x="191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956896-7069-48D8-8799-B0241BD16FF0}" type="datetimeFigureOut">
              <a:rPr lang="fr-FR" smtClean="0"/>
              <a:t>26/09/2017</a:t>
            </a:fld>
            <a:endParaRPr lang="fr-FR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0640CA-B30A-4549-93E9-175BE04973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77340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187859-7258-4508-A696-27EAF722FD09}" type="datetimeFigureOut">
              <a:rPr lang="de-DE" smtClean="0"/>
              <a:t>26.09.2017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B1251-AB7C-4CA6-809E-CCF34736372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70666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B1251-AB7C-4CA6-809E-CCF34736372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40840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B1251-AB7C-4CA6-809E-CCF34736372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741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B1251-AB7C-4CA6-809E-CCF34736372A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9197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3346441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199" y="6602412"/>
            <a:ext cx="5446075" cy="180000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Lucida Sans"/>
              </a:defRPr>
            </a:lvl1pPr>
          </a:lstStyle>
          <a:p>
            <a:r>
              <a:rPr lang="de-DE" smtClean="0"/>
              <a:t>October 2017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Lucida Sans"/>
              </a:defRPr>
            </a:lvl1pPr>
          </a:lstStyle>
          <a:p>
            <a:fld id="{1BD5B34C-E9FB-CF49-8EA8-480D64E188B6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1833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199" y="6602412"/>
            <a:ext cx="5446075" cy="180000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Lucida Sans"/>
              </a:defRPr>
            </a:lvl1pPr>
          </a:lstStyle>
          <a:p>
            <a:r>
              <a:rPr lang="de-DE" smtClean="0"/>
              <a:t>October 2017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Lucida Sans"/>
              </a:defRPr>
            </a:lvl1pPr>
          </a:lstStyle>
          <a:p>
            <a:fld id="{1BD5B34C-E9FB-CF49-8EA8-480D64E188B6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7003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199" y="6602412"/>
            <a:ext cx="5446075" cy="180000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Lucida Sans"/>
              </a:defRPr>
            </a:lvl1pPr>
          </a:lstStyle>
          <a:p>
            <a:r>
              <a:rPr lang="de-DE" smtClean="0"/>
              <a:t>October 2017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Lucida Sans"/>
              </a:defRPr>
            </a:lvl1pPr>
          </a:lstStyle>
          <a:p>
            <a:fld id="{1BD5B34C-E9FB-CF49-8EA8-480D64E188B6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37240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199" y="6602412"/>
            <a:ext cx="5446075" cy="180000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Lucida Sans"/>
              </a:defRPr>
            </a:lvl1pPr>
          </a:lstStyle>
          <a:p>
            <a:r>
              <a:rPr lang="de-DE" smtClean="0"/>
              <a:t>October 2017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Lucida Sans"/>
              </a:defRPr>
            </a:lvl1pPr>
          </a:lstStyle>
          <a:p>
            <a:fld id="{1BD5B34C-E9FB-CF49-8EA8-480D64E188B6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17371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fr-FR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fr-FR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October 2017</a:t>
            </a:r>
            <a:endParaRPr lang="fr-FR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506EC-3452-403A-83EA-0F1D083383A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12249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fr-FR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fr-FR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October 2017</a:t>
            </a:r>
            <a:endParaRPr lang="fr-FR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506EC-3452-403A-83EA-0F1D083383A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6927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fr-FR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October 2017</a:t>
            </a:r>
            <a:endParaRPr lang="fr-FR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506EC-3452-403A-83EA-0F1D083383A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2695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fr-FR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fr-FR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fr-FR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October 2017</a:t>
            </a:r>
            <a:endParaRPr lang="fr-FR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506EC-3452-403A-83EA-0F1D083383A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6389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fr-FR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fr-FR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fr-FR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October 2017</a:t>
            </a:r>
            <a:endParaRPr lang="fr-FR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506EC-3452-403A-83EA-0F1D083383A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25520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fr-FR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October 2017</a:t>
            </a:r>
            <a:endParaRPr lang="fr-FR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506EC-3452-403A-83EA-0F1D083383A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5680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0044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October 2017</a:t>
            </a:r>
            <a:endParaRPr lang="fr-FR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506EC-3452-403A-83EA-0F1D083383A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23117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fr-FR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fr-FR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October 2017</a:t>
            </a:r>
            <a:endParaRPr lang="fr-FR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506EC-3452-403A-83EA-0F1D083383A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84775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fr-FR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October 2017</a:t>
            </a:r>
            <a:endParaRPr lang="fr-FR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506EC-3452-403A-83EA-0F1D083383A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38811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fr-FR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fr-FR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October 2017</a:t>
            </a:r>
            <a:endParaRPr lang="fr-FR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506EC-3452-403A-83EA-0F1D083383A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44343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fr-FR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fr-FR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October 2017</a:t>
            </a:r>
            <a:endParaRPr lang="fr-FR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506EC-3452-403A-83EA-0F1D083383A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785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5448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50219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573725" y="6329849"/>
            <a:ext cx="5446075" cy="180000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Lucida Sans"/>
              </a:defRPr>
            </a:lvl1pPr>
          </a:lstStyle>
          <a:p>
            <a:r>
              <a:rPr lang="de-DE" smtClean="0"/>
              <a:t>October 2017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785021" y="632728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Lucida Sans"/>
              </a:defRPr>
            </a:lvl1pPr>
          </a:lstStyle>
          <a:p>
            <a:fld id="{1BD5B34C-E9FB-CF49-8EA8-480D64E188B6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45050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199" y="6602412"/>
            <a:ext cx="5446075" cy="180000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Lucida Sans"/>
              </a:defRPr>
            </a:lvl1pPr>
          </a:lstStyle>
          <a:p>
            <a:r>
              <a:rPr lang="de-DE" smtClean="0"/>
              <a:t>October 2017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Lucida Sans"/>
              </a:defRPr>
            </a:lvl1pPr>
          </a:lstStyle>
          <a:p>
            <a:fld id="{1BD5B34C-E9FB-CF49-8EA8-480D64E188B6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6507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199" y="6602412"/>
            <a:ext cx="5446075" cy="180000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Lucida Sans"/>
              </a:defRPr>
            </a:lvl1pPr>
          </a:lstStyle>
          <a:p>
            <a:r>
              <a:rPr lang="de-DE" smtClean="0"/>
              <a:t>October 2017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Lucida Sans"/>
              </a:defRPr>
            </a:lvl1pPr>
          </a:lstStyle>
          <a:p>
            <a:fld id="{1BD5B34C-E9FB-CF49-8EA8-480D64E188B6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3806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199" y="6602412"/>
            <a:ext cx="5446075" cy="180000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Lucida Sans"/>
              </a:defRPr>
            </a:lvl1pPr>
          </a:lstStyle>
          <a:p>
            <a:r>
              <a:rPr lang="de-DE" smtClean="0"/>
              <a:t>October 2017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Lucida Sans"/>
              </a:defRPr>
            </a:lvl1pPr>
          </a:lstStyle>
          <a:p>
            <a:fld id="{1BD5B34C-E9FB-CF49-8EA8-480D64E188B6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0331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199" y="6602412"/>
            <a:ext cx="5446075" cy="180000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Lucida Sans"/>
              </a:defRPr>
            </a:lvl1pPr>
          </a:lstStyle>
          <a:p>
            <a:r>
              <a:rPr lang="de-DE" smtClean="0"/>
              <a:t>October 2017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53596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 txBox="1">
            <a:spLocks/>
          </p:cNvSpPr>
          <p:nvPr userDrawn="1"/>
        </p:nvSpPr>
        <p:spPr>
          <a:xfrm>
            <a:off x="6452052" y="6602412"/>
            <a:ext cx="2234748" cy="18000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defPPr>
              <a:defRPr lang="de-DE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 kern="1200">
                <a:solidFill>
                  <a:schemeClr val="tx1">
                    <a:tint val="75000"/>
                  </a:schemeClr>
                </a:solidFill>
                <a:latin typeface="Lucida Sans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e-DE" dirty="0" err="1" smtClean="0"/>
              <a:t>October</a:t>
            </a:r>
            <a:r>
              <a:rPr lang="de-DE" baseline="0" dirty="0" smtClean="0"/>
              <a:t> </a:t>
            </a:r>
            <a:r>
              <a:rPr lang="de-DE" dirty="0" smtClean="0"/>
              <a:t>2017   </a:t>
            </a:r>
            <a:r>
              <a:rPr lang="de-DE" dirty="0"/>
              <a:t>|   </a:t>
            </a:r>
            <a:fld id="{E8B06556-654F-AF47-8B2C-202B8F154613}" type="slidenum">
              <a:pPr algn="r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2580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2" r:id="rId3"/>
    <p:sldLayoutId id="2147483673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Lucida San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Lucida San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Lucida San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Lucida San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Lucida San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Lucida San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fr-FR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fr-FR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October 2017</a:t>
            </a:r>
            <a:endParaRPr lang="fr-FR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506EC-3452-403A-83EA-0F1D083383A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3714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 8" descr="NEU_Seite_6.jp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3" name="Gruppierung 12"/>
          <p:cNvGrpSpPr/>
          <p:nvPr/>
        </p:nvGrpSpPr>
        <p:grpSpPr>
          <a:xfrm>
            <a:off x="4968956" y="3872699"/>
            <a:ext cx="3413414" cy="2172525"/>
            <a:chOff x="4486356" y="1180299"/>
            <a:chExt cx="3413414" cy="2172525"/>
          </a:xfrm>
        </p:grpSpPr>
        <p:sp>
          <p:nvSpPr>
            <p:cNvPr id="3" name="Textfeld 2"/>
            <p:cNvSpPr txBox="1"/>
            <p:nvPr/>
          </p:nvSpPr>
          <p:spPr>
            <a:xfrm>
              <a:off x="5831926" y="1180299"/>
              <a:ext cx="2067844" cy="661720"/>
            </a:xfrm>
            <a:prstGeom prst="rect">
              <a:avLst/>
            </a:prstGeom>
            <a:solidFill>
              <a:srgbClr val="A30E49"/>
            </a:solidFill>
          </p:spPr>
          <p:txBody>
            <a:bodyPr wrap="none" tIns="0" rtlCol="0">
              <a:spAutoFit/>
            </a:bodyPr>
            <a:lstStyle/>
            <a:p>
              <a:pPr algn="r"/>
              <a:r>
                <a:rPr lang="de-DE" sz="4000" spc="200" dirty="0">
                  <a:solidFill>
                    <a:srgbClr val="FFFFFF"/>
                  </a:solidFill>
                  <a:latin typeface="Lucida Sans"/>
                </a:rPr>
                <a:t>TODAY</a:t>
              </a:r>
              <a:endParaRPr lang="de-DE" sz="4000" spc="200">
                <a:solidFill>
                  <a:srgbClr val="FFFFFF"/>
                </a:solidFill>
                <a:latin typeface="Lucida Sans"/>
              </a:endParaRPr>
            </a:p>
          </p:txBody>
        </p:sp>
        <p:sp>
          <p:nvSpPr>
            <p:cNvPr id="4" name="Textfeld 3"/>
            <p:cNvSpPr txBox="1"/>
            <p:nvPr/>
          </p:nvSpPr>
          <p:spPr>
            <a:xfrm>
              <a:off x="6650710" y="1935702"/>
              <a:ext cx="1249060" cy="661720"/>
            </a:xfrm>
            <a:prstGeom prst="rect">
              <a:avLst/>
            </a:prstGeom>
            <a:solidFill>
              <a:srgbClr val="A30E49"/>
            </a:solidFill>
          </p:spPr>
          <p:txBody>
            <a:bodyPr wrap="none" tIns="0" rtlCol="0">
              <a:spAutoFit/>
            </a:bodyPr>
            <a:lstStyle/>
            <a:p>
              <a:pPr algn="r"/>
              <a:r>
                <a:rPr lang="de-DE" sz="4000" spc="200" dirty="0">
                  <a:solidFill>
                    <a:srgbClr val="FFFFFF"/>
                  </a:solidFill>
                  <a:latin typeface="Lucida Sans"/>
                </a:rPr>
                <a:t>FOR</a:t>
              </a:r>
              <a:endParaRPr lang="de-DE" sz="4000" spc="200">
                <a:solidFill>
                  <a:srgbClr val="FFFFFF"/>
                </a:solidFill>
                <a:latin typeface="Lucida Sans"/>
              </a:endParaRPr>
            </a:p>
          </p:txBody>
        </p:sp>
        <p:sp>
          <p:nvSpPr>
            <p:cNvPr id="6" name="Textfeld 5"/>
            <p:cNvSpPr txBox="1"/>
            <p:nvPr/>
          </p:nvSpPr>
          <p:spPr>
            <a:xfrm>
              <a:off x="4486356" y="2691104"/>
              <a:ext cx="3413414" cy="661720"/>
            </a:xfrm>
            <a:prstGeom prst="rect">
              <a:avLst/>
            </a:prstGeom>
            <a:solidFill>
              <a:srgbClr val="A30E49"/>
            </a:solidFill>
          </p:spPr>
          <p:txBody>
            <a:bodyPr wrap="none" tIns="0" rtlCol="0">
              <a:spAutoFit/>
            </a:bodyPr>
            <a:lstStyle/>
            <a:p>
              <a:pPr algn="r"/>
              <a:r>
                <a:rPr lang="de-DE" sz="4000" spc="200" dirty="0">
                  <a:solidFill>
                    <a:srgbClr val="FFFFFF"/>
                  </a:solidFill>
                  <a:latin typeface="Lucida Sans"/>
                </a:rPr>
                <a:t>TOMORROW</a:t>
              </a:r>
              <a:endParaRPr lang="de-DE" sz="4000" spc="200">
                <a:solidFill>
                  <a:srgbClr val="FFFFFF"/>
                </a:solidFill>
                <a:latin typeface="Lucida Sans"/>
              </a:endParaRPr>
            </a:p>
          </p:txBody>
        </p:sp>
      </p:grpSp>
      <p:sp>
        <p:nvSpPr>
          <p:cNvPr id="11" name="Rechteck 10"/>
          <p:cNvSpPr/>
          <p:nvPr/>
        </p:nvSpPr>
        <p:spPr>
          <a:xfrm>
            <a:off x="971600" y="2075381"/>
            <a:ext cx="4320480" cy="14637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Lucida Sans"/>
            </a:endParaRPr>
          </a:p>
        </p:txBody>
      </p:sp>
      <p:pic>
        <p:nvPicPr>
          <p:cNvPr id="10" name="Bild 9" descr="RGB_2c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14785" y="2482639"/>
            <a:ext cx="3417429" cy="672862"/>
          </a:xfrm>
          <a:prstGeom prst="rect">
            <a:avLst/>
          </a:prstGeom>
        </p:spPr>
      </p:pic>
      <p:sp>
        <p:nvSpPr>
          <p:cNvPr id="15" name="Textfeld 14"/>
          <p:cNvSpPr txBox="1"/>
          <p:nvPr/>
        </p:nvSpPr>
        <p:spPr>
          <a:xfrm>
            <a:off x="971600" y="1713735"/>
            <a:ext cx="4320480" cy="307777"/>
          </a:xfrm>
          <a:prstGeom prst="rect">
            <a:avLst/>
          </a:prstGeom>
          <a:noFill/>
        </p:spPr>
        <p:txBody>
          <a:bodyPr wrap="square" bIns="0" rtlCol="0">
            <a:spAutoFit/>
          </a:bodyPr>
          <a:lstStyle/>
          <a:p>
            <a:pPr algn="ctr"/>
            <a:r>
              <a:rPr lang="de-DE" sz="1700" spc="50" dirty="0">
                <a:latin typeface="Lucida Sans"/>
              </a:rPr>
              <a:t>Nature  Technology  Culture  Society</a:t>
            </a:r>
            <a:endParaRPr lang="de-DE" sz="1700" spc="50">
              <a:latin typeface="Lucida Sans"/>
            </a:endParaRPr>
          </a:p>
        </p:txBody>
      </p:sp>
    </p:spTree>
    <p:extLst>
      <p:ext uri="{BB962C8B-B14F-4D97-AF65-F5344CB8AC3E}">
        <p14:creationId xmlns:p14="http://schemas.microsoft.com/office/powerpoint/2010/main" val="143051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-1" y="0"/>
            <a:ext cx="9144001" cy="2133111"/>
          </a:xfrm>
          <a:prstGeom prst="rect">
            <a:avLst/>
          </a:prstGeom>
        </p:spPr>
      </p:pic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581891" y="2433086"/>
            <a:ext cx="7352145" cy="4525963"/>
          </a:xfrm>
        </p:spPr>
        <p:txBody>
          <a:bodyPr lIns="0">
            <a:noAutofit/>
          </a:bodyPr>
          <a:lstStyle/>
          <a:p>
            <a:pPr marL="252000" indent="-252000">
              <a:lnSpc>
                <a:spcPct val="120000"/>
              </a:lnSpc>
              <a:spcBef>
                <a:spcPts val="1000"/>
              </a:spcBef>
              <a:buClr>
                <a:srgbClr val="A30E49"/>
              </a:buClr>
              <a:buSzPct val="150000"/>
              <a:buFont typeface="Lucida Grande"/>
              <a:buChar char="•"/>
            </a:pPr>
            <a:r>
              <a:rPr lang="de-DE" sz="1700" dirty="0">
                <a:latin typeface="Lucida Sans" panose="020B0602030504020204" pitchFamily="34" charset="0"/>
                <a:cs typeface="Lucida Sans Unicode" panose="020B0602030504020204" pitchFamily="34" charset="0"/>
              </a:rPr>
              <a:t>A</a:t>
            </a:r>
            <a:r>
              <a:rPr lang="de-DE" sz="1700" dirty="0" smtClean="0">
                <a:latin typeface="Lucida Sans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de-DE" sz="1700" dirty="0" err="1" smtClean="0">
                <a:latin typeface="Lucida Sans" panose="020B0602030504020204" pitchFamily="34" charset="0"/>
                <a:cs typeface="Lucida Sans Unicode" panose="020B0602030504020204" pitchFamily="34" charset="0"/>
              </a:rPr>
              <a:t>broad</a:t>
            </a:r>
            <a:r>
              <a:rPr lang="de-DE" sz="1700" dirty="0" smtClean="0">
                <a:latin typeface="Lucida Sans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de-DE" sz="1700" dirty="0" err="1" smtClean="0">
                <a:latin typeface="Lucida Sans" panose="020B0602030504020204" pitchFamily="34" charset="0"/>
                <a:cs typeface="Lucida Sans Unicode" panose="020B0602030504020204" pitchFamily="34" charset="0"/>
              </a:rPr>
              <a:t>range</a:t>
            </a:r>
            <a:r>
              <a:rPr lang="de-DE" sz="1700" dirty="0" smtClean="0">
                <a:latin typeface="Lucida Sans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de-DE" sz="1700" dirty="0">
                <a:latin typeface="Lucida Sans" panose="020B0602030504020204" pitchFamily="34" charset="0"/>
                <a:cs typeface="Lucida Sans Unicode" panose="020B0602030504020204" pitchFamily="34" charset="0"/>
              </a:rPr>
              <a:t>of </a:t>
            </a:r>
            <a:r>
              <a:rPr lang="de-DE" sz="1700" dirty="0" err="1">
                <a:latin typeface="Lucida Sans" panose="020B0602030504020204" pitchFamily="34" charset="0"/>
                <a:cs typeface="Lucida Sans Unicode" panose="020B0602030504020204" pitchFamily="34" charset="0"/>
              </a:rPr>
              <a:t>expertise</a:t>
            </a:r>
            <a:r>
              <a:rPr lang="de-DE" sz="1700" dirty="0">
                <a:latin typeface="Lucida Sans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de-DE" sz="1700" spc="-20" dirty="0" smtClean="0">
                <a:latin typeface="Lucida Sans" panose="020B0602030504020204" pitchFamily="34" charset="0"/>
                <a:cs typeface="Lucida Sans Unicode" panose="020B0602030504020204" pitchFamily="34" charset="0"/>
              </a:rPr>
              <a:t>in </a:t>
            </a:r>
            <a:r>
              <a:rPr lang="de-DE" sz="1700" b="1" spc="-20" dirty="0" err="1">
                <a:latin typeface="Lucida Sans" panose="020B0602030504020204" pitchFamily="34" charset="0"/>
                <a:cs typeface="Lucida Sans Unicode" panose="020B0602030504020204" pitchFamily="34" charset="0"/>
              </a:rPr>
              <a:t>natural</a:t>
            </a:r>
            <a:r>
              <a:rPr lang="de-DE" sz="1700" b="1" spc="-20" dirty="0">
                <a:latin typeface="Lucida Sans" panose="020B0602030504020204" pitchFamily="34" charset="0"/>
                <a:cs typeface="Lucida Sans Unicode" panose="020B0602030504020204" pitchFamily="34" charset="0"/>
              </a:rPr>
              <a:t> and </a:t>
            </a:r>
            <a:r>
              <a:rPr lang="de-DE" sz="1700" b="1" spc="-20" dirty="0" err="1">
                <a:latin typeface="Lucida Sans" panose="020B0602030504020204" pitchFamily="34" charset="0"/>
                <a:cs typeface="Lucida Sans Unicode" panose="020B0602030504020204" pitchFamily="34" charset="0"/>
              </a:rPr>
              <a:t>technological</a:t>
            </a:r>
            <a:r>
              <a:rPr lang="de-DE" sz="1700" b="1" spc="-20" dirty="0">
                <a:latin typeface="Lucida Sans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de-DE" sz="1700" b="1" spc="-20" dirty="0" err="1">
                <a:latin typeface="Lucida Sans" panose="020B0602030504020204" pitchFamily="34" charset="0"/>
                <a:cs typeface="Lucida Sans Unicode" panose="020B0602030504020204" pitchFamily="34" charset="0"/>
              </a:rPr>
              <a:t>sciences</a:t>
            </a:r>
            <a:r>
              <a:rPr lang="de-DE" sz="1700" b="1" spc="-20" dirty="0">
                <a:latin typeface="Lucida Sans" panose="020B0602030504020204" pitchFamily="34" charset="0"/>
                <a:cs typeface="Lucida Sans Unicode" panose="020B0602030504020204" pitchFamily="34" charset="0"/>
              </a:rPr>
              <a:t>,</a:t>
            </a:r>
            <a:r>
              <a:rPr lang="de-DE" sz="1700" b="1" dirty="0">
                <a:latin typeface="Lucida Sans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de-DE" sz="1700" b="1" dirty="0" err="1">
                <a:latin typeface="Lucida Sans" panose="020B0602030504020204" pitchFamily="34" charset="0"/>
                <a:cs typeface="Lucida Sans Unicode" panose="020B0602030504020204" pitchFamily="34" charset="0"/>
              </a:rPr>
              <a:t>art</a:t>
            </a:r>
            <a:r>
              <a:rPr lang="de-DE" sz="1700" b="1" dirty="0">
                <a:latin typeface="Lucida Sans" panose="020B0602030504020204" pitchFamily="34" charset="0"/>
                <a:cs typeface="Lucida Sans Unicode" panose="020B0602030504020204" pitchFamily="34" charset="0"/>
              </a:rPr>
              <a:t>, </a:t>
            </a:r>
            <a:r>
              <a:rPr lang="de-DE" sz="1700" b="1" dirty="0" err="1">
                <a:latin typeface="Lucida Sans" panose="020B0602030504020204" pitchFamily="34" charset="0"/>
                <a:cs typeface="Lucida Sans Unicode" panose="020B0602030504020204" pitchFamily="34" charset="0"/>
              </a:rPr>
              <a:t>humanities</a:t>
            </a:r>
            <a:r>
              <a:rPr lang="de-DE" sz="1700" b="1" dirty="0">
                <a:latin typeface="Lucida Sans" panose="020B0602030504020204" pitchFamily="34" charset="0"/>
                <a:cs typeface="Lucida Sans Unicode" panose="020B0602030504020204" pitchFamily="34" charset="0"/>
              </a:rPr>
              <a:t>, and social </a:t>
            </a:r>
            <a:r>
              <a:rPr lang="de-DE" sz="1700" b="1" dirty="0" err="1" smtClean="0">
                <a:latin typeface="Lucida Sans" panose="020B0602030504020204" pitchFamily="34" charset="0"/>
                <a:cs typeface="Lucida Sans Unicode" panose="020B0602030504020204" pitchFamily="34" charset="0"/>
              </a:rPr>
              <a:t>sciences</a:t>
            </a:r>
            <a:endParaRPr lang="de-DE" sz="1700" b="1" dirty="0" smtClean="0">
              <a:latin typeface="Lucida Sans" panose="020B0602030504020204" pitchFamily="34" charset="0"/>
              <a:cs typeface="Lucida Sans Unicode" panose="020B0602030504020204" pitchFamily="34" charset="0"/>
            </a:endParaRPr>
          </a:p>
          <a:p>
            <a:pPr marL="252000" indent="-252000">
              <a:lnSpc>
                <a:spcPct val="120000"/>
              </a:lnSpc>
              <a:spcBef>
                <a:spcPts val="1000"/>
              </a:spcBef>
              <a:buClr>
                <a:srgbClr val="A30E49"/>
              </a:buClr>
              <a:buSzPct val="150000"/>
              <a:buFont typeface="Lucida Grande"/>
              <a:buChar char="•"/>
            </a:pPr>
            <a:r>
              <a:rPr lang="de-DE" sz="1700" dirty="0" err="1" smtClean="0">
                <a:latin typeface="Lucida Sans" panose="020B0602030504020204" pitchFamily="34" charset="0"/>
                <a:cs typeface="Lucida Sans Unicode" panose="020B0602030504020204" pitchFamily="34" charset="0"/>
              </a:rPr>
              <a:t>Regionally</a:t>
            </a:r>
            <a:r>
              <a:rPr lang="de-DE" sz="1700" dirty="0" smtClean="0">
                <a:latin typeface="Lucida Sans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de-DE" sz="1700" dirty="0" err="1" smtClean="0">
                <a:latin typeface="Lucida Sans" panose="020B0602030504020204" pitchFamily="34" charset="0"/>
                <a:cs typeface="Lucida Sans Unicode" panose="020B0602030504020204" pitchFamily="34" charset="0"/>
              </a:rPr>
              <a:t>based</a:t>
            </a:r>
            <a:r>
              <a:rPr lang="de-DE" sz="1700" dirty="0" smtClean="0">
                <a:latin typeface="Lucida Sans" panose="020B0602030504020204" pitchFamily="34" charset="0"/>
                <a:cs typeface="Lucida Sans Unicode" panose="020B0602030504020204" pitchFamily="34" charset="0"/>
              </a:rPr>
              <a:t>, but </a:t>
            </a:r>
            <a:r>
              <a:rPr lang="de-DE" sz="1700" dirty="0" err="1" smtClean="0">
                <a:latin typeface="Lucida Sans" panose="020B0602030504020204" pitchFamily="34" charset="0"/>
                <a:cs typeface="Lucida Sans Unicode" panose="020B0602030504020204" pitchFamily="34" charset="0"/>
              </a:rPr>
              <a:t>part</a:t>
            </a:r>
            <a:r>
              <a:rPr lang="de-DE" sz="1700" dirty="0" smtClean="0">
                <a:latin typeface="Lucida Sans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de-DE" sz="1700" dirty="0">
                <a:latin typeface="Lucida Sans" panose="020B0602030504020204" pitchFamily="34" charset="0"/>
                <a:cs typeface="Lucida Sans Unicode" panose="020B0602030504020204" pitchFamily="34" charset="0"/>
              </a:rPr>
              <a:t>of </a:t>
            </a:r>
            <a:r>
              <a:rPr lang="de-DE" sz="1700" dirty="0" smtClean="0">
                <a:latin typeface="Lucida Sans" panose="020B0602030504020204" pitchFamily="34" charset="0"/>
                <a:cs typeface="Lucida Sans Unicode" panose="020B0602030504020204" pitchFamily="34" charset="0"/>
              </a:rPr>
              <a:t>an international </a:t>
            </a:r>
            <a:r>
              <a:rPr lang="de-DE" sz="1700" dirty="0" err="1" smtClean="0">
                <a:latin typeface="Lucida Sans" panose="020B0602030504020204" pitchFamily="34" charset="0"/>
                <a:cs typeface="Lucida Sans Unicode" panose="020B0602030504020204" pitchFamily="34" charset="0"/>
              </a:rPr>
              <a:t>network</a:t>
            </a:r>
            <a:r>
              <a:rPr lang="de-DE" sz="1700" dirty="0" smtClean="0">
                <a:latin typeface="Lucida Sans" panose="020B0602030504020204" pitchFamily="34" charset="0"/>
                <a:cs typeface="Lucida Sans Unicode" panose="020B0602030504020204" pitchFamily="34" charset="0"/>
              </a:rPr>
              <a:t> of </a:t>
            </a:r>
            <a:r>
              <a:rPr lang="de-DE" sz="1700" dirty="0" err="1" smtClean="0">
                <a:latin typeface="Lucida Sans" panose="020B0602030504020204" pitchFamily="34" charset="0"/>
                <a:cs typeface="Lucida Sans Unicode" panose="020B0602030504020204" pitchFamily="34" charset="0"/>
              </a:rPr>
              <a:t>partner</a:t>
            </a:r>
            <a:r>
              <a:rPr lang="de-DE" sz="1700" dirty="0" smtClean="0">
                <a:latin typeface="Lucida Sans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de-DE" sz="1700" dirty="0" err="1" smtClean="0">
                <a:latin typeface="Lucida Sans" panose="020B0602030504020204" pitchFamily="34" charset="0"/>
                <a:cs typeface="Lucida Sans Unicode" panose="020B0602030504020204" pitchFamily="34" charset="0"/>
              </a:rPr>
              <a:t>universities</a:t>
            </a:r>
            <a:r>
              <a:rPr lang="de-DE" sz="1700" dirty="0">
                <a:latin typeface="Lucida Sans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de-DE" sz="1700" dirty="0" err="1" smtClean="0">
                <a:latin typeface="Lucida Sans" panose="020B0602030504020204" pitchFamily="34" charset="0"/>
                <a:cs typeface="Lucida Sans Unicode" panose="020B0602030504020204" pitchFamily="34" charset="0"/>
              </a:rPr>
              <a:t>worldwide</a:t>
            </a:r>
            <a:endParaRPr lang="de-DE" sz="1700" dirty="0">
              <a:latin typeface="Lucida Sans" panose="020B0602030504020204" pitchFamily="34" charset="0"/>
              <a:cs typeface="Lucida Sans Unicode" panose="020B0602030504020204" pitchFamily="34" charset="0"/>
            </a:endParaRPr>
          </a:p>
          <a:p>
            <a:pPr marL="252000" indent="-252000">
              <a:lnSpc>
                <a:spcPct val="120000"/>
              </a:lnSpc>
              <a:spcBef>
                <a:spcPts val="1000"/>
              </a:spcBef>
              <a:buClr>
                <a:srgbClr val="A30E49"/>
              </a:buClr>
              <a:buSzPct val="150000"/>
              <a:buFont typeface="Lucida Grande"/>
              <a:buChar char="•"/>
            </a:pPr>
            <a:r>
              <a:rPr lang="de-DE" sz="1700" dirty="0">
                <a:latin typeface="Lucida Sans" panose="020B0602030504020204" pitchFamily="34" charset="0"/>
                <a:cs typeface="Lucida Sans Unicode" panose="020B0602030504020204" pitchFamily="34" charset="0"/>
              </a:rPr>
              <a:t>144 </a:t>
            </a:r>
            <a:r>
              <a:rPr lang="de-DE" sz="1700" dirty="0" err="1">
                <a:latin typeface="Lucida Sans" panose="020B0602030504020204" pitchFamily="34" charset="0"/>
                <a:cs typeface="Lucida Sans Unicode" panose="020B0602030504020204" pitchFamily="34" charset="0"/>
              </a:rPr>
              <a:t>study</a:t>
            </a:r>
            <a:r>
              <a:rPr lang="de-DE" sz="1700" dirty="0">
                <a:latin typeface="Lucida Sans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de-DE" sz="1700" dirty="0" err="1" smtClean="0">
                <a:latin typeface="Lucida Sans" panose="020B0602030504020204" pitchFamily="34" charset="0"/>
                <a:cs typeface="Lucida Sans Unicode" panose="020B0602030504020204" pitchFamily="34" charset="0"/>
              </a:rPr>
              <a:t>courses</a:t>
            </a:r>
            <a:r>
              <a:rPr lang="de-DE" sz="1700" dirty="0" smtClean="0">
                <a:latin typeface="Lucida Sans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de-DE" sz="1700" dirty="0" err="1" smtClean="0">
                <a:latin typeface="Lucida Sans" panose="020B0602030504020204" pitchFamily="34" charset="0"/>
                <a:cs typeface="Lucida Sans Unicode" panose="020B0602030504020204" pitchFamily="34" charset="0"/>
              </a:rPr>
              <a:t>including</a:t>
            </a:r>
            <a:r>
              <a:rPr lang="de-DE" sz="1700" dirty="0" smtClean="0">
                <a:latin typeface="Lucida Sans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de-DE" sz="1700" b="1" dirty="0" smtClean="0">
                <a:latin typeface="Lucida Sans" panose="020B0602030504020204" pitchFamily="34" charset="0"/>
                <a:cs typeface="Lucida Sans Unicode" panose="020B0602030504020204" pitchFamily="34" charset="0"/>
              </a:rPr>
              <a:t>14 </a:t>
            </a:r>
            <a:r>
              <a:rPr lang="de-DE" sz="1700" b="1" dirty="0">
                <a:latin typeface="Lucida Sans" panose="020B0602030504020204" pitchFamily="34" charset="0"/>
                <a:cs typeface="Lucida Sans Unicode" panose="020B0602030504020204" pitchFamily="34" charset="0"/>
              </a:rPr>
              <a:t>International </a:t>
            </a:r>
            <a:r>
              <a:rPr lang="de-DE" sz="1700" b="1" dirty="0" smtClean="0">
                <a:latin typeface="Lucida Sans" panose="020B0602030504020204" pitchFamily="34" charset="0"/>
                <a:cs typeface="Lucida Sans Unicode" panose="020B0602030504020204" pitchFamily="34" charset="0"/>
              </a:rPr>
              <a:t>Masterprogramms, Winter- and Summer- Universities</a:t>
            </a:r>
            <a:endParaRPr lang="de-DE" sz="1700" dirty="0">
              <a:latin typeface="Lucida Sans" panose="020B0602030504020204" pitchFamily="34" charset="0"/>
              <a:cs typeface="Lucida Sans Unicode" panose="020B0602030504020204" pitchFamily="34" charset="0"/>
            </a:endParaRPr>
          </a:p>
          <a:p>
            <a:pPr marL="252000" indent="-252000">
              <a:lnSpc>
                <a:spcPct val="120000"/>
              </a:lnSpc>
              <a:spcBef>
                <a:spcPts val="1000"/>
              </a:spcBef>
              <a:buClr>
                <a:srgbClr val="A30E49"/>
              </a:buClr>
              <a:buSzPct val="150000"/>
              <a:buFont typeface="Lucida Grande"/>
              <a:buChar char="•"/>
            </a:pPr>
            <a:r>
              <a:rPr lang="de-DE" sz="1700" dirty="0" smtClean="0">
                <a:latin typeface="Lucida Sans" panose="020B0602030504020204" pitchFamily="34" charset="0"/>
                <a:cs typeface="Lucida Sans Unicode" panose="020B0602030504020204" pitchFamily="34" charset="0"/>
              </a:rPr>
              <a:t>In </a:t>
            </a:r>
            <a:r>
              <a:rPr lang="de-DE" sz="1700" dirty="0" err="1" smtClean="0">
                <a:latin typeface="Lucida Sans" panose="020B0602030504020204" pitchFamily="34" charset="0"/>
                <a:cs typeface="Lucida Sans Unicode" panose="020B0602030504020204" pitchFamily="34" charset="0"/>
              </a:rPr>
              <a:t>winter</a:t>
            </a:r>
            <a:r>
              <a:rPr lang="de-DE" sz="1700" dirty="0" smtClean="0">
                <a:latin typeface="Lucida Sans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de-DE" sz="1700" dirty="0" err="1" smtClean="0">
                <a:latin typeface="Lucida Sans" panose="020B0602030504020204" pitchFamily="34" charset="0"/>
                <a:cs typeface="Lucida Sans Unicode" panose="020B0602030504020204" pitchFamily="34" charset="0"/>
              </a:rPr>
              <a:t>term</a:t>
            </a:r>
            <a:r>
              <a:rPr lang="de-DE" sz="1700" dirty="0" smtClean="0">
                <a:latin typeface="Lucida Sans" panose="020B0602030504020204" pitchFamily="34" charset="0"/>
                <a:cs typeface="Lucida Sans Unicode" panose="020B0602030504020204" pitchFamily="34" charset="0"/>
              </a:rPr>
              <a:t> 2016/2017 </a:t>
            </a:r>
            <a:r>
              <a:rPr lang="de-DE" sz="1700" b="1" dirty="0" smtClean="0">
                <a:latin typeface="Lucida Sans" panose="020B0602030504020204" pitchFamily="34" charset="0"/>
                <a:cs typeface="Lucida Sans Unicode" panose="020B0602030504020204" pitchFamily="34" charset="0"/>
              </a:rPr>
              <a:t>3.040</a:t>
            </a:r>
            <a:r>
              <a:rPr lang="de-DE" sz="1700" dirty="0" smtClean="0">
                <a:latin typeface="Lucida Sans" panose="020B0602030504020204" pitchFamily="34" charset="0"/>
                <a:cs typeface="Lucida Sans Unicode" panose="020B0602030504020204" pitchFamily="34" charset="0"/>
              </a:rPr>
              <a:t> international </a:t>
            </a:r>
            <a:r>
              <a:rPr lang="de-DE" sz="1700" dirty="0" err="1" smtClean="0">
                <a:latin typeface="Lucida Sans" panose="020B0602030504020204" pitchFamily="34" charset="0"/>
                <a:cs typeface="Lucida Sans Unicode" panose="020B0602030504020204" pitchFamily="34" charset="0"/>
              </a:rPr>
              <a:t>students</a:t>
            </a:r>
            <a:r>
              <a:rPr lang="de-DE" sz="1700" dirty="0" smtClean="0">
                <a:latin typeface="Lucida Sans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de-DE" sz="1700" dirty="0" err="1">
                <a:latin typeface="Lucida Sans" panose="020B0602030504020204" pitchFamily="34" charset="0"/>
                <a:cs typeface="Lucida Sans Unicode" panose="020B0602030504020204" pitchFamily="34" charset="0"/>
              </a:rPr>
              <a:t>from</a:t>
            </a:r>
            <a:r>
              <a:rPr lang="de-DE" sz="1700" dirty="0">
                <a:latin typeface="Lucida Sans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de-DE" sz="1700" b="1" dirty="0" smtClean="0">
                <a:latin typeface="Lucida Sans" panose="020B0602030504020204" pitchFamily="34" charset="0"/>
                <a:cs typeface="Lucida Sans Unicode" panose="020B0602030504020204" pitchFamily="34" charset="0"/>
              </a:rPr>
              <a:t>140 </a:t>
            </a:r>
            <a:r>
              <a:rPr lang="de-DE" sz="1700" b="1" dirty="0">
                <a:latin typeface="Lucida Sans" panose="020B0602030504020204" pitchFamily="34" charset="0"/>
                <a:cs typeface="Lucida Sans Unicode" panose="020B0602030504020204" pitchFamily="34" charset="0"/>
              </a:rPr>
              <a:t>countries</a:t>
            </a:r>
            <a:r>
              <a:rPr lang="de-DE" sz="1700" dirty="0">
                <a:latin typeface="Lucida Sans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de-DE" sz="1700" dirty="0" err="1" smtClean="0">
                <a:latin typeface="Lucida Sans" panose="020B0602030504020204" pitchFamily="34" charset="0"/>
                <a:cs typeface="Lucida Sans Unicode" panose="020B0602030504020204" pitchFamily="34" charset="0"/>
              </a:rPr>
              <a:t>took</a:t>
            </a:r>
            <a:r>
              <a:rPr lang="de-DE" sz="1700" dirty="0" smtClean="0">
                <a:latin typeface="Lucida Sans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de-DE" sz="1700" dirty="0" err="1" smtClean="0">
                <a:latin typeface="Lucida Sans" panose="020B0602030504020204" pitchFamily="34" charset="0"/>
                <a:cs typeface="Lucida Sans Unicode" panose="020B0602030504020204" pitchFamily="34" charset="0"/>
              </a:rPr>
              <a:t>courses</a:t>
            </a:r>
            <a:r>
              <a:rPr lang="de-DE" sz="1700" dirty="0" smtClean="0">
                <a:latin typeface="Lucida Sans" panose="020B0602030504020204" pitchFamily="34" charset="0"/>
                <a:cs typeface="Lucida Sans Unicode" panose="020B0602030504020204" pitchFamily="34" charset="0"/>
              </a:rPr>
              <a:t> at </a:t>
            </a:r>
            <a:r>
              <a:rPr lang="de-DE" sz="1700" dirty="0" err="1" smtClean="0">
                <a:latin typeface="Lucida Sans" panose="020B0602030504020204" pitchFamily="34" charset="0"/>
                <a:cs typeface="Lucida Sans Unicode" panose="020B0602030504020204" pitchFamily="34" charset="0"/>
              </a:rPr>
              <a:t>the</a:t>
            </a:r>
            <a:r>
              <a:rPr lang="de-DE" sz="1700" dirty="0" smtClean="0">
                <a:latin typeface="Lucida Sans" panose="020B0602030504020204" pitchFamily="34" charset="0"/>
                <a:cs typeface="Lucida Sans Unicode" panose="020B0602030504020204" pitchFamily="34" charset="0"/>
              </a:rPr>
              <a:t> Kassel University </a:t>
            </a:r>
            <a:r>
              <a:rPr lang="de-DE" sz="1700" dirty="0" err="1" smtClean="0">
                <a:latin typeface="Lucida Sans" panose="020B0602030504020204" pitchFamily="34" charset="0"/>
                <a:cs typeface="Lucida Sans Unicode" panose="020B0602030504020204" pitchFamily="34" charset="0"/>
              </a:rPr>
              <a:t>as</a:t>
            </a:r>
            <a:r>
              <a:rPr lang="de-DE" sz="1700" dirty="0" smtClean="0">
                <a:latin typeface="Lucida Sans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de-DE" sz="1700" dirty="0" err="1" smtClean="0">
                <a:latin typeface="Lucida Sans" panose="020B0602030504020204" pitchFamily="34" charset="0"/>
                <a:cs typeface="Lucida Sans Unicode" panose="020B0602030504020204" pitchFamily="34" charset="0"/>
              </a:rPr>
              <a:t>part</a:t>
            </a:r>
            <a:r>
              <a:rPr lang="de-DE" sz="1700" dirty="0" smtClean="0">
                <a:latin typeface="Lucida Sans" panose="020B0602030504020204" pitchFamily="34" charset="0"/>
                <a:cs typeface="Lucida Sans Unicode" panose="020B0602030504020204" pitchFamily="34" charset="0"/>
              </a:rPr>
              <a:t> of </a:t>
            </a:r>
            <a:r>
              <a:rPr lang="de-DE" sz="1700" dirty="0" err="1" smtClean="0">
                <a:latin typeface="Lucida Sans" panose="020B0602030504020204" pitchFamily="34" charset="0"/>
                <a:cs typeface="Lucida Sans Unicode" panose="020B0602030504020204" pitchFamily="34" charset="0"/>
              </a:rPr>
              <a:t>the</a:t>
            </a:r>
            <a:r>
              <a:rPr lang="de-DE" sz="1700" dirty="0" smtClean="0">
                <a:latin typeface="Lucida Sans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de-DE" sz="1700" b="1" dirty="0" smtClean="0">
                <a:latin typeface="Lucida Sans" panose="020B0602030504020204" pitchFamily="34" charset="0"/>
                <a:cs typeface="Lucida Sans Unicode" panose="020B0602030504020204" pitchFamily="34" charset="0"/>
              </a:rPr>
              <a:t>25.000 </a:t>
            </a:r>
            <a:r>
              <a:rPr lang="de-DE" sz="1700" b="1" dirty="0" err="1" smtClean="0">
                <a:latin typeface="Lucida Sans" panose="020B0602030504020204" pitchFamily="34" charset="0"/>
                <a:cs typeface="Lucida Sans Unicode" panose="020B0602030504020204" pitchFamily="34" charset="0"/>
              </a:rPr>
              <a:t>enrolled</a:t>
            </a:r>
            <a:r>
              <a:rPr lang="de-DE" sz="1700" b="1" dirty="0" smtClean="0">
                <a:latin typeface="Lucida Sans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de-DE" sz="1700" dirty="0" err="1" smtClean="0">
                <a:latin typeface="Lucida Sans" panose="020B0602030504020204" pitchFamily="34" charset="0"/>
                <a:cs typeface="Lucida Sans Unicode" panose="020B0602030504020204" pitchFamily="34" charset="0"/>
              </a:rPr>
              <a:t>students</a:t>
            </a:r>
            <a:r>
              <a:rPr lang="de-DE" sz="1700" b="1" dirty="0" smtClean="0">
                <a:latin typeface="Lucida Sans" panose="020B0602030504020204" pitchFamily="34" charset="0"/>
                <a:cs typeface="Lucida Sans Unicode" panose="020B0602030504020204" pitchFamily="34" charset="0"/>
              </a:rPr>
              <a:t> </a:t>
            </a:r>
          </a:p>
          <a:p>
            <a:pPr marL="252000" indent="-252000">
              <a:lnSpc>
                <a:spcPct val="120000"/>
              </a:lnSpc>
              <a:spcBef>
                <a:spcPts val="1000"/>
              </a:spcBef>
              <a:buClr>
                <a:srgbClr val="A30E49"/>
              </a:buClr>
              <a:buSzPct val="150000"/>
              <a:buFont typeface="Lucida Grande"/>
              <a:buChar char="•"/>
            </a:pPr>
            <a:r>
              <a:rPr lang="de-DE" sz="1700" b="1" dirty="0" smtClean="0">
                <a:latin typeface="Lucida Sans" panose="020B0602030504020204" pitchFamily="34" charset="0"/>
                <a:cs typeface="Lucida Sans Unicode" panose="020B0602030504020204" pitchFamily="34" charset="0"/>
              </a:rPr>
              <a:t>250 </a:t>
            </a:r>
            <a:r>
              <a:rPr lang="de-DE" sz="1700" b="1" dirty="0">
                <a:latin typeface="Lucida Sans" panose="020B0602030504020204" pitchFamily="34" charset="0"/>
                <a:cs typeface="Lucida Sans Unicode" panose="020B0602030504020204" pitchFamily="34" charset="0"/>
              </a:rPr>
              <a:t>bilateral </a:t>
            </a:r>
            <a:r>
              <a:rPr lang="de-DE" sz="1700" b="1" dirty="0" err="1">
                <a:latin typeface="Lucida Sans" panose="020B0602030504020204" pitchFamily="34" charset="0"/>
                <a:cs typeface="Lucida Sans Unicode" panose="020B0602030504020204" pitchFamily="34" charset="0"/>
              </a:rPr>
              <a:t>agreements</a:t>
            </a:r>
            <a:r>
              <a:rPr lang="de-DE" sz="1700" dirty="0">
                <a:latin typeface="Lucida Sans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de-DE" sz="1700" dirty="0" err="1" smtClean="0">
                <a:latin typeface="Lucida Sans" panose="020B0602030504020204" pitchFamily="34" charset="0"/>
                <a:cs typeface="Lucida Sans Unicode" panose="020B0602030504020204" pitchFamily="34" charset="0"/>
              </a:rPr>
              <a:t>within</a:t>
            </a:r>
            <a:r>
              <a:rPr lang="de-DE" sz="1700" dirty="0" smtClean="0">
                <a:latin typeface="Lucida Sans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de-DE" sz="1700" dirty="0" err="1" smtClean="0">
                <a:latin typeface="Lucida Sans" panose="020B0602030504020204" pitchFamily="34" charset="0"/>
                <a:cs typeface="Lucida Sans Unicode" panose="020B0602030504020204" pitchFamily="34" charset="0"/>
              </a:rPr>
              <a:t>the</a:t>
            </a:r>
            <a:r>
              <a:rPr lang="de-DE" sz="1700" dirty="0" smtClean="0">
                <a:latin typeface="Lucida Sans" panose="020B0602030504020204" pitchFamily="34" charset="0"/>
                <a:cs typeface="Lucida Sans Unicode" panose="020B0602030504020204" pitchFamily="34" charset="0"/>
              </a:rPr>
              <a:t> EU </a:t>
            </a:r>
            <a:r>
              <a:rPr lang="de-DE" sz="1700" dirty="0">
                <a:latin typeface="Lucida Sans" panose="020B0602030504020204" pitchFamily="34" charset="0"/>
                <a:cs typeface="Lucida Sans Unicode" panose="020B0602030504020204" pitchFamily="34" charset="0"/>
              </a:rPr>
              <a:t>Mobility </a:t>
            </a:r>
            <a:r>
              <a:rPr lang="de-DE" sz="1700" dirty="0" err="1" smtClean="0">
                <a:latin typeface="Lucida Sans" panose="020B0602030504020204" pitchFamily="34" charset="0"/>
                <a:cs typeface="Lucida Sans Unicode" panose="020B0602030504020204" pitchFamily="34" charset="0"/>
              </a:rPr>
              <a:t>programme</a:t>
            </a:r>
            <a:r>
              <a:rPr lang="de-DE" sz="1700" dirty="0" smtClean="0">
                <a:latin typeface="Lucida Sans" panose="020B0602030504020204" pitchFamily="34" charset="0"/>
                <a:cs typeface="Lucida Sans Unicode" panose="020B0602030504020204" pitchFamily="34" charset="0"/>
              </a:rPr>
              <a:t> “Erasmus </a:t>
            </a:r>
            <a:r>
              <a:rPr lang="de-DE" sz="1700" dirty="0">
                <a:latin typeface="Lucida Sans" panose="020B0602030504020204" pitchFamily="34" charset="0"/>
                <a:cs typeface="Lucida Sans Unicode" panose="020B0602030504020204" pitchFamily="34" charset="0"/>
              </a:rPr>
              <a:t>Plus</a:t>
            </a:r>
            <a:r>
              <a:rPr lang="de-DE" sz="1700" dirty="0" smtClean="0">
                <a:latin typeface="Lucida Sans" panose="020B0602030504020204" pitchFamily="34" charset="0"/>
                <a:cs typeface="Lucida Sans Unicode" panose="020B0602030504020204" pitchFamily="34" charset="0"/>
              </a:rPr>
              <a:t>”.</a:t>
            </a:r>
            <a:endParaRPr lang="de-DE" sz="1700" dirty="0">
              <a:latin typeface="Lucida Sans" panose="020B0602030504020204" pitchFamily="34" charset="0"/>
              <a:cs typeface="Lucida Sans Unicode" panose="020B0602030504020204" pitchFamily="34" charset="0"/>
            </a:endParaRPr>
          </a:p>
          <a:p>
            <a:pPr marL="252000" indent="-252000">
              <a:lnSpc>
                <a:spcPct val="120000"/>
              </a:lnSpc>
              <a:spcBef>
                <a:spcPts val="1000"/>
              </a:spcBef>
              <a:buClr>
                <a:srgbClr val="A30E49"/>
              </a:buClr>
              <a:buSzPct val="150000"/>
              <a:buFont typeface="Lucida Grande"/>
              <a:buChar char="•"/>
            </a:pPr>
            <a:endParaRPr lang="de-DE" sz="1700" dirty="0" smtClean="0"/>
          </a:p>
          <a:p>
            <a:pPr marL="252000" indent="-252000">
              <a:lnSpc>
                <a:spcPct val="120000"/>
              </a:lnSpc>
              <a:spcBef>
                <a:spcPts val="1000"/>
              </a:spcBef>
              <a:buClr>
                <a:srgbClr val="A30E49"/>
              </a:buClr>
              <a:buSzPct val="150000"/>
              <a:buFont typeface="Lucida Grande"/>
              <a:buChar char="•"/>
            </a:pPr>
            <a:endParaRPr lang="de-DE" sz="1700" dirty="0" smtClean="0"/>
          </a:p>
        </p:txBody>
      </p:sp>
      <p:grpSp>
        <p:nvGrpSpPr>
          <p:cNvPr id="11" name="Gruppierung 10"/>
          <p:cNvGrpSpPr/>
          <p:nvPr/>
        </p:nvGrpSpPr>
        <p:grpSpPr>
          <a:xfrm>
            <a:off x="790640" y="1215165"/>
            <a:ext cx="1527982" cy="917946"/>
            <a:chOff x="0" y="712717"/>
            <a:chExt cx="1527982" cy="917946"/>
          </a:xfrm>
        </p:grpSpPr>
        <p:sp>
          <p:nvSpPr>
            <p:cNvPr id="9" name="Textfeld 8"/>
            <p:cNvSpPr txBox="1"/>
            <p:nvPr/>
          </p:nvSpPr>
          <p:spPr>
            <a:xfrm>
              <a:off x="0" y="712717"/>
              <a:ext cx="1116703" cy="415498"/>
            </a:xfrm>
            <a:prstGeom prst="rect">
              <a:avLst/>
            </a:prstGeom>
            <a:solidFill>
              <a:srgbClr val="A30E49"/>
            </a:solidFill>
          </p:spPr>
          <p:txBody>
            <a:bodyPr wrap="none" lIns="108000" tIns="0" rtlCol="0">
              <a:spAutoFit/>
            </a:bodyPr>
            <a:lstStyle/>
            <a:p>
              <a:r>
                <a:rPr lang="de-DE" sz="2400" spc="200" dirty="0" err="1" smtClean="0">
                  <a:solidFill>
                    <a:srgbClr val="FFFFFF"/>
                  </a:solidFill>
                  <a:latin typeface="Lucida Sans"/>
                </a:rPr>
                <a:t>Some</a:t>
              </a:r>
              <a:endParaRPr lang="de-DE" sz="2400" spc="200" dirty="0">
                <a:solidFill>
                  <a:srgbClr val="FFFFFF"/>
                </a:solidFill>
                <a:latin typeface="Lucida Sans"/>
              </a:endParaRPr>
            </a:p>
          </p:txBody>
        </p:sp>
        <p:sp>
          <p:nvSpPr>
            <p:cNvPr id="10" name="Textfeld 9"/>
            <p:cNvSpPr txBox="1"/>
            <p:nvPr/>
          </p:nvSpPr>
          <p:spPr>
            <a:xfrm>
              <a:off x="0" y="1215165"/>
              <a:ext cx="1527982" cy="415498"/>
            </a:xfrm>
            <a:prstGeom prst="rect">
              <a:avLst/>
            </a:prstGeom>
            <a:solidFill>
              <a:srgbClr val="A30E49"/>
            </a:solidFill>
          </p:spPr>
          <p:txBody>
            <a:bodyPr wrap="none" tIns="0" rtlCol="0">
              <a:spAutoFit/>
            </a:bodyPr>
            <a:lstStyle/>
            <a:p>
              <a:r>
                <a:rPr lang="de-DE" sz="2400" spc="200" dirty="0" err="1" smtClean="0">
                  <a:solidFill>
                    <a:srgbClr val="FFFFFF"/>
                  </a:solidFill>
                  <a:latin typeface="Lucida Sans"/>
                </a:rPr>
                <a:t>Aspects</a:t>
              </a:r>
              <a:endParaRPr lang="de-DE" sz="2400" spc="200" dirty="0">
                <a:solidFill>
                  <a:srgbClr val="FFFFFF"/>
                </a:solidFill>
                <a:latin typeface="Lucida Sans"/>
              </a:endParaRPr>
            </a:p>
          </p:txBody>
        </p:sp>
      </p:grpSp>
      <p:grpSp>
        <p:nvGrpSpPr>
          <p:cNvPr id="8" name="Gruppierung 7"/>
          <p:cNvGrpSpPr/>
          <p:nvPr/>
        </p:nvGrpSpPr>
        <p:grpSpPr>
          <a:xfrm>
            <a:off x="6555822" y="143878"/>
            <a:ext cx="2395925" cy="811735"/>
            <a:chOff x="6555822" y="143878"/>
            <a:chExt cx="2395925" cy="811735"/>
          </a:xfrm>
        </p:grpSpPr>
        <p:sp>
          <p:nvSpPr>
            <p:cNvPr id="12" name="Rechteck 11"/>
            <p:cNvSpPr/>
            <p:nvPr/>
          </p:nvSpPr>
          <p:spPr>
            <a:xfrm>
              <a:off x="6555822" y="143878"/>
              <a:ext cx="2395925" cy="811735"/>
            </a:xfrm>
            <a:prstGeom prst="rect">
              <a:avLst/>
            </a:prstGeom>
            <a:solidFill>
              <a:schemeClr val="bg1">
                <a:alpha val="91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prstClr val="white"/>
                </a:solidFill>
                <a:latin typeface="Lucida Sans"/>
              </a:endParaRPr>
            </a:p>
          </p:txBody>
        </p:sp>
        <p:pic>
          <p:nvPicPr>
            <p:cNvPr id="13" name="Bild 12" descr="RGB_2c.eps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783202" y="364068"/>
              <a:ext cx="1903598" cy="3748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4065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0"/>
            <a:ext cx="9162815" cy="6578599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4573167" y="0"/>
            <a:ext cx="4589648" cy="6606000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Lucida Sans"/>
            </a:endParaRPr>
          </a:p>
        </p:txBody>
      </p:sp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4776367" y="3344962"/>
            <a:ext cx="4386448" cy="2941538"/>
          </a:xfrm>
        </p:spPr>
        <p:txBody>
          <a:bodyPr lIns="0">
            <a:noAutofit/>
          </a:bodyPr>
          <a:lstStyle/>
          <a:p>
            <a:pPr marL="252000" indent="-252000">
              <a:lnSpc>
                <a:spcPct val="120000"/>
              </a:lnSpc>
              <a:spcBef>
                <a:spcPts val="1000"/>
              </a:spcBef>
              <a:buClr>
                <a:srgbClr val="A30E49"/>
              </a:buClr>
              <a:buSzPct val="150000"/>
              <a:buFont typeface="Lucida Grande"/>
              <a:buChar char="•"/>
            </a:pPr>
            <a:r>
              <a:rPr lang="en-US" sz="1700" dirty="0" smtClean="0"/>
              <a:t>Student Affaires Office</a:t>
            </a:r>
          </a:p>
          <a:p>
            <a:pPr marL="252000" indent="-252000">
              <a:lnSpc>
                <a:spcPct val="120000"/>
              </a:lnSpc>
              <a:spcBef>
                <a:spcPts val="1000"/>
              </a:spcBef>
              <a:buClr>
                <a:srgbClr val="A30E49"/>
              </a:buClr>
              <a:buSzPct val="150000"/>
              <a:buFont typeface="Lucida Grande"/>
              <a:buChar char="•"/>
            </a:pPr>
            <a:r>
              <a:rPr lang="en-US" sz="1700" dirty="0" smtClean="0"/>
              <a:t>International Office including Welcome Center</a:t>
            </a:r>
          </a:p>
          <a:p>
            <a:pPr marL="252000" indent="-252000">
              <a:lnSpc>
                <a:spcPct val="120000"/>
              </a:lnSpc>
              <a:spcBef>
                <a:spcPts val="1000"/>
              </a:spcBef>
              <a:buClr>
                <a:srgbClr val="A30E49"/>
              </a:buClr>
              <a:buSzPct val="150000"/>
              <a:buFont typeface="Lucida Grande"/>
              <a:buChar char="•"/>
            </a:pPr>
            <a:r>
              <a:rPr lang="en-US" sz="1700" dirty="0" smtClean="0"/>
              <a:t>Student Advisory Service</a:t>
            </a:r>
          </a:p>
          <a:p>
            <a:pPr marL="252000" indent="-252000">
              <a:lnSpc>
                <a:spcPct val="120000"/>
              </a:lnSpc>
              <a:spcBef>
                <a:spcPts val="1000"/>
              </a:spcBef>
              <a:buClr>
                <a:srgbClr val="A30E49"/>
              </a:buClr>
              <a:buSzPct val="150000"/>
              <a:buFont typeface="Lucida Grande"/>
              <a:buChar char="•"/>
            </a:pPr>
            <a:r>
              <a:rPr lang="en-US" sz="1700" dirty="0" smtClean="0"/>
              <a:t>Quality Assurance for Study and Teaching </a:t>
            </a:r>
          </a:p>
          <a:p>
            <a:pPr marL="252000" indent="-252000">
              <a:lnSpc>
                <a:spcPct val="120000"/>
              </a:lnSpc>
              <a:spcBef>
                <a:spcPts val="1000"/>
              </a:spcBef>
              <a:buClr>
                <a:srgbClr val="A30E49"/>
              </a:buClr>
              <a:buSzPct val="150000"/>
              <a:buFont typeface="Lucida Grande"/>
              <a:buChar char="•"/>
            </a:pPr>
            <a:r>
              <a:rPr lang="en-US" sz="1700" dirty="0" smtClean="0"/>
              <a:t>Examination Regulations</a:t>
            </a:r>
          </a:p>
          <a:p>
            <a:pPr marL="0" indent="0">
              <a:lnSpc>
                <a:spcPct val="120000"/>
              </a:lnSpc>
              <a:spcBef>
                <a:spcPts val="1000"/>
              </a:spcBef>
              <a:buClr>
                <a:srgbClr val="A30E49"/>
              </a:buClr>
              <a:buSzPct val="150000"/>
              <a:buNone/>
            </a:pPr>
            <a:endParaRPr lang="en-US" sz="1700" dirty="0" smtClean="0"/>
          </a:p>
        </p:txBody>
      </p:sp>
      <p:pic>
        <p:nvPicPr>
          <p:cNvPr id="7" name="Bild 6" descr="RGB_2c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3202" y="364068"/>
            <a:ext cx="1903598" cy="374802"/>
          </a:xfrm>
          <a:prstGeom prst="rect">
            <a:avLst/>
          </a:prstGeom>
        </p:spPr>
      </p:pic>
      <p:grpSp>
        <p:nvGrpSpPr>
          <p:cNvPr id="11" name="Gruppierung 10"/>
          <p:cNvGrpSpPr/>
          <p:nvPr/>
        </p:nvGrpSpPr>
        <p:grpSpPr>
          <a:xfrm>
            <a:off x="589383" y="3424796"/>
            <a:ext cx="3983784" cy="917946"/>
            <a:chOff x="-262684" y="1215165"/>
            <a:chExt cx="3983784" cy="917946"/>
          </a:xfrm>
        </p:grpSpPr>
        <p:sp>
          <p:nvSpPr>
            <p:cNvPr id="12" name="Textfeld 11"/>
            <p:cNvSpPr txBox="1"/>
            <p:nvPr/>
          </p:nvSpPr>
          <p:spPr>
            <a:xfrm>
              <a:off x="-216888" y="1215165"/>
              <a:ext cx="3937988" cy="415498"/>
            </a:xfrm>
            <a:prstGeom prst="rect">
              <a:avLst/>
            </a:prstGeom>
            <a:solidFill>
              <a:srgbClr val="A30E49"/>
            </a:solidFill>
          </p:spPr>
          <p:txBody>
            <a:bodyPr wrap="none" lIns="108000" tIns="0" rtlCol="0">
              <a:spAutoFit/>
            </a:bodyPr>
            <a:lstStyle/>
            <a:p>
              <a:pPr algn="r"/>
              <a:r>
                <a:rPr lang="de-DE" sz="2400" spc="200" dirty="0">
                  <a:solidFill>
                    <a:srgbClr val="FFFFFF"/>
                  </a:solidFill>
                  <a:latin typeface="Lucida Sans"/>
                </a:rPr>
                <a:t>Department </a:t>
              </a:r>
              <a:r>
                <a:rPr lang="de-DE" sz="2400" spc="200" dirty="0" err="1" smtClean="0">
                  <a:solidFill>
                    <a:srgbClr val="FFFFFF"/>
                  </a:solidFill>
                  <a:latin typeface="Lucida Sans"/>
                </a:rPr>
                <a:t>for</a:t>
              </a:r>
              <a:r>
                <a:rPr lang="de-DE" sz="2400" spc="200" dirty="0" smtClean="0">
                  <a:solidFill>
                    <a:srgbClr val="FFFFFF"/>
                  </a:solidFill>
                  <a:latin typeface="Lucida Sans"/>
                </a:rPr>
                <a:t> Study</a:t>
              </a:r>
              <a:endParaRPr lang="de-DE" sz="2400" spc="200" dirty="0">
                <a:solidFill>
                  <a:srgbClr val="FFFFFF"/>
                </a:solidFill>
                <a:latin typeface="Lucida Sans"/>
              </a:endParaRPr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-262684" y="1717613"/>
              <a:ext cx="3983784" cy="415498"/>
            </a:xfrm>
            <a:prstGeom prst="rect">
              <a:avLst/>
            </a:prstGeom>
            <a:solidFill>
              <a:srgbClr val="A30E49"/>
            </a:solidFill>
          </p:spPr>
          <p:txBody>
            <a:bodyPr wrap="none" tIns="0" rtlCol="0">
              <a:spAutoFit/>
            </a:bodyPr>
            <a:lstStyle/>
            <a:p>
              <a:pPr algn="r"/>
              <a:r>
                <a:rPr lang="de-DE" sz="2400" spc="200" dirty="0" err="1" smtClean="0">
                  <a:solidFill>
                    <a:srgbClr val="FFFFFF"/>
                  </a:solidFill>
                  <a:latin typeface="Lucida Sans"/>
                </a:rPr>
                <a:t>and</a:t>
              </a:r>
              <a:r>
                <a:rPr lang="de-DE" sz="2400" spc="200" dirty="0" smtClean="0">
                  <a:solidFill>
                    <a:srgbClr val="FFFFFF"/>
                  </a:solidFill>
                  <a:latin typeface="Lucida Sans"/>
                </a:rPr>
                <a:t> Teaching </a:t>
              </a:r>
              <a:r>
                <a:rPr lang="de-DE" sz="2400" spc="200" dirty="0" err="1" smtClean="0">
                  <a:solidFill>
                    <a:srgbClr val="FFFFFF"/>
                  </a:solidFill>
                  <a:latin typeface="Lucida Sans"/>
                </a:rPr>
                <a:t>Affaires</a:t>
              </a:r>
              <a:endParaRPr lang="de-DE" sz="2400" spc="200" dirty="0">
                <a:solidFill>
                  <a:srgbClr val="FFFFFF"/>
                </a:solidFill>
                <a:latin typeface="Lucida San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82735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0"/>
            <a:ext cx="9162815" cy="6578599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4573167" y="0"/>
            <a:ext cx="4589648" cy="6606000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  <a:latin typeface="Lucida Sans"/>
            </a:endParaRPr>
          </a:p>
        </p:txBody>
      </p:sp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4776367" y="3344962"/>
            <a:ext cx="4386448" cy="2941538"/>
          </a:xfrm>
        </p:spPr>
        <p:txBody>
          <a:bodyPr lIns="0">
            <a:noAutofit/>
          </a:bodyPr>
          <a:lstStyle/>
          <a:p>
            <a:pPr marL="252000" indent="-252000">
              <a:lnSpc>
                <a:spcPct val="120000"/>
              </a:lnSpc>
              <a:spcBef>
                <a:spcPts val="1000"/>
              </a:spcBef>
              <a:buClr>
                <a:srgbClr val="A30E49"/>
              </a:buClr>
              <a:buSzPct val="150000"/>
              <a:buFont typeface="Lucida Grande"/>
              <a:buChar char="•"/>
            </a:pPr>
            <a:r>
              <a:rPr lang="de-DE" sz="1700" dirty="0" smtClean="0"/>
              <a:t>Accreditation </a:t>
            </a:r>
            <a:r>
              <a:rPr lang="de-DE" sz="1700" dirty="0" err="1" smtClean="0"/>
              <a:t>and</a:t>
            </a:r>
            <a:r>
              <a:rPr lang="de-DE" sz="1700" dirty="0" smtClean="0"/>
              <a:t> Evaluation</a:t>
            </a:r>
            <a:endParaRPr lang="de-DE" sz="1700" dirty="0"/>
          </a:p>
          <a:p>
            <a:pPr marL="252000" indent="-252000">
              <a:lnSpc>
                <a:spcPct val="120000"/>
              </a:lnSpc>
              <a:spcBef>
                <a:spcPts val="1000"/>
              </a:spcBef>
              <a:buClr>
                <a:srgbClr val="A30E49"/>
              </a:buClr>
              <a:buSzPct val="150000"/>
              <a:buFont typeface="Lucida Grande"/>
              <a:buChar char="•"/>
            </a:pPr>
            <a:r>
              <a:rPr lang="de-DE" sz="1700" dirty="0" smtClean="0"/>
              <a:t>Support for </a:t>
            </a:r>
            <a:r>
              <a:rPr lang="de-DE" sz="1700" dirty="0" err="1" smtClean="0"/>
              <a:t>the</a:t>
            </a:r>
            <a:r>
              <a:rPr lang="de-DE" sz="1700" dirty="0" smtClean="0"/>
              <a:t> </a:t>
            </a:r>
            <a:r>
              <a:rPr lang="de-DE" sz="1700" dirty="0" err="1" smtClean="0"/>
              <a:t>Developement</a:t>
            </a:r>
            <a:r>
              <a:rPr lang="de-DE" sz="1700" dirty="0" smtClean="0"/>
              <a:t> of Study Programmes</a:t>
            </a:r>
            <a:endParaRPr lang="de-DE" sz="1700" dirty="0"/>
          </a:p>
          <a:p>
            <a:pPr marL="252000" indent="-252000">
              <a:lnSpc>
                <a:spcPct val="120000"/>
              </a:lnSpc>
              <a:spcBef>
                <a:spcPts val="1000"/>
              </a:spcBef>
              <a:buClr>
                <a:srgbClr val="A30E49"/>
              </a:buClr>
              <a:buSzPct val="150000"/>
              <a:buFont typeface="Lucida Grande"/>
              <a:buChar char="•"/>
            </a:pPr>
            <a:r>
              <a:rPr lang="de-DE" sz="1700" dirty="0" err="1" smtClean="0"/>
              <a:t>Coordinator</a:t>
            </a:r>
            <a:r>
              <a:rPr lang="de-DE" sz="1700" dirty="0" smtClean="0"/>
              <a:t> for Teaching Reports</a:t>
            </a:r>
            <a:endParaRPr lang="de-DE" sz="1700" dirty="0"/>
          </a:p>
          <a:p>
            <a:pPr marL="252000" indent="-252000">
              <a:lnSpc>
                <a:spcPct val="120000"/>
              </a:lnSpc>
              <a:spcBef>
                <a:spcPts val="1000"/>
              </a:spcBef>
              <a:buClr>
                <a:srgbClr val="A30E49"/>
              </a:buClr>
              <a:buSzPct val="150000"/>
              <a:buFont typeface="Lucida Grande"/>
              <a:buChar char="•"/>
            </a:pPr>
            <a:r>
              <a:rPr lang="de-DE" sz="1700" dirty="0" smtClean="0"/>
              <a:t>Till 2010: </a:t>
            </a:r>
            <a:br>
              <a:rPr lang="de-DE" sz="1700" dirty="0" smtClean="0"/>
            </a:br>
            <a:r>
              <a:rPr lang="de-DE" sz="1700" dirty="0" smtClean="0"/>
              <a:t>Student </a:t>
            </a:r>
            <a:r>
              <a:rPr lang="de-DE" sz="1700" dirty="0" err="1" smtClean="0"/>
              <a:t>advisory</a:t>
            </a:r>
            <a:r>
              <a:rPr lang="de-DE" sz="1700" dirty="0" smtClean="0"/>
              <a:t>, Support </a:t>
            </a:r>
            <a:r>
              <a:rPr lang="de-DE" sz="1700" dirty="0" err="1" smtClean="0"/>
              <a:t>for</a:t>
            </a:r>
            <a:r>
              <a:rPr lang="de-DE" sz="1700" dirty="0" smtClean="0"/>
              <a:t> International </a:t>
            </a:r>
            <a:r>
              <a:rPr lang="de-DE" sz="1700" dirty="0" err="1" smtClean="0"/>
              <a:t>Students</a:t>
            </a:r>
            <a:endParaRPr lang="de-DE" sz="1700" dirty="0" smtClean="0"/>
          </a:p>
          <a:p>
            <a:pPr marL="252000" indent="-252000">
              <a:lnSpc>
                <a:spcPct val="120000"/>
              </a:lnSpc>
              <a:spcBef>
                <a:spcPts val="1000"/>
              </a:spcBef>
              <a:buClr>
                <a:srgbClr val="A30E49"/>
              </a:buClr>
              <a:buSzPct val="150000"/>
              <a:buFont typeface="Lucida Grande"/>
              <a:buChar char="•"/>
            </a:pPr>
            <a:endParaRPr lang="de-DE" sz="1700" dirty="0"/>
          </a:p>
          <a:p>
            <a:pPr marL="0" indent="0">
              <a:lnSpc>
                <a:spcPct val="120000"/>
              </a:lnSpc>
              <a:spcBef>
                <a:spcPts val="1000"/>
              </a:spcBef>
              <a:buClr>
                <a:srgbClr val="A30E49"/>
              </a:buClr>
              <a:buSzPct val="150000"/>
              <a:buNone/>
            </a:pPr>
            <a:endParaRPr lang="de-DE" sz="1700" dirty="0"/>
          </a:p>
        </p:txBody>
      </p:sp>
      <p:pic>
        <p:nvPicPr>
          <p:cNvPr id="7" name="Bild 6" descr="RGB_2c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3202" y="364068"/>
            <a:ext cx="1903598" cy="374802"/>
          </a:xfrm>
          <a:prstGeom prst="rect">
            <a:avLst/>
          </a:prstGeom>
        </p:spPr>
      </p:pic>
      <p:sp>
        <p:nvSpPr>
          <p:cNvPr id="12" name="Textfeld 11"/>
          <p:cNvSpPr txBox="1"/>
          <p:nvPr/>
        </p:nvSpPr>
        <p:spPr>
          <a:xfrm>
            <a:off x="1681941" y="3424796"/>
            <a:ext cx="2891227" cy="784830"/>
          </a:xfrm>
          <a:prstGeom prst="rect">
            <a:avLst/>
          </a:prstGeom>
          <a:solidFill>
            <a:srgbClr val="A30E49"/>
          </a:solidFill>
        </p:spPr>
        <p:txBody>
          <a:bodyPr wrap="none" lIns="108000" tIns="0" rtlCol="0">
            <a:spAutoFit/>
          </a:bodyPr>
          <a:lstStyle/>
          <a:p>
            <a:pPr algn="r"/>
            <a:r>
              <a:rPr lang="de-DE" sz="2400" spc="200" dirty="0" smtClean="0">
                <a:solidFill>
                  <a:srgbClr val="FFFFFF"/>
                </a:solidFill>
                <a:latin typeface="Lucida Sans"/>
              </a:rPr>
              <a:t>Fields </a:t>
            </a:r>
            <a:r>
              <a:rPr lang="de-DE" sz="2400" spc="200" dirty="0" err="1" smtClean="0">
                <a:solidFill>
                  <a:srgbClr val="FFFFFF"/>
                </a:solidFill>
                <a:latin typeface="Lucida Sans"/>
              </a:rPr>
              <a:t>of</a:t>
            </a:r>
            <a:r>
              <a:rPr lang="de-DE" sz="2400" spc="200" dirty="0" smtClean="0">
                <a:solidFill>
                  <a:srgbClr val="FFFFFF"/>
                </a:solidFill>
                <a:latin typeface="Lucida Sans"/>
              </a:rPr>
              <a:t> </a:t>
            </a:r>
          </a:p>
          <a:p>
            <a:pPr algn="r"/>
            <a:r>
              <a:rPr lang="de-DE" sz="2400" spc="200" dirty="0" smtClean="0">
                <a:solidFill>
                  <a:srgbClr val="FFFFFF"/>
                </a:solidFill>
                <a:latin typeface="Lucida Sans"/>
              </a:rPr>
              <a:t>personal </a:t>
            </a:r>
            <a:r>
              <a:rPr lang="de-DE" sz="2400" spc="200" dirty="0" err="1" smtClean="0">
                <a:solidFill>
                  <a:srgbClr val="FFFFFF"/>
                </a:solidFill>
                <a:latin typeface="Lucida Sans"/>
              </a:rPr>
              <a:t>duties</a:t>
            </a:r>
            <a:endParaRPr lang="de-DE" sz="2400" spc="200" dirty="0">
              <a:solidFill>
                <a:srgbClr val="FFFFFF"/>
              </a:solidFill>
              <a:latin typeface="Lucida Sans"/>
            </a:endParaRPr>
          </a:p>
        </p:txBody>
      </p:sp>
    </p:spTree>
    <p:extLst>
      <p:ext uri="{BB962C8B-B14F-4D97-AF65-F5344CB8AC3E}">
        <p14:creationId xmlns:p14="http://schemas.microsoft.com/office/powerpoint/2010/main" val="1156632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Bild 18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380" r="3793"/>
          <a:stretch/>
        </p:blipFill>
        <p:spPr>
          <a:xfrm>
            <a:off x="-1" y="158187"/>
            <a:ext cx="5293361" cy="6540698"/>
          </a:xfrm>
          <a:prstGeom prst="rect">
            <a:avLst/>
          </a:prstGeom>
        </p:spPr>
      </p:pic>
      <p:sp>
        <p:nvSpPr>
          <p:cNvPr id="26" name="Rechteck 25"/>
          <p:cNvSpPr/>
          <p:nvPr/>
        </p:nvSpPr>
        <p:spPr>
          <a:xfrm>
            <a:off x="5415280" y="0"/>
            <a:ext cx="3728719" cy="6588000"/>
          </a:xfrm>
          <a:prstGeom prst="rect">
            <a:avLst/>
          </a:prstGeom>
          <a:solidFill>
            <a:schemeClr val="bg1">
              <a:lumMod val="95000"/>
              <a:alpha val="88000"/>
            </a:schemeClr>
          </a:solidFill>
          <a:ln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  <a:latin typeface="Lucida Sans"/>
            </a:endParaRPr>
          </a:p>
        </p:txBody>
      </p:sp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5781040" y="1412240"/>
            <a:ext cx="3312160" cy="4874259"/>
          </a:xfrm>
        </p:spPr>
        <p:txBody>
          <a:bodyPr lIns="0">
            <a:noAutofit/>
          </a:bodyPr>
          <a:lstStyle/>
          <a:p>
            <a:pPr marL="252000" indent="-252000">
              <a:lnSpc>
                <a:spcPct val="120000"/>
              </a:lnSpc>
              <a:spcBef>
                <a:spcPts val="250"/>
              </a:spcBef>
              <a:buClr>
                <a:srgbClr val="A30E49"/>
              </a:buClr>
              <a:buSzPct val="150000"/>
              <a:buFont typeface="Lucida Grande"/>
              <a:buChar char="•"/>
            </a:pPr>
            <a:r>
              <a:rPr lang="en-GB" sz="1700" dirty="0" smtClean="0"/>
              <a:t>In the middle of Germany and Europe</a:t>
            </a:r>
          </a:p>
          <a:p>
            <a:pPr marL="252000" indent="-252000">
              <a:lnSpc>
                <a:spcPct val="120000"/>
              </a:lnSpc>
              <a:spcBef>
                <a:spcPts val="250"/>
              </a:spcBef>
              <a:buClr>
                <a:srgbClr val="A30E49"/>
              </a:buClr>
              <a:buSzPct val="150000"/>
              <a:buFont typeface="Lucida Grande"/>
              <a:buChar char="•"/>
            </a:pPr>
            <a:r>
              <a:rPr lang="en-GB" sz="1700" dirty="0" smtClean="0"/>
              <a:t>Unique blend of cultural </a:t>
            </a:r>
            <a:br>
              <a:rPr lang="en-GB" sz="1700" dirty="0" smtClean="0"/>
            </a:br>
            <a:r>
              <a:rPr lang="en-GB" sz="1700" dirty="0" smtClean="0"/>
              <a:t>city and outdoor lifestyles</a:t>
            </a:r>
          </a:p>
          <a:p>
            <a:pPr marL="252000" indent="-252000">
              <a:lnSpc>
                <a:spcPct val="120000"/>
              </a:lnSpc>
              <a:spcBef>
                <a:spcPts val="250"/>
              </a:spcBef>
              <a:buClr>
                <a:srgbClr val="A30E49"/>
              </a:buClr>
              <a:buSzPct val="150000"/>
              <a:buFont typeface="Lucida Grande"/>
              <a:buChar char="•"/>
            </a:pPr>
            <a:r>
              <a:rPr lang="en-GB" sz="1700" dirty="0" smtClean="0"/>
              <a:t>documenta city</a:t>
            </a:r>
          </a:p>
          <a:p>
            <a:pPr marL="252000" indent="-252000">
              <a:lnSpc>
                <a:spcPct val="120000"/>
              </a:lnSpc>
              <a:spcBef>
                <a:spcPts val="250"/>
              </a:spcBef>
              <a:buClr>
                <a:srgbClr val="A30E49"/>
              </a:buClr>
              <a:buSzPct val="150000"/>
              <a:buFont typeface="Lucida Grande"/>
              <a:buChar char="•"/>
            </a:pPr>
            <a:r>
              <a:rPr lang="en-GB" sz="1700" dirty="0" smtClean="0"/>
              <a:t>Green city – parks and natural landscapes</a:t>
            </a:r>
          </a:p>
          <a:p>
            <a:pPr marL="252000" indent="-252000">
              <a:lnSpc>
                <a:spcPct val="120000"/>
              </a:lnSpc>
              <a:spcBef>
                <a:spcPts val="250"/>
              </a:spcBef>
              <a:buClr>
                <a:srgbClr val="A30E49"/>
              </a:buClr>
              <a:buSzPct val="150000"/>
              <a:buFont typeface="Lucida Grande"/>
              <a:buChar char="•"/>
            </a:pPr>
            <a:r>
              <a:rPr lang="en-GB" sz="1700" dirty="0" smtClean="0"/>
              <a:t>World Heritage site – </a:t>
            </a:r>
            <a:r>
              <a:rPr lang="en-GB" sz="1700" dirty="0" err="1" smtClean="0"/>
              <a:t>Bergpark</a:t>
            </a:r>
            <a:r>
              <a:rPr lang="en-GB" sz="1700" dirty="0" smtClean="0"/>
              <a:t> </a:t>
            </a:r>
            <a:r>
              <a:rPr lang="en-GB" sz="1700" dirty="0" err="1" smtClean="0"/>
              <a:t>Wilhelmshöhe</a:t>
            </a:r>
            <a:endParaRPr lang="en-GB" sz="1700" dirty="0" smtClean="0"/>
          </a:p>
          <a:p>
            <a:pPr marL="252000" indent="-252000">
              <a:lnSpc>
                <a:spcPct val="120000"/>
              </a:lnSpc>
              <a:spcBef>
                <a:spcPts val="250"/>
              </a:spcBef>
              <a:buClr>
                <a:srgbClr val="A30E49"/>
              </a:buClr>
              <a:buSzPct val="150000"/>
              <a:buFont typeface="Lucida Grande"/>
              <a:buChar char="•"/>
            </a:pPr>
            <a:r>
              <a:rPr lang="en-GB" sz="1700" dirty="0" smtClean="0"/>
              <a:t>Industrial, service and administrative centre for North Hesse</a:t>
            </a:r>
          </a:p>
          <a:p>
            <a:pPr marL="0" indent="0">
              <a:lnSpc>
                <a:spcPct val="120000"/>
              </a:lnSpc>
              <a:spcBef>
                <a:spcPts val="250"/>
              </a:spcBef>
              <a:buClr>
                <a:srgbClr val="A30E49"/>
              </a:buClr>
              <a:buSzPct val="150000"/>
              <a:buNone/>
            </a:pPr>
            <a:endParaRPr lang="en-GB" sz="1700" dirty="0" smtClean="0"/>
          </a:p>
        </p:txBody>
      </p:sp>
      <p:pic>
        <p:nvPicPr>
          <p:cNvPr id="7" name="Bild 6" descr="RGB_2c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3202" y="364068"/>
            <a:ext cx="1903598" cy="374802"/>
          </a:xfrm>
          <a:prstGeom prst="rect">
            <a:avLst/>
          </a:prstGeom>
        </p:spPr>
      </p:pic>
      <p:grpSp>
        <p:nvGrpSpPr>
          <p:cNvPr id="23" name="Gruppierung 22"/>
          <p:cNvGrpSpPr/>
          <p:nvPr/>
        </p:nvGrpSpPr>
        <p:grpSpPr>
          <a:xfrm>
            <a:off x="321731" y="5651863"/>
            <a:ext cx="4354772" cy="855258"/>
            <a:chOff x="-680156" y="1215165"/>
            <a:chExt cx="4401256" cy="977176"/>
          </a:xfrm>
        </p:grpSpPr>
        <p:sp>
          <p:nvSpPr>
            <p:cNvPr id="24" name="Textfeld 23"/>
            <p:cNvSpPr txBox="1"/>
            <p:nvPr/>
          </p:nvSpPr>
          <p:spPr>
            <a:xfrm>
              <a:off x="-680156" y="1215165"/>
              <a:ext cx="1624259" cy="474728"/>
            </a:xfrm>
            <a:prstGeom prst="rect">
              <a:avLst/>
            </a:prstGeom>
            <a:solidFill>
              <a:srgbClr val="A30E49"/>
            </a:solidFill>
          </p:spPr>
          <p:txBody>
            <a:bodyPr wrap="none" lIns="108000" tIns="0" rtlCol="0">
              <a:spAutoFit/>
            </a:bodyPr>
            <a:lstStyle/>
            <a:p>
              <a:r>
                <a:rPr lang="de-DE" sz="2400" spc="200" dirty="0" err="1" smtClean="0">
                  <a:solidFill>
                    <a:srgbClr val="FFFFFF"/>
                  </a:solidFill>
                  <a:latin typeface="Lucida Sans"/>
                </a:rPr>
                <a:t>Contact</a:t>
              </a:r>
              <a:r>
                <a:rPr lang="de-DE" sz="2400" spc="200" dirty="0" smtClean="0">
                  <a:solidFill>
                    <a:srgbClr val="FFFFFF"/>
                  </a:solidFill>
                  <a:latin typeface="Lucida Sans"/>
                </a:rPr>
                <a:t>:</a:t>
              </a:r>
              <a:endParaRPr lang="de-DE" sz="2400" spc="200" dirty="0">
                <a:solidFill>
                  <a:srgbClr val="FFFFFF"/>
                </a:solidFill>
                <a:latin typeface="Lucida Sans"/>
              </a:endParaRPr>
            </a:p>
          </p:txBody>
        </p:sp>
        <p:sp>
          <p:nvSpPr>
            <p:cNvPr id="25" name="Textfeld 24"/>
            <p:cNvSpPr txBox="1"/>
            <p:nvPr/>
          </p:nvSpPr>
          <p:spPr>
            <a:xfrm>
              <a:off x="-680156" y="1717613"/>
              <a:ext cx="4401256" cy="474728"/>
            </a:xfrm>
            <a:prstGeom prst="rect">
              <a:avLst/>
            </a:prstGeom>
            <a:solidFill>
              <a:srgbClr val="A30E49"/>
            </a:solidFill>
          </p:spPr>
          <p:txBody>
            <a:bodyPr wrap="square" tIns="0" rtlCol="0">
              <a:spAutoFit/>
            </a:bodyPr>
            <a:lstStyle/>
            <a:p>
              <a:r>
                <a:rPr lang="de-DE" sz="2400" spc="200" dirty="0" smtClean="0">
                  <a:solidFill>
                    <a:srgbClr val="FFFFFF"/>
                  </a:solidFill>
                  <a:latin typeface="Lucida Sans"/>
                </a:rPr>
                <a:t>boemans@uni-kassel.de</a:t>
              </a:r>
              <a:endParaRPr lang="de-DE" sz="2400" spc="200" dirty="0">
                <a:solidFill>
                  <a:srgbClr val="FFFFFF"/>
                </a:solidFill>
                <a:latin typeface="Lucida Sans"/>
              </a:endParaRPr>
            </a:p>
          </p:txBody>
        </p:sp>
      </p:grpSp>
      <p:pic>
        <p:nvPicPr>
          <p:cNvPr id="2" name="Grafik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6463" y="87473"/>
            <a:ext cx="4078577" cy="110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918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150</Words>
  <Application>Microsoft Office PowerPoint</Application>
  <PresentationFormat>On-screen Show (4:3)</PresentationFormat>
  <Paragraphs>35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Office-Design</vt:lpstr>
      <vt:lpstr>Benutzerdefiniertes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Nina Sangenstedt</dc:creator>
  <cp:lastModifiedBy>Vasiliki Paschalidou</cp:lastModifiedBy>
  <cp:revision>181</cp:revision>
  <cp:lastPrinted>2017-09-25T13:34:43Z</cp:lastPrinted>
  <dcterms:created xsi:type="dcterms:W3CDTF">2014-05-21T12:43:16Z</dcterms:created>
  <dcterms:modified xsi:type="dcterms:W3CDTF">2017-09-26T08:28:39Z</dcterms:modified>
</cp:coreProperties>
</file>