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4" r:id="rId4"/>
    <p:sldId id="275" r:id="rId5"/>
    <p:sldId id="276" r:id="rId6"/>
    <p:sldId id="273" r:id="rId7"/>
    <p:sldId id="278" r:id="rId8"/>
    <p:sldId id="264" r:id="rId9"/>
    <p:sldId id="26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326" autoAdjust="0"/>
  </p:normalViewPr>
  <p:slideViewPr>
    <p:cSldViewPr>
      <p:cViewPr varScale="1">
        <p:scale>
          <a:sx n="58" d="100"/>
          <a:sy n="58" d="100"/>
        </p:scale>
        <p:origin x="15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2B4F4-AE81-4292-87AF-7A28470F6C10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35290-290E-43A7-9DE8-92DE30C9A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93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6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3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8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57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9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1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1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9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2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16398" cy="60549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20C3-D281-43D3-8EA0-F224828B74B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934C-83F1-40B2-AAF3-8A91515819BC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410"/>
            <a:ext cx="2376264" cy="1004097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339752" y="6356350"/>
            <a:ext cx="48245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i="1" kern="1200" baseline="0">
                <a:solidFill>
                  <a:srgbClr val="00A6D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European Network with a Global Outlook</a:t>
            </a:r>
          </a:p>
        </p:txBody>
      </p:sp>
    </p:spTree>
    <p:extLst>
      <p:ext uri="{BB962C8B-B14F-4D97-AF65-F5344CB8AC3E}">
        <p14:creationId xmlns:p14="http://schemas.microsoft.com/office/powerpoint/2010/main" val="3058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Iris.vernekohl@rub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T9EmKhxG9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01" y="1988840"/>
            <a:ext cx="8134672" cy="1561328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+mn-lt"/>
              </a:rPr>
              <a:t>The Utrecht Network</a:t>
            </a:r>
            <a:br>
              <a:rPr lang="en-GB" sz="4800" b="1" dirty="0">
                <a:latin typeface="+mn-lt"/>
              </a:rPr>
            </a:br>
            <a:r>
              <a:rPr lang="en-GB" sz="4800" dirty="0">
                <a:latin typeface="+mn-lt"/>
              </a:rPr>
              <a:t>Task Force</a:t>
            </a:r>
            <a:br>
              <a:rPr lang="en-GB" b="1" dirty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1FAAF9E-B811-2346-9837-AD6567B49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57" y="3429000"/>
            <a:ext cx="8134671" cy="1152128"/>
          </a:xfrm>
        </p:spPr>
        <p:txBody>
          <a:bodyPr>
            <a:normAutofit lnSpcReduction="10000"/>
          </a:bodyPr>
          <a:lstStyle/>
          <a:p>
            <a:r>
              <a:rPr lang="en-GB" sz="2200" b="1" dirty="0"/>
              <a:t>Responsible Internationalisation and Global Engagement: </a:t>
            </a:r>
          </a:p>
          <a:p>
            <a:r>
              <a:rPr lang="en-GB" sz="2200" dirty="0"/>
              <a:t>Promoting Academic Freedom and Academic Responsibility in International Higher Education and Research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83895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77894E-8ABA-ADD7-AEFB-E5142547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9037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further</a:t>
            </a:r>
            <a:r>
              <a:rPr lang="de-DE" sz="1800" dirty="0"/>
              <a:t> </a:t>
            </a:r>
            <a:r>
              <a:rPr lang="de-DE" sz="1800" dirty="0" err="1"/>
              <a:t>information</a:t>
            </a:r>
            <a:r>
              <a:rPr lang="de-DE" sz="1800" dirty="0"/>
              <a:t>, </a:t>
            </a:r>
            <a:r>
              <a:rPr lang="de-DE" sz="1800" dirty="0" err="1"/>
              <a:t>networking</a:t>
            </a:r>
            <a:r>
              <a:rPr lang="de-DE" sz="1800" dirty="0"/>
              <a:t> and </a:t>
            </a:r>
            <a:r>
              <a:rPr lang="de-DE" sz="1800" dirty="0" err="1"/>
              <a:t>exchange</a:t>
            </a:r>
            <a:r>
              <a:rPr lang="de-DE" sz="1800" dirty="0"/>
              <a:t>, </a:t>
            </a:r>
          </a:p>
          <a:p>
            <a:pPr marL="0" indent="0" algn="ctr">
              <a:buNone/>
            </a:pPr>
            <a:r>
              <a:rPr lang="de-DE" sz="1800" dirty="0" err="1"/>
              <a:t>please</a:t>
            </a:r>
            <a:r>
              <a:rPr lang="de-DE" sz="1800" dirty="0"/>
              <a:t> </a:t>
            </a:r>
            <a:r>
              <a:rPr lang="de-DE" sz="1800" dirty="0" err="1"/>
              <a:t>feel</a:t>
            </a:r>
            <a:r>
              <a:rPr lang="de-DE" sz="1800" dirty="0"/>
              <a:t> </a:t>
            </a:r>
            <a:r>
              <a:rPr lang="de-DE" sz="1800" dirty="0" err="1"/>
              <a:t>free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contact</a:t>
            </a:r>
            <a:r>
              <a:rPr lang="de-DE" sz="1800" dirty="0"/>
              <a:t>:</a:t>
            </a:r>
          </a:p>
          <a:p>
            <a:pPr marL="0" indent="0" algn="ctr">
              <a:buNone/>
            </a:pPr>
            <a:endParaRPr lang="de-DE" sz="600" dirty="0"/>
          </a:p>
          <a:p>
            <a:pPr marL="0" indent="0" algn="ctr">
              <a:buNone/>
            </a:pPr>
            <a:endParaRPr lang="de-DE" sz="700" b="1" dirty="0"/>
          </a:p>
          <a:p>
            <a:pPr marL="0" indent="0" algn="ctr">
              <a:buNone/>
            </a:pPr>
            <a:r>
              <a:rPr lang="de-DE" sz="1700" b="1" dirty="0"/>
              <a:t>Iris Vernekohl </a:t>
            </a:r>
          </a:p>
          <a:p>
            <a:pPr marL="0" indent="0" algn="ctr">
              <a:buNone/>
            </a:pPr>
            <a:r>
              <a:rPr lang="en-GB" sz="1600" dirty="0"/>
              <a:t>Chair of the UN Task Force “Responsible Internationalization and Global Engagement” </a:t>
            </a:r>
          </a:p>
          <a:p>
            <a:pPr marL="0" indent="0" algn="ctr">
              <a:buNone/>
            </a:pPr>
            <a:r>
              <a:rPr lang="en-GB" sz="1600" dirty="0"/>
              <a:t>&amp; Senior Policy Advisory for Internationalization and Global Engagement (Ruhr University Bochum) </a:t>
            </a:r>
          </a:p>
          <a:p>
            <a:pPr marL="0" indent="0" algn="ctr">
              <a:buNone/>
            </a:pPr>
            <a:r>
              <a:rPr lang="de-DE" sz="17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Iris.vernekohl@rub.de</a:t>
            </a:r>
            <a:r>
              <a:rPr lang="de-DE" sz="1700" dirty="0"/>
              <a:t> </a:t>
            </a:r>
          </a:p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endParaRPr lang="de-DE" sz="1400" dirty="0"/>
          </a:p>
          <a:p>
            <a:pPr marL="0" indent="0" algn="ctr">
              <a:buNone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C03775-A7B7-C1F2-37F3-F4B6852AE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23868"/>
            <a:ext cx="1080120" cy="100989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7658E73-8DCB-2C82-0B40-C7961AED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25" y="2516706"/>
            <a:ext cx="8229600" cy="1143000"/>
          </a:xfrm>
        </p:spPr>
        <p:txBody>
          <a:bodyPr>
            <a:noAutofit/>
          </a:bodyPr>
          <a:lstStyle/>
          <a:p>
            <a:r>
              <a:rPr lang="de-DE" sz="4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</a:t>
            </a:r>
            <a:r>
              <a:rPr lang="de-DE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YOU </a:t>
            </a:r>
            <a:r>
              <a:rPr lang="de-DE" sz="4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de-DE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4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being</a:t>
            </a:r>
            <a:r>
              <a:rPr lang="de-DE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4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</a:t>
            </a:r>
            <a:r>
              <a:rPr lang="de-DE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br>
              <a:rPr lang="de-DE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Let´s</a:t>
            </a: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</a:t>
            </a: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exciting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creative</a:t>
            </a:r>
            <a:r>
              <a:rPr lang="de-DE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</a:t>
            </a:r>
            <a:r>
              <a:rPr lang="de-DE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impactful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week</a:t>
            </a: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ahead</a:t>
            </a: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b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de-D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  </a:t>
            </a:r>
            <a:br>
              <a:rPr lang="de-D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30B493-62E2-3870-6783-F53C8BFE2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23869"/>
            <a:ext cx="1080120" cy="10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093AA-BC67-3130-DD5D-95434269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5" y="1224941"/>
            <a:ext cx="8070961" cy="795306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rgbClr val="00B0F0"/>
                </a:solidFill>
                <a:latin typeface="+mn-lt"/>
              </a:rPr>
              <a:t>A European Network with a Global Outlook since 1987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68AC1-F479-14D4-2B41-A6C51BA1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7" y="1975205"/>
            <a:ext cx="7595059" cy="79530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000" dirty="0"/>
              <a:t>To provide </a:t>
            </a:r>
            <a:r>
              <a:rPr lang="en-US" sz="2000" b="1" dirty="0"/>
              <a:t>stable grounds for international cooperation </a:t>
            </a:r>
            <a:r>
              <a:rPr lang="en-US" sz="2000" dirty="0"/>
              <a:t>and to strengthen </a:t>
            </a:r>
            <a:r>
              <a:rPr lang="en-US" sz="2000" b="1" dirty="0"/>
              <a:t>the international profile of our member universities.</a:t>
            </a:r>
            <a:endParaRPr lang="en-US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223680-BCC5-6F42-5943-73428FF4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76" y="2988061"/>
            <a:ext cx="2910735" cy="2721496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2A6457B-639B-E8AA-BEA8-6F35E657E300}"/>
              </a:ext>
            </a:extLst>
          </p:cNvPr>
          <p:cNvSpPr txBox="1">
            <a:spLocks/>
          </p:cNvSpPr>
          <p:nvPr/>
        </p:nvSpPr>
        <p:spPr>
          <a:xfrm>
            <a:off x="464295" y="2843820"/>
            <a:ext cx="6120680" cy="2692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100" b="1" dirty="0"/>
              <a:t>F</a:t>
            </a:r>
            <a:r>
              <a:rPr lang="en-US" sz="1800" dirty="0"/>
              <a:t>oster </a:t>
            </a:r>
            <a:r>
              <a:rPr lang="en-US" sz="1800" dirty="0" err="1"/>
              <a:t>internationalisation</a:t>
            </a:r>
            <a:r>
              <a:rPr lang="en-US" sz="1800" dirty="0"/>
              <a:t> in higher education</a:t>
            </a:r>
            <a:br>
              <a:rPr lang="en-US" sz="1800" dirty="0"/>
            </a:br>
            <a:r>
              <a:rPr lang="en-US" sz="2800" b="1" dirty="0"/>
              <a:t>O</a:t>
            </a:r>
            <a:r>
              <a:rPr lang="en-US" sz="1800" dirty="0"/>
              <a:t>pen up to new forms of cooperation</a:t>
            </a:r>
            <a:br>
              <a:rPr lang="en-US" sz="1800" dirty="0"/>
            </a:br>
            <a:r>
              <a:rPr lang="en-US" sz="2800" b="1" dirty="0"/>
              <a:t>R</a:t>
            </a:r>
            <a:r>
              <a:rPr lang="en-US" sz="1800" dirty="0"/>
              <a:t>espond actively to European HE policies</a:t>
            </a:r>
            <a:br>
              <a:rPr lang="en-US" sz="1800" dirty="0"/>
            </a:br>
            <a:r>
              <a:rPr lang="en-US" sz="2800" b="1" dirty="0"/>
              <a:t>C</a:t>
            </a:r>
            <a:r>
              <a:rPr lang="en-US" sz="1800" dirty="0"/>
              <a:t>ollaborate effectively within the Network</a:t>
            </a:r>
            <a:br>
              <a:rPr lang="en-US" sz="1800" dirty="0"/>
            </a:br>
            <a:r>
              <a:rPr lang="en-US" sz="2800" b="1" dirty="0"/>
              <a:t>E</a:t>
            </a:r>
            <a:r>
              <a:rPr lang="en-US" sz="1800" dirty="0"/>
              <a:t>nhance </a:t>
            </a:r>
            <a:r>
              <a:rPr lang="en-US" sz="1800" dirty="0" err="1"/>
              <a:t>internationalisation</a:t>
            </a:r>
            <a:r>
              <a:rPr lang="en-US" sz="1800" dirty="0"/>
              <a:t> processes in member institutio</a:t>
            </a:r>
            <a:r>
              <a:rPr lang="en-US" sz="1800" dirty="0">
                <a:solidFill>
                  <a:schemeClr val="bg1"/>
                </a:solidFill>
              </a:rPr>
              <a:t>ns</a:t>
            </a:r>
            <a:br>
              <a:rPr lang="en-US" sz="1800" dirty="0"/>
            </a:br>
            <a:r>
              <a:rPr lang="en-US" sz="2800" b="1" dirty="0"/>
              <a:t>S</a:t>
            </a:r>
            <a:r>
              <a:rPr lang="en-US" sz="1800" dirty="0"/>
              <a:t>trengthen the profile and global outlook of the network</a:t>
            </a:r>
            <a:endParaRPr lang="de-DE" sz="18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1E3CF75-2841-09A0-C7F5-38B177627184}"/>
              </a:ext>
            </a:extLst>
          </p:cNvPr>
          <p:cNvSpPr txBox="1">
            <a:spLocks/>
          </p:cNvSpPr>
          <p:nvPr/>
        </p:nvSpPr>
        <p:spPr>
          <a:xfrm>
            <a:off x="2123728" y="358447"/>
            <a:ext cx="6491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UTRECHT NETWORK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B0EADF7-2EA6-0DDD-B5CC-909E0C08F1A6}"/>
              </a:ext>
            </a:extLst>
          </p:cNvPr>
          <p:cNvGrpSpPr/>
          <p:nvPr/>
        </p:nvGrpSpPr>
        <p:grpSpPr>
          <a:xfrm>
            <a:off x="2483768" y="2732708"/>
            <a:ext cx="6682850" cy="3514669"/>
            <a:chOff x="2483768" y="2732708"/>
            <a:chExt cx="6682850" cy="3514669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EBCCDEE-A1FD-6BF9-E4CC-5809551A9895}"/>
                </a:ext>
              </a:extLst>
            </p:cNvPr>
            <p:cNvSpPr txBox="1"/>
            <p:nvPr/>
          </p:nvSpPr>
          <p:spPr>
            <a:xfrm>
              <a:off x="2483768" y="5397733"/>
              <a:ext cx="469159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1"/>
              <a:r>
                <a:rPr lang="en-US" dirty="0"/>
                <a:t>fora for cooperation in </a:t>
              </a:r>
              <a:r>
                <a:rPr lang="en-US" dirty="0" err="1"/>
                <a:t>internationalisation</a:t>
              </a:r>
              <a:endParaRPr lang="en-US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FEABD4B-BCD7-8F25-92A7-1AAE3EFE79BE}"/>
                </a:ext>
              </a:extLst>
            </p:cNvPr>
            <p:cNvSpPr txBox="1"/>
            <p:nvPr/>
          </p:nvSpPr>
          <p:spPr>
            <a:xfrm>
              <a:off x="6804248" y="2732708"/>
              <a:ext cx="2339751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sz="1800" dirty="0"/>
                <a:t>(best) practice sharing </a:t>
              </a:r>
              <a:endParaRPr lang="de-DE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B830383-37C8-079F-84D8-8250BC5EDF29}"/>
                </a:ext>
              </a:extLst>
            </p:cNvPr>
            <p:cNvSpPr txBox="1"/>
            <p:nvPr/>
          </p:nvSpPr>
          <p:spPr>
            <a:xfrm>
              <a:off x="7452319" y="3225083"/>
              <a:ext cx="171429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sz="1800" dirty="0"/>
                <a:t>joint initiatives </a:t>
              </a:r>
              <a:endParaRPr lang="de-DE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BE0731E-85F9-50F9-2B95-09E860C8E570}"/>
                </a:ext>
              </a:extLst>
            </p:cNvPr>
            <p:cNvSpPr txBox="1"/>
            <p:nvPr/>
          </p:nvSpPr>
          <p:spPr>
            <a:xfrm>
              <a:off x="4151683" y="5878045"/>
              <a:ext cx="5004048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lvl="1"/>
              <a:r>
                <a:rPr lang="en-US" sz="1800" dirty="0"/>
                <a:t>reaching out to partners on other continents</a:t>
              </a:r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3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B5FF0-C8DE-CAE2-7797-4A1AD838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326255"/>
            <a:ext cx="6491064" cy="1143000"/>
          </a:xfrm>
        </p:spPr>
        <p:txBody>
          <a:bodyPr>
            <a:normAutofit/>
          </a:bodyPr>
          <a:lstStyle/>
          <a:p>
            <a:r>
              <a:rPr lang="de-DE" sz="4000" b="1" dirty="0"/>
              <a:t>MEMBER UNIVERSITIES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9CAB83-6ACE-7679-3B49-436C29BEA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5882880"/>
            <a:ext cx="6912768" cy="37082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/>
              <a:t>Nearly all members participate in the European University Initiative</a:t>
            </a: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60B390-B1B0-34CA-EB7C-EEBA057DC50A}"/>
              </a:ext>
            </a:extLst>
          </p:cNvPr>
          <p:cNvSpPr txBox="1"/>
          <p:nvPr/>
        </p:nvSpPr>
        <p:spPr>
          <a:xfrm>
            <a:off x="1043608" y="1311886"/>
            <a:ext cx="691276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30 member institutions in 24 countries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BF8FD4-0DD1-E85C-CDCA-07C0D307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59" y="1844824"/>
            <a:ext cx="6912768" cy="39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9FDE5-CD83-067A-6B63-D43FF15D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146"/>
            <a:ext cx="6789440" cy="1143000"/>
          </a:xfrm>
        </p:spPr>
        <p:txBody>
          <a:bodyPr/>
          <a:lstStyle/>
          <a:p>
            <a:r>
              <a:rPr lang="de-DE" b="1" dirty="0"/>
              <a:t>JOINT ACTIVITIES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564C75-1DCF-2F8B-4BD2-95FA9E2A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96" y="2026458"/>
            <a:ext cx="4214231" cy="2805084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/>
              <a:t>International Student and </a:t>
            </a:r>
            <a:r>
              <a:rPr lang="de-DE" sz="2000" dirty="0" err="1"/>
              <a:t>Staff</a:t>
            </a:r>
            <a:r>
              <a:rPr lang="de-DE" sz="2000" dirty="0"/>
              <a:t> Mobility/Exchange Programmes</a:t>
            </a:r>
          </a:p>
          <a:p>
            <a:r>
              <a:rPr lang="de-DE" sz="2000" dirty="0"/>
              <a:t>Young Researchers Grant</a:t>
            </a:r>
          </a:p>
          <a:p>
            <a:r>
              <a:rPr lang="de-DE" sz="2000" dirty="0"/>
              <a:t>International Summer Schools</a:t>
            </a:r>
          </a:p>
          <a:p>
            <a:r>
              <a:rPr lang="de-DE" sz="2000" dirty="0"/>
              <a:t>International Staff Trainings</a:t>
            </a:r>
          </a:p>
          <a:p>
            <a:r>
              <a:rPr lang="de-DE" sz="2000" dirty="0"/>
              <a:t>Start Up Funds </a:t>
            </a:r>
            <a:r>
              <a:rPr lang="de-DE" sz="2000" dirty="0" err="1"/>
              <a:t>for</a:t>
            </a:r>
            <a:r>
              <a:rPr lang="de-DE" sz="2000" dirty="0"/>
              <a:t> Innovative Educational Programmes </a:t>
            </a:r>
          </a:p>
          <a:p>
            <a:r>
              <a:rPr lang="de-DE" sz="2000" dirty="0"/>
              <a:t>Joint European Projects</a:t>
            </a:r>
          </a:p>
          <a:p>
            <a:r>
              <a:rPr lang="de-DE" sz="2100" dirty="0"/>
              <a:t>International Networking and Exchange </a:t>
            </a:r>
          </a:p>
          <a:p>
            <a:endParaRPr lang="de-DE" dirty="0"/>
          </a:p>
        </p:txBody>
      </p:sp>
      <p:pic>
        <p:nvPicPr>
          <p:cNvPr id="4" name="Onlinemedien 3" title="Utrecht Network">
            <a:hlinkClick r:id="" action="ppaction://media"/>
            <a:extLst>
              <a:ext uri="{FF2B5EF4-FFF2-40B4-BE49-F238E27FC236}">
                <a16:creationId xmlns:a16="http://schemas.microsoft.com/office/drawing/2014/main" id="{B5FE57AE-74A0-7C3C-B572-B084F2151A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1727" y="2026458"/>
            <a:ext cx="4123616" cy="29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6600A-3E1F-A32D-26A6-784AD642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2951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/>
              <a:t>GLOBAL PARTNER NETWORKS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C4AC2D-E024-2BE9-FC40-32C7E330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1740042"/>
          </a:xfrm>
        </p:spPr>
        <p:txBody>
          <a:bodyPr>
            <a:normAutofit/>
          </a:bodyPr>
          <a:lstStyle/>
          <a:p>
            <a:r>
              <a:rPr lang="de-DE" sz="2400" b="1"/>
              <a:t>Australia</a:t>
            </a:r>
            <a:r>
              <a:rPr lang="de-DE" sz="2400"/>
              <a:t>: Australian-European Network (AEN)</a:t>
            </a:r>
          </a:p>
          <a:p>
            <a:r>
              <a:rPr lang="de-DE" sz="2400" b="1"/>
              <a:t>USA</a:t>
            </a:r>
            <a:r>
              <a:rPr lang="de-DE" sz="2400"/>
              <a:t>: Mid-American Universities International (MAUI)</a:t>
            </a:r>
          </a:p>
          <a:p>
            <a:r>
              <a:rPr lang="pt-BR" sz="2400" b="1"/>
              <a:t>Brazil</a:t>
            </a:r>
            <a:r>
              <a:rPr lang="pt-BR" sz="2400"/>
              <a:t>: Rede das Assessorias Internacionais das Instituições de Ensino Superior do Rio de Janeiro (REARI-RJ)</a:t>
            </a:r>
          </a:p>
          <a:p>
            <a:pPr marL="0" indent="0">
              <a:buNone/>
            </a:pPr>
            <a:endParaRPr lang="pt-BR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DF87D6-E8BA-9FBC-2BD2-E81861757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01675"/>
            <a:ext cx="2331105" cy="15540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FD37E53-6459-D7A2-20EA-075B8DFF66FE}"/>
              </a:ext>
            </a:extLst>
          </p:cNvPr>
          <p:cNvSpPr txBox="1"/>
          <p:nvPr/>
        </p:nvSpPr>
        <p:spPr>
          <a:xfrm>
            <a:off x="457200" y="5293640"/>
            <a:ext cx="8156524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exchange of students/study placements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(with reciprocal waiver of tuition fees)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A2149D-6A52-DA01-9437-4D61B15BA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70" y="3583285"/>
            <a:ext cx="2331105" cy="15540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E82CED-EC66-F981-470B-A9A11320C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64" y="3556539"/>
            <a:ext cx="2267744" cy="1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7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EC3B2-8D85-9946-2655-DE55FD39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" y="332656"/>
            <a:ext cx="8229600" cy="1143000"/>
          </a:xfrm>
        </p:spPr>
        <p:txBody>
          <a:bodyPr/>
          <a:lstStyle/>
          <a:p>
            <a:r>
              <a:rPr lang="de-DE" b="1" dirty="0"/>
              <a:t>TASK FORCES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D16A07-36AB-5D48-6E24-84DCBBBD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81389"/>
            <a:ext cx="5050904" cy="2495222"/>
          </a:xfrm>
        </p:spPr>
        <p:txBody>
          <a:bodyPr>
            <a:normAutofit/>
          </a:bodyPr>
          <a:lstStyle/>
          <a:p>
            <a:r>
              <a:rPr lang="en-US" sz="2000" dirty="0"/>
              <a:t>Student Mobility Task Force</a:t>
            </a:r>
          </a:p>
          <a:p>
            <a:r>
              <a:rPr lang="en-US" sz="2000" dirty="0"/>
              <a:t>Staff Mobility Task Force</a:t>
            </a:r>
            <a:endParaRPr lang="en-US" sz="1200" dirty="0"/>
          </a:p>
          <a:p>
            <a:r>
              <a:rPr lang="en-US" sz="2000" dirty="0"/>
              <a:t>Summer Schools Task Force</a:t>
            </a:r>
          </a:p>
          <a:p>
            <a:r>
              <a:rPr lang="en-US" sz="2000" dirty="0"/>
              <a:t>Research Management Task Force</a:t>
            </a:r>
            <a:endParaRPr lang="en-US" sz="1200" dirty="0"/>
          </a:p>
          <a:p>
            <a:r>
              <a:rPr lang="en-US" sz="2000" b="1" dirty="0"/>
              <a:t>Responsible </a:t>
            </a:r>
            <a:r>
              <a:rPr lang="en-US" sz="2000" b="1" dirty="0" err="1"/>
              <a:t>Internationalisation</a:t>
            </a:r>
            <a:r>
              <a:rPr lang="en-US" sz="2000" b="1" dirty="0"/>
              <a:t> &amp; Global Engagement Task Force (UN TF RIGE)</a:t>
            </a:r>
          </a:p>
          <a:p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D41109-873E-FC8A-75C9-974B6B3D2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00" y="2252523"/>
            <a:ext cx="3429000" cy="2286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07C302E-DF1E-D535-ED9F-80D079E25507}"/>
              </a:ext>
            </a:extLst>
          </p:cNvPr>
          <p:cNvSpPr txBox="1"/>
          <p:nvPr/>
        </p:nvSpPr>
        <p:spPr>
          <a:xfrm>
            <a:off x="4932040" y="4951318"/>
            <a:ext cx="421196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https://utrecht-network.org/task-forces/</a:t>
            </a:r>
          </a:p>
        </p:txBody>
      </p:sp>
    </p:spTree>
    <p:extLst>
      <p:ext uri="{BB962C8B-B14F-4D97-AF65-F5344CB8AC3E}">
        <p14:creationId xmlns:p14="http://schemas.microsoft.com/office/powerpoint/2010/main" val="340061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52EE2-17C7-0946-6370-715F90CB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56" y="109406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/>
              <a:t>Rationale and </a:t>
            </a:r>
            <a:r>
              <a:rPr lang="de-DE" sz="3600" b="1" dirty="0" err="1"/>
              <a:t>Objectives</a:t>
            </a: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D9A0E-1FC8-FA7E-3824-716593BC0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06" y="2924944"/>
            <a:ext cx="7185386" cy="347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To promote “</a:t>
            </a:r>
            <a:r>
              <a:rPr lang="en-US" sz="2000" b="1" dirty="0"/>
              <a:t>responsible”</a:t>
            </a:r>
            <a:r>
              <a:rPr lang="en-US" sz="2000" dirty="0"/>
              <a:t> (reflective, just and ethical) </a:t>
            </a:r>
            <a:r>
              <a:rPr lang="en-US" sz="2000" b="1" dirty="0" err="1"/>
              <a:t>internationalisation</a:t>
            </a:r>
            <a:r>
              <a:rPr lang="en-US" sz="2000" b="1" dirty="0"/>
              <a:t>, global engagement and knowledge diplomacy </a:t>
            </a:r>
            <a:r>
              <a:rPr lang="en-US" sz="2000" dirty="0"/>
              <a:t>approaches and practices across the Utrecht Network and European Universities that are </a:t>
            </a:r>
            <a:r>
              <a:rPr lang="en-US" sz="2000" b="1" dirty="0"/>
              <a:t>cognizant of the                        geopolitical context, prevailing power asymmetries and                   (global) societal challenges </a:t>
            </a:r>
            <a:r>
              <a:rPr lang="en-US" sz="2000" dirty="0"/>
              <a:t>and </a:t>
            </a:r>
            <a:r>
              <a:rPr lang="en-US" sz="2000" b="1" dirty="0"/>
              <a:t>critically engage with                            core academic values and human rights of                                          students and scholars in global perspective</a:t>
            </a:r>
            <a:r>
              <a:rPr lang="en-US" sz="2000" dirty="0"/>
              <a:t>.</a:t>
            </a:r>
            <a:endParaRPr lang="de-DE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925135-F9FB-53B5-2051-A91FD55A1743}"/>
              </a:ext>
            </a:extLst>
          </p:cNvPr>
          <p:cNvSpPr txBox="1">
            <a:spLocks/>
          </p:cNvSpPr>
          <p:nvPr/>
        </p:nvSpPr>
        <p:spPr>
          <a:xfrm>
            <a:off x="324434" y="2236415"/>
            <a:ext cx="8495129" cy="4581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solidFill>
                  <a:schemeClr val="bg1"/>
                </a:solidFill>
              </a:rPr>
              <a:t>ACADEMIC FREEDOM-ACADEMIC SOLIDARITY-ACADEMIC RESPONSIBLITY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A4DC49C-135C-7652-223B-02BCA3878696}"/>
              </a:ext>
            </a:extLst>
          </p:cNvPr>
          <p:cNvSpPr txBox="1">
            <a:spLocks/>
          </p:cNvSpPr>
          <p:nvPr/>
        </p:nvSpPr>
        <p:spPr>
          <a:xfrm>
            <a:off x="425144" y="29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UN TF RIGE</a:t>
            </a:r>
          </a:p>
        </p:txBody>
      </p:sp>
    </p:spTree>
    <p:extLst>
      <p:ext uri="{BB962C8B-B14F-4D97-AF65-F5344CB8AC3E}">
        <p14:creationId xmlns:p14="http://schemas.microsoft.com/office/powerpoint/2010/main" val="253665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9599B-317D-E1AF-798E-F161B17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91863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</a:rPr>
              <a:t>UN TF RIGE Members</a:t>
            </a:r>
            <a:endParaRPr lang="de-DE" sz="60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749D35-8731-4C15-77DE-B17DD96C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74"/>
            <a:ext cx="9144000" cy="504179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EF5906-ECE6-9782-CED8-E18C81993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34" y="1353902"/>
            <a:ext cx="6797446" cy="2232248"/>
          </a:xfrm>
        </p:spPr>
        <p:txBody>
          <a:bodyPr>
            <a:normAutofit/>
          </a:bodyPr>
          <a:lstStyle/>
          <a:p>
            <a:pPr algn="l"/>
            <a:r>
              <a:rPr lang="en-GB" sz="1400" b="1" dirty="0">
                <a:solidFill>
                  <a:schemeClr val="tx1"/>
                </a:solidFill>
              </a:rPr>
              <a:t>Ruhr University Bochum (Germany): </a:t>
            </a:r>
          </a:p>
          <a:p>
            <a:pPr marL="0" indent="0" algn="l">
              <a:buNone/>
            </a:pPr>
            <a:r>
              <a:rPr lang="en-GB" sz="1400" b="1" dirty="0">
                <a:solidFill>
                  <a:schemeClr val="tx1"/>
                </a:solidFill>
              </a:rPr>
              <a:t>         </a:t>
            </a:r>
            <a:r>
              <a:rPr lang="en-GB" sz="1400" dirty="0">
                <a:solidFill>
                  <a:schemeClr val="tx1"/>
                </a:solidFill>
              </a:rPr>
              <a:t>Iris Vernekohl (Chair)/Monika Sprung (Co-Chair)</a:t>
            </a:r>
          </a:p>
          <a:p>
            <a:pPr algn="l"/>
            <a:r>
              <a:rPr lang="en-GB" sz="1400" b="1" dirty="0">
                <a:solidFill>
                  <a:schemeClr val="tx1"/>
                </a:solidFill>
              </a:rPr>
              <a:t>Aristotle University Thessaloniki (Greece): </a:t>
            </a:r>
            <a:r>
              <a:rPr lang="en-GB" sz="1400" dirty="0">
                <a:solidFill>
                  <a:schemeClr val="tx1"/>
                </a:solidFill>
              </a:rPr>
              <a:t>Prof. Alexandros </a:t>
            </a:r>
            <a:r>
              <a:rPr lang="en-GB" sz="1400" dirty="0" err="1">
                <a:solidFill>
                  <a:schemeClr val="tx1"/>
                </a:solidFill>
              </a:rPr>
              <a:t>Triantafyllidis</a:t>
            </a:r>
            <a:endParaRPr lang="en-GB" sz="1400" dirty="0">
              <a:solidFill>
                <a:schemeClr val="tx1"/>
              </a:solidFill>
            </a:endParaRPr>
          </a:p>
          <a:p>
            <a:pPr algn="l"/>
            <a:r>
              <a:rPr lang="en-GB" sz="1400" b="1" dirty="0">
                <a:solidFill>
                  <a:schemeClr val="tx1"/>
                </a:solidFill>
              </a:rPr>
              <a:t>University of Bologna (Italy): </a:t>
            </a:r>
            <a:r>
              <a:rPr lang="en-GB" sz="1400" dirty="0">
                <a:solidFill>
                  <a:schemeClr val="tx1"/>
                </a:solidFill>
              </a:rPr>
              <a:t>Prof. Marco Borraccetti</a:t>
            </a:r>
          </a:p>
          <a:p>
            <a:pPr algn="l"/>
            <a:r>
              <a:rPr lang="en-GB" sz="1400" b="1" dirty="0">
                <a:solidFill>
                  <a:schemeClr val="tx1"/>
                </a:solidFill>
              </a:rPr>
              <a:t>University College Cork (Ireland): </a:t>
            </a:r>
            <a:r>
              <a:rPr lang="en-GB" sz="1400" dirty="0" err="1">
                <a:solidFill>
                  <a:schemeClr val="tx1"/>
                </a:solidFill>
              </a:rPr>
              <a:t>Dr.</a:t>
            </a:r>
            <a:r>
              <a:rPr lang="en-GB" sz="1400" dirty="0">
                <a:solidFill>
                  <a:schemeClr val="tx1"/>
                </a:solidFill>
              </a:rPr>
              <a:t> Claire Dorrity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Jagiellonian University Krakow (Poland): </a:t>
            </a:r>
            <a:r>
              <a:rPr lang="en-GB" sz="1400" dirty="0">
                <a:solidFill>
                  <a:schemeClr val="tx1"/>
                </a:solidFill>
              </a:rPr>
              <a:t>Prof. Beata Kowalska (until 2024)</a:t>
            </a:r>
          </a:p>
          <a:p>
            <a:pPr algn="l"/>
            <a:r>
              <a:rPr lang="en-GB" sz="1400" b="1" dirty="0">
                <a:solidFill>
                  <a:schemeClr val="tx1"/>
                </a:solidFill>
              </a:rPr>
              <a:t>University of Strasbourg (France): </a:t>
            </a:r>
            <a:r>
              <a:rPr lang="en-GB" sz="1400" dirty="0">
                <a:solidFill>
                  <a:schemeClr val="tx1"/>
                </a:solidFill>
              </a:rPr>
              <a:t>Prof. Mathieu Schneider</a:t>
            </a:r>
          </a:p>
          <a:p>
            <a:pPr marL="0" indent="0" algn="l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800611-5F7D-02EC-6FE2-A6C5F170D5E4}"/>
              </a:ext>
            </a:extLst>
          </p:cNvPr>
          <p:cNvSpPr txBox="1"/>
          <p:nvPr/>
        </p:nvSpPr>
        <p:spPr>
          <a:xfrm>
            <a:off x="6588224" y="1546152"/>
            <a:ext cx="21602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1400" b="1" i="1" dirty="0"/>
              <a:t>Affiliate Members</a:t>
            </a:r>
            <a:r>
              <a:rPr lang="en-GB" sz="1400" i="1" dirty="0"/>
              <a:t>: </a:t>
            </a:r>
          </a:p>
          <a:p>
            <a:pPr marL="0" indent="0" algn="l">
              <a:buNone/>
            </a:pPr>
            <a:r>
              <a:rPr lang="en-GB" sz="1400" i="1" dirty="0"/>
              <a:t>Prof. Koller (RUB),                       Prof. </a:t>
            </a:r>
            <a:r>
              <a:rPr lang="en-US" sz="1400" i="1" dirty="0"/>
              <a:t>Ioannis Papageorgiou (AUTH), Dr. </a:t>
            </a:r>
            <a:r>
              <a:rPr lang="en-GB" sz="1400" i="1" dirty="0"/>
              <a:t>Kristina Mantasasvili (AUTH)</a:t>
            </a:r>
          </a:p>
        </p:txBody>
      </p:sp>
    </p:spTree>
    <p:extLst>
      <p:ext uri="{BB962C8B-B14F-4D97-AF65-F5344CB8AC3E}">
        <p14:creationId xmlns:p14="http://schemas.microsoft.com/office/powerpoint/2010/main" val="61417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0C588-9FBE-29DC-6C3A-D238B140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TF RIGE ACTIVITIES</a:t>
            </a:r>
            <a:br>
              <a:rPr lang="de-DE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2C33B8-2BF2-5B88-C816-62F137C0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680520"/>
          </a:xfrm>
        </p:spPr>
        <p:txBody>
          <a:bodyPr>
            <a:normAutofit lnSpcReduction="10000"/>
          </a:bodyPr>
          <a:lstStyle/>
          <a:p>
            <a:r>
              <a:rPr lang="de-DE" sz="2100" b="1" dirty="0"/>
              <a:t>Joint UN TF RIGE Meetings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share</a:t>
            </a:r>
            <a:r>
              <a:rPr lang="de-DE" sz="2100" dirty="0"/>
              <a:t> RIGE </a:t>
            </a:r>
            <a:r>
              <a:rPr lang="de-DE" sz="2100" dirty="0" err="1"/>
              <a:t>experiences</a:t>
            </a:r>
            <a:r>
              <a:rPr lang="de-DE" sz="2100" dirty="0"/>
              <a:t>, (</a:t>
            </a:r>
            <a:r>
              <a:rPr lang="de-DE" sz="2100" dirty="0" err="1"/>
              <a:t>best</a:t>
            </a:r>
            <a:r>
              <a:rPr lang="de-DE" sz="2100" dirty="0"/>
              <a:t>) </a:t>
            </a:r>
            <a:r>
              <a:rPr lang="de-DE" sz="2100" dirty="0" err="1"/>
              <a:t>practices</a:t>
            </a:r>
            <a:r>
              <a:rPr lang="de-DE" sz="2100" dirty="0"/>
              <a:t> and </a:t>
            </a:r>
            <a:r>
              <a:rPr lang="de-DE" sz="2100" dirty="0" err="1"/>
              <a:t>for</a:t>
            </a:r>
            <a:r>
              <a:rPr lang="de-DE" sz="2100" dirty="0"/>
              <a:t> </a:t>
            </a:r>
            <a:r>
              <a:rPr lang="de-DE" sz="2100" dirty="0" err="1"/>
              <a:t>peer</a:t>
            </a:r>
            <a:r>
              <a:rPr lang="de-DE" sz="2100" dirty="0"/>
              <a:t> </a:t>
            </a:r>
            <a:r>
              <a:rPr lang="de-DE" sz="2100" dirty="0" err="1"/>
              <a:t>advise</a:t>
            </a:r>
            <a:r>
              <a:rPr lang="de-DE" sz="2100" dirty="0"/>
              <a:t>/</a:t>
            </a:r>
            <a:r>
              <a:rPr lang="de-DE" sz="2100" dirty="0" err="1"/>
              <a:t>coaching</a:t>
            </a:r>
            <a:endParaRPr lang="de-DE" sz="2100" dirty="0"/>
          </a:p>
          <a:p>
            <a:pPr marL="457200" lvl="1" indent="0">
              <a:buNone/>
            </a:pPr>
            <a:endParaRPr lang="de-DE" sz="1200" dirty="0"/>
          </a:p>
          <a:p>
            <a:r>
              <a:rPr lang="de-DE" sz="2100" b="1" dirty="0"/>
              <a:t>Joint UN TF RIGE Initiatives</a:t>
            </a:r>
          </a:p>
          <a:p>
            <a:pPr lvl="1"/>
            <a:r>
              <a:rPr lang="de-DE" sz="1800" dirty="0"/>
              <a:t>UN RIGE Mapping</a:t>
            </a:r>
          </a:p>
          <a:p>
            <a:pPr lvl="1"/>
            <a:r>
              <a:rPr lang="de-DE" sz="1800" dirty="0"/>
              <a:t>UN RIGE Repository </a:t>
            </a:r>
          </a:p>
          <a:p>
            <a:pPr lvl="1"/>
            <a:r>
              <a:rPr lang="de-DE" sz="1800" dirty="0"/>
              <a:t>UN RIGE International Staff Trainings</a:t>
            </a:r>
          </a:p>
          <a:p>
            <a:pPr lvl="1"/>
            <a:r>
              <a:rPr lang="de-DE" sz="1800" dirty="0"/>
              <a:t>UN RIGE International Summer School</a:t>
            </a:r>
          </a:p>
          <a:p>
            <a:pPr lvl="1"/>
            <a:r>
              <a:rPr lang="de-DE" sz="1800" dirty="0"/>
              <a:t>Joint European/International Projects</a:t>
            </a:r>
          </a:p>
          <a:p>
            <a:pPr marL="0" indent="0">
              <a:buNone/>
            </a:pPr>
            <a:endParaRPr lang="de-DE" sz="1100" b="1" dirty="0"/>
          </a:p>
          <a:p>
            <a:r>
              <a:rPr lang="de-DE" sz="2100" b="1" dirty="0" err="1"/>
              <a:t>Exchanging</a:t>
            </a:r>
            <a:r>
              <a:rPr lang="de-DE" sz="2100" b="1" dirty="0"/>
              <a:t> </a:t>
            </a:r>
            <a:r>
              <a:rPr lang="de-DE" sz="2100" b="1" dirty="0" err="1"/>
              <a:t>experiences</a:t>
            </a:r>
            <a:r>
              <a:rPr lang="de-DE" sz="2100" b="1" dirty="0"/>
              <a:t> and </a:t>
            </a:r>
            <a:r>
              <a:rPr lang="de-DE" sz="2100" b="1" dirty="0" err="1"/>
              <a:t>co-creating</a:t>
            </a:r>
            <a:r>
              <a:rPr lang="de-DE" sz="2100" b="1" dirty="0"/>
              <a:t> </a:t>
            </a:r>
            <a:r>
              <a:rPr lang="de-DE" sz="2100" b="1" dirty="0" err="1"/>
              <a:t>new</a:t>
            </a:r>
            <a:r>
              <a:rPr lang="de-DE" sz="2100" b="1" dirty="0"/>
              <a:t> </a:t>
            </a:r>
            <a:r>
              <a:rPr lang="de-DE" sz="2100" b="1" dirty="0" err="1"/>
              <a:t>ideas</a:t>
            </a:r>
            <a:r>
              <a:rPr lang="de-DE" sz="2100" b="1" dirty="0"/>
              <a:t> and initiatives </a:t>
            </a:r>
            <a:r>
              <a:rPr lang="de-DE" sz="2100" b="1" dirty="0" err="1"/>
              <a:t>with</a:t>
            </a:r>
            <a:r>
              <a:rPr lang="de-DE" sz="2100" b="1" dirty="0"/>
              <a:t> </a:t>
            </a:r>
            <a:r>
              <a:rPr lang="de-DE" sz="2100" b="1" dirty="0" err="1"/>
              <a:t>scholars</a:t>
            </a:r>
            <a:r>
              <a:rPr lang="de-DE" sz="2100" b="1" dirty="0"/>
              <a:t> and </a:t>
            </a:r>
            <a:r>
              <a:rPr lang="de-DE" sz="2100" b="1" dirty="0" err="1"/>
              <a:t>institutions</a:t>
            </a:r>
            <a:r>
              <a:rPr lang="de-DE" sz="2100" b="1" dirty="0"/>
              <a:t> at </a:t>
            </a:r>
            <a:r>
              <a:rPr lang="de-DE" sz="2100" b="1" dirty="0" err="1"/>
              <a:t>risk</a:t>
            </a:r>
            <a:r>
              <a:rPr lang="de-DE" sz="2100" b="1" dirty="0"/>
              <a:t> in support</a:t>
            </a:r>
            <a:r>
              <a:rPr lang="de-DE" sz="2100" dirty="0"/>
              <a:t> of </a:t>
            </a:r>
            <a:r>
              <a:rPr lang="de-DE" sz="2100" dirty="0" err="1"/>
              <a:t>academic</a:t>
            </a:r>
            <a:r>
              <a:rPr lang="de-DE" sz="2100" dirty="0"/>
              <a:t> </a:t>
            </a:r>
            <a:r>
              <a:rPr lang="de-DE" sz="2100" dirty="0" err="1"/>
              <a:t>freedom</a:t>
            </a:r>
            <a:r>
              <a:rPr lang="de-DE" sz="2100" dirty="0"/>
              <a:t> and </a:t>
            </a:r>
            <a:r>
              <a:rPr lang="de-DE" sz="2100" dirty="0" err="1"/>
              <a:t>responsibility</a:t>
            </a:r>
            <a:r>
              <a:rPr lang="de-DE" sz="2100" dirty="0"/>
              <a:t> in Europe and </a:t>
            </a:r>
            <a:r>
              <a:rPr lang="de-DE" sz="2100" dirty="0" err="1"/>
              <a:t>beyond</a:t>
            </a:r>
            <a:endParaRPr lang="de-DE" sz="1000" dirty="0"/>
          </a:p>
          <a:p>
            <a:pPr marL="457200" lvl="1" indent="0">
              <a:buNone/>
            </a:pPr>
            <a:endParaRPr lang="de-DE" sz="1500" dirty="0"/>
          </a:p>
          <a:p>
            <a:r>
              <a:rPr lang="de-DE" sz="2100" b="1" dirty="0"/>
              <a:t>(European and Global) Networking and Exchange </a:t>
            </a:r>
          </a:p>
        </p:txBody>
      </p:sp>
    </p:spTree>
    <p:extLst>
      <p:ext uri="{BB962C8B-B14F-4D97-AF65-F5344CB8AC3E}">
        <p14:creationId xmlns:p14="http://schemas.microsoft.com/office/powerpoint/2010/main" val="1454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Bildschirmpräsentation (4:3)</PresentationFormat>
  <Paragraphs>72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Utrecht Network Task Force </vt:lpstr>
      <vt:lpstr>A European Network with a Global Outlook since 1987</vt:lpstr>
      <vt:lpstr>MEMBER UNIVERSITIES</vt:lpstr>
      <vt:lpstr>JOINT ACTIVITIES</vt:lpstr>
      <vt:lpstr>GLOBAL PARTNER NETWORKS</vt:lpstr>
      <vt:lpstr>TASK FORCES</vt:lpstr>
      <vt:lpstr>Rationale and Objectives</vt:lpstr>
      <vt:lpstr>UN TF RIGE Members</vt:lpstr>
      <vt:lpstr>UN TF RIGE ACTIVITIES </vt:lpstr>
      <vt:lpstr>Thank YOU for being here! Let´s have an exciting, creative, and impactful week ahead!    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Vernekohl, Iris</cp:lastModifiedBy>
  <cp:revision>309</cp:revision>
  <dcterms:created xsi:type="dcterms:W3CDTF">2016-04-06T08:19:14Z</dcterms:created>
  <dcterms:modified xsi:type="dcterms:W3CDTF">2025-03-05T18:03:17Z</dcterms:modified>
</cp:coreProperties>
</file>