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11" r:id="rId2"/>
    <p:sldId id="457" r:id="rId3"/>
    <p:sldId id="45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 snapToObjects="1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5DBAF9-CE84-426B-B077-52F6664C5EEA}" type="datetimeFigureOut">
              <a:rPr lang="tr-TR"/>
              <a:pPr>
                <a:defRPr/>
              </a:pPr>
              <a:t>2.05.2016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F2A7C9-44AD-4A55-9E86-8C101133AD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21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86E3E5-8919-4CC6-B08A-DEE8BB102821}" type="datetimeFigureOut">
              <a:rPr lang="en-GB"/>
              <a:pPr>
                <a:defRPr/>
              </a:pPr>
              <a:t>02/05/2016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2C683E-12BF-4510-830B-1836813D2D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7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EE48-CC72-4612-9994-4B15A329DE9F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E50A-7ABE-484E-83BB-20C2CB74B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3B9F-15B5-4789-93DC-9E912436921F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3ACC-0259-4259-947F-1D82FD53C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9F57-E00D-47B1-9A8A-0B8E27CD5130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FA82-AEA1-4B66-9D47-ACAD97F83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B5B8-F02D-4A21-8050-14DB625FEE72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1BF3-2379-4614-B855-C66B9B02A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35C8-EE13-46E1-B722-28F817EBC493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ADC8-C9C6-427E-BC1D-205E68772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0D60-1834-4986-A333-03D29590B472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2E00-56BE-4287-8D80-98D264E89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C1BD-6BCA-4CBA-AFBE-6484F31DA131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6568-613F-4519-884D-224E4B32F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E7F-D34F-488D-B3A5-EE719ABF9CD9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4B7E-285E-4672-AC44-766E2F747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C84-B2A5-4B1C-823D-BEA9DFEA1136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74DD-F008-4629-B2F6-EB2E9B622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06A0-A515-4DAA-9E8A-4543629CAE2B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3882-1DB9-42D5-8C98-E79D48D4B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195-1AA4-4580-9E45-D663E1F1F1A3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E0AF-566F-4D9C-A8DC-62D9DB73F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79A0D5-2178-48D9-ADDF-C6D86C5CB935}" type="datetime1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1F6EAA5-D081-46C0-9042-7A2A178FE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93117" y="-99392"/>
            <a:ext cx="3333994" cy="4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defTabSz="914400"/>
            <a:endParaRPr lang="tr-TR" sz="3200" dirty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tr-TR" sz="3200" dirty="0" smtClean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>
              <a:spcBef>
                <a:spcPct val="20000"/>
              </a:spcBef>
              <a:buFont typeface="Arial" charset="0"/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n-lt"/>
              </a:rPr>
              <a:t>Yaşar </a:t>
            </a:r>
            <a:r>
              <a:rPr lang="tr-TR" sz="2400" b="1" dirty="0" err="1" smtClean="0">
                <a:solidFill>
                  <a:schemeClr val="bg1"/>
                </a:solidFill>
                <a:latin typeface="+mn-lt"/>
              </a:rPr>
              <a:t>University</a:t>
            </a:r>
            <a:endParaRPr lang="tr-TR" sz="2400" b="1" dirty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>
              <a:spcBef>
                <a:spcPct val="20000"/>
              </a:spcBef>
              <a:buFont typeface="Arial" charset="0"/>
              <a:buNone/>
              <a:defRPr/>
            </a:pPr>
            <a:r>
              <a:rPr lang="tr-TR" sz="2000" b="1" dirty="0" err="1" smtClean="0">
                <a:solidFill>
                  <a:schemeClr val="bg1"/>
                </a:solidFill>
                <a:latin typeface="+mn-lt"/>
              </a:rPr>
              <a:t>Izmir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, Turkey</a:t>
            </a:r>
          </a:p>
          <a:p>
            <a:pPr marL="533400" indent="-533400" algn="ctr" defTabSz="914400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/>
            <a:endParaRPr lang="tr-TR" sz="4000" dirty="0" smtClean="0">
              <a:solidFill>
                <a:schemeClr val="bg1"/>
              </a:solidFill>
              <a:latin typeface="+mn-lt"/>
            </a:endParaRPr>
          </a:p>
          <a:p>
            <a:pPr marL="533400" indent="-533400" algn="ctr" defTabSz="914400"/>
            <a:endParaRPr lang="tr-TR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Y:\Promotional Material\Logolar\beyaz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21" y="44623"/>
            <a:ext cx="840095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142" y="5345802"/>
            <a:ext cx="6681858" cy="15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-13185" y="1752486"/>
            <a:ext cx="465719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2"/>
                </a:solidFill>
                <a:latin typeface="+mn-lt"/>
              </a:rPr>
              <a:t>Year of </a:t>
            </a:r>
            <a:r>
              <a:rPr lang="tr-TR" sz="1400" dirty="0" err="1" smtClean="0">
                <a:solidFill>
                  <a:schemeClr val="bg2"/>
                </a:solidFill>
                <a:latin typeface="+mn-lt"/>
              </a:rPr>
              <a:t>foundation</a:t>
            </a:r>
            <a:r>
              <a:rPr lang="tr-TR" sz="14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2001</a:t>
            </a:r>
            <a:r>
              <a:rPr lang="tr-TR" sz="1400" dirty="0">
                <a:solidFill>
                  <a:schemeClr val="bg2"/>
                </a:solidFill>
                <a:latin typeface="+mn-lt"/>
              </a:rPr>
              <a:t>		 </a:t>
            </a:r>
            <a:endParaRPr lang="tr-TR" sz="14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Total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number of 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students</a:t>
            </a:r>
            <a:r>
              <a:rPr lang="tr-TR" sz="14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7452</a:t>
            </a:r>
            <a:endParaRPr lang="tr-TR" sz="14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Total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number of staff</a:t>
            </a:r>
            <a:r>
              <a:rPr lang="tr-TR" sz="1400" dirty="0">
                <a:solidFill>
                  <a:schemeClr val="bg2"/>
                </a:solidFill>
                <a:latin typeface="+mn-lt"/>
              </a:rPr>
              <a:t>   </a:t>
            </a:r>
            <a:r>
              <a:rPr lang="tr-TR" sz="14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618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     </a:t>
            </a:r>
            <a:r>
              <a:rPr lang="tr-TR" sz="1400" dirty="0">
                <a:solidFill>
                  <a:schemeClr val="bg2"/>
                </a:solidFill>
                <a:latin typeface="+mn-lt"/>
              </a:rPr>
              <a:t>	     </a:t>
            </a:r>
            <a:endParaRPr lang="tr-TR" sz="14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Total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number of </a:t>
            </a:r>
            <a:r>
              <a:rPr lang="tr-TR" sz="1400" dirty="0">
                <a:solidFill>
                  <a:schemeClr val="bg2"/>
                </a:solidFill>
                <a:latin typeface="+mn-lt"/>
              </a:rPr>
              <a:t>UG and PG </a:t>
            </a:r>
            <a:r>
              <a:rPr lang="tr-TR" sz="1400" dirty="0" err="1" smtClean="0">
                <a:solidFill>
                  <a:schemeClr val="bg2"/>
                </a:solidFill>
                <a:latin typeface="+mn-lt"/>
              </a:rPr>
              <a:t>programmes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14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 60 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+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Total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number of </a:t>
            </a:r>
            <a:r>
              <a:rPr lang="tr-TR" sz="1400" dirty="0">
                <a:solidFill>
                  <a:schemeClr val="bg2"/>
                </a:solidFill>
                <a:latin typeface="+mn-lt"/>
              </a:rPr>
              <a:t>International </a:t>
            </a:r>
            <a:r>
              <a:rPr lang="tr-TR" sz="1400" dirty="0" err="1" smtClean="0">
                <a:solidFill>
                  <a:schemeClr val="bg2"/>
                </a:solidFill>
                <a:latin typeface="+mn-lt"/>
              </a:rPr>
              <a:t>Partners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14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1400" dirty="0" smtClean="0">
                <a:solidFill>
                  <a:schemeClr val="bg2"/>
                </a:solidFill>
                <a:latin typeface="+mn-lt"/>
              </a:rPr>
              <a:t>300 +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+mn-lt"/>
              </a:rPr>
              <a:t>Hosted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Model United Nations </a:t>
            </a:r>
            <a:r>
              <a:rPr lang="tr-TR" sz="14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2009</a:t>
            </a:r>
            <a:endParaRPr lang="tr-TR" sz="1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ambridge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Exams Cent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re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established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2009</a:t>
            </a:r>
            <a:endParaRPr lang="tr-TR" sz="1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Site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centre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for TOEFL established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2010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endParaRPr lang="tr-TR" sz="14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400" b="1" u="sng" dirty="0" err="1" smtClean="0">
                <a:solidFill>
                  <a:schemeClr val="bg1"/>
                </a:solidFill>
                <a:latin typeface="+mn-lt"/>
              </a:rPr>
              <a:t>Internationally</a:t>
            </a:r>
            <a:r>
              <a:rPr lang="tr-TR" sz="1400" b="1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b="1" u="sng" dirty="0" err="1">
                <a:solidFill>
                  <a:schemeClr val="bg1"/>
                </a:solidFill>
                <a:latin typeface="+mn-lt"/>
              </a:rPr>
              <a:t>recognised</a:t>
            </a:r>
            <a:r>
              <a:rPr lang="tr-TR" sz="1400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b="1" u="sng" dirty="0" err="1">
                <a:solidFill>
                  <a:schemeClr val="bg1"/>
                </a:solidFill>
                <a:latin typeface="+mn-lt"/>
              </a:rPr>
              <a:t>degree</a:t>
            </a:r>
            <a:r>
              <a:rPr lang="tr-TR" sz="1400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b="1" u="sng" dirty="0" err="1">
                <a:solidFill>
                  <a:schemeClr val="bg1"/>
                </a:solidFill>
                <a:latin typeface="+mn-lt"/>
              </a:rPr>
              <a:t>programmes</a:t>
            </a:r>
            <a:endParaRPr lang="tr-TR" sz="1400" b="1" u="sng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  <a:latin typeface="+mn-lt"/>
              </a:rPr>
              <a:t>CEA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Accreditation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achieved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in 2011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‘Erasmus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Success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Story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,’  ‘Diploma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Supplement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Label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,’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and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‘ECTS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Label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’ </a:t>
            </a:r>
            <a:r>
              <a:rPr lang="tr-TR" sz="1400" dirty="0" err="1" smtClean="0">
                <a:solidFill>
                  <a:schemeClr val="bg1"/>
                </a:solidFill>
                <a:latin typeface="+mn-lt"/>
              </a:rPr>
              <a:t>awarded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by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European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Commission</a:t>
            </a:r>
            <a:endParaRPr lang="tr-TR" sz="1400" dirty="0">
              <a:solidFill>
                <a:schemeClr val="bg1"/>
              </a:solidFill>
              <a:latin typeface="+mn-lt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+mn-lt"/>
              </a:rPr>
              <a:t>Teaching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given by leading Turkish and international academic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staff</a:t>
            </a:r>
            <a:endParaRPr lang="tr-TR" sz="1400" dirty="0">
              <a:solidFill>
                <a:schemeClr val="bg1"/>
              </a:solidFill>
              <a:latin typeface="+mn-lt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sz="1400" dirty="0" err="1">
                <a:solidFill>
                  <a:schemeClr val="bg1"/>
                </a:solidFill>
                <a:latin typeface="+mn-lt"/>
              </a:rPr>
              <a:t>Member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of IUA, EAIE, UK NARIC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and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NAFSA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‘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Study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Izmir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’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consortium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+mn-lt"/>
              </a:rPr>
              <a:t>member</a:t>
            </a:r>
            <a:endParaRPr lang="tr-TR" sz="1400" dirty="0">
              <a:solidFill>
                <a:schemeClr val="bg1"/>
              </a:solidFill>
              <a:latin typeface="+mn-lt"/>
            </a:endParaRPr>
          </a:p>
          <a:p>
            <a:pPr defTabSz="914400"/>
            <a:endParaRPr lang="tr-TR" sz="1200" dirty="0">
              <a:solidFill>
                <a:schemeClr val="bg1"/>
              </a:solidFill>
              <a:latin typeface="+mn-lt"/>
            </a:endParaRPr>
          </a:p>
          <a:p>
            <a:pPr defTabSz="914400"/>
            <a:endParaRPr lang="tr-TR" sz="12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802"/>
            <a:ext cx="2710036" cy="15089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670" y="76049"/>
            <a:ext cx="3216889" cy="19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932040" y="2189470"/>
            <a:ext cx="406896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tr-TR" b="1" u="sng" dirty="0" err="1" smtClean="0">
                <a:solidFill>
                  <a:schemeClr val="bg2"/>
                </a:solidFill>
                <a:latin typeface="Calibri" pitchFamily="34" charset="0"/>
              </a:rPr>
              <a:t>Academic</a:t>
            </a:r>
            <a:r>
              <a:rPr lang="tr-TR" b="1" u="sng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tr-TR" b="1" u="sng" dirty="0" err="1" smtClean="0">
                <a:solidFill>
                  <a:schemeClr val="bg2"/>
                </a:solidFill>
                <a:latin typeface="Calibri" pitchFamily="34" charset="0"/>
              </a:rPr>
              <a:t>Units</a:t>
            </a:r>
            <a:endParaRPr lang="tr-TR" b="1" u="sng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500" dirty="0" err="1" smtClean="0">
                <a:solidFill>
                  <a:srgbClr val="DDDDDD"/>
                </a:solidFill>
              </a:rPr>
              <a:t>Faculties</a:t>
            </a:r>
            <a:r>
              <a:rPr lang="tr-TR" sz="1500" dirty="0" smtClean="0">
                <a:solidFill>
                  <a:srgbClr val="DDDDDD"/>
                </a:solidFill>
              </a:rPr>
              <a:t>: </a:t>
            </a:r>
            <a:r>
              <a:rPr lang="tr-TR" sz="1500" dirty="0">
                <a:solidFill>
                  <a:srgbClr val="DDDDDD"/>
                </a:solidFill>
              </a:rPr>
              <a:t>7 </a:t>
            </a:r>
            <a:r>
              <a:rPr lang="tr-TR" sz="1500" dirty="0" err="1">
                <a:solidFill>
                  <a:srgbClr val="DDDDDD"/>
                </a:solidFill>
              </a:rPr>
              <a:t>Faculties</a:t>
            </a:r>
            <a:r>
              <a:rPr lang="tr-TR" sz="1500" dirty="0">
                <a:solidFill>
                  <a:srgbClr val="DDDDDD"/>
                </a:solidFill>
              </a:rPr>
              <a:t>, 29 </a:t>
            </a:r>
            <a:r>
              <a:rPr lang="tr-TR" sz="1500" dirty="0" err="1" smtClean="0">
                <a:solidFill>
                  <a:srgbClr val="DDDDDD"/>
                </a:solidFill>
              </a:rPr>
              <a:t>Programmes</a:t>
            </a:r>
            <a:endParaRPr lang="tr-TR" sz="1500" dirty="0" smtClean="0">
              <a:solidFill>
                <a:srgbClr val="DDDDDD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 smtClean="0">
                <a:solidFill>
                  <a:srgbClr val="DDDDDD"/>
                </a:solidFill>
              </a:rPr>
              <a:t>Faculty</a:t>
            </a:r>
            <a:r>
              <a:rPr lang="tr-TR" sz="1200" dirty="0" smtClean="0">
                <a:solidFill>
                  <a:srgbClr val="DDDDDD"/>
                </a:solidFill>
              </a:rPr>
              <a:t> of </a:t>
            </a:r>
            <a:r>
              <a:rPr lang="tr-TR" sz="1200" dirty="0" err="1" smtClean="0">
                <a:solidFill>
                  <a:srgbClr val="DDDDDD"/>
                </a:solidFill>
              </a:rPr>
              <a:t>Science</a:t>
            </a:r>
            <a:r>
              <a:rPr lang="tr-TR" sz="1200" dirty="0" smtClean="0">
                <a:solidFill>
                  <a:srgbClr val="DDDDDD"/>
                </a:solidFill>
              </a:rPr>
              <a:t> </a:t>
            </a:r>
            <a:r>
              <a:rPr lang="tr-TR" sz="1200" dirty="0" err="1" smtClean="0">
                <a:solidFill>
                  <a:srgbClr val="DDDDDD"/>
                </a:solidFill>
              </a:rPr>
              <a:t>and</a:t>
            </a:r>
            <a:r>
              <a:rPr lang="tr-TR" sz="1200" dirty="0" smtClean="0">
                <a:solidFill>
                  <a:srgbClr val="DDDDDD"/>
                </a:solidFill>
              </a:rPr>
              <a:t> </a:t>
            </a:r>
            <a:r>
              <a:rPr lang="tr-TR" sz="1200" dirty="0" err="1" smtClean="0">
                <a:solidFill>
                  <a:srgbClr val="DDDDDD"/>
                </a:solidFill>
              </a:rPr>
              <a:t>Letters</a:t>
            </a:r>
            <a:endParaRPr lang="tr-TR" sz="1200" dirty="0" smtClean="0">
              <a:solidFill>
                <a:srgbClr val="DDDDDD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 smtClean="0">
                <a:solidFill>
                  <a:srgbClr val="DDDDDD"/>
                </a:solidFill>
              </a:rPr>
              <a:t>Faculty</a:t>
            </a:r>
            <a:r>
              <a:rPr lang="tr-TR" sz="1200" dirty="0" smtClean="0">
                <a:solidFill>
                  <a:srgbClr val="DDDDDD"/>
                </a:solidFill>
              </a:rPr>
              <a:t> of </a:t>
            </a:r>
            <a:r>
              <a:rPr lang="tr-TR" sz="1200" dirty="0" err="1" smtClean="0">
                <a:solidFill>
                  <a:srgbClr val="DDDDDD"/>
                </a:solidFill>
              </a:rPr>
              <a:t>Law</a:t>
            </a:r>
            <a:endParaRPr lang="tr-TR" sz="1200" dirty="0" smtClean="0">
              <a:solidFill>
                <a:srgbClr val="DDDDDD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Faculty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Communication</a:t>
            </a:r>
            <a:endParaRPr lang="tr-TR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Faculty of Economics and Administrative Sciences </a:t>
            </a:r>
            <a:endParaRPr lang="tr-T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Faculty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Architecture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Faculty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of Art </a:t>
            </a: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Faculty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Engineering</a:t>
            </a:r>
            <a:endParaRPr lang="tr-TR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DDDDDD"/>
                </a:solidFill>
              </a:rPr>
              <a:t>Vocational</a:t>
            </a:r>
            <a:r>
              <a:rPr lang="tr-TR" sz="1400" dirty="0" smtClean="0">
                <a:solidFill>
                  <a:srgbClr val="DDDDDD"/>
                </a:solidFill>
              </a:rPr>
              <a:t> </a:t>
            </a:r>
            <a:r>
              <a:rPr lang="tr-TR" sz="1400" dirty="0">
                <a:solidFill>
                  <a:srgbClr val="DDDDDD"/>
                </a:solidFill>
              </a:rPr>
              <a:t>School: 11 </a:t>
            </a:r>
            <a:r>
              <a:rPr lang="tr-TR" sz="1400" dirty="0" err="1" smtClean="0">
                <a:solidFill>
                  <a:srgbClr val="DDDDDD"/>
                </a:solidFill>
              </a:rPr>
              <a:t>Programmes</a:t>
            </a:r>
            <a:endParaRPr lang="tr-TR" sz="1400" dirty="0" smtClean="0">
              <a:solidFill>
                <a:srgbClr val="DDDDDD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DDDDDD"/>
                </a:solidFill>
              </a:rPr>
              <a:t>School of </a:t>
            </a:r>
            <a:r>
              <a:rPr lang="tr-TR" sz="1400" dirty="0" err="1">
                <a:solidFill>
                  <a:srgbClr val="DDDDDD"/>
                </a:solidFill>
              </a:rPr>
              <a:t>Foreign</a:t>
            </a:r>
            <a:r>
              <a:rPr lang="tr-TR" sz="1400" dirty="0">
                <a:solidFill>
                  <a:srgbClr val="DDDDDD"/>
                </a:solidFill>
              </a:rPr>
              <a:t> </a:t>
            </a:r>
            <a:r>
              <a:rPr lang="tr-TR" sz="1400" dirty="0" err="1">
                <a:solidFill>
                  <a:srgbClr val="DDDDDD"/>
                </a:solidFill>
              </a:rPr>
              <a:t>Languages</a:t>
            </a:r>
            <a:endParaRPr lang="tr-TR" sz="1400" dirty="0">
              <a:solidFill>
                <a:srgbClr val="DDDDDD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DDDDDD"/>
                </a:solidFill>
              </a:rPr>
              <a:t>2 </a:t>
            </a:r>
            <a:r>
              <a:rPr lang="tr-TR" sz="1400" dirty="0" err="1">
                <a:solidFill>
                  <a:srgbClr val="DDDDDD"/>
                </a:solidFill>
              </a:rPr>
              <a:t>Institutes</a:t>
            </a:r>
            <a:r>
              <a:rPr lang="tr-TR" sz="1400" dirty="0">
                <a:solidFill>
                  <a:srgbClr val="DDDDDD"/>
                </a:solidFill>
              </a:rPr>
              <a:t>, 21 </a:t>
            </a:r>
            <a:r>
              <a:rPr lang="tr-TR" sz="1400" dirty="0" err="1">
                <a:solidFill>
                  <a:srgbClr val="DDDDDD"/>
                </a:solidFill>
              </a:rPr>
              <a:t>Masters</a:t>
            </a:r>
            <a:r>
              <a:rPr lang="tr-TR" sz="1400" dirty="0">
                <a:solidFill>
                  <a:srgbClr val="DDDDDD"/>
                </a:solidFill>
              </a:rPr>
              <a:t> </a:t>
            </a:r>
            <a:r>
              <a:rPr lang="tr-TR" sz="1400" dirty="0" err="1">
                <a:solidFill>
                  <a:srgbClr val="DDDDDD"/>
                </a:solidFill>
              </a:rPr>
              <a:t>and</a:t>
            </a:r>
            <a:r>
              <a:rPr lang="tr-TR" sz="1400" dirty="0">
                <a:solidFill>
                  <a:srgbClr val="DDDDDD"/>
                </a:solidFill>
              </a:rPr>
              <a:t> 6 </a:t>
            </a:r>
            <a:r>
              <a:rPr lang="tr-TR" sz="1400" dirty="0" err="1">
                <a:solidFill>
                  <a:srgbClr val="DDDDDD"/>
                </a:solidFill>
              </a:rPr>
              <a:t>PhD</a:t>
            </a:r>
            <a:r>
              <a:rPr lang="tr-TR" sz="1400" dirty="0">
                <a:solidFill>
                  <a:srgbClr val="DDDDDD"/>
                </a:solidFill>
              </a:rPr>
              <a:t> </a:t>
            </a:r>
            <a:r>
              <a:rPr lang="tr-TR" sz="1400" dirty="0" err="1">
                <a:solidFill>
                  <a:srgbClr val="DDDDDD"/>
                </a:solidFill>
              </a:rPr>
              <a:t>Programmes</a:t>
            </a:r>
            <a:r>
              <a:rPr lang="tr-TR" sz="1400" dirty="0">
                <a:solidFill>
                  <a:srgbClr val="DDDDDD"/>
                </a:solidFill>
              </a:rPr>
              <a:t> </a:t>
            </a:r>
            <a:endParaRPr lang="tr-TR" sz="1400" dirty="0" smtClean="0">
              <a:solidFill>
                <a:srgbClr val="DDDDDD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tr-TR" sz="1200" dirty="0" err="1" smtClean="0">
                <a:solidFill>
                  <a:srgbClr val="DDDDDD"/>
                </a:solidFill>
              </a:rPr>
              <a:t>Graduate</a:t>
            </a:r>
            <a:r>
              <a:rPr lang="tr-TR" sz="1200" dirty="0" smtClean="0">
                <a:solidFill>
                  <a:srgbClr val="DDDDDD"/>
                </a:solidFill>
              </a:rPr>
              <a:t> School of </a:t>
            </a:r>
            <a:r>
              <a:rPr lang="tr-TR" sz="1200" dirty="0" err="1" smtClean="0">
                <a:solidFill>
                  <a:srgbClr val="DDDDDD"/>
                </a:solidFill>
              </a:rPr>
              <a:t>Social</a:t>
            </a:r>
            <a:r>
              <a:rPr lang="tr-TR" sz="1200" dirty="0" smtClean="0">
                <a:solidFill>
                  <a:srgbClr val="DDDDDD"/>
                </a:solidFill>
              </a:rPr>
              <a:t> </a:t>
            </a:r>
            <a:r>
              <a:rPr lang="tr-TR" sz="1200" dirty="0" err="1" smtClean="0">
                <a:solidFill>
                  <a:srgbClr val="DDDDDD"/>
                </a:solidFill>
              </a:rPr>
              <a:t>Sciences</a:t>
            </a:r>
            <a:endParaRPr lang="tr-TR" sz="1200" dirty="0" smtClean="0">
              <a:solidFill>
                <a:srgbClr val="DDDDDD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tr-T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Graduate</a:t>
            </a:r>
            <a:r>
              <a:rPr lang="tr-TR" sz="1200" dirty="0">
                <a:solidFill>
                  <a:schemeClr val="bg1"/>
                </a:solidFill>
                <a:latin typeface="Calibri" panose="020F0502020204030204" pitchFamily="34" charset="0"/>
              </a:rPr>
              <a:t> School </a:t>
            </a: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 Natural </a:t>
            </a:r>
            <a:r>
              <a:rPr lang="tr-TR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Applied</a:t>
            </a: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Sciences</a:t>
            </a:r>
            <a:endParaRPr lang="tr-TR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endParaRPr lang="tr-TR" sz="1400" dirty="0" smtClean="0">
              <a:solidFill>
                <a:srgbClr val="DDDDDD"/>
              </a:solidFill>
            </a:endParaRPr>
          </a:p>
          <a:p>
            <a:pPr defTabSz="914400"/>
            <a:endParaRPr lang="tr-TR" sz="1600" dirty="0">
              <a:solidFill>
                <a:schemeClr val="bg1"/>
              </a:solidFill>
              <a:latin typeface="Calibri" pitchFamily="34" charset="0"/>
            </a:endParaRPr>
          </a:p>
          <a:p>
            <a:pPr defTabSz="914400"/>
            <a:endParaRPr lang="tr-TR" sz="16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77217" y="448805"/>
            <a:ext cx="6635750" cy="634082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International Office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605" y="5299595"/>
            <a:ext cx="4111559" cy="113955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11272" name="Picture 8" descr="https://encrypted-tbn3.google.com/images?q=tbn:ANd9GcREQQKHvzQSERRiKlCHeKc70ilrdtzZHoWhdt95YsG1JsSvBrj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083" y="1555126"/>
            <a:ext cx="1142453" cy="788845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11274" name="Picture 10" descr="https://encrypted-tbn2.google.com/images?q=tbn:ANd9GcS_jDJxAVIXsso37ibyiYkIZLctm-0-h64wSEe9D9aV2w8cJ5uO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5351732"/>
            <a:ext cx="741564" cy="741564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11276" name="Picture 12" descr="https://encrypted-tbn0.google.com/images?q=tbn:ANd9GcR4WBGvfqdatqXcf8ySbozxCINqS5hF14NqoXZGPfuio6hKViONw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5220" y="3593915"/>
            <a:ext cx="661886" cy="661886"/>
          </a:xfrm>
          <a:prstGeom prst="rect">
            <a:avLst/>
          </a:prstGeom>
          <a:noFill/>
          <a:effectLst>
            <a:softEdge rad="25400"/>
          </a:effectLst>
        </p:spPr>
      </p:pic>
      <p:sp>
        <p:nvSpPr>
          <p:cNvPr id="2" name="TextBox 1"/>
          <p:cNvSpPr txBox="1"/>
          <p:nvPr/>
        </p:nvSpPr>
        <p:spPr>
          <a:xfrm>
            <a:off x="3824262" y="2252342"/>
            <a:ext cx="1467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Yasar University International Office</a:t>
            </a:r>
            <a:endParaRPr lang="tr-T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052660"/>
            <a:ext cx="243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  <a:latin typeface="+mn-lt"/>
              </a:rPr>
              <a:t>Yasar University International </a:t>
            </a:r>
            <a:endParaRPr lang="tr-T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4262" y="4212377"/>
            <a:ext cx="132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  <a:latin typeface="+mn-lt"/>
              </a:rPr>
              <a:t>Yasar University Int</a:t>
            </a:r>
            <a:endParaRPr lang="tr-TR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37" y="3519993"/>
            <a:ext cx="4150227" cy="14716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3" descr="Y:\Promotional Material\Logolar\beyaz 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9" y="65542"/>
            <a:ext cx="902785" cy="8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facebook posts\Screen sho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42" y="1157150"/>
            <a:ext cx="4150227" cy="2404202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1271" y="1682024"/>
            <a:ext cx="3395357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b="1" u="sng" dirty="0" smtClean="0">
                <a:solidFill>
                  <a:schemeClr val="bg2"/>
                </a:solidFill>
                <a:latin typeface="+mn-lt"/>
              </a:rPr>
              <a:t>220 </a:t>
            </a:r>
            <a:r>
              <a:rPr lang="tr-TR" sz="1400" b="1" u="sng" dirty="0">
                <a:solidFill>
                  <a:schemeClr val="bg2"/>
                </a:solidFill>
                <a:latin typeface="+mn-lt"/>
              </a:rPr>
              <a:t>Erasmus </a:t>
            </a:r>
            <a:r>
              <a:rPr lang="tr-TR" sz="1400" b="1" u="sng" dirty="0" err="1">
                <a:solidFill>
                  <a:schemeClr val="bg2"/>
                </a:solidFill>
                <a:latin typeface="+mn-lt"/>
              </a:rPr>
              <a:t>Partners</a:t>
            </a:r>
            <a:r>
              <a:rPr lang="tr-TR" sz="1400" b="1" u="sng" dirty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1400" b="1" u="sng" dirty="0" err="1">
                <a:solidFill>
                  <a:schemeClr val="bg2"/>
                </a:solidFill>
                <a:latin typeface="+mn-lt"/>
              </a:rPr>
              <a:t>from</a:t>
            </a:r>
            <a:r>
              <a:rPr lang="tr-TR" sz="1400" b="1" u="sng" dirty="0">
                <a:solidFill>
                  <a:schemeClr val="bg2"/>
                </a:solidFill>
                <a:latin typeface="+mn-lt"/>
              </a:rPr>
              <a:t> 26 </a:t>
            </a:r>
            <a:r>
              <a:rPr lang="tr-TR" sz="1400" b="1" u="sng" dirty="0" err="1">
                <a:solidFill>
                  <a:schemeClr val="bg2"/>
                </a:solidFill>
                <a:latin typeface="+mn-lt"/>
              </a:rPr>
              <a:t>European</a:t>
            </a:r>
            <a:r>
              <a:rPr lang="tr-TR" sz="1400" b="1" u="sng" dirty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1400" b="1" u="sng" dirty="0" err="1" smtClean="0">
                <a:solidFill>
                  <a:schemeClr val="bg2"/>
                </a:solidFill>
                <a:latin typeface="+mn-lt"/>
              </a:rPr>
              <a:t>Countries</a:t>
            </a:r>
            <a:endParaRPr lang="tr-TR" sz="1400" b="1" u="sng" dirty="0" smtClean="0">
              <a:solidFill>
                <a:schemeClr val="bg2"/>
              </a:solidFill>
              <a:latin typeface="+mn-lt"/>
            </a:endParaRPr>
          </a:p>
          <a:p>
            <a:pPr defTabSz="914400"/>
            <a:endParaRPr lang="tr-TR" sz="1400" b="1" u="sng" dirty="0" smtClean="0">
              <a:solidFill>
                <a:schemeClr val="bg2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b="1" u="sng" dirty="0" err="1" smtClean="0">
                <a:solidFill>
                  <a:schemeClr val="bg1"/>
                </a:solidFill>
                <a:latin typeface="+mn-lt"/>
              </a:rPr>
              <a:t>Over</a:t>
            </a:r>
            <a:r>
              <a:rPr lang="tr-TR" sz="1400" b="1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b="1" u="sng" dirty="0">
                <a:solidFill>
                  <a:schemeClr val="bg1"/>
                </a:solidFill>
                <a:latin typeface="+mn-lt"/>
              </a:rPr>
              <a:t>300 ISEP global </a:t>
            </a:r>
            <a:r>
              <a:rPr lang="tr-TR" sz="1400" b="1" u="sng" dirty="0" err="1" smtClean="0">
                <a:solidFill>
                  <a:schemeClr val="bg1"/>
                </a:solidFill>
                <a:latin typeface="+mn-lt"/>
              </a:rPr>
              <a:t>partners</a:t>
            </a:r>
            <a:endParaRPr lang="tr-TR" sz="1400" b="1" u="sng" dirty="0" smtClean="0">
              <a:solidFill>
                <a:schemeClr val="bg1"/>
              </a:solidFill>
              <a:latin typeface="+mn-lt"/>
            </a:endParaRPr>
          </a:p>
          <a:p>
            <a:pPr defTabSz="914400"/>
            <a:endParaRPr lang="tr-TR" sz="1400" b="1" u="sng" dirty="0">
              <a:solidFill>
                <a:schemeClr val="bg1"/>
              </a:solidFill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400" b="1" u="sng" dirty="0" smtClean="0">
                <a:solidFill>
                  <a:schemeClr val="bg1"/>
                </a:solidFill>
                <a:latin typeface="+mn-lt"/>
              </a:rPr>
              <a:t>International </a:t>
            </a:r>
            <a:r>
              <a:rPr lang="tr-TR" sz="1400" b="1" u="sng" dirty="0" err="1" smtClean="0">
                <a:solidFill>
                  <a:schemeClr val="bg1"/>
                </a:solidFill>
                <a:latin typeface="+mn-lt"/>
              </a:rPr>
              <a:t>Community</a:t>
            </a:r>
            <a:r>
              <a:rPr lang="tr-TR" sz="1400" b="1" u="sng" dirty="0" smtClean="0">
                <a:solidFill>
                  <a:schemeClr val="bg1"/>
                </a:solidFill>
                <a:latin typeface="+mn-lt"/>
              </a:rPr>
              <a:t> / International </a:t>
            </a:r>
            <a:r>
              <a:rPr lang="tr-TR" sz="1400" b="1" u="sng" dirty="0" err="1">
                <a:solidFill>
                  <a:schemeClr val="bg1"/>
                </a:solidFill>
                <a:latin typeface="+mn-lt"/>
              </a:rPr>
              <a:t>student</a:t>
            </a:r>
            <a:r>
              <a:rPr lang="tr-TR" sz="1400" b="1" u="sng" dirty="0">
                <a:solidFill>
                  <a:schemeClr val="bg1"/>
                </a:solidFill>
                <a:latin typeface="+mn-lt"/>
              </a:rPr>
              <a:t> profile</a:t>
            </a:r>
            <a:r>
              <a:rPr lang="en-GB" sz="2000" b="1" u="sng" dirty="0"/>
              <a:t/>
            </a:r>
            <a:br>
              <a:rPr lang="en-GB" sz="2000" b="1" u="sng" dirty="0"/>
            </a:br>
            <a:r>
              <a:rPr lang="tr-TR" sz="1200" i="1" dirty="0" smtClean="0">
                <a:solidFill>
                  <a:schemeClr val="bg1"/>
                </a:solidFill>
              </a:rPr>
              <a:t>United </a:t>
            </a:r>
            <a:r>
              <a:rPr lang="tr-TR" sz="1200" i="1" dirty="0" err="1" smtClean="0">
                <a:solidFill>
                  <a:schemeClr val="bg1"/>
                </a:solidFill>
              </a:rPr>
              <a:t>Kingdom</a:t>
            </a:r>
            <a:r>
              <a:rPr lang="tr-TR" sz="1200" i="1" dirty="0" smtClean="0">
                <a:solidFill>
                  <a:schemeClr val="bg1"/>
                </a:solidFill>
              </a:rPr>
              <a:t>, Germany, Iran, Pakistan, </a:t>
            </a:r>
            <a:r>
              <a:rPr lang="tr-TR" sz="1200" i="1" dirty="0" err="1" smtClean="0">
                <a:solidFill>
                  <a:schemeClr val="bg1"/>
                </a:solidFill>
              </a:rPr>
              <a:t>Morrocco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Korea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Nigeria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Ghana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Bulgaria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Spain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Italy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Belgium</a:t>
            </a:r>
            <a:r>
              <a:rPr lang="tr-TR" sz="1200" i="1" dirty="0" smtClean="0">
                <a:solidFill>
                  <a:schemeClr val="bg1"/>
                </a:solidFill>
              </a:rPr>
              <a:t>, United </a:t>
            </a:r>
            <a:r>
              <a:rPr lang="tr-TR" sz="1200" i="1" dirty="0" err="1" smtClean="0">
                <a:solidFill>
                  <a:schemeClr val="bg1"/>
                </a:solidFill>
              </a:rPr>
              <a:t>States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Lithuania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Serbia</a:t>
            </a:r>
            <a:r>
              <a:rPr lang="tr-TR" sz="1200" i="1" dirty="0" smtClean="0">
                <a:solidFill>
                  <a:schemeClr val="bg1"/>
                </a:solidFill>
              </a:rPr>
              <a:t>, Georgia, Poland, </a:t>
            </a:r>
            <a:r>
              <a:rPr lang="tr-TR" sz="1200" i="1" dirty="0" err="1" smtClean="0">
                <a:solidFill>
                  <a:schemeClr val="bg1"/>
                </a:solidFill>
              </a:rPr>
              <a:t>Canada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Turkmenistan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Malaysia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Croatia</a:t>
            </a:r>
            <a:r>
              <a:rPr lang="tr-TR" sz="1200" i="1" dirty="0" smtClean="0">
                <a:solidFill>
                  <a:schemeClr val="bg1"/>
                </a:solidFill>
              </a:rPr>
              <a:t>, Kenya, </a:t>
            </a:r>
            <a:r>
              <a:rPr lang="tr-TR" sz="1200" i="1" dirty="0" err="1" smtClean="0">
                <a:solidFill>
                  <a:schemeClr val="bg1"/>
                </a:solidFill>
              </a:rPr>
              <a:t>Azerbaijan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Kazakhstan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Uzbekistan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Egypt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Canada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Chile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Lebanon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Syria</a:t>
            </a:r>
            <a:r>
              <a:rPr lang="tr-TR" sz="1200" i="1" dirty="0" smtClean="0">
                <a:solidFill>
                  <a:schemeClr val="bg1"/>
                </a:solidFill>
              </a:rPr>
              <a:t>, </a:t>
            </a:r>
            <a:r>
              <a:rPr lang="tr-TR" sz="1200" i="1" dirty="0" err="1" smtClean="0">
                <a:solidFill>
                  <a:schemeClr val="bg1"/>
                </a:solidFill>
              </a:rPr>
              <a:t>Australia</a:t>
            </a:r>
            <a:r>
              <a:rPr lang="tr-TR" sz="1200" i="1" dirty="0" smtClean="0">
                <a:solidFill>
                  <a:schemeClr val="bg1"/>
                </a:solidFill>
              </a:rPr>
              <a:t> </a:t>
            </a:r>
            <a:r>
              <a:rPr lang="tr-TR" sz="1200" i="1" dirty="0" err="1" smtClean="0">
                <a:solidFill>
                  <a:schemeClr val="bg1"/>
                </a:solidFill>
              </a:rPr>
              <a:t>etc</a:t>
            </a:r>
            <a:r>
              <a:rPr lang="tr-TR" sz="1200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tr-TR" sz="1200" i="1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200" b="1" dirty="0" smtClean="0">
                <a:solidFill>
                  <a:schemeClr val="bg1"/>
                </a:solidFill>
              </a:rPr>
              <a:t>300 International </a:t>
            </a:r>
            <a:r>
              <a:rPr lang="tr-TR" sz="1200" b="1" dirty="0" err="1">
                <a:solidFill>
                  <a:schemeClr val="bg1"/>
                </a:solidFill>
              </a:rPr>
              <a:t>S</a:t>
            </a:r>
            <a:r>
              <a:rPr lang="tr-TR" sz="1200" b="1" dirty="0" err="1" smtClean="0">
                <a:solidFill>
                  <a:schemeClr val="bg1"/>
                </a:solidFill>
              </a:rPr>
              <a:t>tudents</a:t>
            </a:r>
            <a:r>
              <a:rPr lang="tr-TR" sz="12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tr-TR" sz="1200" b="1" dirty="0" smtClean="0">
                <a:solidFill>
                  <a:schemeClr val="bg1"/>
                </a:solidFill>
              </a:rPr>
              <a:t>130 Erasmus </a:t>
            </a:r>
            <a:r>
              <a:rPr lang="tr-TR" sz="1200" b="1" dirty="0" err="1" smtClean="0">
                <a:solidFill>
                  <a:schemeClr val="bg1"/>
                </a:solidFill>
              </a:rPr>
              <a:t>Incoming</a:t>
            </a:r>
            <a:r>
              <a:rPr lang="tr-TR" sz="1200" b="1" dirty="0" smtClean="0">
                <a:solidFill>
                  <a:schemeClr val="bg1"/>
                </a:solidFill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</a:rPr>
              <a:t>Students</a:t>
            </a:r>
            <a:endParaRPr lang="tr-T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rgbClr val="FFFF00"/>
              </a:solidFill>
            </a:endParaRP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Visit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 smtClean="0">
                <a:solidFill>
                  <a:schemeClr val="bg1"/>
                </a:solidFill>
              </a:rPr>
              <a:t>websites</a:t>
            </a:r>
            <a:r>
              <a:rPr lang="tr-TR" sz="1600" u="sng" dirty="0" smtClean="0">
                <a:solidFill>
                  <a:schemeClr val="bg1"/>
                </a:solidFill>
              </a:rPr>
              <a:t> </a:t>
            </a:r>
            <a:r>
              <a:rPr lang="tr-TR" sz="1600" u="sng" dirty="0" err="1" smtClean="0">
                <a:solidFill>
                  <a:schemeClr val="bg1"/>
                </a:solidFill>
              </a:rPr>
              <a:t>for</a:t>
            </a:r>
            <a:r>
              <a:rPr lang="tr-TR" sz="1600" u="sng" dirty="0" smtClean="0">
                <a:solidFill>
                  <a:schemeClr val="bg1"/>
                </a:solidFill>
              </a:rPr>
              <a:t> </a:t>
            </a:r>
            <a:r>
              <a:rPr lang="tr-TR" sz="1600" u="sng" dirty="0" err="1" smtClean="0">
                <a:solidFill>
                  <a:schemeClr val="bg1"/>
                </a:solidFill>
              </a:rPr>
              <a:t>more</a:t>
            </a:r>
            <a:r>
              <a:rPr lang="tr-TR" sz="1600" u="sng" dirty="0" smtClean="0">
                <a:solidFill>
                  <a:schemeClr val="bg1"/>
                </a:solidFill>
              </a:rPr>
              <a:t> </a:t>
            </a:r>
            <a:r>
              <a:rPr lang="tr-TR" sz="1600" u="sng" dirty="0" err="1" smtClean="0">
                <a:solidFill>
                  <a:schemeClr val="bg1"/>
                </a:solidFill>
              </a:rPr>
              <a:t>information</a:t>
            </a:r>
            <a:endParaRPr lang="tr-TR" sz="16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</a:rPr>
              <a:t>http://international.yasar.edu.tr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</a:rPr>
              <a:t>http://erasmus.yasar.edu.tr</a:t>
            </a:r>
            <a:endParaRPr lang="tr-TR" sz="1400" dirty="0">
              <a:solidFill>
                <a:schemeClr val="bg1"/>
              </a:solidFill>
            </a:endParaRPr>
          </a:p>
          <a:p>
            <a:pPr defTabSz="914400"/>
            <a:endParaRPr lang="tr-TR" b="1" u="sng" dirty="0" smtClean="0">
              <a:solidFill>
                <a:schemeClr val="bg2"/>
              </a:solidFill>
              <a:latin typeface="Calibri" pitchFamily="34" charset="0"/>
            </a:endParaRPr>
          </a:p>
          <a:p>
            <a:pPr defTabSz="914400"/>
            <a:endParaRPr lang="tr-TR" sz="1200" dirty="0" smtClean="0">
              <a:solidFill>
                <a:srgbClr val="DDDDDD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endParaRPr lang="tr-TR" sz="1400" dirty="0" smtClean="0">
              <a:solidFill>
                <a:srgbClr val="DDDDDD"/>
              </a:solidFill>
            </a:endParaRPr>
          </a:p>
          <a:p>
            <a:pPr defTabSz="914400"/>
            <a:endParaRPr lang="tr-TR" sz="1600" dirty="0">
              <a:solidFill>
                <a:schemeClr val="bg1"/>
              </a:solidFill>
              <a:latin typeface="Calibri" pitchFamily="34" charset="0"/>
            </a:endParaRPr>
          </a:p>
          <a:p>
            <a:pPr defTabSz="914400"/>
            <a:endParaRPr lang="tr-TR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6" name="Picture 2" descr="https://encrypted-tbn2.google.com/images?q=tbn:ANd9GcRnDJ87_cnCyYPakej1aNnzW2P1bMMOvIYEn9QVSVmEgUplVFqx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6900" y="149595"/>
            <a:ext cx="1230115" cy="11923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Professional </a:t>
            </a:r>
            <a:r>
              <a:rPr lang="tr-TR" sz="3200" b="1" dirty="0" err="1" smtClean="0">
                <a:solidFill>
                  <a:schemeClr val="bg1"/>
                </a:solidFill>
              </a:rPr>
              <a:t>Duties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tr-TR" sz="2400" b="1" i="1" dirty="0" smtClean="0">
                <a:solidFill>
                  <a:schemeClr val="bg1"/>
                </a:solidFill>
              </a:rPr>
              <a:t>Merve Ürkmeyen</a:t>
            </a:r>
            <a:r>
              <a:rPr lang="tr-TR" sz="2000" dirty="0" smtClean="0">
                <a:solidFill>
                  <a:schemeClr val="bg1"/>
                </a:solidFill>
              </a:rPr>
              <a:t>, Erasmus </a:t>
            </a:r>
            <a:r>
              <a:rPr lang="tr-TR" sz="2000" dirty="0" err="1" smtClean="0">
                <a:solidFill>
                  <a:schemeClr val="bg1"/>
                </a:solidFill>
              </a:rPr>
              <a:t>Institutional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Coordinator</a:t>
            </a:r>
            <a:r>
              <a:rPr lang="tr-TR" sz="2000" dirty="0" smtClean="0">
                <a:solidFill>
                  <a:schemeClr val="bg1"/>
                </a:solidFill>
              </a:rPr>
              <a:t> / International </a:t>
            </a:r>
            <a:r>
              <a:rPr lang="tr-TR" sz="2000" dirty="0" err="1" smtClean="0">
                <a:solidFill>
                  <a:schemeClr val="bg1"/>
                </a:solidFill>
              </a:rPr>
              <a:t>Education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Expert</a:t>
            </a:r>
            <a:endParaRPr lang="tr-TR" sz="20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Outgoing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Study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Students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Incoming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Staff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Partnerships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endParaRPr lang="tr-TR" sz="1600" dirty="0" smtClean="0">
              <a:solidFill>
                <a:schemeClr val="bg1"/>
              </a:solidFill>
            </a:endParaRPr>
          </a:p>
          <a:p>
            <a:r>
              <a:rPr lang="tr-TR" sz="2400" b="1" i="1" dirty="0" smtClean="0">
                <a:solidFill>
                  <a:schemeClr val="bg1"/>
                </a:solidFill>
              </a:rPr>
              <a:t>Melike Olcaytürk</a:t>
            </a:r>
            <a:r>
              <a:rPr lang="tr-TR" sz="2000" dirty="0" smtClean="0">
                <a:solidFill>
                  <a:schemeClr val="bg1"/>
                </a:solidFill>
              </a:rPr>
              <a:t>, International </a:t>
            </a:r>
            <a:r>
              <a:rPr lang="tr-TR" sz="2000" dirty="0" err="1" smtClean="0">
                <a:solidFill>
                  <a:schemeClr val="bg1"/>
                </a:solidFill>
              </a:rPr>
              <a:t>Education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Officer</a:t>
            </a:r>
            <a:endParaRPr lang="tr-TR" sz="20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Outgoing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Placement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Students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Outgoing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Staff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endParaRPr lang="tr-TR" sz="1600" dirty="0" smtClean="0">
              <a:solidFill>
                <a:schemeClr val="bg1"/>
              </a:solidFill>
            </a:endParaRPr>
          </a:p>
          <a:p>
            <a:pPr lvl="1"/>
            <a:endParaRPr lang="tr-TR" sz="1600" dirty="0" smtClean="0">
              <a:solidFill>
                <a:schemeClr val="bg1"/>
              </a:solidFill>
            </a:endParaRPr>
          </a:p>
          <a:p>
            <a:r>
              <a:rPr lang="tr-TR" sz="2400" b="1" i="1" dirty="0" smtClean="0">
                <a:solidFill>
                  <a:schemeClr val="bg1"/>
                </a:solidFill>
              </a:rPr>
              <a:t>Beti Barki</a:t>
            </a:r>
            <a:r>
              <a:rPr lang="tr-TR" sz="2000" dirty="0" smtClean="0">
                <a:solidFill>
                  <a:schemeClr val="bg1"/>
                </a:solidFill>
              </a:rPr>
              <a:t>, </a:t>
            </a:r>
            <a:r>
              <a:rPr lang="tr-TR" sz="2000" dirty="0">
                <a:solidFill>
                  <a:schemeClr val="bg1"/>
                </a:solidFill>
              </a:rPr>
              <a:t>International </a:t>
            </a:r>
            <a:r>
              <a:rPr lang="tr-TR" sz="2000" dirty="0" err="1">
                <a:solidFill>
                  <a:schemeClr val="bg1"/>
                </a:solidFill>
              </a:rPr>
              <a:t>Education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Officer</a:t>
            </a:r>
            <a:endParaRPr lang="tr-TR" sz="2000" dirty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Incoming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Study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Students</a:t>
            </a:r>
            <a:endParaRPr lang="tr-TR" sz="1600" dirty="0" smtClean="0">
              <a:solidFill>
                <a:schemeClr val="bg1"/>
              </a:solidFill>
            </a:endParaRPr>
          </a:p>
          <a:p>
            <a:pPr lvl="1"/>
            <a:r>
              <a:rPr lang="tr-TR" sz="1600" dirty="0" smtClean="0">
                <a:solidFill>
                  <a:schemeClr val="bg1"/>
                </a:solidFill>
              </a:rPr>
              <a:t>Erasmus </a:t>
            </a:r>
            <a:r>
              <a:rPr lang="tr-TR" sz="1600" dirty="0" err="1" smtClean="0">
                <a:solidFill>
                  <a:schemeClr val="bg1"/>
                </a:solidFill>
              </a:rPr>
              <a:t>Incoming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Placement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Students</a:t>
            </a:r>
            <a:endParaRPr lang="tr-TR" sz="1600" dirty="0" smtClean="0">
              <a:solidFill>
                <a:schemeClr val="bg1"/>
              </a:solidFill>
            </a:endParaRPr>
          </a:p>
          <a:p>
            <a:endParaRPr lang="tr-T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5" y="1484784"/>
            <a:ext cx="1203707" cy="16865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5" y="5157192"/>
            <a:ext cx="1362145" cy="144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0" y="3212976"/>
            <a:ext cx="1617033" cy="1875758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7" name="Picture 3" descr="Y:\Promotional Material\Logolar\beyaz 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9" y="65542"/>
            <a:ext cx="902785" cy="8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3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156</Words>
  <Application>Microsoft Office PowerPoint</Application>
  <PresentationFormat>Ekran Gösterisi (4:3)</PresentationFormat>
  <Paragraphs>70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ヒラギノ角ゴ Pro W3</vt:lpstr>
      <vt:lpstr>Ofis Teması</vt:lpstr>
      <vt:lpstr>PowerPoint Sunusu</vt:lpstr>
      <vt:lpstr>International Office</vt:lpstr>
      <vt:lpstr>Professional Duties</vt:lpstr>
    </vt:vector>
  </TitlesOfParts>
  <Company>yaşar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Buraya başlıklar gelecek…</dc:title>
  <dc:creator>ceylan</dc:creator>
  <cp:lastModifiedBy>Merve Ürkmeyen</cp:lastModifiedBy>
  <cp:revision>700</cp:revision>
  <dcterms:created xsi:type="dcterms:W3CDTF">2009-10-14T12:21:33Z</dcterms:created>
  <dcterms:modified xsi:type="dcterms:W3CDTF">2016-05-02T14:25:52Z</dcterms:modified>
</cp:coreProperties>
</file>