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8" r:id="rId3"/>
    <p:sldId id="267" r:id="rId4"/>
    <p:sldId id="270" r:id="rId5"/>
    <p:sldId id="277" r:id="rId6"/>
    <p:sldId id="278" r:id="rId7"/>
    <p:sldId id="279" r:id="rId8"/>
    <p:sldId id="275" r:id="rId9"/>
    <p:sldId id="271" r:id="rId10"/>
    <p:sldId id="274" r:id="rId11"/>
    <p:sldId id="282" r:id="rId12"/>
    <p:sldId id="256" r:id="rId13"/>
    <p:sldId id="263" r:id="rId14"/>
    <p:sldId id="284" r:id="rId15"/>
    <p:sldId id="257" r:id="rId16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9F0926"/>
    <a:srgbClr val="CCCCCC"/>
    <a:srgbClr val="999999"/>
    <a:srgbClr val="000000"/>
    <a:srgbClr val="58A618"/>
    <a:srgbClr val="3D3D3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1969" autoAdjust="0"/>
  </p:normalViewPr>
  <p:slideViewPr>
    <p:cSldViewPr>
      <p:cViewPr>
        <p:scale>
          <a:sx n="78" d="100"/>
          <a:sy n="78" d="100"/>
        </p:scale>
        <p:origin x="-102" y="-978"/>
      </p:cViewPr>
      <p:guideLst>
        <p:guide orient="horz"/>
        <p:guide orient="horz" pos="3806"/>
        <p:guide orient="horz" pos="3699"/>
        <p:guide orient="horz" pos="271"/>
        <p:guide orient="horz" pos="2173"/>
        <p:guide pos="2880"/>
        <p:guide/>
        <p:guide pos="350"/>
        <p:guide pos="5616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77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recio\Dropbox\JA%20Home\Erasmus%20PAS\ERASMUS%20PAS%202016\Riga\Presentations\University%20budgets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ES"/>
              <a:t>Annual budget 2016 (Thousands €)</a:t>
            </a:r>
          </a:p>
        </c:rich>
      </c:tx>
      <c:layout>
        <c:manualLayout>
          <c:xMode val="edge"/>
          <c:yMode val="edge"/>
          <c:x val="0.31811609843185851"/>
          <c:y val="5.1687683293867005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3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1362964147248107E-2"/>
          <c:y val="4.1530652189258756E-2"/>
          <c:w val="0.90773092449738202"/>
          <c:h val="0.788727130380096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'2016'!$C$5</c:f>
              <c:strCache>
                <c:ptCount val="1"/>
                <c:pt idx="0">
                  <c:v>€'000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'2016'!$B$6:$B$11</c:f>
              <c:strCache>
                <c:ptCount val="6"/>
                <c:pt idx="0">
                  <c:v>Universidad Complutense  Madrid</c:v>
                </c:pt>
                <c:pt idx="1">
                  <c:v>Polytechnical University of Madrid</c:v>
                </c:pt>
                <c:pt idx="2">
                  <c:v>Polytechnic University of Valencia</c:v>
                </c:pt>
                <c:pt idx="3">
                  <c:v>University of Bremen</c:v>
                </c:pt>
                <c:pt idx="4">
                  <c:v>University of Iceland</c:v>
                </c:pt>
                <c:pt idx="5">
                  <c:v>University of La Rioja</c:v>
                </c:pt>
              </c:strCache>
            </c:strRef>
          </c:cat>
          <c:val>
            <c:numRef>
              <c:f>'2016'!$C$6:$C$11</c:f>
              <c:numCache>
                <c:formatCode>#,##0</c:formatCode>
                <c:ptCount val="6"/>
                <c:pt idx="0">
                  <c:v>538500</c:v>
                </c:pt>
                <c:pt idx="1">
                  <c:v>346070.98209</c:v>
                </c:pt>
                <c:pt idx="2">
                  <c:v>309291.21030000009</c:v>
                </c:pt>
                <c:pt idx="3">
                  <c:v>300000</c:v>
                </c:pt>
                <c:pt idx="4">
                  <c:v>114845</c:v>
                </c:pt>
                <c:pt idx="5">
                  <c:v>41787.356000000007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C-4B3C-BE57-C760FCF7C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688960"/>
        <c:axId val="51690496"/>
        <c:axId val="0"/>
      </c:bar3DChart>
      <c:catAx>
        <c:axId val="516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90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169049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1688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5E8FE9A8-FF2E-4CE2-A359-DACDF27E3A3E}" type="datetime1">
              <a:rPr lang="es-ES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E6363CD0-00BF-4FA3-954B-3D7B51F24A3E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3612258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367809D0-A24D-4784-9B2C-FC282069686C}" type="datetime1">
              <a:rPr lang="es-ES"/>
              <a:pPr>
                <a:defRPr/>
              </a:pPr>
              <a:t>11/11/2016</a:t>
            </a:fld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D604A51D-A612-44C8-B9CF-CCDEF6D9DE59}" type="slidenum">
              <a:rPr lang="en-GB" altLang="es-ES"/>
              <a:pPr>
                <a:defRPr/>
              </a:pPr>
              <a:t>‹#›</a:t>
            </a:fld>
            <a:endParaRPr lang="en-GB" altLang="es-ES"/>
          </a:p>
        </p:txBody>
      </p:sp>
    </p:spTree>
    <p:extLst>
      <p:ext uri="{BB962C8B-B14F-4D97-AF65-F5344CB8AC3E}">
        <p14:creationId xmlns:p14="http://schemas.microsoft.com/office/powerpoint/2010/main" val="21740042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0724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2DB3E8-FACF-4E21-BC6F-0F52EF78296C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0725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BEB82D2-5BFF-461D-84FA-A9B23BE8FFA0}" type="slidenum">
              <a:rPr lang="en-GB" altLang="es-ES"/>
              <a:pPr>
                <a:spcBef>
                  <a:spcPct val="0"/>
                </a:spcBef>
              </a:pPr>
              <a:t>1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9940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9C9475-1B3A-4974-A642-E77EA40654C3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9941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FE05B9-98B6-4B85-B092-29E4AE8A7EFB}" type="slidenum">
              <a:rPr lang="en-GB" altLang="es-ES"/>
              <a:pPr>
                <a:spcBef>
                  <a:spcPct val="0"/>
                </a:spcBef>
              </a:pPr>
              <a:t>13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40964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23AAB4-516D-4F81-856D-9178B3D12A34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40965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31E717-764C-47EE-B8FE-57B6661C2745}" type="slidenum">
              <a:rPr lang="en-GB" altLang="es-ES"/>
              <a:pPr>
                <a:spcBef>
                  <a:spcPct val="0"/>
                </a:spcBef>
              </a:pPr>
              <a:t>15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1748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FE1A7D-FA8E-4270-A9CD-75D2D64796D7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1749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6BE21F-EB5D-46B9-9597-856652FE1A89}" type="slidenum">
              <a:rPr lang="en-GB" altLang="es-ES"/>
              <a:pPr>
                <a:spcBef>
                  <a:spcPct val="0"/>
                </a:spcBef>
              </a:pPr>
              <a:t>2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2772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95D21E-AA0F-43DA-A76B-2C9A63284FA4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2773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EA8D9C-E4A5-456D-834A-20EFBB1646AA}" type="slidenum">
              <a:rPr lang="en-GB" altLang="es-ES"/>
              <a:pPr>
                <a:spcBef>
                  <a:spcPct val="0"/>
                </a:spcBef>
              </a:pPr>
              <a:t>3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3796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CA3665-8391-43DB-82ED-818D74B1A72B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3797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917784-9302-4B99-A6EE-86C79C1B10AC}" type="slidenum">
              <a:rPr lang="en-GB" altLang="es-ES"/>
              <a:pPr>
                <a:spcBef>
                  <a:spcPct val="0"/>
                </a:spcBef>
              </a:pPr>
              <a:t>4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You’ll be able to taste wine, food, and more wine, and more food..</a:t>
            </a:r>
          </a:p>
        </p:txBody>
      </p:sp>
      <p:sp>
        <p:nvSpPr>
          <p:cNvPr id="34820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383372-EAA0-4ADC-B16D-489B0A66C327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4821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317DE3F-E1F2-4CF1-8292-28D260644A2D}" type="slidenum">
              <a:rPr lang="en-GB" altLang="es-ES"/>
              <a:pPr>
                <a:spcBef>
                  <a:spcPct val="0"/>
                </a:spcBef>
              </a:pPr>
              <a:t>7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5844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859471-BA1D-4C57-A8BB-B004C37AACA2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5845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72DBE0-9544-4073-9E78-8BA61A44FC9D}" type="slidenum">
              <a:rPr lang="en-GB" altLang="es-ES"/>
              <a:pPr>
                <a:spcBef>
                  <a:spcPct val="0"/>
                </a:spcBef>
              </a:pPr>
              <a:t>9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6868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006A44-E842-4A75-96F0-65F560C17E53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6869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6A063AC-0204-4575-A7D8-71D78C2D5A18}" type="slidenum">
              <a:rPr lang="en-GB" altLang="es-ES"/>
              <a:pPr>
                <a:spcBef>
                  <a:spcPct val="0"/>
                </a:spcBef>
              </a:pPr>
              <a:t>10</a:t>
            </a:fld>
            <a:endParaRPr lang="en-GB" alt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mtClean="0"/>
              <a:t>Cannot give you an insight of how products are managed, I can only explain the budgetary / finantial part of it.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  <p:sp>
        <p:nvSpPr>
          <p:cNvPr id="38916" name="Marcador de fecha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0CDEE6-F61B-422E-8956-4D48D734EB80}" type="datetime1">
              <a:rPr lang="es-ES" altLang="es-ES" smtClean="0"/>
              <a:pPr>
                <a:spcBef>
                  <a:spcPct val="0"/>
                </a:spcBef>
              </a:pPr>
              <a:t>11/11/2016</a:t>
            </a:fld>
            <a:endParaRPr lang="en-GB" altLang="es-ES" smtClean="0"/>
          </a:p>
        </p:txBody>
      </p:sp>
      <p:sp>
        <p:nvSpPr>
          <p:cNvPr id="38917" name="Marcador de número de diapositiva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E98354-8BA8-4A14-8E58-533F2C548691}" type="slidenum">
              <a:rPr lang="en-GB" altLang="es-ES"/>
              <a:pPr>
                <a:spcBef>
                  <a:spcPct val="0"/>
                </a:spcBef>
              </a:pPr>
              <a:t>12</a:t>
            </a:fld>
            <a:endParaRPr lang="en-GB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Portada_institucional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66738" y="5084763"/>
            <a:ext cx="79660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495825" y="5085184"/>
            <a:ext cx="7843837" cy="523695"/>
          </a:xfrm>
          <a:prstGeom prst="rect">
            <a:avLst/>
          </a:prstGeom>
          <a:extLst/>
        </p:spPr>
        <p:txBody>
          <a:bodyPr/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noProof="0" dirty="0" smtClean="0"/>
              <a:t>Clic para editar título</a:t>
            </a:r>
            <a:endParaRPr lang="en-AU" noProof="0" dirty="0" smtClean="0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65675" y="5616359"/>
            <a:ext cx="7773987" cy="426575"/>
          </a:xfrm>
          <a:extLst/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err="1" smtClean="0"/>
              <a:t>Haga</a:t>
            </a:r>
            <a:r>
              <a:rPr lang="en-AU" noProof="0" dirty="0" smtClean="0"/>
              <a:t> </a:t>
            </a:r>
            <a:r>
              <a:rPr lang="en-AU" noProof="0" dirty="0" err="1" smtClean="0"/>
              <a:t>clic</a:t>
            </a:r>
            <a:r>
              <a:rPr lang="en-AU" noProof="0" dirty="0" smtClean="0"/>
              <a:t> </a:t>
            </a:r>
            <a:r>
              <a:rPr lang="en-AU" noProof="0" dirty="0" err="1" smtClean="0"/>
              <a:t>para</a:t>
            </a:r>
            <a:r>
              <a:rPr lang="en-AU" noProof="0" dirty="0" smtClean="0"/>
              <a:t> </a:t>
            </a:r>
            <a:r>
              <a:rPr lang="en-AU" noProof="0" dirty="0" err="1" smtClean="0"/>
              <a:t>modificar</a:t>
            </a:r>
            <a:r>
              <a:rPr lang="en-AU" noProof="0" dirty="0" smtClean="0"/>
              <a:t> el </a:t>
            </a:r>
            <a:r>
              <a:rPr lang="en-AU" noProof="0" dirty="0" err="1" smtClean="0"/>
              <a:t>estilo</a:t>
            </a:r>
            <a:r>
              <a:rPr lang="en-AU" noProof="0" dirty="0" smtClean="0"/>
              <a:t> de </a:t>
            </a:r>
            <a:r>
              <a:rPr lang="en-AU" noProof="0" dirty="0" err="1" smtClean="0"/>
              <a:t>subtítulo</a:t>
            </a:r>
            <a:r>
              <a:rPr lang="en-AU" noProof="0" dirty="0" smtClean="0"/>
              <a:t> del </a:t>
            </a:r>
            <a:r>
              <a:rPr lang="en-AU" noProof="0" dirty="0" err="1" smtClean="0"/>
              <a:t>patrón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105675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228600" y="1073150"/>
            <a:ext cx="8686800" cy="2283842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8600" y="3501008"/>
            <a:ext cx="8686800" cy="2371155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DD37F2-AF57-48E8-871A-6D3B169BB5CC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C90F2B2D-3E35-4EA9-A8FE-31B430786F61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383617624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228600" y="1073150"/>
            <a:ext cx="4267200" cy="479901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imágenes prediseñadas 3"/>
          <p:cNvSpPr>
            <a:spLocks noGrp="1"/>
          </p:cNvSpPr>
          <p:nvPr>
            <p:ph type="clipArt" sz="half" idx="2"/>
          </p:nvPr>
        </p:nvSpPr>
        <p:spPr>
          <a:xfrm>
            <a:off x="4648200" y="1073150"/>
            <a:ext cx="4267200" cy="479901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EE03E2-830B-4461-98A8-CA087D10490F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34A322FC-51FA-4166-9892-2D79E9627FBC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104283676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228600" y="1073150"/>
            <a:ext cx="4267200" cy="479901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73150"/>
            <a:ext cx="4267200" cy="479901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FF60D-DAB3-44F7-8CD3-9E9364BA2CB5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F2F79D31-5E1B-483B-AD9B-41A8DEF83221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60710741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 descr="Portada_fot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588963" y="3429000"/>
            <a:ext cx="7966075" cy="412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05684" y="3449638"/>
            <a:ext cx="7843837" cy="523695"/>
          </a:xfrm>
          <a:prstGeom prst="rect">
            <a:avLst/>
          </a:prstGeom>
          <a:extLst/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es-ES_tradnl" noProof="0" dirty="0" smtClean="0"/>
              <a:t>Clic para editar título</a:t>
            </a:r>
            <a:endParaRPr lang="en-AU" noProof="0" dirty="0" smtClean="0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2623" y="3980813"/>
            <a:ext cx="7773987" cy="426575"/>
          </a:xfrm>
          <a:extLst/>
        </p:spPr>
        <p:txBody>
          <a:bodyPr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AU" noProof="0" dirty="0" err="1" smtClean="0"/>
              <a:t>Haga</a:t>
            </a:r>
            <a:r>
              <a:rPr lang="en-AU" noProof="0" dirty="0" smtClean="0"/>
              <a:t> </a:t>
            </a:r>
            <a:r>
              <a:rPr lang="en-AU" noProof="0" dirty="0" err="1" smtClean="0"/>
              <a:t>clic</a:t>
            </a:r>
            <a:r>
              <a:rPr lang="en-AU" noProof="0" dirty="0" smtClean="0"/>
              <a:t> </a:t>
            </a:r>
            <a:r>
              <a:rPr lang="en-AU" noProof="0" dirty="0" err="1" smtClean="0"/>
              <a:t>para</a:t>
            </a:r>
            <a:r>
              <a:rPr lang="en-AU" noProof="0" dirty="0" smtClean="0"/>
              <a:t> </a:t>
            </a:r>
            <a:r>
              <a:rPr lang="en-AU" noProof="0" dirty="0" err="1" smtClean="0"/>
              <a:t>modificar</a:t>
            </a:r>
            <a:r>
              <a:rPr lang="en-AU" noProof="0" dirty="0" smtClean="0"/>
              <a:t> el </a:t>
            </a:r>
            <a:r>
              <a:rPr lang="en-AU" noProof="0" dirty="0" err="1" smtClean="0"/>
              <a:t>estilo</a:t>
            </a:r>
            <a:r>
              <a:rPr lang="en-AU" noProof="0" dirty="0" smtClean="0"/>
              <a:t> de </a:t>
            </a:r>
            <a:r>
              <a:rPr lang="en-AU" noProof="0" dirty="0" err="1" smtClean="0"/>
              <a:t>subtítulo</a:t>
            </a:r>
            <a:r>
              <a:rPr lang="en-AU" noProof="0" dirty="0" smtClean="0"/>
              <a:t> del </a:t>
            </a:r>
            <a:r>
              <a:rPr lang="en-AU" noProof="0" dirty="0" err="1" smtClean="0"/>
              <a:t>patrón</a:t>
            </a:r>
            <a:endParaRPr lang="en-AU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2037330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073150"/>
            <a:ext cx="8686800" cy="4804122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777D2-CB17-414D-BF8B-426C6865AD22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DBD0307C-A4CB-4128-9047-5379E74081C3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25543470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228600" y="3789363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600" y="4221088"/>
            <a:ext cx="8686800" cy="2578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28672" y="3789040"/>
            <a:ext cx="8147248" cy="432048"/>
          </a:xfrm>
          <a:prstGeom prst="rect">
            <a:avLst/>
          </a:prstGeom>
        </p:spPr>
        <p:txBody>
          <a:bodyPr vert="horz"/>
          <a:lstStyle>
            <a:lvl1pPr>
              <a:defRPr b="1"/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810F21-E621-486B-8146-59E22A19B2C2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CE5F8497-3C11-4904-8024-29A82CB11050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2777160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1001714"/>
            <a:ext cx="4267200" cy="4870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001714"/>
            <a:ext cx="4267200" cy="4870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7CDE6-1970-422C-808C-968599ACC790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8EB70EC7-4B00-403D-9AAF-6D443DC11E64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26779786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8600" y="1001713"/>
            <a:ext cx="4268788" cy="639762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8600" y="1772816"/>
            <a:ext cx="4268788" cy="40993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001713"/>
            <a:ext cx="4270375" cy="639762"/>
          </a:xfrm>
        </p:spPr>
        <p:txBody>
          <a:bodyPr/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5" name="Marcador de contenido 3"/>
          <p:cNvSpPr>
            <a:spLocks noGrp="1"/>
          </p:cNvSpPr>
          <p:nvPr>
            <p:ph sz="half" idx="11"/>
          </p:nvPr>
        </p:nvSpPr>
        <p:spPr>
          <a:xfrm>
            <a:off x="4646612" y="1772816"/>
            <a:ext cx="4268788" cy="409934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3994EB-F9EE-48C4-AC8B-0BC83FD44008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F6611975-90CB-4C9F-854C-9CF9F0C055BC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257909363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8600" y="358775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uadroTexto 6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32032" y="358775"/>
            <a:ext cx="8783368" cy="34431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4C811-00E3-42AD-9393-A0C3F3BAE7BA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AF3FD314-C939-42A7-9C11-8C5017993581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336239964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5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DED5C1-AA6D-433A-B9B1-DC3C7FC42DD2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3692A836-6C4C-46FB-8F21-C2F7E9895280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26671781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Pie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057900"/>
            <a:ext cx="9144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 userDrawn="1"/>
        </p:nvSpPr>
        <p:spPr bwMode="auto">
          <a:xfrm>
            <a:off x="131763" y="5187950"/>
            <a:ext cx="8783637" cy="3444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>
              <a:defRPr/>
            </a:pPr>
            <a:r>
              <a:rPr lang="es-ES_tradnl" altLang="es-ES" smtClean="0">
                <a:solidFill>
                  <a:srgbClr val="9F0926"/>
                </a:solidFill>
                <a:latin typeface="Arial" panose="020B0604020202020204" pitchFamily="34" charset="0"/>
              </a:rPr>
              <a:t>Titulo editar título</a:t>
            </a:r>
            <a:endParaRPr lang="es-ES" altLang="es-ES" smtClean="0">
              <a:solidFill>
                <a:srgbClr val="9F0926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8600" y="5187950"/>
            <a:ext cx="868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CuadroTexto 8"/>
          <p:cNvSpPr txBox="1">
            <a:spLocks noChangeArrowheads="1"/>
          </p:cNvSpPr>
          <p:nvPr userDrawn="1"/>
        </p:nvSpPr>
        <p:spPr bwMode="auto">
          <a:xfrm>
            <a:off x="149225" y="6148388"/>
            <a:ext cx="1254125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ES" sz="1200" b="0" smtClean="0">
                <a:solidFill>
                  <a:srgbClr val="9F0926"/>
                </a:solidFill>
                <a:latin typeface="Arial" charset="0"/>
                <a:cs typeface="Arial" charset="0"/>
              </a:rPr>
              <a:t>www.unirioja.es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28600" y="430213"/>
            <a:ext cx="8686800" cy="45829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1"/>
          </p:nvPr>
        </p:nvSpPr>
        <p:spPr>
          <a:xfrm>
            <a:off x="228600" y="5619452"/>
            <a:ext cx="8686800" cy="2578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C217F9-4D5A-430D-A245-37597273CB56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CE2453EE-A4AC-4DD8-A087-6EF6CE70C029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</p:spTree>
    <p:extLst>
      <p:ext uri="{BB962C8B-B14F-4D97-AF65-F5344CB8AC3E}">
        <p14:creationId xmlns:p14="http://schemas.microsoft.com/office/powerpoint/2010/main" val="19746479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073150"/>
            <a:ext cx="8686800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s-ES" smtClean="0"/>
              <a:t>Haga clic para modificar el estilo de texto del patrón</a:t>
            </a:r>
          </a:p>
          <a:p>
            <a:pPr lvl="1"/>
            <a:r>
              <a:rPr lang="en-AU" altLang="es-ES" smtClean="0"/>
              <a:t>Segundo nivel</a:t>
            </a:r>
          </a:p>
          <a:p>
            <a:pPr lvl="2"/>
            <a:r>
              <a:rPr lang="en-AU" altLang="es-ES" smtClean="0"/>
              <a:t>Tercer nivel</a:t>
            </a:r>
          </a:p>
          <a:p>
            <a:pPr lvl="3"/>
            <a:r>
              <a:rPr lang="en-AU" altLang="es-ES" smtClean="0"/>
              <a:t>Cuarto nivel</a:t>
            </a:r>
          </a:p>
          <a:p>
            <a:pPr lvl="4"/>
            <a:r>
              <a:rPr lang="en-AU" altLang="es-ES" smtClean="0"/>
              <a:t>Quinto nivel</a:t>
            </a:r>
          </a:p>
        </p:txBody>
      </p:sp>
      <p:sp>
        <p:nvSpPr>
          <p:cNvPr id="8" name="Date Placeholder 8"/>
          <p:cNvSpPr>
            <a:spLocks noGrp="1"/>
          </p:cNvSpPr>
          <p:nvPr>
            <p:ph type="dt" sz="half" idx="2"/>
          </p:nvPr>
        </p:nvSpPr>
        <p:spPr>
          <a:xfrm>
            <a:off x="228600" y="6597650"/>
            <a:ext cx="2830513" cy="14446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78F6A0-95D9-4212-B5A5-ACF1B3B709CD}" type="slidenum">
              <a:rPr lang="en-AU" altLang="es-ES"/>
              <a:pPr>
                <a:defRPr/>
              </a:pPr>
              <a:t>‹#›</a:t>
            </a:fld>
            <a:r>
              <a:rPr lang="en-AU" altLang="es-ES"/>
              <a:t> | Universidad de La Rioja | </a:t>
            </a:r>
            <a:fld id="{5BBE62E9-BD7B-42EE-B111-C237103B9BF9}" type="datetime1">
              <a:rPr lang="es-ES" altLang="es-ES"/>
              <a:pPr>
                <a:defRPr/>
              </a:pPr>
              <a:t>11/11/2016</a:t>
            </a:fld>
            <a:endParaRPr lang="en-AU" altLang="es-ES"/>
          </a:p>
        </p:txBody>
      </p:sp>
      <p:sp>
        <p:nvSpPr>
          <p:cNvPr id="1028" name="Rectangle 10"/>
          <p:cNvSpPr>
            <a:spLocks noChangeArrowheads="1"/>
          </p:cNvSpPr>
          <p:nvPr userDrawn="1"/>
        </p:nvSpPr>
        <p:spPr bwMode="auto">
          <a:xfrm>
            <a:off x="-1590675" y="-153988"/>
            <a:ext cx="184150" cy="33655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r"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s-ES" altLang="es-ES" baseline="30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F0926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F0926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F0926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F0926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F092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mcorPro SemiBold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ts val="400"/>
        </a:spcBef>
        <a:spcAft>
          <a:spcPct val="0"/>
        </a:spcAft>
        <a:defRPr>
          <a:solidFill>
            <a:srgbClr val="3D3D3D"/>
          </a:solidFill>
          <a:latin typeface="+mn-lt"/>
          <a:ea typeface="MS PGothic" pitchFamily="34" charset="-128"/>
          <a:cs typeface="MS PGothic" pitchFamily="34" charset="-128"/>
        </a:defRPr>
      </a:lvl1pPr>
      <a:lvl2pPr marL="358775" indent="-179388" algn="l" rtl="0" eaLnBrk="0" fontAlgn="base" hangingPunct="0">
        <a:spcBef>
          <a:spcPts val="400"/>
        </a:spcBef>
        <a:spcAft>
          <a:spcPct val="0"/>
        </a:spcAft>
        <a:buClr>
          <a:srgbClr val="9F0926"/>
        </a:buClr>
        <a:buFont typeface="Wingdings" pitchFamily="2" charset="2"/>
        <a:buChar char="§"/>
        <a:defRPr sz="1600">
          <a:solidFill>
            <a:srgbClr val="3D3D3D"/>
          </a:solidFill>
          <a:latin typeface="+mn-lt"/>
          <a:ea typeface="ヒラギノ角ゴ Pro W3" charset="0"/>
          <a:cs typeface="Arial" charset="0"/>
        </a:defRPr>
      </a:lvl2pPr>
      <a:lvl3pPr marL="539750" indent="-179388" algn="l" rtl="0" eaLnBrk="0" fontAlgn="base" hangingPunct="0">
        <a:spcBef>
          <a:spcPts val="400"/>
        </a:spcBef>
        <a:spcAft>
          <a:spcPct val="0"/>
        </a:spcAft>
        <a:buClr>
          <a:srgbClr val="9F0926"/>
        </a:buClr>
        <a:buFont typeface="Arial" pitchFamily="34" charset="0"/>
        <a:buChar char="•"/>
        <a:defRPr sz="1400">
          <a:solidFill>
            <a:srgbClr val="3D3D3D"/>
          </a:solidFill>
          <a:latin typeface="+mn-lt"/>
          <a:ea typeface="Arial" charset="0"/>
          <a:cs typeface="Arial" charset="0"/>
        </a:defRPr>
      </a:lvl3pPr>
      <a:lvl4pPr marL="719138" indent="-179388" algn="l" rtl="0" eaLnBrk="0" fontAlgn="base" hangingPunct="0">
        <a:spcBef>
          <a:spcPts val="400"/>
        </a:spcBef>
        <a:spcAft>
          <a:spcPct val="0"/>
        </a:spcAft>
        <a:buClr>
          <a:srgbClr val="999999"/>
        </a:buClr>
        <a:buFont typeface="Arial" pitchFamily="34" charset="0"/>
        <a:buChar char="•"/>
        <a:defRPr sz="1200">
          <a:solidFill>
            <a:srgbClr val="3D3D3D"/>
          </a:solidFill>
          <a:latin typeface="+mn-lt"/>
          <a:ea typeface="Arial" charset="0"/>
          <a:cs typeface="Arial" charset="0"/>
        </a:defRPr>
      </a:lvl4pPr>
      <a:lvl5pPr marL="898525" indent="-179388" algn="l" rtl="0" eaLnBrk="0" fontAlgn="base" hangingPunct="0">
        <a:spcBef>
          <a:spcPts val="400"/>
        </a:spcBef>
        <a:spcAft>
          <a:spcPct val="0"/>
        </a:spcAft>
        <a:buClr>
          <a:srgbClr val="CCCCCC"/>
        </a:buClr>
        <a:buFont typeface="Arial" pitchFamily="34" charset="0"/>
        <a:buChar char="•"/>
        <a:defRPr sz="1000">
          <a:solidFill>
            <a:srgbClr val="3D3D3D"/>
          </a:solidFill>
          <a:latin typeface="+mn-lt"/>
          <a:ea typeface="Arial" charset="0"/>
          <a:cs typeface="Arial" charset="0"/>
        </a:defRPr>
      </a:lvl5pPr>
      <a:lvl6pPr marL="2071688" indent="-1793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1600">
          <a:solidFill>
            <a:srgbClr val="3D3D3D"/>
          </a:solidFill>
          <a:latin typeface="+mn-lt"/>
          <a:ea typeface="Arial" charset="0"/>
          <a:cs typeface="+mn-cs"/>
        </a:defRPr>
      </a:lvl6pPr>
      <a:lvl7pPr marL="2528888" indent="-1793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1600">
          <a:solidFill>
            <a:srgbClr val="3D3D3D"/>
          </a:solidFill>
          <a:latin typeface="+mn-lt"/>
          <a:ea typeface="Arial" charset="0"/>
          <a:cs typeface="+mn-cs"/>
        </a:defRPr>
      </a:lvl7pPr>
      <a:lvl8pPr marL="2986088" indent="-1793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1600">
          <a:solidFill>
            <a:srgbClr val="3D3D3D"/>
          </a:solidFill>
          <a:latin typeface="+mn-lt"/>
          <a:ea typeface="Arial" charset="0"/>
          <a:cs typeface="+mn-cs"/>
        </a:defRPr>
      </a:lvl8pPr>
      <a:lvl9pPr marL="3443288" indent="-1793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mcorPro Book" charset="0"/>
        <a:buChar char="–"/>
        <a:defRPr sz="1600">
          <a:solidFill>
            <a:srgbClr val="3D3D3D"/>
          </a:solidFill>
          <a:latin typeface="+mn-lt"/>
          <a:ea typeface="Arial" charset="0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jpe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sz="quarter" idx="1"/>
          </p:nvPr>
        </p:nvSpPr>
        <p:spPr>
          <a:xfrm>
            <a:off x="684213" y="3500438"/>
            <a:ext cx="7773987" cy="425450"/>
          </a:xfrm>
        </p:spPr>
        <p:txBody>
          <a:bodyPr/>
          <a:lstStyle/>
          <a:p>
            <a:pPr>
              <a:defRPr/>
            </a:pPr>
            <a:r>
              <a:rPr lang="es-ES" sz="1600" b="1" dirty="0" smtClean="0"/>
              <a:t>Marian y Alberto			          </a:t>
            </a:r>
            <a:r>
              <a:rPr lang="es-ES" sz="1600" b="1" dirty="0" err="1" smtClean="0"/>
              <a:t>Budgeting</a:t>
            </a:r>
            <a:r>
              <a:rPr lang="es-ES" sz="1600" b="1" dirty="0" smtClean="0"/>
              <a:t> and </a:t>
            </a:r>
            <a:r>
              <a:rPr lang="es-ES" sz="1600" b="1" dirty="0" err="1" smtClean="0"/>
              <a:t>Finance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Department</a:t>
            </a:r>
            <a:endParaRPr lang="es-ES" sz="16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8"/>
          <p:cNvSpPr>
            <a:spLocks noGrp="1"/>
          </p:cNvSpPr>
          <p:nvPr>
            <p:ph type="title" idx="4294967295"/>
          </p:nvPr>
        </p:nvSpPr>
        <p:spPr bwMode="auto">
          <a:xfrm>
            <a:off x="131763" y="358775"/>
            <a:ext cx="8783637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b="1" smtClean="0"/>
              <a:t>International relations</a:t>
            </a:r>
            <a:br>
              <a:rPr lang="es-ES" altLang="es-ES" b="1" smtClean="0"/>
            </a:br>
            <a:endParaRPr lang="es-ES" altLang="es-ES" b="1" smtClean="0"/>
          </a:p>
        </p:txBody>
      </p:sp>
      <p:sp>
        <p:nvSpPr>
          <p:cNvPr id="23555" name="Marcador de contenido 9"/>
          <p:cNvSpPr>
            <a:spLocks noGrp="1"/>
          </p:cNvSpPr>
          <p:nvPr>
            <p:ph idx="4294967295"/>
          </p:nvPr>
        </p:nvSpPr>
        <p:spPr>
          <a:xfrm>
            <a:off x="228600" y="1073150"/>
            <a:ext cx="8686800" cy="4803775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s-ES" sz="2400" smtClean="0"/>
              <a:t>Over 220 bilateral agreements</a:t>
            </a:r>
          </a:p>
          <a:p>
            <a:pPr>
              <a:buFontTx/>
              <a:buChar char="•"/>
            </a:pPr>
            <a:r>
              <a:rPr lang="en-US" altLang="es-ES" sz="2400" smtClean="0"/>
              <a:t>100  outgoing students</a:t>
            </a:r>
          </a:p>
          <a:p>
            <a:pPr>
              <a:buFontTx/>
              <a:buChar char="•"/>
            </a:pPr>
            <a:r>
              <a:rPr lang="en-US" altLang="es-ES" sz="2400" smtClean="0"/>
              <a:t>7% of the students from University of La Rioja come from 40 different countries</a:t>
            </a:r>
          </a:p>
          <a:p>
            <a:pPr>
              <a:buFontTx/>
              <a:buChar char="•"/>
            </a:pPr>
            <a:r>
              <a:rPr lang="en-US" altLang="es-ES" sz="2400" smtClean="0"/>
              <a:t>350 international students come every year to study Spanish</a:t>
            </a:r>
          </a:p>
          <a:p>
            <a:pPr>
              <a:buFontTx/>
              <a:buChar char="•"/>
            </a:pPr>
            <a:r>
              <a:rPr lang="en-US" altLang="es-ES" sz="2400" smtClean="0"/>
              <a:t>Buddy program</a:t>
            </a:r>
          </a:p>
          <a:p>
            <a:pPr>
              <a:buFontTx/>
              <a:buChar char="•"/>
            </a:pPr>
            <a:r>
              <a:rPr lang="en-US" altLang="es-ES" sz="2400" smtClean="0"/>
              <a:t>Staff Week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323850" y="620713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358775" indent="-179388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539750" indent="-179388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719138" indent="-179388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898525" indent="-179388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13557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18129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22701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27273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b="1">
                <a:solidFill>
                  <a:srgbClr val="9F0926"/>
                </a:solidFill>
                <a:cs typeface="Arial" pitchFamily="34" charset="0"/>
              </a:rPr>
              <a:t>Research &amp; Project management department</a:t>
            </a:r>
          </a:p>
        </p:txBody>
      </p:sp>
      <p:sp>
        <p:nvSpPr>
          <p:cNvPr id="24580" name="Rectangle 6"/>
          <p:cNvSpPr>
            <a:spLocks/>
          </p:cNvSpPr>
          <p:nvPr/>
        </p:nvSpPr>
        <p:spPr bwMode="auto">
          <a:xfrm>
            <a:off x="457200" y="1268413"/>
            <a:ext cx="86868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358775" indent="-179388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539750" indent="-179388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719138" indent="-179388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898525" indent="-179388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13557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18129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22701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2727325" indent="-179388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endParaRPr lang="es-ES" altLang="es-ES" sz="1800"/>
          </a:p>
          <a:p>
            <a:pPr>
              <a:buFontTx/>
              <a:buChar char="•"/>
            </a:pPr>
            <a:r>
              <a:rPr lang="es-ES" altLang="es-ES"/>
              <a:t>8 People working</a:t>
            </a:r>
          </a:p>
          <a:p>
            <a:pPr>
              <a:buFontTx/>
              <a:buChar char="•"/>
            </a:pPr>
            <a:endParaRPr lang="es-ES" altLang="es-ES"/>
          </a:p>
          <a:p>
            <a:pPr>
              <a:buFontTx/>
              <a:buChar char="•"/>
            </a:pPr>
            <a:r>
              <a:rPr lang="es-ES" altLang="es-ES"/>
              <a:t>64 competitive projects</a:t>
            </a:r>
          </a:p>
          <a:p>
            <a:pPr lvl="1"/>
            <a:r>
              <a:rPr lang="es-ES" altLang="es-ES" sz="2000"/>
              <a:t>Funded by national administration: 15</a:t>
            </a:r>
          </a:p>
          <a:p>
            <a:pPr lvl="1"/>
            <a:r>
              <a:rPr lang="es-ES" altLang="es-ES" sz="2000"/>
              <a:t>U.E. funded:	4</a:t>
            </a:r>
          </a:p>
          <a:p>
            <a:pPr lvl="1"/>
            <a:r>
              <a:rPr lang="es-ES" altLang="es-ES" sz="2000"/>
              <a:t>Private funding: 1</a:t>
            </a:r>
          </a:p>
          <a:p>
            <a:pPr lvl="1"/>
            <a:r>
              <a:rPr lang="es-ES" altLang="es-ES" sz="2000"/>
              <a:t>Funded by the University: 44</a:t>
            </a:r>
          </a:p>
          <a:p>
            <a:pPr>
              <a:buFontTx/>
              <a:buChar char="•"/>
            </a:pPr>
            <a:endParaRPr lang="es-ES" altLang="es-ES"/>
          </a:p>
          <a:p>
            <a:pPr>
              <a:buFontTx/>
              <a:buChar char="•"/>
            </a:pPr>
            <a:r>
              <a:rPr lang="es-ES" altLang="es-ES"/>
              <a:t>How projects are managed?</a:t>
            </a:r>
          </a:p>
          <a:p>
            <a:pPr>
              <a:buFontTx/>
              <a:buChar char="•"/>
            </a:pPr>
            <a:endParaRPr lang="es-ES" altLang="es-ES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8"/>
          <p:cNvSpPr>
            <a:spLocks noGrp="1"/>
          </p:cNvSpPr>
          <p:nvPr>
            <p:ph type="title"/>
          </p:nvPr>
        </p:nvSpPr>
        <p:spPr bwMode="auto">
          <a:xfrm>
            <a:off x="0" y="620713"/>
            <a:ext cx="8807450" cy="576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600" smtClean="0"/>
              <a:t>Budgeting &amp; Finance Department</a:t>
            </a:r>
          </a:p>
        </p:txBody>
      </p:sp>
      <p:sp>
        <p:nvSpPr>
          <p:cNvPr id="25603" name="Marcador de contenido 9"/>
          <p:cNvSpPr>
            <a:spLocks noGrp="1"/>
          </p:cNvSpPr>
          <p:nvPr>
            <p:ph idx="1"/>
          </p:nvPr>
        </p:nvSpPr>
        <p:spPr>
          <a:xfrm>
            <a:off x="250825" y="1557338"/>
            <a:ext cx="8686800" cy="4011612"/>
          </a:xfrm>
        </p:spPr>
        <p:txBody>
          <a:bodyPr/>
          <a:lstStyle/>
          <a:p>
            <a:pPr lvl="1"/>
            <a:r>
              <a:rPr lang="es-ES" altLang="es-ES" sz="2600" smtClean="0">
                <a:ea typeface="MS PGothic" pitchFamily="34" charset="-128"/>
                <a:cs typeface="Arial" pitchFamily="34" charset="0"/>
              </a:rPr>
              <a:t>Main tasks performed:</a:t>
            </a:r>
            <a:r>
              <a:rPr lang="es-ES" altLang="es-ES" sz="2600" b="1" smtClean="0">
                <a:ea typeface="MS PGothic" pitchFamily="34" charset="-128"/>
                <a:cs typeface="Arial" pitchFamily="34" charset="0"/>
              </a:rPr>
              <a:t> </a:t>
            </a:r>
            <a:r>
              <a:rPr lang="es-ES" altLang="es-ES" sz="2600" smtClean="0">
                <a:ea typeface="MS PGothic" pitchFamily="34" charset="-128"/>
                <a:cs typeface="Arial" pitchFamily="34" charset="0"/>
              </a:rPr>
              <a:t>Budget preparation and execution, accounting, taxes, cash-management, financial statements, cost accounting </a:t>
            </a:r>
          </a:p>
          <a:p>
            <a:pPr lvl="1">
              <a:buFont typeface="Arial" pitchFamily="34" charset="0"/>
              <a:buChar char="•"/>
            </a:pPr>
            <a:r>
              <a:rPr lang="es-ES" altLang="es-ES" sz="2600" smtClean="0">
                <a:ea typeface="MS PGothic" pitchFamily="34" charset="-128"/>
                <a:cs typeface="Arial" pitchFamily="34" charset="0"/>
              </a:rPr>
              <a:t>About us: Marian y Alberto</a:t>
            </a:r>
          </a:p>
          <a:p>
            <a:pPr lvl="2"/>
            <a:r>
              <a:rPr lang="es-ES" altLang="es-ES" sz="2200" smtClean="0">
                <a:ea typeface="MS PGothic" pitchFamily="34" charset="-128"/>
                <a:cs typeface="Arial" pitchFamily="34" charset="0"/>
              </a:rPr>
              <a:t>Working in UR since 2006 </a:t>
            </a:r>
          </a:p>
          <a:p>
            <a:pPr lvl="2"/>
            <a:r>
              <a:rPr lang="es-ES" altLang="es-ES" sz="2600" smtClean="0">
                <a:ea typeface="MS PGothic" pitchFamily="34" charset="-128"/>
                <a:cs typeface="Arial" pitchFamily="34" charset="0"/>
              </a:rPr>
              <a:t>My main responsibilities: </a:t>
            </a:r>
          </a:p>
          <a:p>
            <a:pPr lvl="3"/>
            <a:r>
              <a:rPr lang="es-ES" altLang="es-ES" sz="2400" smtClean="0">
                <a:ea typeface="MS PGothic" pitchFamily="34" charset="-128"/>
                <a:cs typeface="Arial" pitchFamily="34" charset="0"/>
              </a:rPr>
              <a:t>Preparing the annual budget for the University</a:t>
            </a:r>
          </a:p>
          <a:p>
            <a:pPr lvl="3"/>
            <a:r>
              <a:rPr lang="es-ES" altLang="es-ES" sz="2400" smtClean="0">
                <a:ea typeface="MS PGothic" pitchFamily="34" charset="-128"/>
                <a:cs typeface="Arial" pitchFamily="34" charset="0"/>
              </a:rPr>
              <a:t>Supervising budget execution</a:t>
            </a:r>
          </a:p>
          <a:p>
            <a:pPr lvl="3"/>
            <a:r>
              <a:rPr lang="es-ES" altLang="es-ES" sz="2400" smtClean="0">
                <a:ea typeface="MS PGothic" pitchFamily="34" charset="-128"/>
                <a:cs typeface="Arial" pitchFamily="34" charset="0"/>
              </a:rPr>
              <a:t>Preparing financial statements</a:t>
            </a:r>
          </a:p>
          <a:p>
            <a:pPr lvl="3"/>
            <a:r>
              <a:rPr lang="es-ES" altLang="es-ES" sz="2400" smtClean="0">
                <a:ea typeface="MS PGothic" pitchFamily="34" charset="-128"/>
                <a:cs typeface="Arial" pitchFamily="34" charset="0"/>
              </a:rPr>
              <a:t>Reporting information </a:t>
            </a:r>
            <a:endParaRPr lang="es-ES" altLang="es-ES" sz="1800" smtClean="0">
              <a:ea typeface="Arial" pitchFamily="34" charset="0"/>
              <a:cs typeface="Arial" pitchFamily="34" charset="0"/>
            </a:endParaRPr>
          </a:p>
          <a:p>
            <a:endParaRPr lang="es-ES" altLang="es-ES" sz="2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8783638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University of La Rioja - Budget</a:t>
            </a:r>
          </a:p>
        </p:txBody>
      </p:sp>
      <p:sp>
        <p:nvSpPr>
          <p:cNvPr id="22531" name="Marcador de contenido 2"/>
          <p:cNvSpPr>
            <a:spLocks noGrp="1"/>
          </p:cNvSpPr>
          <p:nvPr>
            <p:ph idx="1"/>
          </p:nvPr>
        </p:nvSpPr>
        <p:spPr>
          <a:xfrm>
            <a:off x="250825" y="1052513"/>
            <a:ext cx="8686800" cy="4803775"/>
          </a:xfrm>
        </p:spPr>
        <p:txBody>
          <a:bodyPr/>
          <a:lstStyle/>
          <a:p>
            <a:r>
              <a:rPr lang="es-ES" altLang="es-ES" smtClean="0"/>
              <a:t>Comparison with other participant universities: </a:t>
            </a:r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  <a:p>
            <a:endParaRPr lang="es-ES" altLang="es-ES" smtClean="0"/>
          </a:p>
        </p:txBody>
      </p:sp>
      <p:sp>
        <p:nvSpPr>
          <p:cNvPr id="26628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28B4836-F3D3-4934-9162-C5FFF0E4E159}" type="slidenum">
              <a:rPr lang="en-AU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r>
              <a:rPr lang="en-AU" altLang="es-ES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D2390BE1-C877-48BA-9C01-1E424CC29698}" type="datetime1">
              <a:rPr lang="es-ES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11/11/2016</a:t>
            </a:fld>
            <a:endParaRPr lang="en-AU" altLang="es-E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/>
        </p:nvGraphicFramePr>
        <p:xfrm>
          <a:off x="395536" y="1481137"/>
          <a:ext cx="7929314" cy="367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s-ES" altLang="es-ES" smtClean="0"/>
              <a:t>Main challenges</a:t>
            </a:r>
            <a:br>
              <a:rPr lang="es-ES" altLang="es-ES" smtClean="0"/>
            </a:br>
            <a:endParaRPr lang="es-ES" altLang="es-ES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052513"/>
            <a:ext cx="8686800" cy="4799012"/>
          </a:xfrm>
        </p:spPr>
        <p:txBody>
          <a:bodyPr/>
          <a:lstStyle/>
          <a:p>
            <a:pPr>
              <a:buFontTx/>
              <a:buChar char="•"/>
            </a:pPr>
            <a:r>
              <a:rPr lang="es-ES" altLang="es-ES" sz="2400" smtClean="0"/>
              <a:t>Challenges for the near future: Electronic administration (paperless office), cost accounting…</a:t>
            </a:r>
          </a:p>
          <a:p>
            <a:pPr>
              <a:buFontTx/>
              <a:buChar char="•"/>
            </a:pPr>
            <a:r>
              <a:rPr lang="es-ES" altLang="es-ES" sz="2400" smtClean="0"/>
              <a:t>More general objectives:</a:t>
            </a:r>
          </a:p>
          <a:p>
            <a:pPr lvl="1"/>
            <a:r>
              <a:rPr lang="es-ES" altLang="es-ES" sz="2000" smtClean="0">
                <a:ea typeface="ヒラギノ角ゴ Pro W3" charset="-128"/>
                <a:cs typeface="Arial" pitchFamily="34" charset="0"/>
              </a:rPr>
              <a:t>Long term financial sustainability</a:t>
            </a:r>
          </a:p>
          <a:p>
            <a:pPr lvl="2"/>
            <a:r>
              <a:rPr lang="es-ES" altLang="es-ES" sz="1800" smtClean="0">
                <a:ea typeface="Arial" pitchFamily="34" charset="0"/>
                <a:cs typeface="Arial" pitchFamily="34" charset="0"/>
              </a:rPr>
              <a:t>Dependence on regional governments for funding</a:t>
            </a:r>
          </a:p>
          <a:p>
            <a:pPr lvl="3"/>
            <a:r>
              <a:rPr lang="es-ES" altLang="es-ES" sz="1600" smtClean="0">
                <a:ea typeface="Arial" pitchFamily="34" charset="0"/>
                <a:cs typeface="Arial" pitchFamily="34" charset="0"/>
              </a:rPr>
              <a:t>Posibilty to make long-term investments </a:t>
            </a:r>
          </a:p>
          <a:p>
            <a:pPr lvl="2"/>
            <a:endParaRPr lang="es-ES" altLang="es-ES" sz="1800" smtClean="0">
              <a:ea typeface="Arial" pitchFamily="34" charset="0"/>
              <a:cs typeface="Arial" pitchFamily="34" charset="0"/>
            </a:endParaRPr>
          </a:p>
          <a:p>
            <a:pPr lvl="1"/>
            <a:endParaRPr lang="es-ES" altLang="es-ES" sz="2000" smtClean="0">
              <a:ea typeface="ヒラギノ角ゴ Pro W3" charset="-128"/>
              <a:cs typeface="Arial" pitchFamily="34" charset="0"/>
            </a:endParaRPr>
          </a:p>
          <a:p>
            <a:endParaRPr lang="es-ES" altLang="es-ES" sz="2400" smtClean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ítulo 6"/>
          <p:cNvSpPr>
            <a:spLocks noGrp="1"/>
          </p:cNvSpPr>
          <p:nvPr>
            <p:ph type="subTitle" sz="quarter" idx="1"/>
          </p:nvPr>
        </p:nvSpPr>
        <p:spPr>
          <a:xfrm>
            <a:off x="565150" y="5616575"/>
            <a:ext cx="7773988" cy="427038"/>
          </a:xfrm>
        </p:spPr>
        <p:txBody>
          <a:bodyPr/>
          <a:lstStyle/>
          <a:p>
            <a:pPr algn="ctr">
              <a:buFontTx/>
              <a:buNone/>
            </a:pPr>
            <a:r>
              <a:rPr lang="es-ES" altLang="es-ES" sz="4000" smtClean="0">
                <a:latin typeface="Arial" pitchFamily="34" charset="0"/>
                <a:cs typeface="Arial" pitchFamily="34" charset="0"/>
              </a:rPr>
              <a:t>Paldies!</a:t>
            </a:r>
          </a:p>
        </p:txBody>
      </p:sp>
      <p:sp>
        <p:nvSpPr>
          <p:cNvPr id="28675" name="3 Título"/>
          <p:cNvSpPr>
            <a:spLocks noGrp="1"/>
          </p:cNvSpPr>
          <p:nvPr>
            <p:ph type="ctrTitle" sz="quarter"/>
          </p:nvPr>
        </p:nvSpPr>
        <p:spPr bwMode="auto">
          <a:xfrm>
            <a:off x="539750" y="3716338"/>
            <a:ext cx="7843838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sz="5400" smtClean="0"/>
              <a:t>Thank you!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lv-LV" altLang="es-ES" sz="1000" b="1">
                <a:solidFill>
                  <a:schemeClr val="tx1"/>
                </a:solidFill>
                <a:latin typeface="Arial Unicode MS" pitchFamily="34" charset="-128"/>
                <a:cs typeface="Arial" pitchFamily="34" charset="0"/>
              </a:rPr>
              <a:t>Paldies</a:t>
            </a:r>
            <a:r>
              <a:rPr lang="es-ES_tradnl" altLang="es-ES" sz="900" b="1">
                <a:solidFill>
                  <a:schemeClr val="tx1"/>
                </a:solidFill>
                <a:latin typeface="Times" charset="0"/>
                <a:cs typeface="Arial" pitchFamily="34" charset="0"/>
              </a:rPr>
              <a:t> </a:t>
            </a:r>
            <a:endParaRPr lang="es-ES_tradnl" altLang="es-ES" b="1">
              <a:solidFill>
                <a:schemeClr val="tx1"/>
              </a:solidFill>
              <a:latin typeface="Times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8"/>
          <p:cNvSpPr>
            <a:spLocks noGrp="1"/>
          </p:cNvSpPr>
          <p:nvPr>
            <p:ph type="title" idx="4294967295"/>
          </p:nvPr>
        </p:nvSpPr>
        <p:spPr bwMode="auto">
          <a:xfrm>
            <a:off x="323850" y="765175"/>
            <a:ext cx="84836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4000" b="1" smtClean="0">
                <a:solidFill>
                  <a:schemeClr val="tx1"/>
                </a:solidFill>
              </a:rPr>
              <a:t>University of…what did you say?</a:t>
            </a:r>
          </a:p>
        </p:txBody>
      </p:sp>
      <p:sp>
        <p:nvSpPr>
          <p:cNvPr id="40964" name="Marcador de fecha 10"/>
          <p:cNvSpPr txBox="1">
            <a:spLocks noGrp="1"/>
          </p:cNvSpPr>
          <p:nvPr/>
        </p:nvSpPr>
        <p:spPr bwMode="auto">
          <a:xfrm>
            <a:off x="228600" y="6597650"/>
            <a:ext cx="28305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323953-B536-41E5-9010-E5C21DCE4DD0}" type="slidenum">
              <a:rPr lang="en-AU" altLang="es-ES" sz="80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r>
              <a:rPr lang="en-AU" altLang="es-ES" sz="800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40B43E1B-1FAB-47AD-A847-0EE57A91C294}" type="datetime1">
              <a:rPr lang="es-ES" altLang="es-ES" sz="800">
                <a:solidFill>
                  <a:srgbClr val="000000"/>
                </a:solidFill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11/11/2016</a:t>
            </a:fld>
            <a:endParaRPr lang="en-AU" altLang="es-ES" sz="8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0966" name="Título 8"/>
          <p:cNvSpPr>
            <a:spLocks/>
          </p:cNvSpPr>
          <p:nvPr/>
        </p:nvSpPr>
        <p:spPr bwMode="auto">
          <a:xfrm>
            <a:off x="323850" y="1628775"/>
            <a:ext cx="2879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4000" b="1">
                <a:solidFill>
                  <a:srgbClr val="9F0926"/>
                </a:solidFill>
                <a:cs typeface="Arial" pitchFamily="34" charset="0"/>
              </a:rPr>
              <a:t>La Rioja…</a:t>
            </a:r>
          </a:p>
        </p:txBody>
      </p:sp>
      <p:sp>
        <p:nvSpPr>
          <p:cNvPr id="40967" name="Título 8"/>
          <p:cNvSpPr>
            <a:spLocks/>
          </p:cNvSpPr>
          <p:nvPr/>
        </p:nvSpPr>
        <p:spPr bwMode="auto">
          <a:xfrm>
            <a:off x="323850" y="2562225"/>
            <a:ext cx="45132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3600" b="1">
                <a:solidFill>
                  <a:srgbClr val="9F0926"/>
                </a:solidFill>
                <a:cs typeface="Arial" pitchFamily="34" charset="0"/>
              </a:rPr>
              <a:t>Isn’t it a wine?</a:t>
            </a:r>
          </a:p>
        </p:txBody>
      </p:sp>
      <p:sp>
        <p:nvSpPr>
          <p:cNvPr id="40970" name="Título 8"/>
          <p:cNvSpPr>
            <a:spLocks/>
          </p:cNvSpPr>
          <p:nvPr/>
        </p:nvSpPr>
        <p:spPr bwMode="auto">
          <a:xfrm>
            <a:off x="179388" y="3429000"/>
            <a:ext cx="50403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es-ES" sz="2000" b="1">
                <a:solidFill>
                  <a:srgbClr val="9F0926"/>
                </a:solidFill>
                <a:cs typeface="Arial" pitchFamily="34" charset="0"/>
              </a:rPr>
              <a:t>The land with the name of a wine..</a:t>
            </a:r>
            <a:br>
              <a:rPr lang="es-ES" altLang="es-ES" sz="2000" b="1">
                <a:solidFill>
                  <a:srgbClr val="9F0926"/>
                </a:solidFill>
                <a:cs typeface="Arial" pitchFamily="34" charset="0"/>
              </a:rPr>
            </a:br>
            <a:endParaRPr lang="es-ES" altLang="es-ES" sz="2000" b="1">
              <a:solidFill>
                <a:srgbClr val="9F0926"/>
              </a:solidFill>
              <a:cs typeface="Arial" pitchFamily="34" charset="0"/>
            </a:endParaRPr>
          </a:p>
        </p:txBody>
      </p:sp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738" y="1376363"/>
            <a:ext cx="45005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4022725"/>
            <a:ext cx="47529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s-ES" altLang="es-ES" sz="2000">
                <a:latin typeface="Times" charset="0"/>
                <a:cs typeface="Arial" pitchFamily="34" charset="0"/>
              </a:rPr>
              <a:t>1st Spanish wine region, renowned worldwide: 250 millions litres annually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" altLang="es-ES" sz="2000">
                <a:latin typeface="Times" charset="0"/>
                <a:cs typeface="Arial" pitchFamily="34" charset="0"/>
              </a:rPr>
              <a:t>Hundreds of wineries and wine cellars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" altLang="es-ES" sz="2000">
                <a:latin typeface="Times" charset="0"/>
                <a:cs typeface="Arial" pitchFamily="34" charset="0"/>
              </a:rPr>
              <a:t>Many wine related activities: tastings, museums, vinoteraphy…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s-ES" altLang="es-ES" sz="2000">
                <a:latin typeface="Times" charset="0"/>
                <a:cs typeface="Arial" pitchFamily="34" charset="0"/>
              </a:rPr>
              <a:t>Perfect pairings: tapas bars and restaurants</a:t>
            </a:r>
          </a:p>
          <a:p>
            <a:pPr lvl="2">
              <a:spcBef>
                <a:spcPct val="0"/>
              </a:spcBef>
              <a:buClrTx/>
              <a:buFontTx/>
              <a:buNone/>
            </a:pPr>
            <a:endParaRPr lang="es-ES" altLang="es-ES" sz="2000">
              <a:latin typeface="Times" charset="0"/>
              <a:ea typeface="MS PGothic" pitchFamily="34" charset="-128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endParaRPr lang="es-ES" altLang="es-ES" sz="2000">
              <a:latin typeface="Times" charset="0"/>
              <a:ea typeface="MS PGothic" pitchFamily="34" charset="-128"/>
            </a:endParaRPr>
          </a:p>
          <a:p>
            <a:pPr lvl="2">
              <a:spcBef>
                <a:spcPct val="0"/>
              </a:spcBef>
              <a:buClrTx/>
              <a:buFontTx/>
              <a:buNone/>
            </a:pPr>
            <a:endParaRPr lang="es-ES" altLang="es-ES" sz="2000">
              <a:latin typeface="Times" charset="0"/>
              <a:ea typeface="MS PGothic" pitchFamily="34" charset="-128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36579" y="1628775"/>
            <a:ext cx="4027460" cy="3052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4" grpId="0"/>
      <p:bldP spid="40966" grpId="0"/>
      <p:bldP spid="40967" grpId="0"/>
      <p:bldP spid="40970" grpId="0"/>
      <p:bldP spid="40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s-ES" altLang="es-E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" b="-652"/>
          <a:stretch>
            <a:fillRect/>
          </a:stretch>
        </p:blipFill>
        <p:spPr bwMode="auto">
          <a:xfrm>
            <a:off x="0" y="836613"/>
            <a:ext cx="92646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692150"/>
            <a:ext cx="822960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3200" b="1" smtClean="0"/>
              <a:t>And…where it is?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620713"/>
            <a:ext cx="8229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sz="2800" smtClean="0"/>
              <a:t>Anything else we should know about La Rioja?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484313"/>
            <a:ext cx="8686800" cy="4387850"/>
          </a:xfrm>
        </p:spPr>
        <p:txBody>
          <a:bodyPr/>
          <a:lstStyle/>
          <a:p>
            <a:pPr lvl="3">
              <a:lnSpc>
                <a:spcPct val="90000"/>
              </a:lnSpc>
              <a:defRPr/>
            </a:pPr>
            <a:r>
              <a:rPr lang="en-US" altLang="es-ES" sz="2000" dirty="0" smtClean="0">
                <a:ea typeface="MS PGothic" panose="020B0600070205080204" pitchFamily="34" charset="-128"/>
                <a:cs typeface="Arial" panose="020B0604020202020204" pitchFamily="34" charset="0"/>
              </a:rPr>
              <a:t>Birthplace of the Spanish language </a:t>
            </a:r>
          </a:p>
          <a:p>
            <a:pPr lvl="3">
              <a:lnSpc>
                <a:spcPct val="90000"/>
              </a:lnSpc>
              <a:defRPr/>
            </a:pPr>
            <a:r>
              <a:rPr lang="en-GB" altLang="es-ES" sz="2000" dirty="0" smtClean="0">
                <a:ea typeface="Arial" panose="020B0604020202020204" pitchFamily="34" charset="0"/>
                <a:cs typeface="Arial" panose="020B0604020202020204" pitchFamily="34" charset="0"/>
              </a:rPr>
              <a:t>Rich in history and cultural legacy: Monasteries, castles…</a:t>
            </a:r>
          </a:p>
          <a:p>
            <a:pPr lvl="3">
              <a:lnSpc>
                <a:spcPct val="90000"/>
              </a:lnSpc>
              <a:defRPr/>
            </a:pPr>
            <a:r>
              <a:rPr lang="en-GB" altLang="es-ES" sz="2000" dirty="0" smtClean="0">
                <a:ea typeface="Arial" panose="020B0604020202020204" pitchFamily="34" charset="0"/>
                <a:cs typeface="Arial" panose="020B0604020202020204" pitchFamily="34" charset="0"/>
              </a:rPr>
              <a:t>Part of St. James’s way</a:t>
            </a:r>
          </a:p>
          <a:p>
            <a:pPr lvl="3">
              <a:lnSpc>
                <a:spcPct val="90000"/>
              </a:lnSpc>
              <a:defRPr/>
            </a:pPr>
            <a:r>
              <a:rPr lang="en-GB" altLang="es-ES" sz="2000" dirty="0" smtClean="0">
                <a:ea typeface="Arial" panose="020B0604020202020204" pitchFamily="34" charset="0"/>
                <a:cs typeface="Arial" panose="020B0604020202020204" pitchFamily="34" charset="0"/>
              </a:rPr>
              <a:t>Biodiversity and landscapes</a:t>
            </a:r>
          </a:p>
          <a:p>
            <a:pPr marL="539750" lvl="3" indent="0">
              <a:lnSpc>
                <a:spcPct val="90000"/>
              </a:lnSpc>
              <a:buFont typeface="Arial" pitchFamily="34" charset="0"/>
              <a:buNone/>
              <a:defRPr/>
            </a:pPr>
            <a:endParaRPr lang="en-GB" altLang="es-ES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90000"/>
              </a:lnSpc>
              <a:buFont typeface="Arial" pitchFamily="34" charset="0"/>
              <a:buNone/>
              <a:defRPr/>
            </a:pPr>
            <a:endParaRPr lang="en-GB" altLang="es-ES" sz="1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90000"/>
              </a:lnSpc>
              <a:buFont typeface="Arial" pitchFamily="34" charset="0"/>
              <a:buNone/>
              <a:defRPr/>
            </a:pPr>
            <a:endParaRPr lang="en-GB" altLang="es-ES" sz="1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s-ES" alt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060848"/>
            <a:ext cx="4457430" cy="2956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>
            <a:spLocks noChangeArrowheads="1"/>
          </p:cNvSpPr>
          <p:nvPr/>
        </p:nvSpPr>
        <p:spPr bwMode="auto">
          <a:xfrm>
            <a:off x="5265738" y="4930775"/>
            <a:ext cx="350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775"/>
              </a:spcAft>
            </a:pPr>
            <a:r>
              <a:rPr lang="es-MX" altLang="es-ES" sz="1400" b="1">
                <a:solidFill>
                  <a:srgbClr val="632523"/>
                </a:solidFill>
                <a:cs typeface="Arial" pitchFamily="34" charset="0"/>
              </a:rPr>
              <a:t>Monastery of San Millan de la Cogolla</a:t>
            </a:r>
            <a:endParaRPr lang="es-ES" altLang="es-ES" sz="1400" b="1">
              <a:solidFill>
                <a:srgbClr val="632523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935288"/>
            <a:ext cx="44450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>
            <a:spLocks noChangeArrowheads="1"/>
          </p:cNvSpPr>
          <p:nvPr/>
        </p:nvSpPr>
        <p:spPr bwMode="auto">
          <a:xfrm>
            <a:off x="684213" y="5557838"/>
            <a:ext cx="3500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775"/>
              </a:spcAft>
            </a:pPr>
            <a:r>
              <a:rPr lang="es-MX" altLang="es-ES" sz="1400" b="1">
                <a:solidFill>
                  <a:srgbClr val="632523"/>
                </a:solidFill>
                <a:cs typeface="Arial" pitchFamily="34" charset="0"/>
              </a:rPr>
              <a:t>Castle of Clavijo</a:t>
            </a:r>
            <a:endParaRPr lang="es-ES" altLang="es-ES" sz="1400" b="1">
              <a:solidFill>
                <a:srgbClr val="632523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 bwMode="auto">
          <a:xfrm>
            <a:off x="131763" y="358775"/>
            <a:ext cx="8783637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Culture and tradition</a:t>
            </a:r>
          </a:p>
        </p:txBody>
      </p:sp>
      <p:sp>
        <p:nvSpPr>
          <p:cNvPr id="18435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A0A66AD-C2BF-4074-BD7B-6D57F44BEC68}" type="slidenum">
              <a:rPr lang="en-AU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5</a:t>
            </a:fld>
            <a:r>
              <a:rPr lang="en-AU" altLang="es-ES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17E04632-3ED7-4C72-BFD0-15A1FC86BD06}" type="datetime1">
              <a:rPr lang="es-ES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11/11/2016</a:t>
            </a:fld>
            <a:endParaRPr lang="en-AU" altLang="es-E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11" y="2972707"/>
            <a:ext cx="4572000" cy="311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263" y="703263"/>
            <a:ext cx="18303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6225" y="2789238"/>
            <a:ext cx="223996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00" y="646113"/>
            <a:ext cx="27511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2789238"/>
            <a:ext cx="2722562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 bwMode="auto">
          <a:xfrm>
            <a:off x="131763" y="358775"/>
            <a:ext cx="8783637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River Ebro…surrounded by vineyards</a:t>
            </a:r>
          </a:p>
        </p:txBody>
      </p:sp>
      <p:sp>
        <p:nvSpPr>
          <p:cNvPr id="19459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0F13861-169B-464B-B257-10A6B19E055F}" type="slidenum">
              <a:rPr lang="en-AU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6</a:t>
            </a:fld>
            <a:r>
              <a:rPr lang="en-AU" altLang="es-ES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F68AA376-BC38-4140-8B4A-67572DF80F2B}" type="datetime1">
              <a:rPr lang="es-ES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11/11/2016</a:t>
            </a:fld>
            <a:endParaRPr lang="en-AU" altLang="es-E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32032" y="703089"/>
            <a:ext cx="9118386" cy="6154911"/>
          </a:xfrm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 bwMode="auto">
          <a:xfrm>
            <a:off x="131763" y="358775"/>
            <a:ext cx="8783637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Logroño. Capital of La Rioja</a:t>
            </a:r>
          </a:p>
        </p:txBody>
      </p:sp>
      <p:sp>
        <p:nvSpPr>
          <p:cNvPr id="20483" name="Marcador de contenido 2"/>
          <p:cNvSpPr>
            <a:spLocks noGrp="1"/>
          </p:cNvSpPr>
          <p:nvPr>
            <p:ph idx="1"/>
          </p:nvPr>
        </p:nvSpPr>
        <p:spPr>
          <a:xfrm>
            <a:off x="228600" y="1073150"/>
            <a:ext cx="8686800" cy="4803775"/>
          </a:xfrm>
        </p:spPr>
        <p:txBody>
          <a:bodyPr/>
          <a:lstStyle/>
          <a:p>
            <a:endParaRPr lang="es-ES" altLang="es-ES" smtClean="0"/>
          </a:p>
        </p:txBody>
      </p:sp>
      <p:sp>
        <p:nvSpPr>
          <p:cNvPr id="20484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9666D568-ABFF-4CC6-96B7-FFEAC98A4F9F}" type="slidenum">
              <a:rPr lang="en-AU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7</a:t>
            </a:fld>
            <a:r>
              <a:rPr lang="en-AU" altLang="es-ES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1F67C7B7-2116-43DA-B886-70C3F12C4550}" type="datetime1">
              <a:rPr lang="es-ES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11/11/2016</a:t>
            </a:fld>
            <a:endParaRPr lang="en-AU" altLang="es-E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32" y="980729"/>
            <a:ext cx="8883228" cy="306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76200" dir="5400000" sy="-100000" algn="bl" rotWithShape="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60838"/>
            <a:ext cx="197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3925" y="4106863"/>
            <a:ext cx="187007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75" y="4160838"/>
            <a:ext cx="30130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950" y="4127500"/>
            <a:ext cx="1947863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084763"/>
            <a:ext cx="33020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0088" y="3213100"/>
            <a:ext cx="7173912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ítulo 1"/>
          <p:cNvSpPr>
            <a:spLocks noGrp="1"/>
          </p:cNvSpPr>
          <p:nvPr>
            <p:ph type="title"/>
          </p:nvPr>
        </p:nvSpPr>
        <p:spPr bwMode="auto">
          <a:xfrm>
            <a:off x="131763" y="358775"/>
            <a:ext cx="8783637" cy="344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mtClean="0"/>
              <a:t>…and of course, our University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1073150"/>
            <a:ext cx="8686800" cy="4803775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s-ES" altLang="es-ES" sz="2400" smtClean="0">
                <a:ea typeface="MS PGothic" pitchFamily="34" charset="-128"/>
                <a:cs typeface="Arial" pitchFamily="34" charset="0"/>
              </a:rPr>
              <a:t>University of La Rioja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Founded in 1992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Based in Logroño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4 Faculties, 2 University Schools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19 Undergraduate degrees, 11 master degrees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19,000 Graduates up to now</a:t>
            </a:r>
          </a:p>
          <a:p>
            <a:pPr lvl="4">
              <a:lnSpc>
                <a:spcPct val="90000"/>
              </a:lnSpc>
            </a:pPr>
            <a:r>
              <a:rPr lang="es-ES" altLang="es-ES" sz="2000" smtClean="0">
                <a:ea typeface="MS PGothic" pitchFamily="34" charset="-128"/>
                <a:cs typeface="Arial" pitchFamily="34" charset="0"/>
              </a:rPr>
              <a:t>5,000 students per year</a:t>
            </a:r>
          </a:p>
          <a:p>
            <a:endParaRPr lang="es-ES" altLang="es-ES" smtClean="0"/>
          </a:p>
        </p:txBody>
      </p:sp>
      <p:sp>
        <p:nvSpPr>
          <p:cNvPr id="21509" name="Marcador de fecha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defRPr>
                <a:solidFill>
                  <a:srgbClr val="3D3D3D"/>
                </a:solidFill>
                <a:latin typeface="Arial" pitchFamily="34" charset="0"/>
                <a:ea typeface="MS PGothic" pitchFamily="34" charset="-128"/>
                <a:cs typeface="MS PGothic" pitchFamily="34" charset="-128"/>
              </a:defRPr>
            </a:lvl1pPr>
            <a:lvl2pPr marL="742950" indent="-285750">
              <a:spcBef>
                <a:spcPts val="400"/>
              </a:spcBef>
              <a:buClr>
                <a:srgbClr val="9F0926"/>
              </a:buClr>
              <a:buFont typeface="Wingdings" pitchFamily="2" charset="2"/>
              <a:buChar char="§"/>
              <a:defRPr sz="1600">
                <a:solidFill>
                  <a:srgbClr val="3D3D3D"/>
                </a:solidFill>
                <a:latin typeface="Arial" pitchFamily="34" charset="0"/>
                <a:ea typeface="ヒラギノ角ゴ Pro W3" charset="-128"/>
                <a:cs typeface="Arial" pitchFamily="34" charset="0"/>
              </a:defRPr>
            </a:lvl2pPr>
            <a:lvl3pPr marL="1143000" indent="-228600">
              <a:spcBef>
                <a:spcPts val="400"/>
              </a:spcBef>
              <a:buClr>
                <a:srgbClr val="9F0926"/>
              </a:buClr>
              <a:buFont typeface="Arial" pitchFamily="34" charset="0"/>
              <a:buChar char="•"/>
              <a:defRPr sz="14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999999"/>
              </a:buClr>
              <a:buFont typeface="Arial" pitchFamily="34" charset="0"/>
              <a:buChar char="•"/>
              <a:defRPr sz="12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CCCCCC"/>
              </a:buClr>
              <a:buFont typeface="Arial" pitchFamily="34" charset="0"/>
              <a:buChar char="•"/>
              <a:defRPr sz="1000">
                <a:solidFill>
                  <a:srgbClr val="3D3D3D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CB9631A-2962-45E7-9402-0A6A6A340CC7}" type="slidenum">
              <a:rPr lang="en-AU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8</a:t>
            </a:fld>
            <a:r>
              <a:rPr lang="en-AU" altLang="es-ES">
                <a:solidFill>
                  <a:srgbClr val="000000"/>
                </a:solidFill>
                <a:cs typeface="Arial" pitchFamily="34" charset="0"/>
              </a:rPr>
              <a:t> | Universidad de La Rioja | </a:t>
            </a:r>
            <a:fld id="{C4018D52-5876-4D26-AAB5-0AAED687675E}" type="datetime1">
              <a:rPr lang="es-ES" altLang="es-ES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</a:pPr>
              <a:t>11/11/2016</a:t>
            </a:fld>
            <a:endParaRPr lang="en-AU" altLang="es-E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8"/>
          <p:cNvSpPr>
            <a:spLocks noGrp="1"/>
          </p:cNvSpPr>
          <p:nvPr>
            <p:ph type="title" idx="4294967295"/>
          </p:nvPr>
        </p:nvSpPr>
        <p:spPr bwMode="auto">
          <a:xfrm>
            <a:off x="131763" y="358775"/>
            <a:ext cx="8783637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b="1" smtClean="0"/>
              <a:t>Main focus</a:t>
            </a:r>
          </a:p>
        </p:txBody>
      </p:sp>
      <p:sp>
        <p:nvSpPr>
          <p:cNvPr id="22531" name="Marcador de contenido 9"/>
          <p:cNvSpPr>
            <a:spLocks noGrp="1"/>
          </p:cNvSpPr>
          <p:nvPr>
            <p:ph idx="4294967295"/>
          </p:nvPr>
        </p:nvSpPr>
        <p:spPr>
          <a:xfrm>
            <a:off x="228600" y="1073150"/>
            <a:ext cx="8686800" cy="4803775"/>
          </a:xfrm>
        </p:spPr>
        <p:txBody>
          <a:bodyPr/>
          <a:lstStyle/>
          <a:p>
            <a:pPr>
              <a:buFontTx/>
              <a:buChar char="•"/>
            </a:pPr>
            <a:r>
              <a:rPr lang="es-ES" altLang="es-ES" sz="2000" b="1" smtClean="0"/>
              <a:t>Wine studies: 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University of La Rioja contributes to this sector by means of training, research and cultural circulation.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ICVV: Research Centre of Vine and Wine related Science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First Spanish campus that offered a Degree in Enology</a:t>
            </a:r>
          </a:p>
          <a:p>
            <a:pPr>
              <a:buFontTx/>
              <a:buChar char="•"/>
            </a:pPr>
            <a:r>
              <a:rPr lang="es-ES" altLang="es-ES" sz="2000" b="1" smtClean="0"/>
              <a:t>Spanish courses: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Degree in Spanish language and Literature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Spanish langage and culture courses for foreigners</a:t>
            </a:r>
          </a:p>
          <a:p>
            <a:pPr lvl="1"/>
            <a:r>
              <a:rPr lang="es-ES" altLang="es-ES" sz="1800" smtClean="0">
                <a:ea typeface="ヒラギノ角ゴ Pro W3" charset="-128"/>
                <a:cs typeface="Arial" pitchFamily="34" charset="0"/>
              </a:rPr>
              <a:t>Online Master for Teaching Methods for Spanish as a Second Language</a:t>
            </a:r>
          </a:p>
          <a:p>
            <a:pPr>
              <a:buFontTx/>
              <a:buChar char="•"/>
            </a:pPr>
            <a:r>
              <a:rPr lang="es-ES" altLang="es-ES" sz="2000" b="1" smtClean="0"/>
              <a:t>Dialnet</a:t>
            </a:r>
            <a:r>
              <a:rPr lang="es-ES" altLang="es-ES" sz="2000" smtClean="0"/>
              <a:t>: First Internet scientific article database in Europe: 4 million documents</a:t>
            </a:r>
          </a:p>
          <a:p>
            <a:pPr>
              <a:buFontTx/>
              <a:buChar char="•"/>
            </a:pPr>
            <a:r>
              <a:rPr lang="es-ES" altLang="es-ES" sz="2000" b="1" smtClean="0"/>
              <a:t>Campus of International Excellence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cor PPT 2003 4x3">
  <a:themeElements>
    <a:clrScheme name="Universidad de La Rioja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191919"/>
      </a:accent1>
      <a:accent2>
        <a:srgbClr val="333333"/>
      </a:accent2>
      <a:accent3>
        <a:srgbClr val="4C4C4C"/>
      </a:accent3>
      <a:accent4>
        <a:srgbClr val="666666"/>
      </a:accent4>
      <a:accent5>
        <a:srgbClr val="808080"/>
      </a:accent5>
      <a:accent6>
        <a:srgbClr val="999999"/>
      </a:accent6>
      <a:hlink>
        <a:srgbClr val="9F0926"/>
      </a:hlink>
      <a:folHlink>
        <a:srgbClr val="999999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/>
      <a:bodyPr/>
      <a:lstStyle>
        <a:defPPr>
          <a:defRPr dirty="0" smtClean="0"/>
        </a:defPPr>
      </a:lstStyle>
    </a:txDef>
  </a:objectDefaults>
  <a:extraClrSchemeLst>
    <a:extraClrScheme>
      <a:clrScheme name="Amcor PPT 2003 4x3 1">
        <a:dk1>
          <a:srgbClr val="003946"/>
        </a:dk1>
        <a:lt1>
          <a:srgbClr val="FFFFFF"/>
        </a:lt1>
        <a:dk2>
          <a:srgbClr val="00A1DE"/>
        </a:dk2>
        <a:lt2>
          <a:srgbClr val="A59D95"/>
        </a:lt2>
        <a:accent1>
          <a:srgbClr val="003946"/>
        </a:accent1>
        <a:accent2>
          <a:srgbClr val="00A551"/>
        </a:accent2>
        <a:accent3>
          <a:srgbClr val="FFFFFF"/>
        </a:accent3>
        <a:accent4>
          <a:srgbClr val="002F3A"/>
        </a:accent4>
        <a:accent5>
          <a:srgbClr val="AAAEB0"/>
        </a:accent5>
        <a:accent6>
          <a:srgbClr val="009549"/>
        </a:accent6>
        <a:hlink>
          <a:srgbClr val="00A1DE"/>
        </a:hlink>
        <a:folHlink>
          <a:srgbClr val="7FCE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cor PPT 2003 4x3 2">
        <a:dk1>
          <a:srgbClr val="013946"/>
        </a:dk1>
        <a:lt1>
          <a:srgbClr val="FFFFFF"/>
        </a:lt1>
        <a:dk2>
          <a:srgbClr val="00A1DE"/>
        </a:dk2>
        <a:lt2>
          <a:srgbClr val="A59D95"/>
        </a:lt2>
        <a:accent1>
          <a:srgbClr val="58A618"/>
        </a:accent1>
        <a:accent2>
          <a:srgbClr val="009D8B"/>
        </a:accent2>
        <a:accent3>
          <a:srgbClr val="FFFFFF"/>
        </a:accent3>
        <a:accent4>
          <a:srgbClr val="012F3A"/>
        </a:accent4>
        <a:accent5>
          <a:srgbClr val="B4D0AB"/>
        </a:accent5>
        <a:accent6>
          <a:srgbClr val="008E7D"/>
        </a:accent6>
        <a:hlink>
          <a:srgbClr val="E98300"/>
        </a:hlink>
        <a:folHlink>
          <a:srgbClr val="C900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niversidad de La Rioja">
    <a:dk1>
      <a:srgbClr val="000000"/>
    </a:dk1>
    <a:lt1>
      <a:srgbClr val="FFFFFF"/>
    </a:lt1>
    <a:dk2>
      <a:srgbClr val="000000"/>
    </a:dk2>
    <a:lt2>
      <a:srgbClr val="999999"/>
    </a:lt2>
    <a:accent1>
      <a:srgbClr val="191919"/>
    </a:accent1>
    <a:accent2>
      <a:srgbClr val="333333"/>
    </a:accent2>
    <a:accent3>
      <a:srgbClr val="4C4C4C"/>
    </a:accent3>
    <a:accent4>
      <a:srgbClr val="666666"/>
    </a:accent4>
    <a:accent5>
      <a:srgbClr val="808080"/>
    </a:accent5>
    <a:accent6>
      <a:srgbClr val="999999"/>
    </a:accent6>
    <a:hlink>
      <a:srgbClr val="9F0926"/>
    </a:hlink>
    <a:folHlink>
      <a:srgbClr val="999999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Laolalola:Applications:Microsoft Office X:Plantillas:Mis plantillas:Amcor PPT 2003 4x3.pot</Template>
  <TotalTime>5020</TotalTime>
  <Words>529</Words>
  <Application>Microsoft Office PowerPoint</Application>
  <PresentationFormat>Προβολή στην οθόνη (4:3)</PresentationFormat>
  <Paragraphs>123</Paragraphs>
  <Slides>15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Times</vt:lpstr>
      <vt:lpstr>MS PGothic</vt:lpstr>
      <vt:lpstr>Arial</vt:lpstr>
      <vt:lpstr>ヒラギノ角ゴ Pro W3</vt:lpstr>
      <vt:lpstr>Wingdings</vt:lpstr>
      <vt:lpstr>Arial Unicode MS</vt:lpstr>
      <vt:lpstr>Amcor PPT 2003 4x3</vt:lpstr>
      <vt:lpstr>Παρουσίαση του PowerPoint</vt:lpstr>
      <vt:lpstr>University of…what did you say?</vt:lpstr>
      <vt:lpstr>And…where it is?</vt:lpstr>
      <vt:lpstr>Anything else we should know about La Rioja?</vt:lpstr>
      <vt:lpstr>Culture and tradition</vt:lpstr>
      <vt:lpstr>River Ebro…surrounded by vineyards</vt:lpstr>
      <vt:lpstr>Logroño. Capital of La Rioja</vt:lpstr>
      <vt:lpstr>…and of course, our University</vt:lpstr>
      <vt:lpstr>Main focus</vt:lpstr>
      <vt:lpstr>International relations </vt:lpstr>
      <vt:lpstr>Παρουσίαση του PowerPoint</vt:lpstr>
      <vt:lpstr>Budgeting &amp; Finance Department</vt:lpstr>
      <vt:lpstr>University of La Rioja - Budget</vt:lpstr>
      <vt:lpstr>Main challenges </vt:lpstr>
      <vt:lpstr>Thank you!</vt:lpstr>
    </vt:vector>
  </TitlesOfParts>
  <Company>Chistulari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Jander Klander</dc:creator>
  <cp:lastModifiedBy>Tasos Selalmazidis</cp:lastModifiedBy>
  <cp:revision>1196</cp:revision>
  <cp:lastPrinted>2011-09-25T19:05:31Z</cp:lastPrinted>
  <dcterms:created xsi:type="dcterms:W3CDTF">2010-09-20T11:18:11Z</dcterms:created>
  <dcterms:modified xsi:type="dcterms:W3CDTF">2016-11-11T12:03:00Z</dcterms:modified>
</cp:coreProperties>
</file>