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708" r:id="rId4"/>
  </p:sldMasterIdLst>
  <p:notesMasterIdLst>
    <p:notesMasterId r:id="rId22"/>
  </p:notesMasterIdLst>
  <p:handoutMasterIdLst>
    <p:handoutMasterId r:id="rId23"/>
  </p:handoutMasterIdLst>
  <p:sldIdLst>
    <p:sldId id="679" r:id="rId5"/>
    <p:sldId id="748" r:id="rId6"/>
    <p:sldId id="665" r:id="rId7"/>
    <p:sldId id="773" r:id="rId8"/>
    <p:sldId id="263" r:id="rId9"/>
    <p:sldId id="278" r:id="rId10"/>
    <p:sldId id="768" r:id="rId11"/>
    <p:sldId id="774" r:id="rId12"/>
    <p:sldId id="770" r:id="rId13"/>
    <p:sldId id="767" r:id="rId14"/>
    <p:sldId id="769" r:id="rId15"/>
    <p:sldId id="286" r:id="rId16"/>
    <p:sldId id="280" r:id="rId17"/>
    <p:sldId id="771" r:id="rId18"/>
    <p:sldId id="281" r:id="rId19"/>
    <p:sldId id="668" r:id="rId20"/>
    <p:sldId id="687" r:id="rId21"/>
  </p:sldIdLst>
  <p:sldSz cx="9144000" cy="5143500" type="screen16x9"/>
  <p:notesSz cx="6858000" cy="9144000"/>
  <p:embeddedFontLst>
    <p:embeddedFont>
      <p:font typeface="TheSans UHH" panose="020B0502050302020203" pitchFamily="34" charset="0"/>
      <p:regular r:id="rId24"/>
      <p:bold r:id="rId25"/>
      <p:italic r:id="rId26"/>
      <p:boldItalic r:id="rId27"/>
    </p:embeddedFont>
    <p:embeddedFont>
      <p:font typeface="TheSans UHH Semilight Caps" panose="020B0402050302020203" pitchFamily="34" charset="0"/>
      <p:regular r:id="rId28"/>
    </p:embeddedFont>
  </p:embeddedFontLst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elfolien" id="{3E2AF788-D441-43C8-93DE-ADBF878BAA7E}">
          <p14:sldIdLst>
            <p14:sldId id="679"/>
          </p14:sldIdLst>
        </p14:section>
        <p14:section name="Agenda" id="{51DFB730-FB59-D749-AB4F-2445B42367D8}">
          <p14:sldIdLst>
            <p14:sldId id="748"/>
          </p14:sldIdLst>
        </p14:section>
        <p14:section name="Kapiteltrenner" id="{392D2362-1FF5-9049-9F3B-1FC2553BDC38}">
          <p14:sldIdLst>
            <p14:sldId id="665"/>
            <p14:sldId id="773"/>
            <p14:sldId id="263"/>
            <p14:sldId id="278"/>
            <p14:sldId id="768"/>
            <p14:sldId id="774"/>
            <p14:sldId id="770"/>
            <p14:sldId id="767"/>
            <p14:sldId id="769"/>
            <p14:sldId id="286"/>
            <p14:sldId id="280"/>
            <p14:sldId id="771"/>
            <p14:sldId id="281"/>
            <p14:sldId id="668"/>
            <p14:sldId id="687"/>
          </p14:sldIdLst>
        </p14:section>
        <p14:section name="Einfache Inhaltsfolien" id="{F0BE1CB9-9001-6D48-83A6-F560ABC4AF47}">
          <p14:sldIdLst/>
        </p14:section>
        <p14:section name="Diagramme, Tabellen und Zahlen" id="{4914A71D-4988-D448-9E1F-E7E889389AC6}">
          <p14:sldIdLst/>
        </p14:section>
        <p14:section name="Projektmanagement/Organisation" id="{216768CA-8D7C-2B42-8963-41329D60051B}">
          <p14:sldIdLst/>
        </p14:section>
        <p14:section name="Abschlussfolien" id="{09F17C64-0048-7B4E-B3BF-653559FD0B25}">
          <p14:sldIdLst/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6312597-6606-9E3A-D41D-F5C602AFE954}" name="Tobias Wegener" initials="TW" userId="S::tobias.wegener@uni-hamburg.de::6b6b4fba-7ccc-4b6b-a6f1-d5cf079027d3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riane Neumann" initials="AN" lastIdx="3" clrIdx="0">
    <p:extLst>
      <p:ext uri="{19B8F6BF-5375-455C-9EA6-DF929625EA0E}">
        <p15:presenceInfo xmlns:p15="http://schemas.microsoft.com/office/powerpoint/2012/main" userId="Ariane Neuman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33"/>
    <a:srgbClr val="0271BB"/>
    <a:srgbClr val="3B515B"/>
    <a:srgbClr val="3C515B"/>
    <a:srgbClr val="80B8DD"/>
    <a:srgbClr val="E2001A"/>
    <a:srgbClr val="E5F5FA"/>
    <a:srgbClr val="000000"/>
    <a:srgbClr val="9DA8AD"/>
    <a:srgbClr val="B6BF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2DE63D5-997A-4646-A377-4702673A728D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ittlere Formatvorlag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E8B1032C-EA38-4F05-BA0D-38AFFFC7BED3}" styleName="Helle Formatvorlage 3 - Akz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E3FDE45-AF77-4B5C-9715-49D594BDF05E}" styleName="Helle Formatvorlage 1 - Akz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FABFCF23-3B69-468F-B69F-88F6DE6A72F2}" styleName="Mittlere Formatvorlage 1 - Akz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FD0F851-EC5A-4D38-B0AD-8093EC10F338}" styleName="Helle Formatvorlage 1 - Akz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Designformatvorlage 1 - Akz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Designformatvorlage 1 - Akz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Designformatvorlage 1 - Akz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Designformatvorlage 1 - Akz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2833802-FEF1-4C79-8D5D-14CF1EAF98D9}" styleName="Helle Formatvorlage 2 - Akz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Helle Formatvorlage 2 - Akz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E9639D4-E3E2-4D34-9284-5A2195B3D0D7}" styleName="Helle Formatvorlag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1FECB4D8-DB02-4DC6-A0A2-4F2EBAE1DC90}" styleName="Mittlere Formatvorlage 1 - Akz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9DCAF9ED-07DC-4A11-8D7F-57B35C25682E}" styleName="Mittlere Formatvorlage 1 - Akz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5BE263C-DBD7-4A20-BB59-AAB30ACAA65A}" styleName="Mittlere Formatvorlage 3 - Akz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Mittlere Formatvorlage 3 - Akz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8603FDC-E32A-4AB5-989C-0864C3EAD2B8}" styleName="Designformatvorlage 2 - Akz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Designformatvorlage 2 - Akz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7CE84F3-28C3-443E-9E96-99CF82512B78}" styleName="Dunkle Formatvorlage 1 - Akz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Dunkle Formatvorlage 1 - Akz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BDBED569-4797-4DF1-A0F4-6AAB3CD982D8}" styleName="Helle Formatvorlage 3 - Akz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8D230F3-CF80-4859-8CE7-A43EE81993B5}" styleName="Helle Formatvorlage 1 - Akz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11" autoAdjust="0"/>
    <p:restoredTop sz="72103" autoAdjust="0"/>
  </p:normalViewPr>
  <p:slideViewPr>
    <p:cSldViewPr snapToObjects="1">
      <p:cViewPr varScale="1">
        <p:scale>
          <a:sx n="64" d="100"/>
          <a:sy n="64" d="100"/>
        </p:scale>
        <p:origin x="1500" y="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0" d="100"/>
        <a:sy n="7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125" d="100"/>
          <a:sy n="125" d="100"/>
        </p:scale>
        <p:origin x="4984" y="17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3.fntdata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2.fntdata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1.fntdata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28" Type="http://schemas.openxmlformats.org/officeDocument/2006/relationships/font" Target="fonts/font5.fntdata"/><Relationship Id="rId82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4.fntdata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>
              <a:latin typeface="TheSans UHH" panose="020B0502050302020203" pitchFamily="34" charset="0"/>
            </a:endParaRPr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322579-3BCF-D748-A2B1-13C370832227}" type="datetimeFigureOut">
              <a:rPr lang="de-DE" smtClean="0">
                <a:latin typeface="TheSans UHH" panose="020B0502050302020203" pitchFamily="34" charset="0"/>
              </a:rPr>
              <a:t>10.03.2025</a:t>
            </a:fld>
            <a:endParaRPr lang="de-DE" dirty="0">
              <a:latin typeface="TheSans UHH" panose="020B0502050302020203" pitchFamily="34" charset="0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>
              <a:latin typeface="TheSans UHH" panose="020B0502050302020203" pitchFamily="34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4D7AD7-FD44-8444-A38A-7B8FFD50E3B1}" type="slidenum">
              <a:rPr lang="de-DE" smtClean="0">
                <a:latin typeface="TheSans UHH" panose="020B0502050302020203" pitchFamily="34" charset="0"/>
              </a:rPr>
              <a:t>‹Nr.›</a:t>
            </a:fld>
            <a:endParaRPr lang="de-DE" dirty="0">
              <a:latin typeface="TheSans UHH" panose="020B0502050302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342631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heSans UHH" panose="020B0502050302020203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TheSans UHH" panose="020B0502050302020203" pitchFamily="34" charset="0"/>
              </a:defRPr>
            </a:lvl1pPr>
          </a:lstStyle>
          <a:p>
            <a:fld id="{B2E59258-C19A-D949-846D-8B6CB38182F3}" type="datetimeFigureOut">
              <a:rPr lang="de-DE" smtClean="0"/>
              <a:pPr/>
              <a:t>10.03.2025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heSans UHH" panose="020B0502050302020203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TheSans UHH" panose="020B0502050302020203" pitchFamily="34" charset="0"/>
              </a:defRPr>
            </a:lvl1pPr>
          </a:lstStyle>
          <a:p>
            <a:fld id="{3C606240-9D1C-3843-B28E-77756B6151FD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3427113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TheSans UHH" panose="020B0502050302020203" pitchFamily="34" charset="0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TheSans UHH" panose="020B0502050302020203" pitchFamily="34" charset="0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TheSans UHH" panose="020B0502050302020203" pitchFamily="34" charset="0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TheSans UHH" panose="020B0502050302020203" pitchFamily="34" charset="0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TheSans UHH" panose="020B0502050302020203" pitchFamily="34" charset="0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TheSans UHH" panose="020B0502050302020203" pitchFamily="34" charset="0"/>
                <a:ea typeface="+mn-ea"/>
                <a:cs typeface="+mn-cs"/>
              </a:rPr>
              <a:t>Our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heSans UHH" panose="020B0502050302020203" pitchFamily="34" charset="0"/>
                <a:ea typeface="+mn-ea"/>
                <a:cs typeface="+mn-cs"/>
              </a:rPr>
              <a:t>world is charact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heSans UHH" panose="020B0502050302020203" pitchFamily="34" charset="0"/>
                <a:ea typeface="+mn-ea"/>
                <a:cs typeface="+mn-cs"/>
              </a:rPr>
              <a:t>erized by crises</a:t>
            </a:r>
            <a:endParaRPr lang="de-DE" sz="1050" kern="1200" dirty="0">
              <a:solidFill>
                <a:schemeClr val="tx1"/>
              </a:solidFill>
              <a:effectLst/>
              <a:latin typeface="TheSans UHH" panose="020B0502050302020203" pitchFamily="34" charset="0"/>
              <a:ea typeface="+mn-ea"/>
              <a:cs typeface="+mn-cs"/>
            </a:endParaRPr>
          </a:p>
          <a:p>
            <a:pPr lvl="1"/>
            <a:r>
              <a:rPr lang="en-US" sz="1200" kern="1200" dirty="0">
                <a:solidFill>
                  <a:schemeClr val="tx1"/>
                </a:solidFill>
                <a:effectLst/>
                <a:latin typeface="TheSans UHH" panose="020B0502050302020203" pitchFamily="34" charset="0"/>
                <a:ea typeface="+mn-ea"/>
                <a:cs typeface="+mn-cs"/>
              </a:rPr>
              <a:t>Disasters, conflicts and open war</a:t>
            </a:r>
            <a:endParaRPr lang="de-DE" sz="1050" kern="1200" dirty="0">
              <a:solidFill>
                <a:schemeClr val="tx1"/>
              </a:solidFill>
              <a:effectLst/>
              <a:latin typeface="TheSans UHH" panose="020B0502050302020203" pitchFamily="34" charset="0"/>
              <a:ea typeface="+mn-ea"/>
              <a:cs typeface="+mn-cs"/>
            </a:endParaRP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TheSans UHH" panose="020B0502050302020203" pitchFamily="34" charset="0"/>
                <a:ea typeface="+mn-ea"/>
                <a:cs typeface="+mn-cs"/>
              </a:rPr>
              <a:t>New potentially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heSans UHH" panose="020B0502050302020203" pitchFamily="34" charset="0"/>
                <a:ea typeface="+mn-ea"/>
                <a:cs typeface="+mn-cs"/>
              </a:rPr>
              <a:t>disruptive and technological innovations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heSans UHH" panose="020B0502050302020203" pitchFamily="34" charset="0"/>
                <a:ea typeface="+mn-ea"/>
                <a:cs typeface="+mn-cs"/>
              </a:rPr>
              <a:t> </a:t>
            </a:r>
            <a:endParaRPr lang="de-DE" sz="1050" kern="1200" dirty="0">
              <a:solidFill>
                <a:schemeClr val="tx1"/>
              </a:solidFill>
              <a:effectLst/>
              <a:latin typeface="TheSans UHH" panose="020B0502050302020203" pitchFamily="34" charset="0"/>
              <a:ea typeface="+mn-ea"/>
              <a:cs typeface="+mn-cs"/>
            </a:endParaRPr>
          </a:p>
          <a:p>
            <a:pPr lvl="1"/>
            <a:r>
              <a:rPr lang="en-US" sz="1200" kern="1200" dirty="0">
                <a:solidFill>
                  <a:schemeClr val="tx1"/>
                </a:solidFill>
                <a:effectLst/>
                <a:latin typeface="TheSans UHH" panose="020B0502050302020203" pitchFamily="34" charset="0"/>
                <a:ea typeface="+mn-ea"/>
                <a:cs typeface="+mn-cs"/>
              </a:rPr>
              <a:t>AI, gene manipulation, mRNA-based medical treatments …</a:t>
            </a:r>
            <a:endParaRPr lang="de-DE" sz="1050" kern="1200" dirty="0">
              <a:solidFill>
                <a:schemeClr val="tx1"/>
              </a:solidFill>
              <a:effectLst/>
              <a:latin typeface="TheSans UHH" panose="020B0502050302020203" pitchFamily="34" charset="0"/>
              <a:ea typeface="+mn-ea"/>
              <a:cs typeface="+mn-cs"/>
            </a:endParaRPr>
          </a:p>
          <a:p>
            <a:pPr lvl="2"/>
            <a:r>
              <a:rPr lang="en-US" sz="1200" kern="1200" dirty="0">
                <a:solidFill>
                  <a:schemeClr val="tx1"/>
                </a:solidFill>
                <a:effectLst/>
                <a:latin typeface="TheSans UHH" panose="020B0502050302020203" pitchFamily="34" charset="0"/>
                <a:ea typeface="+mn-ea"/>
                <a:cs typeface="+mn-cs"/>
              </a:rPr>
              <a:t>Open-ended application potential</a:t>
            </a:r>
            <a:endParaRPr lang="de-DE" sz="1050" kern="1200" dirty="0">
              <a:solidFill>
                <a:schemeClr val="tx1"/>
              </a:solidFill>
              <a:effectLst/>
              <a:latin typeface="TheSans UHH" panose="020B0502050302020203" pitchFamily="34" charset="0"/>
              <a:ea typeface="+mn-ea"/>
              <a:cs typeface="+mn-cs"/>
            </a:endParaRPr>
          </a:p>
          <a:p>
            <a:pPr lvl="2"/>
            <a:r>
              <a:rPr lang="en-US" sz="1200" b="1" kern="1200" dirty="0">
                <a:solidFill>
                  <a:schemeClr val="tx1"/>
                </a:solidFill>
                <a:effectLst/>
                <a:latin typeface="TheSans UHH" panose="020B0502050302020203" pitchFamily="34" charset="0"/>
                <a:ea typeface="+mn-ea"/>
                <a:cs typeface="+mn-cs"/>
              </a:rPr>
              <a:t>Hard to regulate</a:t>
            </a:r>
            <a:endParaRPr lang="de-DE" sz="1050" kern="1200" dirty="0">
              <a:solidFill>
                <a:schemeClr val="tx1"/>
              </a:solidFill>
              <a:effectLst/>
              <a:latin typeface="TheSans UHH" panose="020B0502050302020203" pitchFamily="34" charset="0"/>
              <a:ea typeface="+mn-ea"/>
              <a:cs typeface="+mn-cs"/>
            </a:endParaRPr>
          </a:p>
          <a:p>
            <a:pPr lvl="1"/>
            <a:r>
              <a:rPr lang="en-US" sz="1200" kern="1200" dirty="0">
                <a:solidFill>
                  <a:schemeClr val="tx1"/>
                </a:solidFill>
                <a:effectLst/>
                <a:latin typeface="TheSans UHH" panose="020B0502050302020203" pitchFamily="34" charset="0"/>
                <a:ea typeface="+mn-ea"/>
                <a:cs typeface="+mn-cs"/>
              </a:rPr>
              <a:t>Potential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heSans UHH" panose="020B0502050302020203" pitchFamily="34" charset="0"/>
                <a:ea typeface="+mn-ea"/>
                <a:cs typeface="+mn-cs"/>
              </a:rPr>
              <a:t>implications for national security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heSans UHH" panose="020B0502050302020203" pitchFamily="34" charset="0"/>
                <a:ea typeface="+mn-ea"/>
                <a:cs typeface="+mn-cs"/>
              </a:rPr>
              <a:t> </a:t>
            </a:r>
            <a:endParaRPr lang="de-DE" sz="1050" kern="1200" dirty="0">
              <a:solidFill>
                <a:schemeClr val="tx1"/>
              </a:solidFill>
              <a:effectLst/>
              <a:latin typeface="TheSans UHH" panose="020B0502050302020203" pitchFamily="34" charset="0"/>
              <a:ea typeface="+mn-ea"/>
              <a:cs typeface="+mn-cs"/>
            </a:endParaRPr>
          </a:p>
          <a:p>
            <a:pPr lvl="1"/>
            <a:r>
              <a:rPr lang="en-US" sz="1200" kern="1200" dirty="0">
                <a:solidFill>
                  <a:schemeClr val="tx1"/>
                </a:solidFill>
                <a:effectLst/>
                <a:latin typeface="TheSans UHH" panose="020B0502050302020203" pitchFamily="34" charset="0"/>
                <a:ea typeface="+mn-ea"/>
                <a:cs typeface="+mn-cs"/>
              </a:rPr>
              <a:t>Link between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heSans UHH" panose="020B0502050302020203" pitchFamily="34" charset="0"/>
                <a:ea typeface="+mn-ea"/>
                <a:cs typeface="+mn-cs"/>
              </a:rPr>
              <a:t>national security and universities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heSans UHH" panose="020B0502050302020203" pitchFamily="34" charset="0"/>
                <a:ea typeface="+mn-ea"/>
                <a:cs typeface="+mn-cs"/>
              </a:rPr>
              <a:t> grows stronger</a:t>
            </a:r>
            <a:endParaRPr lang="de-DE" sz="1050" kern="1200" dirty="0">
              <a:solidFill>
                <a:schemeClr val="tx1"/>
              </a:solidFill>
              <a:effectLst/>
              <a:latin typeface="TheSans UHH" panose="020B0502050302020203" pitchFamily="34" charset="0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heSans UHH" panose="020B0502050302020203" pitchFamily="34" charset="0"/>
                <a:ea typeface="+mn-ea"/>
                <a:cs typeface="+mn-cs"/>
              </a:rPr>
              <a:t> </a:t>
            </a:r>
            <a:endParaRPr lang="de-DE" sz="1050" kern="1200" dirty="0">
              <a:solidFill>
                <a:schemeClr val="tx1"/>
              </a:solidFill>
              <a:effectLst/>
              <a:latin typeface="TheSans UHH" panose="020B0502050302020203" pitchFamily="34" charset="0"/>
              <a:ea typeface="+mn-ea"/>
              <a:cs typeface="+mn-cs"/>
            </a:endParaRP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TheSans UHH" panose="020B0502050302020203" pitchFamily="34" charset="0"/>
                <a:ea typeface="+mn-ea"/>
                <a:cs typeface="+mn-cs"/>
              </a:rPr>
              <a:t>Rising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heSans UHH" panose="020B0502050302020203" pitchFamily="34" charset="0"/>
                <a:ea typeface="+mn-ea"/>
                <a:cs typeface="+mn-cs"/>
              </a:rPr>
              <a:t>debate on research security and due diligence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heSans UHH" panose="020B0502050302020203" pitchFamily="34" charset="0"/>
                <a:ea typeface="+mn-ea"/>
                <a:cs typeface="+mn-cs"/>
              </a:rPr>
              <a:t> encompasses:</a:t>
            </a:r>
            <a:endParaRPr lang="de-DE" sz="1050" kern="1200" dirty="0">
              <a:solidFill>
                <a:schemeClr val="tx1"/>
              </a:solidFill>
              <a:effectLst/>
              <a:latin typeface="TheSans UHH" panose="020B0502050302020203" pitchFamily="34" charset="0"/>
              <a:ea typeface="+mn-ea"/>
              <a:cs typeface="+mn-cs"/>
            </a:endParaRPr>
          </a:p>
          <a:p>
            <a:pPr lvl="1"/>
            <a:r>
              <a:rPr lang="en-US" sz="1200" kern="1200" dirty="0">
                <a:solidFill>
                  <a:schemeClr val="tx1"/>
                </a:solidFill>
                <a:effectLst/>
                <a:latin typeface="TheSans UHH" panose="020B0502050302020203" pitchFamily="34" charset="0"/>
                <a:ea typeface="+mn-ea"/>
                <a:cs typeface="+mn-cs"/>
              </a:rPr>
              <a:t>Cybersecurity,</a:t>
            </a:r>
            <a:endParaRPr lang="de-DE" sz="1050" kern="1200" dirty="0">
              <a:solidFill>
                <a:schemeClr val="tx1"/>
              </a:solidFill>
              <a:effectLst/>
              <a:latin typeface="TheSans UHH" panose="020B0502050302020203" pitchFamily="34" charset="0"/>
              <a:ea typeface="+mn-ea"/>
              <a:cs typeface="+mn-cs"/>
            </a:endParaRPr>
          </a:p>
          <a:p>
            <a:pPr lvl="1"/>
            <a:r>
              <a:rPr lang="en-US" sz="1200" kern="1200" dirty="0">
                <a:solidFill>
                  <a:schemeClr val="tx1"/>
                </a:solidFill>
                <a:effectLst/>
                <a:latin typeface="TheSans UHH" panose="020B0502050302020203" pitchFamily="34" charset="0"/>
                <a:ea typeface="+mn-ea"/>
                <a:cs typeface="+mn-cs"/>
              </a:rPr>
              <a:t>travel risks, </a:t>
            </a:r>
            <a:endParaRPr lang="de-DE" sz="1050" kern="1200" dirty="0">
              <a:solidFill>
                <a:schemeClr val="tx1"/>
              </a:solidFill>
              <a:effectLst/>
              <a:latin typeface="TheSans UHH" panose="020B0502050302020203" pitchFamily="34" charset="0"/>
              <a:ea typeface="+mn-ea"/>
              <a:cs typeface="+mn-cs"/>
            </a:endParaRPr>
          </a:p>
          <a:p>
            <a:pPr lvl="1"/>
            <a:r>
              <a:rPr lang="en-US" sz="1200" kern="1200" dirty="0">
                <a:solidFill>
                  <a:schemeClr val="tx1"/>
                </a:solidFill>
                <a:effectLst/>
                <a:latin typeface="TheSans UHH" panose="020B0502050302020203" pitchFamily="34" charset="0"/>
                <a:ea typeface="+mn-ea"/>
                <a:cs typeface="+mn-cs"/>
              </a:rPr>
              <a:t>preventing unwanted knowledge outflow, </a:t>
            </a:r>
            <a:endParaRPr lang="de-DE" sz="1050" kern="1200" dirty="0">
              <a:solidFill>
                <a:schemeClr val="tx1"/>
              </a:solidFill>
              <a:effectLst/>
              <a:latin typeface="TheSans UHH" panose="020B0502050302020203" pitchFamily="34" charset="0"/>
              <a:ea typeface="+mn-ea"/>
              <a:cs typeface="+mn-cs"/>
            </a:endParaRPr>
          </a:p>
          <a:p>
            <a:pPr lvl="1"/>
            <a:r>
              <a:rPr lang="en-US" sz="1200" kern="1200" dirty="0">
                <a:solidFill>
                  <a:schemeClr val="tx1"/>
                </a:solidFill>
                <a:effectLst/>
                <a:latin typeface="TheSans UHH" panose="020B0502050302020203" pitchFamily="34" charset="0"/>
                <a:ea typeface="+mn-ea"/>
                <a:cs typeface="+mn-cs"/>
              </a:rPr>
              <a:t>export control laws, </a:t>
            </a:r>
            <a:endParaRPr lang="de-DE" sz="1050" kern="1200" dirty="0">
              <a:solidFill>
                <a:schemeClr val="tx1"/>
              </a:solidFill>
              <a:effectLst/>
              <a:latin typeface="TheSans UHH" panose="020B0502050302020203" pitchFamily="34" charset="0"/>
              <a:ea typeface="+mn-ea"/>
              <a:cs typeface="+mn-cs"/>
            </a:endParaRPr>
          </a:p>
          <a:p>
            <a:pPr lvl="1"/>
            <a:r>
              <a:rPr lang="en-US" sz="1200" kern="1200" dirty="0">
                <a:solidFill>
                  <a:schemeClr val="tx1"/>
                </a:solidFill>
                <a:effectLst/>
                <a:latin typeface="TheSans UHH" panose="020B0502050302020203" pitchFamily="34" charset="0"/>
                <a:ea typeface="+mn-ea"/>
                <a:cs typeface="+mn-cs"/>
              </a:rPr>
              <a:t>and other legal issues (patents, copyrights) etc.</a:t>
            </a:r>
            <a:endParaRPr lang="de-DE" sz="1050" kern="1200" dirty="0">
              <a:solidFill>
                <a:schemeClr val="tx1"/>
              </a:solidFill>
              <a:effectLst/>
              <a:latin typeface="TheSans UHH" panose="020B0502050302020203" pitchFamily="34" charset="0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heSans UHH" panose="020B0502050302020203" pitchFamily="34" charset="0"/>
                <a:ea typeface="+mn-ea"/>
                <a:cs typeface="+mn-cs"/>
              </a:rPr>
              <a:t> </a:t>
            </a:r>
            <a:endParaRPr lang="de-DE" sz="1050" kern="1200" dirty="0">
              <a:solidFill>
                <a:schemeClr val="tx1"/>
              </a:solidFill>
              <a:effectLst/>
              <a:latin typeface="TheSans UHH" panose="020B0502050302020203" pitchFamily="34" charset="0"/>
              <a:ea typeface="+mn-ea"/>
              <a:cs typeface="+mn-cs"/>
            </a:endParaRPr>
          </a:p>
          <a:p>
            <a:pPr lvl="0"/>
            <a:r>
              <a:rPr lang="en-US" sz="1200" b="1" kern="1200" dirty="0">
                <a:solidFill>
                  <a:schemeClr val="tx1"/>
                </a:solidFill>
                <a:effectLst/>
                <a:latin typeface="TheSans UHH" panose="020B0502050302020203" pitchFamily="34" charset="0"/>
                <a:ea typeface="+mn-ea"/>
                <a:cs typeface="+mn-cs"/>
              </a:rPr>
              <a:t>Wake up call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heSans UHH" panose="020B0502050302020203" pitchFamily="34" charset="0"/>
                <a:ea typeface="+mn-ea"/>
                <a:cs typeface="+mn-cs"/>
              </a:rPr>
              <a:t> at University of Hamburg</a:t>
            </a:r>
            <a:endParaRPr lang="de-DE" sz="1050" kern="1200" dirty="0">
              <a:solidFill>
                <a:schemeClr val="tx1"/>
              </a:solidFill>
              <a:effectLst/>
              <a:latin typeface="TheSans UHH" panose="020B0502050302020203" pitchFamily="34" charset="0"/>
              <a:ea typeface="+mn-ea"/>
              <a:cs typeface="+mn-cs"/>
            </a:endParaRPr>
          </a:p>
          <a:p>
            <a:pPr lvl="1"/>
            <a:r>
              <a:rPr lang="en-US" sz="1200" kern="1200" dirty="0">
                <a:solidFill>
                  <a:schemeClr val="tx1"/>
                </a:solidFill>
                <a:effectLst/>
                <a:latin typeface="TheSans UHH" panose="020B0502050302020203" pitchFamily="34" charset="0"/>
                <a:ea typeface="+mn-ea"/>
                <a:cs typeface="+mn-cs"/>
              </a:rPr>
              <a:t>Series of press articles: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heSans UHH" panose="020B0502050302020203" pitchFamily="34" charset="0"/>
                <a:ea typeface="+mn-ea"/>
                <a:cs typeface="+mn-cs"/>
              </a:rPr>
              <a:t>Chinese military institutions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heSans UHH" panose="020B0502050302020203" pitchFamily="34" charset="0"/>
                <a:ea typeface="+mn-ea"/>
                <a:cs typeface="+mn-cs"/>
              </a:rPr>
              <a:t> + German universities</a:t>
            </a:r>
            <a:endParaRPr lang="de-DE" sz="1050" kern="1200" dirty="0">
              <a:solidFill>
                <a:schemeClr val="tx1"/>
              </a:solidFill>
              <a:effectLst/>
              <a:latin typeface="TheSans UHH" panose="020B0502050302020203" pitchFamily="34" charset="0"/>
              <a:ea typeface="+mn-ea"/>
              <a:cs typeface="+mn-cs"/>
            </a:endParaRPr>
          </a:p>
          <a:p>
            <a:pPr lvl="1"/>
            <a:r>
              <a:rPr lang="en-US" sz="1200" kern="1200" dirty="0">
                <a:solidFill>
                  <a:schemeClr val="tx1"/>
                </a:solidFill>
                <a:effectLst/>
                <a:latin typeface="TheSans UHH" panose="020B0502050302020203" pitchFamily="34" charset="0"/>
                <a:ea typeface="+mn-ea"/>
                <a:cs typeface="+mn-cs"/>
              </a:rPr>
              <a:t>Need for due diligence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heSans UHH" panose="020B0502050302020203" pitchFamily="34" charset="0"/>
                <a:ea typeface="+mn-ea"/>
                <a:cs typeface="+mn-cs"/>
                <a:sym typeface="Wingdings" panose="05000000000000000000" pitchFamily="2" charset="2"/>
              </a:rPr>
              <a:t>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heSans UHH" panose="020B0502050302020203" pitchFamily="34" charset="0"/>
                <a:ea typeface="+mn-ea"/>
                <a:cs typeface="+mn-cs"/>
              </a:rPr>
              <a:t>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heSans UHH" panose="020B0502050302020203" pitchFamily="34" charset="0"/>
                <a:ea typeface="+mn-ea"/>
                <a:cs typeface="+mn-cs"/>
              </a:rPr>
              <a:t>working group</a:t>
            </a:r>
            <a:endParaRPr lang="de-DE" sz="1050" kern="1200" dirty="0">
              <a:solidFill>
                <a:schemeClr val="tx1"/>
              </a:solidFill>
              <a:effectLst/>
              <a:latin typeface="TheSans UHH" panose="020B0502050302020203" pitchFamily="34" charset="0"/>
              <a:ea typeface="+mn-ea"/>
              <a:cs typeface="+mn-cs"/>
            </a:endParaRPr>
          </a:p>
          <a:p>
            <a:pPr lvl="1"/>
            <a:r>
              <a:rPr lang="en-US" sz="1200" kern="1200" dirty="0">
                <a:solidFill>
                  <a:schemeClr val="tx1"/>
                </a:solidFill>
                <a:effectLst/>
                <a:latin typeface="TheSans UHH" panose="020B0502050302020203" pitchFamily="34" charset="0"/>
                <a:ea typeface="+mn-ea"/>
                <a:cs typeface="+mn-cs"/>
              </a:rPr>
              <a:t>Prompted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heSans UHH" panose="020B0502050302020203" pitchFamily="34" charset="0"/>
                <a:ea typeface="+mn-ea"/>
                <a:cs typeface="+mn-cs"/>
              </a:rPr>
              <a:t>debate on the limits to academic freedom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heSans UHH" panose="020B0502050302020203" pitchFamily="34" charset="0"/>
                <a:ea typeface="+mn-ea"/>
                <a:cs typeface="+mn-cs"/>
              </a:rPr>
              <a:t>, role and responsibilities of universities and individual researchers </a:t>
            </a:r>
            <a:endParaRPr lang="de-DE" sz="1050" kern="1200" dirty="0">
              <a:solidFill>
                <a:schemeClr val="tx1"/>
              </a:solidFill>
              <a:effectLst/>
              <a:latin typeface="TheSans UHH" panose="020B0502050302020203" pitchFamily="34" charset="0"/>
              <a:ea typeface="+mn-ea"/>
              <a:cs typeface="+mn-cs"/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606240-9D1C-3843-B28E-77756B6151FD}" type="slidenum">
              <a:rPr lang="de-DE" smtClean="0"/>
              <a:pPr/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797981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de-DE" dirty="0"/>
              <a:t>Federal Ministry </a:t>
            </a:r>
            <a:r>
              <a:rPr lang="de-DE" dirty="0" err="1"/>
              <a:t>of</a:t>
            </a:r>
            <a:r>
              <a:rPr lang="de-DE" dirty="0"/>
              <a:t> Education and Research </a:t>
            </a:r>
            <a:r>
              <a:rPr lang="de-DE" dirty="0">
                <a:sym typeface="Wingdings" panose="05000000000000000000" pitchFamily="2" charset="2"/>
              </a:rPr>
              <a:t> </a:t>
            </a:r>
            <a:r>
              <a:rPr lang="de-DE" dirty="0" err="1">
                <a:sym typeface="Wingdings" panose="05000000000000000000" pitchFamily="2" charset="2"/>
              </a:rPr>
              <a:t>position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paper</a:t>
            </a:r>
            <a:r>
              <a:rPr lang="de-DE" dirty="0">
                <a:sym typeface="Wingdings" panose="05000000000000000000" pitchFamily="2" charset="2"/>
              </a:rPr>
              <a:t> on </a:t>
            </a:r>
            <a:r>
              <a:rPr lang="de-DE" dirty="0" err="1">
                <a:sym typeface="Wingdings" panose="05000000000000000000" pitchFamily="2" charset="2"/>
              </a:rPr>
              <a:t>research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security</a:t>
            </a:r>
            <a:endParaRPr lang="de-DE" dirty="0">
              <a:sym typeface="Wingdings" panose="05000000000000000000" pitchFamily="2" charset="2"/>
            </a:endParaRPr>
          </a:p>
          <a:p>
            <a:pPr lvl="0"/>
            <a:r>
              <a:rPr lang="de-DE" dirty="0">
                <a:sym typeface="Wingdings" panose="05000000000000000000" pitchFamily="2" charset="2"/>
              </a:rPr>
              <a:t>Inhalte: </a:t>
            </a:r>
          </a:p>
          <a:p>
            <a:pPr marL="171450" lvl="0" indent="-171450">
              <a:buFontTx/>
              <a:buChar char="-"/>
            </a:pPr>
            <a:r>
              <a:rPr lang="de-DE" dirty="0">
                <a:sym typeface="Wingdings" panose="05000000000000000000" pitchFamily="2" charset="2"/>
              </a:rPr>
              <a:t>Awareness for potential </a:t>
            </a:r>
            <a:r>
              <a:rPr lang="de-DE" dirty="0" err="1">
                <a:sym typeface="Wingdings" panose="05000000000000000000" pitchFamily="2" charset="2"/>
              </a:rPr>
              <a:t>risks</a:t>
            </a:r>
            <a:r>
              <a:rPr lang="de-DE" dirty="0">
                <a:sym typeface="Wingdings" panose="05000000000000000000" pitchFamily="2" charset="2"/>
              </a:rPr>
              <a:t>  </a:t>
            </a:r>
            <a:r>
              <a:rPr lang="de-DE" dirty="0" err="1">
                <a:sym typeface="Wingdings" panose="05000000000000000000" pitchFamily="2" charset="2"/>
              </a:rPr>
              <a:t>knowing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how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to</a:t>
            </a:r>
            <a:r>
              <a:rPr lang="de-DE" dirty="0">
                <a:sym typeface="Wingdings" panose="05000000000000000000" pitchFamily="2" charset="2"/>
              </a:rPr>
              <a:t> handle </a:t>
            </a:r>
            <a:r>
              <a:rPr lang="de-DE" dirty="0" err="1">
                <a:sym typeface="Wingdings" panose="05000000000000000000" pitchFamily="2" charset="2"/>
              </a:rPr>
              <a:t>them</a:t>
            </a:r>
            <a:endParaRPr lang="de-DE" dirty="0">
              <a:sym typeface="Wingdings" panose="05000000000000000000" pitchFamily="2" charset="2"/>
            </a:endParaRPr>
          </a:p>
          <a:p>
            <a:pPr marL="171450" lvl="0" indent="-171450">
              <a:buFontTx/>
              <a:buChar char="-"/>
            </a:pPr>
            <a:r>
              <a:rPr lang="de-DE" dirty="0">
                <a:sym typeface="Wingdings" panose="05000000000000000000" pitchFamily="2" charset="2"/>
              </a:rPr>
              <a:t>Research </a:t>
            </a:r>
            <a:r>
              <a:rPr lang="de-DE" dirty="0" err="1">
                <a:sym typeface="Wingdings" panose="05000000000000000000" pitchFamily="2" charset="2"/>
              </a:rPr>
              <a:t>security</a:t>
            </a:r>
            <a:r>
              <a:rPr lang="de-DE" dirty="0">
                <a:sym typeface="Wingdings" panose="05000000000000000000" pitchFamily="2" charset="2"/>
              </a:rPr>
              <a:t>: </a:t>
            </a:r>
          </a:p>
          <a:p>
            <a:pPr marL="628650" lvl="1" indent="-171450">
              <a:buFontTx/>
              <a:buChar char="-"/>
            </a:pPr>
            <a:r>
              <a:rPr lang="de-DE" dirty="0" err="1">
                <a:sym typeface="Wingdings" panose="05000000000000000000" pitchFamily="2" charset="2"/>
              </a:rPr>
              <a:t>Measures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that</a:t>
            </a:r>
            <a:r>
              <a:rPr lang="de-DE" dirty="0">
                <a:sym typeface="Wingdings" panose="05000000000000000000" pitchFamily="2" charset="2"/>
              </a:rPr>
              <a:t> save </a:t>
            </a:r>
            <a:r>
              <a:rPr lang="de-DE" dirty="0" err="1">
                <a:sym typeface="Wingdings" panose="05000000000000000000" pitchFamily="2" charset="2"/>
              </a:rPr>
              <a:t>our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research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from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actions</a:t>
            </a:r>
            <a:r>
              <a:rPr lang="de-DE" dirty="0">
                <a:sym typeface="Wingdings" panose="05000000000000000000" pitchFamily="2" charset="2"/>
              </a:rPr>
              <a:t> and </a:t>
            </a:r>
            <a:r>
              <a:rPr lang="de-DE" dirty="0" err="1">
                <a:sym typeface="Wingdings" panose="05000000000000000000" pitchFamily="2" charset="2"/>
              </a:rPr>
              <a:t>behaviors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that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pose</a:t>
            </a:r>
            <a:r>
              <a:rPr lang="de-DE" dirty="0">
                <a:sym typeface="Wingdings" panose="05000000000000000000" pitchFamily="2" charset="2"/>
              </a:rPr>
              <a:t> a </a:t>
            </a:r>
            <a:r>
              <a:rPr lang="de-DE" dirty="0" err="1">
                <a:sym typeface="Wingdings" panose="05000000000000000000" pitchFamily="2" charset="2"/>
              </a:rPr>
              <a:t>economic</a:t>
            </a:r>
            <a:r>
              <a:rPr lang="de-DE" dirty="0">
                <a:sym typeface="Wingdings" panose="05000000000000000000" pitchFamily="2" charset="2"/>
              </a:rPr>
              <a:t>, </a:t>
            </a:r>
            <a:r>
              <a:rPr lang="de-DE" dirty="0" err="1">
                <a:sym typeface="Wingdings" panose="05000000000000000000" pitchFamily="2" charset="2"/>
              </a:rPr>
              <a:t>strategic</a:t>
            </a:r>
            <a:r>
              <a:rPr lang="de-DE" dirty="0">
                <a:sym typeface="Wingdings" panose="05000000000000000000" pitchFamily="2" charset="2"/>
              </a:rPr>
              <a:t> and/</a:t>
            </a:r>
            <a:r>
              <a:rPr lang="de-DE" dirty="0" err="1">
                <a:sym typeface="Wingdings" panose="05000000000000000000" pitchFamily="2" charset="2"/>
              </a:rPr>
              <a:t>or</a:t>
            </a:r>
            <a:r>
              <a:rPr lang="de-DE" dirty="0">
                <a:sym typeface="Wingdings" panose="05000000000000000000" pitchFamily="2" charset="2"/>
              </a:rPr>
              <a:t> national and international </a:t>
            </a:r>
            <a:r>
              <a:rPr lang="de-DE" dirty="0" err="1">
                <a:sym typeface="Wingdings" panose="05000000000000000000" pitchFamily="2" charset="2"/>
              </a:rPr>
              <a:t>risk</a:t>
            </a:r>
            <a:endParaRPr lang="de-DE" dirty="0">
              <a:sym typeface="Wingdings" panose="05000000000000000000" pitchFamily="2" charset="2"/>
            </a:endParaRPr>
          </a:p>
          <a:p>
            <a:pPr marL="628650" lvl="1" indent="-171450">
              <a:buFontTx/>
              <a:buChar char="-"/>
            </a:pPr>
            <a:r>
              <a:rPr lang="de-DE" dirty="0" err="1">
                <a:sym typeface="Wingdings" panose="05000000000000000000" pitchFamily="2" charset="2"/>
              </a:rPr>
              <a:t>Risks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of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influence</a:t>
            </a:r>
            <a:r>
              <a:rPr lang="de-DE" dirty="0">
                <a:sym typeface="Wingdings" panose="05000000000000000000" pitchFamily="2" charset="2"/>
              </a:rPr>
              <a:t>, non-legit </a:t>
            </a:r>
            <a:r>
              <a:rPr lang="de-DE" dirty="0" err="1">
                <a:sym typeface="Wingdings" panose="05000000000000000000" pitchFamily="2" charset="2"/>
              </a:rPr>
              <a:t>use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of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research</a:t>
            </a:r>
            <a:r>
              <a:rPr lang="de-DE" dirty="0">
                <a:sym typeface="Wingdings" panose="05000000000000000000" pitchFamily="2" charset="2"/>
              </a:rPr>
              <a:t>, </a:t>
            </a:r>
            <a:r>
              <a:rPr lang="de-DE" dirty="0" err="1">
                <a:sym typeface="Wingdings" panose="05000000000000000000" pitchFamily="2" charset="2"/>
              </a:rPr>
              <a:t>stealing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ideas</a:t>
            </a:r>
            <a:r>
              <a:rPr lang="de-DE" dirty="0">
                <a:sym typeface="Wingdings" panose="05000000000000000000" pitchFamily="2" charset="2"/>
              </a:rPr>
              <a:t>, </a:t>
            </a:r>
            <a:r>
              <a:rPr lang="de-DE" dirty="0" err="1">
                <a:sym typeface="Wingdings" panose="05000000000000000000" pitchFamily="2" charset="2"/>
              </a:rPr>
              <a:t>research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results</a:t>
            </a:r>
            <a:r>
              <a:rPr lang="de-DE" dirty="0">
                <a:sym typeface="Wingdings" panose="05000000000000000000" pitchFamily="2" charset="2"/>
              </a:rPr>
              <a:t> and </a:t>
            </a:r>
            <a:r>
              <a:rPr lang="de-DE" dirty="0" err="1">
                <a:sym typeface="Wingdings" panose="05000000000000000000" pitchFamily="2" charset="2"/>
              </a:rPr>
              <a:t>intellectual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property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by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states</a:t>
            </a:r>
            <a:r>
              <a:rPr lang="de-DE" dirty="0">
                <a:sym typeface="Wingdings" panose="05000000000000000000" pitchFamily="2" charset="2"/>
              </a:rPr>
              <a:t>, </a:t>
            </a:r>
            <a:r>
              <a:rPr lang="de-DE" dirty="0" err="1">
                <a:sym typeface="Wingdings" panose="05000000000000000000" pitchFamily="2" charset="2"/>
              </a:rPr>
              <a:t>military</a:t>
            </a:r>
            <a:r>
              <a:rPr lang="de-DE" dirty="0">
                <a:sym typeface="Wingdings" panose="05000000000000000000" pitchFamily="2" charset="2"/>
              </a:rPr>
              <a:t>, etc.</a:t>
            </a:r>
          </a:p>
          <a:p>
            <a:pPr marL="171450" lvl="0" indent="-171450">
              <a:buFontTx/>
              <a:buChar char="-"/>
            </a:pPr>
            <a:r>
              <a:rPr lang="de-DE" dirty="0">
                <a:sym typeface="Wingdings" panose="05000000000000000000" pitchFamily="2" charset="2"/>
              </a:rPr>
              <a:t>Academic </a:t>
            </a:r>
            <a:r>
              <a:rPr lang="de-DE" dirty="0" err="1">
                <a:sym typeface="Wingdings" panose="05000000000000000000" pitchFamily="2" charset="2"/>
              </a:rPr>
              <a:t>freedom</a:t>
            </a:r>
            <a:r>
              <a:rPr lang="de-DE" dirty="0">
                <a:sym typeface="Wingdings" panose="05000000000000000000" pitchFamily="2" charset="2"/>
              </a:rPr>
              <a:t>, </a:t>
            </a:r>
            <a:r>
              <a:rPr lang="de-DE" dirty="0" err="1">
                <a:sym typeface="Wingdings" panose="05000000000000000000" pitchFamily="2" charset="2"/>
              </a:rPr>
              <a:t>research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integrity</a:t>
            </a:r>
            <a:r>
              <a:rPr lang="de-DE" dirty="0">
                <a:sym typeface="Wingdings" panose="05000000000000000000" pitchFamily="2" charset="2"/>
              </a:rPr>
              <a:t>, open </a:t>
            </a:r>
            <a:r>
              <a:rPr lang="de-DE" dirty="0" err="1">
                <a:sym typeface="Wingdings" panose="05000000000000000000" pitchFamily="2" charset="2"/>
              </a:rPr>
              <a:t>science</a:t>
            </a:r>
            <a:r>
              <a:rPr lang="de-DE" dirty="0">
                <a:sym typeface="Wingdings" panose="05000000000000000000" pitchFamily="2" charset="2"/>
              </a:rPr>
              <a:t>, </a:t>
            </a:r>
            <a:r>
              <a:rPr lang="de-DE" dirty="0" err="1">
                <a:sym typeface="Wingdings" panose="05000000000000000000" pitchFamily="2" charset="2"/>
              </a:rPr>
              <a:t>transparency</a:t>
            </a:r>
            <a:r>
              <a:rPr lang="de-DE" dirty="0">
                <a:sym typeface="Wingdings" panose="05000000000000000000" pitchFamily="2" charset="2"/>
              </a:rPr>
              <a:t>, </a:t>
            </a:r>
            <a:r>
              <a:rPr lang="de-DE" dirty="0" err="1">
                <a:sym typeface="Wingdings" panose="05000000000000000000" pitchFamily="2" charset="2"/>
              </a:rPr>
              <a:t>trustful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cooperations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can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be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improved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using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risk-oriented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measures</a:t>
            </a:r>
            <a:endParaRPr lang="de-DE" dirty="0">
              <a:sym typeface="Wingdings" panose="05000000000000000000" pitchFamily="2" charset="2"/>
            </a:endParaRPr>
          </a:p>
          <a:p>
            <a:pPr marL="171450" lvl="0" indent="-171450">
              <a:buFontTx/>
              <a:buChar char="-"/>
            </a:pPr>
            <a:r>
              <a:rPr lang="de-DE" dirty="0" err="1"/>
              <a:t>No</a:t>
            </a:r>
            <a:r>
              <a:rPr lang="de-DE" dirty="0"/>
              <a:t> </a:t>
            </a:r>
            <a:r>
              <a:rPr lang="de-DE" dirty="0" err="1"/>
              <a:t>list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countries </a:t>
            </a:r>
            <a:r>
              <a:rPr lang="de-DE" dirty="0" err="1"/>
              <a:t>we</a:t>
            </a:r>
            <a:r>
              <a:rPr lang="de-DE" dirty="0"/>
              <a:t> do not </a:t>
            </a:r>
            <a:r>
              <a:rPr lang="de-DE" dirty="0" err="1"/>
              <a:t>cooperate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at all</a:t>
            </a:r>
          </a:p>
          <a:p>
            <a:pPr marL="171450" lvl="0" indent="-171450">
              <a:buFontTx/>
              <a:buChar char="-"/>
            </a:pPr>
            <a:r>
              <a:rPr lang="de-DE" dirty="0"/>
              <a:t>Lots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institutions</a:t>
            </a:r>
            <a:r>
              <a:rPr lang="de-DE" dirty="0"/>
              <a:t> </a:t>
            </a:r>
            <a:r>
              <a:rPr lang="de-DE" dirty="0" err="1"/>
              <a:t>refer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rules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export</a:t>
            </a:r>
            <a:r>
              <a:rPr lang="de-DE" dirty="0"/>
              <a:t> </a:t>
            </a:r>
            <a:r>
              <a:rPr lang="de-DE" dirty="0" err="1"/>
              <a:t>control</a:t>
            </a:r>
            <a:r>
              <a:rPr lang="de-DE" dirty="0"/>
              <a:t> </a:t>
            </a:r>
            <a:r>
              <a:rPr lang="de-DE" dirty="0" err="1"/>
              <a:t>when</a:t>
            </a:r>
            <a:r>
              <a:rPr lang="de-DE" dirty="0"/>
              <a:t> </a:t>
            </a:r>
            <a:r>
              <a:rPr lang="de-DE" dirty="0" err="1"/>
              <a:t>determining</a:t>
            </a:r>
            <a:r>
              <a:rPr lang="de-DE" dirty="0"/>
              <a:t> </a:t>
            </a:r>
            <a:r>
              <a:rPr lang="de-DE" dirty="0" err="1"/>
              <a:t>if</a:t>
            </a:r>
            <a:r>
              <a:rPr lang="de-DE" dirty="0"/>
              <a:t> a </a:t>
            </a:r>
            <a:r>
              <a:rPr lang="de-DE" dirty="0" err="1"/>
              <a:t>research</a:t>
            </a:r>
            <a:r>
              <a:rPr lang="de-DE" dirty="0"/>
              <a:t> </a:t>
            </a:r>
            <a:r>
              <a:rPr lang="de-DE" dirty="0" err="1"/>
              <a:t>topic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relevant for dual </a:t>
            </a:r>
            <a:r>
              <a:rPr lang="de-DE" dirty="0" err="1"/>
              <a:t>use</a:t>
            </a:r>
            <a:r>
              <a:rPr lang="de-DE" dirty="0"/>
              <a:t> (</a:t>
            </a:r>
            <a:r>
              <a:rPr lang="de-DE" dirty="0" err="1"/>
              <a:t>we</a:t>
            </a:r>
            <a:r>
              <a:rPr lang="de-DE" dirty="0"/>
              <a:t> do </a:t>
            </a:r>
            <a:r>
              <a:rPr lang="de-DE" dirty="0" err="1"/>
              <a:t>that</a:t>
            </a:r>
            <a:r>
              <a:rPr lang="de-DE" dirty="0"/>
              <a:t> </a:t>
            </a:r>
            <a:r>
              <a:rPr lang="de-DE" dirty="0" err="1"/>
              <a:t>too</a:t>
            </a:r>
            <a:r>
              <a:rPr lang="de-DE" dirty="0"/>
              <a:t>)</a:t>
            </a:r>
          </a:p>
          <a:p>
            <a:pPr marL="171450" lvl="0" indent="-171450">
              <a:buFontTx/>
              <a:buChar char="-"/>
            </a:pPr>
            <a:r>
              <a:rPr lang="de-DE" dirty="0"/>
              <a:t>EU: European </a:t>
            </a:r>
            <a:r>
              <a:rPr lang="de-DE" dirty="0" err="1"/>
              <a:t>Strategy</a:t>
            </a:r>
            <a:r>
              <a:rPr lang="de-DE" dirty="0"/>
              <a:t> for </a:t>
            </a:r>
            <a:r>
              <a:rPr lang="de-DE" dirty="0" err="1"/>
              <a:t>economic</a:t>
            </a:r>
            <a:r>
              <a:rPr lang="de-DE" dirty="0"/>
              <a:t> </a:t>
            </a:r>
            <a:r>
              <a:rPr lang="de-DE" dirty="0" err="1"/>
              <a:t>security</a:t>
            </a:r>
            <a:r>
              <a:rPr lang="de-DE" dirty="0"/>
              <a:t>: </a:t>
            </a:r>
            <a:r>
              <a:rPr lang="de-DE" dirty="0" err="1"/>
              <a:t>contains</a:t>
            </a:r>
            <a:r>
              <a:rPr lang="de-DE" dirty="0"/>
              <a:t> </a:t>
            </a:r>
            <a:r>
              <a:rPr lang="de-DE" dirty="0" err="1"/>
              <a:t>list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technologies</a:t>
            </a:r>
            <a:r>
              <a:rPr lang="de-DE" dirty="0"/>
              <a:t> </a:t>
            </a:r>
            <a:r>
              <a:rPr lang="de-DE" dirty="0" err="1"/>
              <a:t>that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importance</a:t>
            </a:r>
            <a:r>
              <a:rPr lang="de-DE" dirty="0"/>
              <a:t> for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economic</a:t>
            </a:r>
            <a:r>
              <a:rPr lang="de-DE" dirty="0"/>
              <a:t> </a:t>
            </a:r>
            <a:r>
              <a:rPr lang="de-DE" dirty="0" err="1"/>
              <a:t>security</a:t>
            </a:r>
            <a:r>
              <a:rPr lang="de-DE" dirty="0"/>
              <a:t> </a:t>
            </a:r>
            <a:r>
              <a:rPr lang="de-DE" dirty="0">
                <a:sym typeface="Wingdings" panose="05000000000000000000" pitchFamily="2" charset="2"/>
              </a:rPr>
              <a:t> </a:t>
            </a:r>
            <a:r>
              <a:rPr lang="de-DE" dirty="0" err="1">
                <a:sym typeface="Wingdings" panose="05000000000000000000" pitchFamily="2" charset="2"/>
              </a:rPr>
              <a:t>does</a:t>
            </a:r>
            <a:r>
              <a:rPr lang="de-DE" dirty="0">
                <a:sym typeface="Wingdings" panose="05000000000000000000" pitchFamily="2" charset="2"/>
              </a:rPr>
              <a:t> not </a:t>
            </a:r>
            <a:r>
              <a:rPr lang="de-DE" dirty="0" err="1">
                <a:sym typeface="Wingdings" panose="05000000000000000000" pitchFamily="2" charset="2"/>
              </a:rPr>
              <a:t>have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to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be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the</a:t>
            </a:r>
            <a:r>
              <a:rPr lang="de-DE" dirty="0">
                <a:sym typeface="Wingdings" panose="05000000000000000000" pitchFamily="2" charset="2"/>
              </a:rPr>
              <a:t> same </a:t>
            </a:r>
            <a:r>
              <a:rPr lang="de-DE" dirty="0" err="1">
                <a:sym typeface="Wingdings" panose="05000000000000000000" pitchFamily="2" charset="2"/>
              </a:rPr>
              <a:t>research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fields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that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are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important</a:t>
            </a:r>
            <a:r>
              <a:rPr lang="de-DE" dirty="0">
                <a:sym typeface="Wingdings" panose="05000000000000000000" pitchFamily="2" charset="2"/>
              </a:rPr>
              <a:t> for </a:t>
            </a:r>
            <a:r>
              <a:rPr lang="de-DE" dirty="0" err="1">
                <a:sym typeface="Wingdings" panose="05000000000000000000" pitchFamily="2" charset="2"/>
              </a:rPr>
              <a:t>innovation</a:t>
            </a:r>
            <a:r>
              <a:rPr lang="de-DE" dirty="0">
                <a:sym typeface="Wingdings" panose="05000000000000000000" pitchFamily="2" charset="2"/>
              </a:rPr>
              <a:t> in Germany</a:t>
            </a:r>
          </a:p>
          <a:p>
            <a:pPr marL="171450" lvl="0" indent="-171450">
              <a:buFontTx/>
              <a:buChar char="-"/>
            </a:pPr>
            <a:endParaRPr lang="de-DE" dirty="0">
              <a:sym typeface="Wingdings" panose="05000000000000000000" pitchFamily="2" charset="2"/>
            </a:endParaRPr>
          </a:p>
          <a:p>
            <a:pPr marL="171450" lvl="0" indent="-171450">
              <a:buFontTx/>
              <a:buChar char="-"/>
            </a:pPr>
            <a:r>
              <a:rPr lang="de-DE" dirty="0" err="1">
                <a:sym typeface="Wingdings" panose="05000000000000000000" pitchFamily="2" charset="2"/>
              </a:rPr>
              <a:t>KIWi</a:t>
            </a:r>
            <a:endParaRPr lang="de-DE" dirty="0">
              <a:sym typeface="Wingdings" panose="05000000000000000000" pitchFamily="2" charset="2"/>
            </a:endParaRPr>
          </a:p>
          <a:p>
            <a:pPr marL="628650" lvl="1" indent="-171450">
              <a:buFontTx/>
              <a:buChar char="-"/>
            </a:pPr>
            <a:r>
              <a:rPr lang="de-DE" dirty="0" err="1">
                <a:sym typeface="Wingdings" panose="05000000000000000000" pitchFamily="2" charset="2"/>
              </a:rPr>
              <a:t>Since</a:t>
            </a:r>
            <a:r>
              <a:rPr lang="de-DE" dirty="0">
                <a:sym typeface="Wingdings" panose="05000000000000000000" pitchFamily="2" charset="2"/>
              </a:rPr>
              <a:t> 2019</a:t>
            </a:r>
          </a:p>
          <a:p>
            <a:pPr marL="628650" lvl="1" indent="-171450">
              <a:buFontTx/>
              <a:buChar char="-"/>
            </a:pPr>
            <a:r>
              <a:rPr lang="de-DE" dirty="0" err="1">
                <a:sym typeface="Wingdings" panose="05000000000000000000" pitchFamily="2" charset="2"/>
              </a:rPr>
              <a:t>Guidance</a:t>
            </a:r>
            <a:r>
              <a:rPr lang="de-DE" dirty="0">
                <a:sym typeface="Wingdings" panose="05000000000000000000" pitchFamily="2" charset="2"/>
              </a:rPr>
              <a:t> for </a:t>
            </a:r>
            <a:r>
              <a:rPr lang="de-DE" dirty="0" err="1">
                <a:sym typeface="Wingdings" panose="05000000000000000000" pitchFamily="2" charset="2"/>
              </a:rPr>
              <a:t>universities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regarding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secure</a:t>
            </a:r>
            <a:r>
              <a:rPr lang="de-DE" dirty="0">
                <a:sym typeface="Wingdings" panose="05000000000000000000" pitchFamily="2" charset="2"/>
              </a:rPr>
              <a:t> international </a:t>
            </a:r>
            <a:r>
              <a:rPr lang="de-DE" dirty="0" err="1">
                <a:sym typeface="Wingdings" panose="05000000000000000000" pitchFamily="2" charset="2"/>
              </a:rPr>
              <a:t>cooperations</a:t>
            </a:r>
            <a:endParaRPr lang="de-DE" dirty="0">
              <a:sym typeface="Wingdings" panose="05000000000000000000" pitchFamily="2" charset="2"/>
            </a:endParaRPr>
          </a:p>
          <a:p>
            <a:pPr marL="628650" lvl="1" indent="-171450">
              <a:buFontTx/>
              <a:buChar char="-"/>
            </a:pPr>
            <a:r>
              <a:rPr lang="de-DE" dirty="0">
                <a:sym typeface="Wingdings" panose="05000000000000000000" pitchFamily="2" charset="2"/>
              </a:rPr>
              <a:t>Publish </a:t>
            </a:r>
            <a:r>
              <a:rPr lang="de-DE" dirty="0" err="1">
                <a:sym typeface="Wingdings" panose="05000000000000000000" pitchFamily="2" charset="2"/>
              </a:rPr>
              <a:t>guidelines</a:t>
            </a:r>
            <a:r>
              <a:rPr lang="de-DE" dirty="0">
                <a:sym typeface="Wingdings" panose="05000000000000000000" pitchFamily="2" charset="2"/>
              </a:rPr>
              <a:t> „Kiwi Compass – </a:t>
            </a:r>
            <a:r>
              <a:rPr lang="de-DE" dirty="0" err="1">
                <a:sym typeface="Wingdings" panose="05000000000000000000" pitchFamily="2" charset="2"/>
              </a:rPr>
              <a:t>no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red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lines</a:t>
            </a:r>
            <a:r>
              <a:rPr lang="de-DE" dirty="0">
                <a:sym typeface="Wingdings" panose="05000000000000000000" pitchFamily="2" charset="2"/>
              </a:rPr>
              <a:t>“</a:t>
            </a:r>
          </a:p>
          <a:p>
            <a:pPr marL="628650" lvl="1" indent="-171450">
              <a:buFontTx/>
              <a:buChar char="-"/>
            </a:pPr>
            <a:r>
              <a:rPr lang="de-DE" dirty="0">
                <a:sym typeface="Wingdings" panose="05000000000000000000" pitchFamily="2" charset="2"/>
              </a:rPr>
              <a:t>Event </a:t>
            </a:r>
            <a:r>
              <a:rPr lang="de-DE" dirty="0" err="1">
                <a:sym typeface="Wingdings" panose="05000000000000000000" pitchFamily="2" charset="2"/>
              </a:rPr>
              <a:t>series</a:t>
            </a:r>
            <a:r>
              <a:rPr lang="de-DE" dirty="0">
                <a:sym typeface="Wingdings" panose="05000000000000000000" pitchFamily="2" charset="2"/>
              </a:rPr>
              <a:t>: dual-</a:t>
            </a:r>
            <a:r>
              <a:rPr lang="de-DE" dirty="0" err="1">
                <a:sym typeface="Wingdings" panose="05000000000000000000" pitchFamily="2" charset="2"/>
              </a:rPr>
              <a:t>use</a:t>
            </a:r>
            <a:r>
              <a:rPr lang="de-DE" dirty="0">
                <a:sym typeface="Wingdings" panose="05000000000000000000" pitchFamily="2" charset="2"/>
              </a:rPr>
              <a:t> in international </a:t>
            </a:r>
            <a:r>
              <a:rPr lang="de-DE" dirty="0" err="1">
                <a:sym typeface="Wingdings" panose="05000000000000000000" pitchFamily="2" charset="2"/>
              </a:rPr>
              <a:t>research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coperations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606240-9D1C-3843-B28E-77756B6151FD}" type="slidenum">
              <a:rPr lang="de-DE" smtClean="0"/>
              <a:pPr/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94709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Tx/>
              <a:buChar char="-"/>
            </a:pPr>
            <a:r>
              <a:rPr lang="de-DE" sz="1200" kern="1200" dirty="0">
                <a:solidFill>
                  <a:schemeClr val="tx1"/>
                </a:solidFill>
                <a:effectLst/>
                <a:latin typeface="TheSans UHH" panose="020B0502050302020203" pitchFamily="34" charset="0"/>
                <a:ea typeface="+mn-ea"/>
                <a:cs typeface="+mn-cs"/>
              </a:rPr>
              <a:t>Working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TheSans UHH" panose="020B0502050302020203" pitchFamily="34" charset="0"/>
                <a:ea typeface="+mn-ea"/>
                <a:cs typeface="+mn-cs"/>
              </a:rPr>
              <a:t>group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TheSans UHH" panose="020B0502050302020203" pitchFamily="34" charset="0"/>
                <a:ea typeface="+mn-ea"/>
                <a:cs typeface="+mn-cs"/>
              </a:rPr>
              <a:t> on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TheSans UHH" panose="020B0502050302020203" pitchFamily="34" charset="0"/>
                <a:ea typeface="+mn-ea"/>
                <a:cs typeface="+mn-cs"/>
              </a:rPr>
              <a:t>how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TheSans UHH" panose="020B0502050302020203" pitchFamily="34" charset="0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TheSans UHH" panose="020B0502050302020203" pitchFamily="34" charset="0"/>
                <a:ea typeface="+mn-ea"/>
                <a:cs typeface="+mn-cs"/>
              </a:rPr>
              <a:t>to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TheSans UHH" panose="020B0502050302020203" pitchFamily="34" charset="0"/>
                <a:ea typeface="+mn-ea"/>
                <a:cs typeface="+mn-cs"/>
              </a:rPr>
              <a:t> design international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TheSans UHH" panose="020B0502050302020203" pitchFamily="34" charset="0"/>
                <a:ea typeface="+mn-ea"/>
                <a:cs typeface="+mn-cs"/>
              </a:rPr>
              <a:t>cooperation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TheSans UHH" panose="020B0502050302020203" pitchFamily="34" charset="0"/>
                <a:ea typeface="+mn-ea"/>
                <a:cs typeface="+mn-cs"/>
              </a:rPr>
              <a:t> was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TheSans UHH" panose="020B0502050302020203" pitchFamily="34" charset="0"/>
                <a:ea typeface="+mn-ea"/>
                <a:cs typeface="+mn-cs"/>
              </a:rPr>
              <a:t>formed</a:t>
            </a:r>
            <a:endParaRPr lang="de-DE" sz="1200" kern="1200" dirty="0">
              <a:solidFill>
                <a:schemeClr val="tx1"/>
              </a:solidFill>
              <a:effectLst/>
              <a:latin typeface="TheSans UHH" panose="020B0502050302020203" pitchFamily="34" charset="0"/>
              <a:ea typeface="+mn-ea"/>
              <a:cs typeface="+mn-cs"/>
            </a:endParaRPr>
          </a:p>
          <a:p>
            <a:pPr marL="0" lvl="0" indent="0">
              <a:buFontTx/>
              <a:buNone/>
            </a:pPr>
            <a:r>
              <a:rPr lang="de-DE" sz="1200" kern="1200" dirty="0">
                <a:solidFill>
                  <a:schemeClr val="tx1"/>
                </a:solidFill>
                <a:effectLst/>
                <a:latin typeface="TheSans UHH" panose="020B0502050302020203" pitchFamily="34" charset="0"/>
                <a:ea typeface="+mn-ea"/>
                <a:cs typeface="+mn-cs"/>
              </a:rPr>
              <a:t>	- administrative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TheSans UHH" panose="020B0502050302020203" pitchFamily="34" charset="0"/>
                <a:ea typeface="+mn-ea"/>
                <a:cs typeface="+mn-cs"/>
              </a:rPr>
              <a:t>departments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TheSans UHH" panose="020B0502050302020203" pitchFamily="34" charset="0"/>
                <a:ea typeface="+mn-ea"/>
                <a:cs typeface="+mn-cs"/>
              </a:rPr>
              <a:t>,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TheSans UHH" panose="020B0502050302020203" pitchFamily="34" charset="0"/>
                <a:ea typeface="+mn-ea"/>
                <a:cs typeface="+mn-cs"/>
              </a:rPr>
              <a:t>members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TheSans UHH" panose="020B0502050302020203" pitchFamily="34" charset="0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TheSans UHH" panose="020B0502050302020203" pitchFamily="34" charset="0"/>
                <a:ea typeface="+mn-ea"/>
                <a:cs typeface="+mn-cs"/>
              </a:rPr>
              <a:t>of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TheSans UHH" panose="020B0502050302020203" pitchFamily="34" charset="0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TheSans UHH" panose="020B0502050302020203" pitchFamily="34" charset="0"/>
                <a:ea typeface="+mn-ea"/>
                <a:cs typeface="+mn-cs"/>
              </a:rPr>
              <a:t>the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TheSans UHH" panose="020B0502050302020203" pitchFamily="34" charset="0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TheSans UHH" panose="020B0502050302020203" pitchFamily="34" charset="0"/>
                <a:ea typeface="+mn-ea"/>
                <a:cs typeface="+mn-cs"/>
              </a:rPr>
              <a:t>executive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TheSans UHH" panose="020B0502050302020203" pitchFamily="34" charset="0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TheSans UHH" panose="020B0502050302020203" pitchFamily="34" charset="0"/>
                <a:ea typeface="+mn-ea"/>
                <a:cs typeface="+mn-cs"/>
              </a:rPr>
              <a:t>board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TheSans UHH" panose="020B0502050302020203" pitchFamily="34" charset="0"/>
                <a:ea typeface="+mn-ea"/>
                <a:cs typeface="+mn-cs"/>
              </a:rPr>
              <a:t> 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TheSans UHH" panose="020B0502050302020203" pitchFamily="34" charset="0"/>
                <a:ea typeface="+mn-ea"/>
                <a:cs typeface="+mn-cs"/>
                <a:sym typeface="Wingdings" panose="05000000000000000000" pitchFamily="2" charset="2"/>
              </a:rPr>
              <a:t>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TheSans UHH" panose="020B0502050302020203" pitchFamily="34" charset="0"/>
                <a:ea typeface="+mn-ea"/>
                <a:cs typeface="+mn-cs"/>
                <a:sym typeface="Wingdings" panose="05000000000000000000" pitchFamily="2" charset="2"/>
              </a:rPr>
              <a:t>no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TheSans UHH" panose="020B0502050302020203" pitchFamily="34" charset="0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TheSans UHH" panose="020B0502050302020203" pitchFamily="34" charset="0"/>
                <a:ea typeface="+mn-ea"/>
                <a:cs typeface="+mn-cs"/>
                <a:sym typeface="Wingdings" panose="05000000000000000000" pitchFamily="2" charset="2"/>
              </a:rPr>
              <a:t>faculties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TheSans UHH" panose="020B0502050302020203" pitchFamily="34" charset="0"/>
                <a:ea typeface="+mn-ea"/>
                <a:cs typeface="+mn-cs"/>
                <a:sym typeface="Wingdings" panose="05000000000000000000" pitchFamily="2" charset="2"/>
              </a:rPr>
              <a:t> at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TheSans UHH" panose="020B0502050302020203" pitchFamily="34" charset="0"/>
                <a:ea typeface="+mn-ea"/>
                <a:cs typeface="+mn-cs"/>
                <a:sym typeface="Wingdings" panose="05000000000000000000" pitchFamily="2" charset="2"/>
              </a:rPr>
              <a:t>first</a:t>
            </a:r>
            <a:endParaRPr lang="de-DE" sz="1200" kern="1200" dirty="0">
              <a:solidFill>
                <a:schemeClr val="tx1"/>
              </a:solidFill>
              <a:effectLst/>
              <a:latin typeface="TheSans UHH" panose="020B0502050302020203" pitchFamily="34" charset="0"/>
              <a:ea typeface="+mn-ea"/>
              <a:cs typeface="+mn-cs"/>
              <a:sym typeface="Wingdings" panose="05000000000000000000" pitchFamily="2" charset="2"/>
            </a:endParaRPr>
          </a:p>
          <a:p>
            <a:pPr marL="628650" lvl="1" indent="-171450">
              <a:buFontTx/>
              <a:buChar char="-"/>
            </a:pPr>
            <a:r>
              <a:rPr lang="de-DE" sz="1200" kern="1200" dirty="0" err="1">
                <a:solidFill>
                  <a:schemeClr val="tx1"/>
                </a:solidFill>
                <a:effectLst/>
                <a:latin typeface="TheSans UHH" panose="020B0502050302020203" pitchFamily="34" charset="0"/>
                <a:ea typeface="+mn-ea"/>
                <a:cs typeface="+mn-cs"/>
                <a:sym typeface="Wingdings" panose="05000000000000000000" pitchFamily="2" charset="2"/>
              </a:rPr>
              <a:t>Focussed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TheSans UHH" panose="020B0502050302020203" pitchFamily="34" charset="0"/>
                <a:ea typeface="+mn-ea"/>
                <a:cs typeface="+mn-cs"/>
                <a:sym typeface="Wingdings" panose="05000000000000000000" pitchFamily="2" charset="2"/>
              </a:rPr>
              <a:t> on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TheSans UHH" panose="020B0502050302020203" pitchFamily="34" charset="0"/>
                <a:ea typeface="+mn-ea"/>
                <a:cs typeface="+mn-cs"/>
                <a:sym typeface="Wingdings" panose="05000000000000000000" pitchFamily="2" charset="2"/>
              </a:rPr>
              <a:t>risks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TheSans UHH" panose="020B0502050302020203" pitchFamily="34" charset="0"/>
                <a:ea typeface="+mn-ea"/>
                <a:cs typeface="+mn-cs"/>
                <a:sym typeface="Wingdings" panose="05000000000000000000" pitchFamily="2" charset="2"/>
              </a:rPr>
              <a:t> at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TheSans UHH" panose="020B0502050302020203" pitchFamily="34" charset="0"/>
                <a:ea typeface="+mn-ea"/>
                <a:cs typeface="+mn-cs"/>
                <a:sym typeface="Wingdings" panose="05000000000000000000" pitchFamily="2" charset="2"/>
              </a:rPr>
              <a:t>first</a:t>
            </a:r>
            <a:endParaRPr lang="de-DE" sz="1200" kern="1200" dirty="0">
              <a:solidFill>
                <a:schemeClr val="tx1"/>
              </a:solidFill>
              <a:effectLst/>
              <a:latin typeface="TheSans UHH" panose="020B0502050302020203" pitchFamily="34" charset="0"/>
              <a:ea typeface="+mn-ea"/>
              <a:cs typeface="+mn-cs"/>
              <a:sym typeface="Wingdings" panose="05000000000000000000" pitchFamily="2" charset="2"/>
            </a:endParaRPr>
          </a:p>
          <a:p>
            <a:pPr lvl="0"/>
            <a:endParaRPr lang="en-US" sz="1200" b="1" kern="1200" dirty="0">
              <a:solidFill>
                <a:schemeClr val="tx1"/>
              </a:solidFill>
              <a:effectLst/>
              <a:latin typeface="TheSans UHH" panose="020B0502050302020203" pitchFamily="34" charset="0"/>
              <a:ea typeface="+mn-ea"/>
              <a:cs typeface="+mn-cs"/>
            </a:endParaRPr>
          </a:p>
          <a:p>
            <a:pPr lvl="0"/>
            <a:r>
              <a:rPr lang="en-US" sz="1200" b="1" kern="1200" dirty="0">
                <a:solidFill>
                  <a:schemeClr val="tx1"/>
                </a:solidFill>
                <a:effectLst/>
                <a:latin typeface="TheSans UHH" panose="020B0502050302020203" pitchFamily="34" charset="0"/>
                <a:ea typeface="+mn-ea"/>
                <a:cs typeface="+mn-cs"/>
              </a:rPr>
              <a:t>Working Group 2 tasks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heSans UHH" panose="020B0502050302020203" pitchFamily="34" charset="0"/>
                <a:ea typeface="+mn-ea"/>
                <a:cs typeface="+mn-cs"/>
              </a:rPr>
              <a:t>: guidelines, screening</a:t>
            </a:r>
            <a:endParaRPr lang="de-DE" sz="1050" kern="1200" dirty="0">
              <a:solidFill>
                <a:schemeClr val="tx1"/>
              </a:solidFill>
              <a:effectLst/>
              <a:latin typeface="TheSans UHH" panose="020B0502050302020203" pitchFamily="34" charset="0"/>
              <a:ea typeface="+mn-ea"/>
              <a:cs typeface="+mn-cs"/>
            </a:endParaRPr>
          </a:p>
          <a:p>
            <a:pPr lvl="1"/>
            <a:r>
              <a:rPr lang="en-US" sz="1200" kern="1200" dirty="0">
                <a:solidFill>
                  <a:schemeClr val="tx1"/>
                </a:solidFill>
                <a:effectLst/>
                <a:latin typeface="TheSans UHH" panose="020B0502050302020203" pitchFamily="34" charset="0"/>
                <a:ea typeface="+mn-ea"/>
                <a:cs typeface="+mn-cs"/>
              </a:rPr>
              <a:t>Setting up a Guiding framework for UHH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heSans UHH" panose="020B0502050302020203" pitchFamily="34" charset="0"/>
                <a:ea typeface="+mn-ea"/>
                <a:cs typeface="+mn-cs"/>
                <a:sym typeface="Wingdings" panose="05000000000000000000" pitchFamily="2" charset="2"/>
              </a:rPr>
              <a:t> addressing formalized and non-formalized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heSans UHH" panose="020B0502050302020203" pitchFamily="34" charset="0"/>
                <a:ea typeface="+mn-ea"/>
                <a:cs typeface="+mn-cs"/>
                <a:sym typeface="Wingdings" panose="05000000000000000000" pitchFamily="2" charset="2"/>
              </a:rPr>
              <a:t>cooperations</a:t>
            </a:r>
            <a:endParaRPr lang="de-DE" sz="1050" kern="1200" dirty="0">
              <a:solidFill>
                <a:schemeClr val="tx1"/>
              </a:solidFill>
              <a:effectLst/>
              <a:latin typeface="TheSans UHH" panose="020B0502050302020203" pitchFamily="34" charset="0"/>
              <a:ea typeface="+mn-ea"/>
              <a:cs typeface="+mn-cs"/>
            </a:endParaRPr>
          </a:p>
          <a:p>
            <a:pPr lvl="1"/>
            <a:r>
              <a:rPr lang="en-US" sz="1200" kern="1200" dirty="0">
                <a:solidFill>
                  <a:schemeClr val="tx1"/>
                </a:solidFill>
                <a:effectLst/>
                <a:latin typeface="TheSans UHH" panose="020B0502050302020203" pitchFamily="34" charset="0"/>
                <a:ea typeface="+mn-ea"/>
                <a:cs typeface="+mn-cs"/>
              </a:rPr>
              <a:t>Risk awareness, mitigation</a:t>
            </a:r>
            <a:endParaRPr lang="de-DE" sz="1050" kern="1200" dirty="0">
              <a:solidFill>
                <a:schemeClr val="tx1"/>
              </a:solidFill>
              <a:effectLst/>
              <a:latin typeface="TheSans UHH" panose="020B0502050302020203" pitchFamily="34" charset="0"/>
              <a:ea typeface="+mn-ea"/>
              <a:cs typeface="+mn-cs"/>
            </a:endParaRPr>
          </a:p>
          <a:p>
            <a:pPr lvl="1"/>
            <a:r>
              <a:rPr lang="en-US" sz="1200" kern="1200" dirty="0">
                <a:solidFill>
                  <a:schemeClr val="tx1"/>
                </a:solidFill>
                <a:effectLst/>
                <a:latin typeface="TheSans UHH" panose="020B0502050302020203" pitchFamily="34" charset="0"/>
                <a:ea typeface="+mn-ea"/>
                <a:cs typeface="+mn-cs"/>
              </a:rPr>
              <a:t>Sensitization</a:t>
            </a:r>
            <a:endParaRPr lang="de-DE" sz="1050" kern="1200" dirty="0">
              <a:solidFill>
                <a:schemeClr val="tx1"/>
              </a:solidFill>
              <a:effectLst/>
              <a:latin typeface="TheSans UHH" panose="020B0502050302020203" pitchFamily="34" charset="0"/>
              <a:ea typeface="+mn-ea"/>
              <a:cs typeface="+mn-cs"/>
            </a:endParaRPr>
          </a:p>
          <a:p>
            <a:pPr lvl="1"/>
            <a:r>
              <a:rPr lang="en-US" sz="1200" kern="1200" dirty="0">
                <a:solidFill>
                  <a:schemeClr val="tx1"/>
                </a:solidFill>
                <a:effectLst/>
                <a:latin typeface="TheSans UHH" panose="020B0502050302020203" pitchFamily="34" charset="0"/>
                <a:ea typeface="+mn-ea"/>
                <a:cs typeface="+mn-cs"/>
              </a:rPr>
              <a:t>Provide support and point out services we offer</a:t>
            </a:r>
            <a:endParaRPr lang="de-DE" sz="1050" kern="1200" dirty="0">
              <a:solidFill>
                <a:schemeClr val="tx1"/>
              </a:solidFill>
              <a:effectLst/>
              <a:latin typeface="TheSans UHH" panose="020B0502050302020203" pitchFamily="34" charset="0"/>
              <a:ea typeface="+mn-ea"/>
              <a:cs typeface="+mn-cs"/>
            </a:endParaRPr>
          </a:p>
          <a:p>
            <a:pPr marL="628650" lvl="1" indent="-171450">
              <a:buFontTx/>
              <a:buChar char="-"/>
            </a:pPr>
            <a:r>
              <a:rPr lang="de-DE" sz="1200" kern="1200" dirty="0">
                <a:solidFill>
                  <a:schemeClr val="tx1"/>
                </a:solidFill>
                <a:effectLst/>
                <a:latin typeface="TheSans UHH" panose="020B0502050302020203" pitchFamily="34" charset="0"/>
                <a:ea typeface="+mn-ea"/>
                <a:cs typeface="+mn-cs"/>
                <a:sym typeface="Wingdings" panose="05000000000000000000" pitchFamily="2" charset="2"/>
              </a:rPr>
              <a:t>Review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TheSans UHH" panose="020B0502050302020203" pitchFamily="34" charset="0"/>
                <a:ea typeface="+mn-ea"/>
                <a:cs typeface="+mn-cs"/>
                <a:sym typeface="Wingdings" panose="05000000000000000000" pitchFamily="2" charset="2"/>
              </a:rPr>
              <a:t>process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TheSans UHH" panose="020B0502050302020203" pitchFamily="34" charset="0"/>
                <a:ea typeface="+mn-ea"/>
                <a:cs typeface="+mn-cs"/>
                <a:sym typeface="Wingdings" panose="05000000000000000000" pitchFamily="2" charset="2"/>
              </a:rPr>
              <a:t> for „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TheSans UHH" panose="020B0502050302020203" pitchFamily="34" charset="0"/>
                <a:ea typeface="+mn-ea"/>
                <a:cs typeface="+mn-cs"/>
                <a:sym typeface="Wingdings" panose="05000000000000000000" pitchFamily="2" charset="2"/>
              </a:rPr>
              <a:t>risky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TheSans UHH" panose="020B0502050302020203" pitchFamily="34" charset="0"/>
                <a:ea typeface="+mn-ea"/>
                <a:cs typeface="+mn-cs"/>
                <a:sym typeface="Wingdings" panose="05000000000000000000" pitchFamily="2" charset="2"/>
              </a:rPr>
              <a:t>“ countries</a:t>
            </a:r>
          </a:p>
          <a:p>
            <a:pPr marL="1085850" lvl="2" indent="-171450">
              <a:buFontTx/>
              <a:buChar char="-"/>
            </a:pPr>
            <a:r>
              <a:rPr lang="de-DE" sz="1200" kern="1200" dirty="0">
                <a:solidFill>
                  <a:schemeClr val="tx1"/>
                </a:solidFill>
                <a:effectLst/>
                <a:latin typeface="TheSans UHH" panose="020B0502050302020203" pitchFamily="34" charset="0"/>
                <a:ea typeface="+mn-ea"/>
                <a:cs typeface="+mn-cs"/>
                <a:sym typeface="Wingdings" panose="05000000000000000000" pitchFamily="2" charset="2"/>
              </a:rPr>
              <a:t>For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TheSans UHH" panose="020B0502050302020203" pitchFamily="34" charset="0"/>
                <a:ea typeface="+mn-ea"/>
                <a:cs typeface="+mn-cs"/>
                <a:sym typeface="Wingdings" panose="05000000000000000000" pitchFamily="2" charset="2"/>
              </a:rPr>
              <a:t>formalized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TheSans UHH" panose="020B0502050302020203" pitchFamily="34" charset="0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TheSans UHH" panose="020B0502050302020203" pitchFamily="34" charset="0"/>
                <a:ea typeface="+mn-ea"/>
                <a:cs typeface="+mn-cs"/>
                <a:sym typeface="Wingdings" panose="05000000000000000000" pitchFamily="2" charset="2"/>
              </a:rPr>
              <a:t>cooperations</a:t>
            </a:r>
            <a:endParaRPr lang="de-DE" sz="1200" kern="1200" dirty="0">
              <a:solidFill>
                <a:schemeClr val="tx1"/>
              </a:solidFill>
              <a:effectLst/>
              <a:latin typeface="TheSans UHH" panose="020B0502050302020203" pitchFamily="34" charset="0"/>
              <a:ea typeface="+mn-ea"/>
              <a:cs typeface="+mn-cs"/>
              <a:sym typeface="Wingdings" panose="05000000000000000000" pitchFamily="2" charset="2"/>
            </a:endParaRPr>
          </a:p>
          <a:p>
            <a:pPr lvl="0"/>
            <a:endParaRPr lang="en-US" sz="1200" kern="1200" dirty="0">
              <a:solidFill>
                <a:schemeClr val="tx1"/>
              </a:solidFill>
              <a:effectLst/>
              <a:latin typeface="TheSans UHH" panose="020B0502050302020203" pitchFamily="34" charset="0"/>
              <a:ea typeface="+mn-ea"/>
              <a:cs typeface="+mn-cs"/>
            </a:endParaRP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TheSans UHH" panose="020B0502050302020203" pitchFamily="34" charset="0"/>
                <a:ea typeface="+mn-ea"/>
                <a:cs typeface="+mn-cs"/>
              </a:rPr>
              <a:t>Speaking to faculty (working group did not want to exclude them):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heSans UHH" panose="020B0502050302020203" pitchFamily="34" charset="0"/>
                <a:ea typeface="+mn-ea"/>
                <a:cs typeface="+mn-cs"/>
              </a:rPr>
              <a:t>participative process</a:t>
            </a:r>
            <a:endParaRPr lang="de-DE" sz="1050" kern="1200" dirty="0">
              <a:solidFill>
                <a:schemeClr val="tx1"/>
              </a:solidFill>
              <a:effectLst/>
              <a:latin typeface="TheSans UHH" panose="020B0502050302020203" pitchFamily="34" charset="0"/>
              <a:ea typeface="+mn-ea"/>
              <a:cs typeface="+mn-cs"/>
            </a:endParaRPr>
          </a:p>
          <a:p>
            <a:pPr lvl="1"/>
            <a:r>
              <a:rPr lang="en-US" sz="1200" b="1" kern="1200" dirty="0">
                <a:solidFill>
                  <a:schemeClr val="tx1"/>
                </a:solidFill>
                <a:effectLst/>
                <a:latin typeface="TheSans UHH" panose="020B0502050302020203" pitchFamily="34" charset="0"/>
                <a:ea typeface="+mn-ea"/>
                <a:cs typeface="+mn-cs"/>
              </a:rPr>
              <a:t>No country focus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heSans UHH" panose="020B0502050302020203" pitchFamily="34" charset="0"/>
                <a:ea typeface="+mn-ea"/>
                <a:cs typeface="+mn-cs"/>
              </a:rPr>
              <a:t>: would further prejudices and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heSans UHH" panose="020B0502050302020203" pitchFamily="34" charset="0"/>
                <a:ea typeface="+mn-ea"/>
                <a:cs typeface="+mn-cs"/>
              </a:rPr>
              <a:t>prejudgement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heSans UHH" panose="020B0502050302020203" pitchFamily="34" charset="0"/>
                <a:ea typeface="+mn-ea"/>
                <a:cs typeface="+mn-cs"/>
              </a:rPr>
              <a:t> / stigmatization / hostile atmosphere</a:t>
            </a: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50" b="1" kern="1200" dirty="0">
                <a:solidFill>
                  <a:schemeClr val="tx1"/>
                </a:solidFill>
                <a:effectLst/>
                <a:latin typeface="TheSans UHH" panose="020B0502050302020203" pitchFamily="34" charset="0"/>
                <a:ea typeface="+mn-ea"/>
                <a:cs typeface="+mn-cs"/>
              </a:rPr>
              <a:t>No red lines </a:t>
            </a:r>
            <a:endParaRPr lang="de-DE" sz="900" kern="1200" dirty="0">
              <a:solidFill>
                <a:schemeClr val="tx1"/>
              </a:solidFill>
              <a:effectLst/>
              <a:latin typeface="TheSans UHH" panose="020B0502050302020203" pitchFamily="34" charset="0"/>
              <a:ea typeface="+mn-ea"/>
              <a:cs typeface="+mn-cs"/>
            </a:endParaRPr>
          </a:p>
          <a:p>
            <a:pPr marL="171450" indent="-171450">
              <a:buFont typeface="Wingdings" panose="05000000000000000000" pitchFamily="2" charset="2"/>
              <a:buChar char="à"/>
            </a:pPr>
            <a:r>
              <a:rPr lang="en-US" sz="1200" b="1" kern="1200" dirty="0">
                <a:solidFill>
                  <a:schemeClr val="tx1"/>
                </a:solidFill>
                <a:effectLst/>
                <a:latin typeface="TheSans UHH" panose="020B0502050302020203" pitchFamily="34" charset="0"/>
                <a:ea typeface="+mn-ea"/>
                <a:cs typeface="+mn-cs"/>
              </a:rPr>
              <a:t>Careful language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heSans UHH" panose="020B0502050302020203" pitchFamily="34" charset="0"/>
                <a:ea typeface="+mn-ea"/>
                <a:cs typeface="+mn-cs"/>
              </a:rPr>
              <a:t> (values, difficult country)</a:t>
            </a:r>
          </a:p>
          <a:p>
            <a:pPr marL="171450" lvl="0" indent="-171450">
              <a:buFontTx/>
              <a:buChar char="-"/>
            </a:pPr>
            <a:r>
              <a:rPr lang="de-DE" sz="1200" kern="1200" dirty="0" err="1">
                <a:solidFill>
                  <a:schemeClr val="tx1"/>
                </a:solidFill>
                <a:effectLst/>
                <a:latin typeface="TheSans UHH" panose="020B0502050302020203" pitchFamily="34" charset="0"/>
                <a:ea typeface="+mn-ea"/>
                <a:cs typeface="+mn-cs"/>
                <a:sym typeface="Wingdings" panose="05000000000000000000" pitchFamily="2" charset="2"/>
              </a:rPr>
              <a:t>Adjusted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TheSans UHH" panose="020B0502050302020203" pitchFamily="34" charset="0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TheSans UHH" panose="020B0502050302020203" pitchFamily="34" charset="0"/>
                <a:ea typeface="+mn-ea"/>
                <a:cs typeface="+mn-cs"/>
                <a:sym typeface="Wingdings" panose="05000000000000000000" pitchFamily="2" charset="2"/>
              </a:rPr>
              <a:t>their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TheSans UHH" panose="020B0502050302020203" pitchFamily="34" charset="0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TheSans UHH" panose="020B0502050302020203" pitchFamily="34" charset="0"/>
                <a:ea typeface="+mn-ea"/>
                <a:cs typeface="+mn-cs"/>
                <a:sym typeface="Wingdings" panose="05000000000000000000" pitchFamily="2" charset="2"/>
              </a:rPr>
              <a:t>task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TheSans UHH" panose="020B0502050302020203" pitchFamily="34" charset="0"/>
                <a:ea typeface="+mn-ea"/>
                <a:cs typeface="+mn-cs"/>
                <a:sym typeface="Wingdings" panose="05000000000000000000" pitchFamily="2" charset="2"/>
              </a:rPr>
              <a:t> and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TheSans UHH" panose="020B0502050302020203" pitchFamily="34" charset="0"/>
                <a:ea typeface="+mn-ea"/>
                <a:cs typeface="+mn-cs"/>
                <a:sym typeface="Wingdings" panose="05000000000000000000" pitchFamily="2" charset="2"/>
              </a:rPr>
              <a:t>way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TheSans UHH" panose="020B0502050302020203" pitchFamily="34" charset="0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TheSans UHH" panose="020B0502050302020203" pitchFamily="34" charset="0"/>
                <a:ea typeface="+mn-ea"/>
                <a:cs typeface="+mn-cs"/>
                <a:sym typeface="Wingdings" panose="05000000000000000000" pitchFamily="2" charset="2"/>
              </a:rPr>
              <a:t>of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TheSans UHH" panose="020B0502050302020203" pitchFamily="34" charset="0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TheSans UHH" panose="020B0502050302020203" pitchFamily="34" charset="0"/>
                <a:ea typeface="+mn-ea"/>
                <a:cs typeface="+mn-cs"/>
                <a:sym typeface="Wingdings" panose="05000000000000000000" pitchFamily="2" charset="2"/>
              </a:rPr>
              <a:t>work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TheSans UHH" panose="020B0502050302020203" pitchFamily="34" charset="0"/>
                <a:ea typeface="+mn-ea"/>
                <a:cs typeface="+mn-cs"/>
                <a:sym typeface="Wingdings" panose="05000000000000000000" pitchFamily="2" charset="2"/>
              </a:rPr>
              <a:t> (also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TheSans UHH" panose="020B0502050302020203" pitchFamily="34" charset="0"/>
                <a:ea typeface="+mn-ea"/>
                <a:cs typeface="+mn-cs"/>
                <a:sym typeface="Wingdings" panose="05000000000000000000" pitchFamily="2" charset="2"/>
              </a:rPr>
              <a:t>name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TheSans UHH" panose="020B0502050302020203" pitchFamily="34" charset="0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TheSans UHH" panose="020B0502050302020203" pitchFamily="34" charset="0"/>
                <a:ea typeface="+mn-ea"/>
                <a:cs typeface="+mn-cs"/>
                <a:sym typeface="Wingdings" panose="05000000000000000000" pitchFamily="2" charset="2"/>
              </a:rPr>
              <a:t>of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TheSans UHH" panose="020B0502050302020203" pitchFamily="34" charset="0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TheSans UHH" panose="020B0502050302020203" pitchFamily="34" charset="0"/>
                <a:ea typeface="+mn-ea"/>
                <a:cs typeface="+mn-cs"/>
                <a:sym typeface="Wingdings" panose="05000000000000000000" pitchFamily="2" charset="2"/>
              </a:rPr>
              <a:t>the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TheSans UHH" panose="020B0502050302020203" pitchFamily="34" charset="0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TheSans UHH" panose="020B0502050302020203" pitchFamily="34" charset="0"/>
                <a:ea typeface="+mn-ea"/>
                <a:cs typeface="+mn-cs"/>
                <a:sym typeface="Wingdings" panose="05000000000000000000" pitchFamily="2" charset="2"/>
              </a:rPr>
              <a:t>working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TheSans UHH" panose="020B0502050302020203" pitchFamily="34" charset="0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TheSans UHH" panose="020B0502050302020203" pitchFamily="34" charset="0"/>
                <a:ea typeface="+mn-ea"/>
                <a:cs typeface="+mn-cs"/>
                <a:sym typeface="Wingdings" panose="05000000000000000000" pitchFamily="2" charset="2"/>
              </a:rPr>
              <a:t>group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TheSans UHH" panose="020B0502050302020203" pitchFamily="34" charset="0"/>
                <a:ea typeface="+mn-ea"/>
                <a:cs typeface="+mn-cs"/>
                <a:sym typeface="Wingdings" panose="05000000000000000000" pitchFamily="2" charset="2"/>
              </a:rPr>
              <a:t>)</a:t>
            </a:r>
          </a:p>
          <a:p>
            <a:pPr marL="628650" lvl="1" indent="-171450">
              <a:buFontTx/>
              <a:buChar char="-"/>
            </a:pPr>
            <a:r>
              <a:rPr lang="de-DE" sz="1200" kern="1200" dirty="0">
                <a:solidFill>
                  <a:schemeClr val="tx1"/>
                </a:solidFill>
                <a:effectLst/>
                <a:latin typeface="TheSans UHH" panose="020B0502050302020203" pitchFamily="34" charset="0"/>
                <a:ea typeface="+mn-ea"/>
                <a:cs typeface="+mn-cs"/>
                <a:sym typeface="Wingdings" panose="05000000000000000000" pitchFamily="2" charset="2"/>
              </a:rPr>
              <a:t>First: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TheSans UHH" panose="020B0502050302020203" pitchFamily="34" charset="0"/>
                <a:ea typeface="+mn-ea"/>
                <a:cs typeface="+mn-cs"/>
                <a:sym typeface="Wingdings" panose="05000000000000000000" pitchFamily="2" charset="2"/>
              </a:rPr>
              <a:t>working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TheSans UHH" panose="020B0502050302020203" pitchFamily="34" charset="0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TheSans UHH" panose="020B0502050302020203" pitchFamily="34" charset="0"/>
                <a:ea typeface="+mn-ea"/>
                <a:cs typeface="+mn-cs"/>
                <a:sym typeface="Wingdings" panose="05000000000000000000" pitchFamily="2" charset="2"/>
              </a:rPr>
              <a:t>group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TheSans UHH" panose="020B0502050302020203" pitchFamily="34" charset="0"/>
                <a:ea typeface="+mn-ea"/>
                <a:cs typeface="+mn-cs"/>
                <a:sym typeface="Wingdings" panose="05000000000000000000" pitchFamily="2" charset="2"/>
              </a:rPr>
              <a:t> for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TheSans UHH" panose="020B0502050302020203" pitchFamily="34" charset="0"/>
                <a:ea typeface="+mn-ea"/>
                <a:cs typeface="+mn-cs"/>
                <a:sym typeface="Wingdings" panose="05000000000000000000" pitchFamily="2" charset="2"/>
              </a:rPr>
              <a:t>difficult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TheSans UHH" panose="020B0502050302020203" pitchFamily="34" charset="0"/>
                <a:ea typeface="+mn-ea"/>
                <a:cs typeface="+mn-cs"/>
                <a:sym typeface="Wingdings" panose="05000000000000000000" pitchFamily="2" charset="2"/>
              </a:rPr>
              <a:t> countries –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TheSans UHH" panose="020B0502050302020203" pitchFamily="34" charset="0"/>
                <a:ea typeface="+mn-ea"/>
                <a:cs typeface="+mn-cs"/>
                <a:sym typeface="Wingdings" panose="05000000000000000000" pitchFamily="2" charset="2"/>
              </a:rPr>
              <a:t>now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TheSans UHH" panose="020B0502050302020203" pitchFamily="34" charset="0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TheSans UHH" panose="020B0502050302020203" pitchFamily="34" charset="0"/>
                <a:ea typeface="+mn-ea"/>
                <a:cs typeface="+mn-cs"/>
                <a:sym typeface="Wingdings" panose="05000000000000000000" pitchFamily="2" charset="2"/>
              </a:rPr>
              <a:t>working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TheSans UHH" panose="020B0502050302020203" pitchFamily="34" charset="0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TheSans UHH" panose="020B0502050302020203" pitchFamily="34" charset="0"/>
                <a:ea typeface="+mn-ea"/>
                <a:cs typeface="+mn-cs"/>
                <a:sym typeface="Wingdings" panose="05000000000000000000" pitchFamily="2" charset="2"/>
              </a:rPr>
              <a:t>group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TheSans UHH" panose="020B0502050302020203" pitchFamily="34" charset="0"/>
                <a:ea typeface="+mn-ea"/>
                <a:cs typeface="+mn-cs"/>
                <a:sym typeface="Wingdings" panose="05000000000000000000" pitchFamily="2" charset="2"/>
              </a:rPr>
              <a:t> for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TheSans UHH" panose="020B0502050302020203" pitchFamily="34" charset="0"/>
                <a:ea typeface="+mn-ea"/>
                <a:cs typeface="+mn-cs"/>
                <a:sym typeface="Wingdings" panose="05000000000000000000" pitchFamily="2" charset="2"/>
              </a:rPr>
              <a:t>secure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TheSans UHH" panose="020B0502050302020203" pitchFamily="34" charset="0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TheSans UHH" panose="020B0502050302020203" pitchFamily="34" charset="0"/>
                <a:ea typeface="+mn-ea"/>
                <a:cs typeface="+mn-cs"/>
                <a:sym typeface="Wingdings" panose="05000000000000000000" pitchFamily="2" charset="2"/>
              </a:rPr>
              <a:t>cooperations</a:t>
            </a:r>
            <a:endParaRPr lang="de-DE" sz="1200" kern="1200" dirty="0">
              <a:solidFill>
                <a:schemeClr val="tx1"/>
              </a:solidFill>
              <a:effectLst/>
              <a:latin typeface="TheSans UHH" panose="020B0502050302020203" pitchFamily="34" charset="0"/>
              <a:ea typeface="+mn-ea"/>
              <a:cs typeface="+mn-cs"/>
              <a:sym typeface="Wingdings" panose="05000000000000000000" pitchFamily="2" charset="2"/>
            </a:endParaRPr>
          </a:p>
          <a:p>
            <a:pPr marL="628650" lvl="1" indent="-171450">
              <a:buFontTx/>
              <a:buChar char="-"/>
            </a:pPr>
            <a:r>
              <a:rPr lang="de-DE" sz="1200" kern="1200" dirty="0">
                <a:solidFill>
                  <a:schemeClr val="tx1"/>
                </a:solidFill>
                <a:effectLst/>
                <a:latin typeface="TheSans UHH" panose="020B0502050302020203" pitchFamily="34" charset="0"/>
                <a:ea typeface="+mn-ea"/>
                <a:cs typeface="+mn-cs"/>
                <a:sym typeface="Wingdings" panose="05000000000000000000" pitchFamily="2" charset="2"/>
              </a:rPr>
              <a:t>Still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TheSans UHH" panose="020B0502050302020203" pitchFamily="34" charset="0"/>
                <a:ea typeface="+mn-ea"/>
                <a:cs typeface="+mn-cs"/>
                <a:sym typeface="Wingdings" panose="05000000000000000000" pitchFamily="2" charset="2"/>
              </a:rPr>
              <a:t>focussed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TheSans UHH" panose="020B0502050302020203" pitchFamily="34" charset="0"/>
                <a:ea typeface="+mn-ea"/>
                <a:cs typeface="+mn-cs"/>
                <a:sym typeface="Wingdings" panose="05000000000000000000" pitchFamily="2" charset="2"/>
              </a:rPr>
              <a:t> on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TheSans UHH" panose="020B0502050302020203" pitchFamily="34" charset="0"/>
                <a:ea typeface="+mn-ea"/>
                <a:cs typeface="+mn-cs"/>
                <a:sym typeface="Wingdings" panose="05000000000000000000" pitchFamily="2" charset="2"/>
              </a:rPr>
              <a:t>risk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TheSans UHH" panose="020B0502050302020203" pitchFamily="34" charset="0"/>
                <a:ea typeface="+mn-ea"/>
                <a:cs typeface="+mn-cs"/>
                <a:sym typeface="Wingdings" panose="05000000000000000000" pitchFamily="2" charset="2"/>
              </a:rPr>
              <a:t> – but not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TheSans UHH" panose="020B0502050302020203" pitchFamily="34" charset="0"/>
                <a:ea typeface="+mn-ea"/>
                <a:cs typeface="+mn-cs"/>
                <a:sym typeface="Wingdings" panose="05000000000000000000" pitchFamily="2" charset="2"/>
              </a:rPr>
              <a:t>to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TheSans UHH" panose="020B0502050302020203" pitchFamily="34" charset="0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TheSans UHH" panose="020B0502050302020203" pitchFamily="34" charset="0"/>
                <a:ea typeface="+mn-ea"/>
                <a:cs typeface="+mn-cs"/>
                <a:sym typeface="Wingdings" panose="05000000000000000000" pitchFamily="2" charset="2"/>
              </a:rPr>
              <a:t>refrain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TheSans UHH" panose="020B0502050302020203" pitchFamily="34" charset="0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TheSans UHH" panose="020B0502050302020203" pitchFamily="34" charset="0"/>
                <a:ea typeface="+mn-ea"/>
                <a:cs typeface="+mn-cs"/>
                <a:sym typeface="Wingdings" panose="05000000000000000000" pitchFamily="2" charset="2"/>
              </a:rPr>
              <a:t>from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TheSans UHH" panose="020B0502050302020203" pitchFamily="34" charset="0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TheSans UHH" panose="020B0502050302020203" pitchFamily="34" charset="0"/>
                <a:ea typeface="+mn-ea"/>
                <a:cs typeface="+mn-cs"/>
                <a:sym typeface="Wingdings" panose="05000000000000000000" pitchFamily="2" charset="2"/>
              </a:rPr>
              <a:t>cooperations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TheSans UHH" panose="020B0502050302020203" pitchFamily="34" charset="0"/>
                <a:ea typeface="+mn-ea"/>
                <a:cs typeface="+mn-cs"/>
                <a:sym typeface="Wingdings" panose="05000000000000000000" pitchFamily="2" charset="2"/>
              </a:rPr>
              <a:t> but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TheSans UHH" panose="020B0502050302020203" pitchFamily="34" charset="0"/>
                <a:ea typeface="+mn-ea"/>
                <a:cs typeface="+mn-cs"/>
                <a:sym typeface="Wingdings" panose="05000000000000000000" pitchFamily="2" charset="2"/>
              </a:rPr>
              <a:t>to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TheSans UHH" panose="020B0502050302020203" pitchFamily="34" charset="0"/>
                <a:ea typeface="+mn-ea"/>
                <a:cs typeface="+mn-cs"/>
                <a:sym typeface="Wingdings" panose="05000000000000000000" pitchFamily="2" charset="2"/>
              </a:rPr>
              <a:t> find a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TheSans UHH" panose="020B0502050302020203" pitchFamily="34" charset="0"/>
                <a:ea typeface="+mn-ea"/>
                <a:cs typeface="+mn-cs"/>
                <a:sym typeface="Wingdings" panose="05000000000000000000" pitchFamily="2" charset="2"/>
              </a:rPr>
              <a:t>way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TheSans UHH" panose="020B0502050302020203" pitchFamily="34" charset="0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TheSans UHH" panose="020B0502050302020203" pitchFamily="34" charset="0"/>
                <a:ea typeface="+mn-ea"/>
                <a:cs typeface="+mn-cs"/>
                <a:sym typeface="Wingdings" panose="05000000000000000000" pitchFamily="2" charset="2"/>
              </a:rPr>
              <a:t>to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TheSans UHH" panose="020B0502050302020203" pitchFamily="34" charset="0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TheSans UHH" panose="020B0502050302020203" pitchFamily="34" charset="0"/>
                <a:ea typeface="+mn-ea"/>
                <a:cs typeface="+mn-cs"/>
                <a:sym typeface="Wingdings" panose="05000000000000000000" pitchFamily="2" charset="2"/>
              </a:rPr>
              <a:t>cooperate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TheSans UHH" panose="020B0502050302020203" pitchFamily="34" charset="0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TheSans UHH" panose="020B0502050302020203" pitchFamily="34" charset="0"/>
                <a:ea typeface="+mn-ea"/>
                <a:cs typeface="+mn-cs"/>
                <a:sym typeface="Wingdings" panose="05000000000000000000" pitchFamily="2" charset="2"/>
              </a:rPr>
              <a:t>despite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TheSans UHH" panose="020B0502050302020203" pitchFamily="34" charset="0"/>
                <a:ea typeface="+mn-ea"/>
                <a:cs typeface="+mn-cs"/>
                <a:sym typeface="Wingdings" panose="05000000000000000000" pitchFamily="2" charset="2"/>
              </a:rPr>
              <a:t> potential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TheSans UHH" panose="020B0502050302020203" pitchFamily="34" charset="0"/>
                <a:ea typeface="+mn-ea"/>
                <a:cs typeface="+mn-cs"/>
                <a:sym typeface="Wingdings" panose="05000000000000000000" pitchFamily="2" charset="2"/>
              </a:rPr>
              <a:t>risks</a:t>
            </a:r>
            <a:endParaRPr lang="de-DE" sz="1200" kern="1200" dirty="0">
              <a:solidFill>
                <a:schemeClr val="tx1"/>
              </a:solidFill>
              <a:effectLst/>
              <a:latin typeface="TheSans UHH" panose="020B0502050302020203" pitchFamily="34" charset="0"/>
              <a:ea typeface="+mn-ea"/>
              <a:cs typeface="+mn-cs"/>
              <a:sym typeface="Wingdings" panose="05000000000000000000" pitchFamily="2" charset="2"/>
            </a:endParaRPr>
          </a:p>
          <a:p>
            <a:pPr lvl="1"/>
            <a:r>
              <a:rPr lang="en-US" sz="1200" b="1" kern="1200" dirty="0">
                <a:solidFill>
                  <a:schemeClr val="tx1"/>
                </a:solidFill>
                <a:effectLst/>
                <a:latin typeface="TheSans UHH" panose="020B0502050302020203" pitchFamily="34" charset="0"/>
                <a:ea typeface="+mn-ea"/>
                <a:cs typeface="+mn-cs"/>
              </a:rPr>
              <a:t>Individual assessment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heSans UHH" panose="020B0502050302020203" pitchFamily="34" charset="0"/>
                <a:ea typeface="+mn-ea"/>
                <a:cs typeface="+mn-cs"/>
              </a:rPr>
              <a:t> of projects</a:t>
            </a: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050" kern="1200" dirty="0" err="1">
                <a:solidFill>
                  <a:schemeClr val="tx1"/>
                </a:solidFill>
                <a:effectLst/>
                <a:latin typeface="TheSans UHH" panose="020B0502050302020203" pitchFamily="34" charset="0"/>
                <a:ea typeface="+mn-ea"/>
                <a:cs typeface="+mn-cs"/>
                <a:sym typeface="Wingdings" panose="05000000000000000000" pitchFamily="2" charset="2"/>
              </a:rPr>
              <a:t>Politically</a:t>
            </a:r>
            <a:r>
              <a:rPr lang="de-DE" sz="1050" kern="1200" dirty="0">
                <a:solidFill>
                  <a:schemeClr val="tx1"/>
                </a:solidFill>
                <a:effectLst/>
                <a:latin typeface="TheSans UHH" panose="020B0502050302020203" pitchFamily="34" charset="0"/>
                <a:ea typeface="+mn-ea"/>
                <a:cs typeface="+mn-cs"/>
                <a:sym typeface="Wingdings" panose="05000000000000000000" pitchFamily="2" charset="2"/>
              </a:rPr>
              <a:t> neutral – </a:t>
            </a:r>
            <a:r>
              <a:rPr lang="de-DE" sz="1050" kern="1200" dirty="0" err="1">
                <a:solidFill>
                  <a:schemeClr val="tx1"/>
                </a:solidFill>
                <a:effectLst/>
                <a:latin typeface="TheSans UHH" panose="020B0502050302020203" pitchFamily="34" charset="0"/>
                <a:ea typeface="+mn-ea"/>
                <a:cs typeface="+mn-cs"/>
                <a:sym typeface="Wingdings" panose="05000000000000000000" pitchFamily="2" charset="2"/>
              </a:rPr>
              <a:t>beyond</a:t>
            </a:r>
            <a:r>
              <a:rPr lang="de-DE" sz="1050" kern="1200" dirty="0">
                <a:solidFill>
                  <a:schemeClr val="tx1"/>
                </a:solidFill>
                <a:effectLst/>
                <a:latin typeface="TheSans UHH" panose="020B0502050302020203" pitchFamily="34" charset="0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de-DE" sz="1050" kern="1200" dirty="0" err="1">
                <a:solidFill>
                  <a:schemeClr val="tx1"/>
                </a:solidFill>
                <a:effectLst/>
                <a:latin typeface="TheSans UHH" panose="020B0502050302020203" pitchFamily="34" charset="0"/>
                <a:ea typeface="+mn-ea"/>
                <a:cs typeface="+mn-cs"/>
                <a:sym typeface="Wingdings" panose="05000000000000000000" pitchFamily="2" charset="2"/>
              </a:rPr>
              <a:t>ideology</a:t>
            </a:r>
            <a:r>
              <a:rPr lang="de-DE" sz="1050" kern="1200" dirty="0">
                <a:solidFill>
                  <a:schemeClr val="tx1"/>
                </a:solidFill>
                <a:effectLst/>
                <a:latin typeface="TheSans UHH" panose="020B0502050302020203" pitchFamily="34" charset="0"/>
                <a:ea typeface="+mn-ea"/>
                <a:cs typeface="+mn-cs"/>
                <a:sym typeface="Wingdings" panose="05000000000000000000" pitchFamily="2" charset="2"/>
              </a:rPr>
              <a:t> – </a:t>
            </a:r>
            <a:r>
              <a:rPr lang="de-DE" sz="1050" kern="1200" dirty="0" err="1">
                <a:solidFill>
                  <a:schemeClr val="tx1"/>
                </a:solidFill>
                <a:effectLst/>
                <a:latin typeface="TheSans UHH" panose="020B0502050302020203" pitchFamily="34" charset="0"/>
                <a:ea typeface="+mn-ea"/>
                <a:cs typeface="+mn-cs"/>
                <a:sym typeface="Wingdings" panose="05000000000000000000" pitchFamily="2" charset="2"/>
              </a:rPr>
              <a:t>oriented</a:t>
            </a:r>
            <a:r>
              <a:rPr lang="de-DE" sz="1050" kern="1200" dirty="0">
                <a:solidFill>
                  <a:schemeClr val="tx1"/>
                </a:solidFill>
                <a:effectLst/>
                <a:latin typeface="TheSans UHH" panose="020B0502050302020203" pitchFamily="34" charset="0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de-DE" sz="1050" kern="1200" dirty="0" err="1">
                <a:solidFill>
                  <a:schemeClr val="tx1"/>
                </a:solidFill>
                <a:effectLst/>
                <a:latin typeface="TheSans UHH" panose="020B0502050302020203" pitchFamily="34" charset="0"/>
                <a:ea typeface="+mn-ea"/>
                <a:cs typeface="+mn-cs"/>
                <a:sym typeface="Wingdings" panose="05000000000000000000" pitchFamily="2" charset="2"/>
              </a:rPr>
              <a:t>to</a:t>
            </a:r>
            <a:r>
              <a:rPr lang="de-DE" sz="1050" kern="1200" dirty="0">
                <a:solidFill>
                  <a:schemeClr val="tx1"/>
                </a:solidFill>
                <a:effectLst/>
                <a:latin typeface="TheSans UHH" panose="020B0502050302020203" pitchFamily="34" charset="0"/>
                <a:ea typeface="+mn-ea"/>
                <a:cs typeface="+mn-cs"/>
                <a:sym typeface="Wingdings" panose="05000000000000000000" pitchFamily="2" charset="2"/>
              </a:rPr>
              <a:t> universal </a:t>
            </a:r>
            <a:r>
              <a:rPr lang="de-DE" sz="1050" kern="1200" dirty="0" err="1">
                <a:solidFill>
                  <a:schemeClr val="tx1"/>
                </a:solidFill>
                <a:effectLst/>
                <a:latin typeface="TheSans UHH" panose="020B0502050302020203" pitchFamily="34" charset="0"/>
                <a:ea typeface="+mn-ea"/>
                <a:cs typeface="+mn-cs"/>
                <a:sym typeface="Wingdings" panose="05000000000000000000" pitchFamily="2" charset="2"/>
              </a:rPr>
              <a:t>values</a:t>
            </a:r>
            <a:r>
              <a:rPr lang="de-DE" sz="1050" kern="1200" dirty="0">
                <a:solidFill>
                  <a:schemeClr val="tx1"/>
                </a:solidFill>
                <a:effectLst/>
                <a:latin typeface="TheSans UHH" panose="020B0502050302020203" pitchFamily="34" charset="0"/>
                <a:ea typeface="+mn-ea"/>
                <a:cs typeface="+mn-cs"/>
                <a:sym typeface="Wingdings" panose="05000000000000000000" pitchFamily="2" charset="2"/>
              </a:rPr>
              <a:t> (</a:t>
            </a:r>
            <a:r>
              <a:rPr lang="de-DE" sz="1050" kern="1200" dirty="0" err="1">
                <a:solidFill>
                  <a:schemeClr val="tx1"/>
                </a:solidFill>
                <a:effectLst/>
                <a:latin typeface="TheSans UHH" panose="020B0502050302020203" pitchFamily="34" charset="0"/>
                <a:ea typeface="+mn-ea"/>
                <a:cs typeface="+mn-cs"/>
                <a:sym typeface="Wingdings" panose="05000000000000000000" pitchFamily="2" charset="2"/>
              </a:rPr>
              <a:t>academic</a:t>
            </a:r>
            <a:r>
              <a:rPr lang="de-DE" sz="1050" kern="1200" dirty="0">
                <a:solidFill>
                  <a:schemeClr val="tx1"/>
                </a:solidFill>
                <a:effectLst/>
                <a:latin typeface="TheSans UHH" panose="020B0502050302020203" pitchFamily="34" charset="0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de-DE" sz="1050" kern="1200" dirty="0" err="1">
                <a:solidFill>
                  <a:schemeClr val="tx1"/>
                </a:solidFill>
                <a:effectLst/>
                <a:latin typeface="TheSans UHH" panose="020B0502050302020203" pitchFamily="34" charset="0"/>
                <a:ea typeface="+mn-ea"/>
                <a:cs typeface="+mn-cs"/>
                <a:sym typeface="Wingdings" panose="05000000000000000000" pitchFamily="2" charset="2"/>
              </a:rPr>
              <a:t>freedom</a:t>
            </a:r>
            <a:r>
              <a:rPr lang="de-DE" sz="1050" kern="1200" dirty="0">
                <a:solidFill>
                  <a:schemeClr val="tx1"/>
                </a:solidFill>
                <a:effectLst/>
                <a:latin typeface="TheSans UHH" panose="020B0502050302020203" pitchFamily="34" charset="0"/>
                <a:ea typeface="+mn-ea"/>
                <a:cs typeface="+mn-cs"/>
                <a:sym typeface="Wingdings" panose="05000000000000000000" pitchFamily="2" charset="2"/>
              </a:rPr>
              <a:t>, human </a:t>
            </a:r>
            <a:r>
              <a:rPr lang="de-DE" sz="1050" kern="1200" dirty="0" err="1">
                <a:solidFill>
                  <a:schemeClr val="tx1"/>
                </a:solidFill>
                <a:effectLst/>
                <a:latin typeface="TheSans UHH" panose="020B0502050302020203" pitchFamily="34" charset="0"/>
                <a:ea typeface="+mn-ea"/>
                <a:cs typeface="+mn-cs"/>
                <a:sym typeface="Wingdings" panose="05000000000000000000" pitchFamily="2" charset="2"/>
              </a:rPr>
              <a:t>rights</a:t>
            </a:r>
            <a:r>
              <a:rPr lang="de-DE" sz="1050" kern="1200" dirty="0">
                <a:solidFill>
                  <a:schemeClr val="tx1"/>
                </a:solidFill>
                <a:effectLst/>
                <a:latin typeface="TheSans UHH" panose="020B0502050302020203" pitchFamily="34" charset="0"/>
                <a:ea typeface="+mn-ea"/>
                <a:cs typeface="+mn-cs"/>
                <a:sym typeface="Wingdings" panose="05000000000000000000" pitchFamily="2" charset="2"/>
              </a:rPr>
              <a:t>, etc.)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heSans UHH" panose="020B0502050302020203" pitchFamily="34" charset="0"/>
                <a:ea typeface="+mn-ea"/>
                <a:cs typeface="+mn-cs"/>
              </a:rPr>
              <a:t> </a:t>
            </a:r>
            <a:endParaRPr lang="de-DE" sz="1050" kern="1200" dirty="0">
              <a:solidFill>
                <a:schemeClr val="tx1"/>
              </a:solidFill>
              <a:effectLst/>
              <a:latin typeface="TheSans UHH" panose="020B0502050302020203" pitchFamily="34" charset="0"/>
              <a:ea typeface="+mn-ea"/>
              <a:cs typeface="+mn-cs"/>
            </a:endParaRPr>
          </a:p>
          <a:p>
            <a:pPr lvl="0"/>
            <a:r>
              <a:rPr lang="en-US" sz="1200" b="1" kern="1200" dirty="0">
                <a:solidFill>
                  <a:schemeClr val="tx1"/>
                </a:solidFill>
                <a:effectLst/>
                <a:latin typeface="TheSans UHH" panose="020B0502050302020203" pitchFamily="34" charset="0"/>
                <a:ea typeface="+mn-ea"/>
                <a:cs typeface="+mn-cs"/>
              </a:rPr>
              <a:t>Focus shifted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heSans UHH" panose="020B0502050302020203" pitchFamily="34" charset="0"/>
                <a:ea typeface="+mn-ea"/>
                <a:cs typeface="+mn-cs"/>
              </a:rPr>
              <a:t>: from fear-based approach to empowering approach</a:t>
            </a:r>
            <a:endParaRPr lang="de-DE" sz="1050" kern="1200" dirty="0">
              <a:solidFill>
                <a:schemeClr val="tx1"/>
              </a:solidFill>
              <a:effectLst/>
              <a:latin typeface="TheSans UHH" panose="020B0502050302020203" pitchFamily="34" charset="0"/>
              <a:ea typeface="+mn-ea"/>
              <a:cs typeface="+mn-cs"/>
            </a:endParaRPr>
          </a:p>
          <a:p>
            <a:pPr lvl="1"/>
            <a:r>
              <a:rPr lang="en-US" sz="1200" b="1" kern="1200" dirty="0">
                <a:solidFill>
                  <a:schemeClr val="tx1"/>
                </a:solidFill>
                <a:effectLst/>
                <a:latin typeface="TheSans UHH" panose="020B0502050302020203" pitchFamily="34" charset="0"/>
                <a:ea typeface="+mn-ea"/>
                <a:cs typeface="+mn-cs"/>
              </a:rPr>
              <a:t>Build expertise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heSans UHH" panose="020B0502050302020203" pitchFamily="34" charset="0"/>
                <a:ea typeface="+mn-ea"/>
                <a:cs typeface="+mn-cs"/>
              </a:rPr>
              <a:t> and empower academics to engage internationally</a:t>
            </a:r>
            <a:endParaRPr lang="de-DE" sz="1050" kern="1200" dirty="0">
              <a:solidFill>
                <a:schemeClr val="tx1"/>
              </a:solidFill>
              <a:effectLst/>
              <a:latin typeface="TheSans UHH" panose="020B0502050302020203" pitchFamily="34" charset="0"/>
              <a:ea typeface="+mn-ea"/>
              <a:cs typeface="+mn-cs"/>
            </a:endParaRPr>
          </a:p>
          <a:p>
            <a:pPr lvl="2"/>
            <a:r>
              <a:rPr lang="en-US" sz="1200" b="1" kern="1200" dirty="0">
                <a:solidFill>
                  <a:schemeClr val="tx1"/>
                </a:solidFill>
                <a:effectLst/>
                <a:latin typeface="TheSans UHH" panose="020B0502050302020203" pitchFamily="34" charset="0"/>
                <a:ea typeface="+mn-ea"/>
                <a:cs typeface="+mn-cs"/>
              </a:rPr>
              <a:t>HNC3</a:t>
            </a:r>
            <a:endParaRPr lang="de-DE" sz="1050" kern="1200" dirty="0">
              <a:solidFill>
                <a:schemeClr val="tx1"/>
              </a:solidFill>
              <a:effectLst/>
              <a:latin typeface="TheSans UHH" panose="020B0502050302020203" pitchFamily="34" charset="0"/>
              <a:ea typeface="+mn-ea"/>
              <a:cs typeface="+mn-cs"/>
            </a:endParaRPr>
          </a:p>
          <a:p>
            <a:pPr lvl="1"/>
            <a:r>
              <a:rPr lang="en-US" sz="1200" b="1" kern="1200" dirty="0">
                <a:solidFill>
                  <a:schemeClr val="tx1"/>
                </a:solidFill>
                <a:effectLst/>
                <a:latin typeface="TheSans UHH" panose="020B0502050302020203" pitchFamily="34" charset="0"/>
                <a:ea typeface="+mn-ea"/>
                <a:cs typeface="+mn-cs"/>
              </a:rPr>
              <a:t>Support academic freedom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TheSans UHH" panose="020B0502050302020203" pitchFamily="34" charset="0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heSans UHH" panose="020B0502050302020203" pitchFamily="34" charset="0"/>
                <a:ea typeface="+mn-ea"/>
                <a:cs typeface="+mn-cs"/>
              </a:rPr>
              <a:t>through enabling collaborations and having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heSans UHH" panose="020B0502050302020203" pitchFamily="34" charset="0"/>
                <a:ea typeface="+mn-ea"/>
                <a:cs typeface="+mn-cs"/>
              </a:rPr>
              <a:t>robust due diligence processes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heSans UHH" panose="020B0502050302020203" pitchFamily="34" charset="0"/>
                <a:ea typeface="+mn-ea"/>
                <a:cs typeface="+mn-cs"/>
              </a:rPr>
              <a:t> in place</a:t>
            </a:r>
            <a:endParaRPr lang="de-DE" sz="1050" kern="1200" dirty="0">
              <a:solidFill>
                <a:schemeClr val="tx1"/>
              </a:solidFill>
              <a:effectLst/>
              <a:latin typeface="TheSans UHH" panose="020B0502050302020203" pitchFamily="34" charset="0"/>
              <a:ea typeface="+mn-ea"/>
              <a:cs typeface="+mn-cs"/>
            </a:endParaRPr>
          </a:p>
          <a:p>
            <a:pPr marL="457200" lvl="1" indent="0">
              <a:buFontTx/>
              <a:buNone/>
            </a:pPr>
            <a:endParaRPr lang="de-DE" sz="1200" kern="1200" dirty="0">
              <a:solidFill>
                <a:schemeClr val="tx1"/>
              </a:solidFill>
              <a:effectLst/>
              <a:latin typeface="TheSans UHH" panose="020B0502050302020203" pitchFamily="34" charset="0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606240-9D1C-3843-B28E-77756B6151FD}" type="slidenum">
              <a:rPr lang="de-DE" smtClean="0"/>
              <a:pPr/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060357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de-DE" dirty="0"/>
              <a:t>Case </a:t>
            </a:r>
            <a:r>
              <a:rPr lang="de-DE" dirty="0" err="1"/>
              <a:t>study</a:t>
            </a:r>
            <a:r>
              <a:rPr lang="de-DE" dirty="0"/>
              <a:t>, </a:t>
            </a:r>
            <a:r>
              <a:rPr lang="de-DE" dirty="0" err="1"/>
              <a:t>seminars</a:t>
            </a:r>
            <a:r>
              <a:rPr lang="de-DE" dirty="0"/>
              <a:t>, </a:t>
            </a:r>
            <a:r>
              <a:rPr lang="de-DE" dirty="0" err="1"/>
              <a:t>workshops</a:t>
            </a:r>
            <a:r>
              <a:rPr lang="de-DE" dirty="0"/>
              <a:t>, HNC³</a:t>
            </a:r>
          </a:p>
          <a:p>
            <a:pPr marL="628650" lvl="1" indent="-171450">
              <a:buFontTx/>
              <a:buChar char="-"/>
            </a:pPr>
            <a:r>
              <a:rPr lang="de-DE" dirty="0"/>
              <a:t>Hamburg Network on Compliance in </a:t>
            </a:r>
            <a:r>
              <a:rPr lang="de-DE" dirty="0" err="1"/>
              <a:t>Cooperation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China</a:t>
            </a:r>
          </a:p>
          <a:p>
            <a:pPr marL="628650" lvl="1" indent="-171450">
              <a:buFontTx/>
              <a:buChar char="-"/>
            </a:pPr>
            <a:r>
              <a:rPr lang="de-DE" dirty="0"/>
              <a:t>9 </a:t>
            </a:r>
            <a:r>
              <a:rPr lang="de-DE" dirty="0" err="1"/>
              <a:t>institutions</a:t>
            </a:r>
            <a:r>
              <a:rPr lang="de-DE" dirty="0"/>
              <a:t> in Hamburg</a:t>
            </a:r>
          </a:p>
          <a:p>
            <a:pPr marL="628650" lvl="1" indent="-171450">
              <a:buFontTx/>
              <a:buChar char="-"/>
            </a:pPr>
            <a:r>
              <a:rPr lang="de-DE" dirty="0" err="1"/>
              <a:t>Increasing</a:t>
            </a:r>
            <a:r>
              <a:rPr lang="de-DE" dirty="0"/>
              <a:t> China-</a:t>
            </a:r>
            <a:r>
              <a:rPr lang="de-DE" dirty="0" err="1"/>
              <a:t>competence</a:t>
            </a:r>
            <a:r>
              <a:rPr lang="de-DE" dirty="0"/>
              <a:t> – </a:t>
            </a:r>
            <a:r>
              <a:rPr lang="de-DE" dirty="0" err="1"/>
              <a:t>cooperate</a:t>
            </a:r>
            <a:r>
              <a:rPr lang="de-DE" dirty="0"/>
              <a:t> </a:t>
            </a:r>
            <a:r>
              <a:rPr lang="de-DE" dirty="0" err="1"/>
              <a:t>securely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China</a:t>
            </a:r>
          </a:p>
          <a:p>
            <a:pPr marL="628650" lvl="1" indent="-171450">
              <a:buFontTx/>
              <a:buChar char="-"/>
            </a:pPr>
            <a:r>
              <a:rPr lang="de-DE" dirty="0"/>
              <a:t>Panel </a:t>
            </a:r>
            <a:r>
              <a:rPr lang="de-DE" dirty="0" err="1"/>
              <a:t>discussions</a:t>
            </a:r>
            <a:r>
              <a:rPr lang="de-DE" dirty="0"/>
              <a:t>, </a:t>
            </a:r>
            <a:r>
              <a:rPr lang="de-DE" dirty="0" err="1"/>
              <a:t>workshops</a:t>
            </a:r>
            <a:r>
              <a:rPr lang="de-DE" dirty="0"/>
              <a:t>, etc.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606240-9D1C-3843-B28E-77756B6151FD}" type="slidenum">
              <a:rPr lang="de-DE" smtClean="0"/>
              <a:pPr/>
              <a:t>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354502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de-DE" dirty="0"/>
              <a:t>Guidelines</a:t>
            </a:r>
          </a:p>
          <a:p>
            <a:pPr marL="628650" lvl="1" indent="-171450">
              <a:buFontTx/>
              <a:buChar char="-"/>
            </a:pPr>
            <a:r>
              <a:rPr lang="de-DE" dirty="0" err="1"/>
              <a:t>Addressing</a:t>
            </a:r>
            <a:r>
              <a:rPr lang="de-DE" dirty="0"/>
              <a:t> </a:t>
            </a:r>
            <a:r>
              <a:rPr lang="de-DE" dirty="0" err="1"/>
              <a:t>risks</a:t>
            </a:r>
            <a:r>
              <a:rPr lang="de-DE" dirty="0"/>
              <a:t> + </a:t>
            </a:r>
            <a:r>
              <a:rPr lang="de-DE" dirty="0" err="1"/>
              <a:t>recommendations</a:t>
            </a:r>
            <a:r>
              <a:rPr lang="de-DE" dirty="0"/>
              <a:t> on </a:t>
            </a:r>
            <a:r>
              <a:rPr lang="de-DE" dirty="0" err="1"/>
              <a:t>how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minimize</a:t>
            </a:r>
            <a:r>
              <a:rPr lang="de-DE" dirty="0"/>
              <a:t> </a:t>
            </a:r>
            <a:r>
              <a:rPr lang="de-DE" dirty="0" err="1"/>
              <a:t>them</a:t>
            </a:r>
            <a:endParaRPr lang="de-DE" dirty="0"/>
          </a:p>
          <a:p>
            <a:pPr marL="628650" lvl="1" indent="-171450">
              <a:buFontTx/>
              <a:buChar char="-"/>
            </a:pPr>
            <a:r>
              <a:rPr lang="de-DE" dirty="0"/>
              <a:t>Updated </a:t>
            </a:r>
            <a:r>
              <a:rPr lang="de-DE" dirty="0" err="1"/>
              <a:t>regularly</a:t>
            </a:r>
            <a:endParaRPr lang="de-DE" dirty="0"/>
          </a:p>
          <a:p>
            <a:pPr marL="628650" lvl="1" indent="-171450">
              <a:buFontTx/>
              <a:buChar char="-"/>
            </a:pPr>
            <a:r>
              <a:rPr lang="de-DE" dirty="0" err="1"/>
              <a:t>Especially</a:t>
            </a:r>
            <a:r>
              <a:rPr lang="de-DE" dirty="0"/>
              <a:t> for non-</a:t>
            </a:r>
            <a:r>
              <a:rPr lang="de-DE" dirty="0" err="1"/>
              <a:t>formalized</a:t>
            </a:r>
            <a:r>
              <a:rPr lang="de-DE" dirty="0"/>
              <a:t> </a:t>
            </a:r>
            <a:r>
              <a:rPr lang="de-DE" dirty="0" err="1"/>
              <a:t>cooperations</a:t>
            </a:r>
            <a:r>
              <a:rPr lang="de-DE" dirty="0"/>
              <a:t> </a:t>
            </a:r>
          </a:p>
          <a:p>
            <a:pPr marL="171450" indent="-171450">
              <a:buFontTx/>
              <a:buChar char="-"/>
            </a:pPr>
            <a:endParaRPr lang="de-DE" dirty="0"/>
          </a:p>
          <a:p>
            <a:pPr marL="171450" indent="-171450">
              <a:buFontTx/>
              <a:buChar char="-"/>
            </a:pPr>
            <a:r>
              <a:rPr lang="de-DE" dirty="0" err="1"/>
              <a:t>Principles</a:t>
            </a:r>
            <a:r>
              <a:rPr lang="de-DE" dirty="0"/>
              <a:t> for </a:t>
            </a:r>
            <a:r>
              <a:rPr lang="de-DE" dirty="0" err="1"/>
              <a:t>acting</a:t>
            </a:r>
            <a:r>
              <a:rPr lang="de-DE" dirty="0"/>
              <a:t> </a:t>
            </a:r>
            <a:r>
              <a:rPr lang="de-DE" dirty="0" err="1"/>
              <a:t>responsibly</a:t>
            </a:r>
            <a:endParaRPr lang="de-DE" dirty="0"/>
          </a:p>
          <a:p>
            <a:pPr marL="628650" lvl="1" indent="-171450">
              <a:buFontTx/>
              <a:buChar char="-"/>
            </a:pPr>
            <a:r>
              <a:rPr lang="de-DE" dirty="0" err="1"/>
              <a:t>Drived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</a:t>
            </a:r>
            <a:r>
              <a:rPr lang="de-DE" dirty="0" err="1"/>
              <a:t>selected</a:t>
            </a:r>
            <a:r>
              <a:rPr lang="de-DE" dirty="0"/>
              <a:t> UNESCO and UN </a:t>
            </a:r>
            <a:r>
              <a:rPr lang="de-DE" dirty="0" err="1"/>
              <a:t>conventions</a:t>
            </a:r>
            <a:r>
              <a:rPr lang="de-DE" dirty="0"/>
              <a:t>, Charter </a:t>
            </a:r>
            <a:r>
              <a:rPr lang="de-DE" dirty="0" err="1"/>
              <a:t>of</a:t>
            </a:r>
            <a:r>
              <a:rPr lang="de-DE" dirty="0"/>
              <a:t> Fundamental Rights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EU (Right </a:t>
            </a:r>
            <a:r>
              <a:rPr lang="de-DE" dirty="0" err="1"/>
              <a:t>to</a:t>
            </a:r>
            <a:r>
              <a:rPr lang="de-DE" dirty="0"/>
              <a:t> Education) and </a:t>
            </a:r>
            <a:r>
              <a:rPr lang="de-DE" dirty="0" err="1"/>
              <a:t>societal</a:t>
            </a:r>
            <a:r>
              <a:rPr lang="de-DE" dirty="0"/>
              <a:t> </a:t>
            </a:r>
            <a:r>
              <a:rPr lang="de-DE" dirty="0" err="1"/>
              <a:t>statements</a:t>
            </a:r>
            <a:r>
              <a:rPr lang="de-DE" dirty="0"/>
              <a:t> on </a:t>
            </a:r>
            <a:r>
              <a:rPr lang="de-DE" dirty="0" err="1"/>
              <a:t>academic</a:t>
            </a:r>
            <a:r>
              <a:rPr lang="de-DE" dirty="0"/>
              <a:t> </a:t>
            </a:r>
            <a:r>
              <a:rPr lang="de-DE" dirty="0" err="1"/>
              <a:t>freedom</a:t>
            </a:r>
            <a:endParaRPr lang="de-DE" dirty="0"/>
          </a:p>
          <a:p>
            <a:pPr marL="628650" lvl="1" indent="-171450">
              <a:buFontTx/>
              <a:buChar char="-"/>
            </a:pPr>
            <a:r>
              <a:rPr lang="de-DE" dirty="0"/>
              <a:t>SAR </a:t>
            </a:r>
            <a:r>
              <a:rPr lang="de-DE" dirty="0" err="1"/>
              <a:t>guide</a:t>
            </a:r>
            <a:r>
              <a:rPr lang="de-DE" dirty="0"/>
              <a:t> „</a:t>
            </a:r>
            <a:r>
              <a:rPr lang="de-DE" dirty="0" err="1"/>
              <a:t>Promoting</a:t>
            </a:r>
            <a:r>
              <a:rPr lang="de-DE" dirty="0"/>
              <a:t> Higher Education Values“</a:t>
            </a:r>
          </a:p>
          <a:p>
            <a:pPr marL="628650" lvl="1" indent="-171450">
              <a:buFontTx/>
              <a:buChar char="-"/>
            </a:pPr>
            <a:r>
              <a:rPr lang="de-DE" dirty="0" err="1"/>
              <a:t>Equal</a:t>
            </a:r>
            <a:r>
              <a:rPr lang="de-DE" dirty="0"/>
              <a:t> </a:t>
            </a:r>
            <a:r>
              <a:rPr lang="de-DE" dirty="0" err="1"/>
              <a:t>participation</a:t>
            </a:r>
            <a:endParaRPr lang="de-DE" dirty="0"/>
          </a:p>
          <a:p>
            <a:pPr marL="628650" lvl="1" indent="-171450">
              <a:buFontTx/>
              <a:buChar char="-"/>
            </a:pPr>
            <a:r>
              <a:rPr lang="de-DE" dirty="0"/>
              <a:t>Institutional </a:t>
            </a:r>
            <a:r>
              <a:rPr lang="de-DE" dirty="0" err="1"/>
              <a:t>autonomy</a:t>
            </a:r>
            <a:endParaRPr lang="de-DE" dirty="0"/>
          </a:p>
          <a:p>
            <a:pPr marL="628650" lvl="1" indent="-171450">
              <a:buFontTx/>
              <a:buChar char="-"/>
            </a:pPr>
            <a:r>
              <a:rPr lang="de-DE" dirty="0"/>
              <a:t>Personal </a:t>
            </a:r>
            <a:r>
              <a:rPr lang="de-DE" dirty="0" err="1"/>
              <a:t>safety</a:t>
            </a:r>
            <a:endParaRPr lang="de-DE" dirty="0"/>
          </a:p>
          <a:p>
            <a:pPr marL="628650" lvl="1" indent="-171450">
              <a:buFontTx/>
              <a:buChar char="-"/>
            </a:pPr>
            <a:r>
              <a:rPr lang="de-DE" dirty="0" err="1"/>
              <a:t>Accountability</a:t>
            </a:r>
            <a:endParaRPr lang="de-DE" dirty="0"/>
          </a:p>
          <a:p>
            <a:pPr marL="628650" lvl="1" indent="-171450">
              <a:buFontTx/>
              <a:buChar char="-"/>
            </a:pPr>
            <a:r>
              <a:rPr lang="de-DE" dirty="0"/>
              <a:t>Obligation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truthful</a:t>
            </a:r>
            <a:endParaRPr lang="de-DE" dirty="0"/>
          </a:p>
          <a:p>
            <a:pPr marL="628650" lvl="1" indent="-171450">
              <a:buFontTx/>
              <a:buChar char="-"/>
            </a:pPr>
            <a:r>
              <a:rPr lang="de-DE" dirty="0"/>
              <a:t>Academic </a:t>
            </a:r>
            <a:r>
              <a:rPr lang="de-DE" dirty="0" err="1"/>
              <a:t>freedom</a:t>
            </a:r>
            <a:endParaRPr lang="de-DE" dirty="0"/>
          </a:p>
          <a:p>
            <a:pPr marL="171450" indent="-171450">
              <a:buFontTx/>
              <a:buChar char="-"/>
            </a:pPr>
            <a:r>
              <a:rPr lang="de-DE" dirty="0"/>
              <a:t>Legal </a:t>
            </a:r>
            <a:r>
              <a:rPr lang="de-DE" dirty="0" err="1"/>
              <a:t>conditions</a:t>
            </a:r>
            <a:endParaRPr lang="de-DE" dirty="0"/>
          </a:p>
          <a:p>
            <a:pPr marL="628650" lvl="1" indent="-171450">
              <a:buFontTx/>
              <a:buChar char="-"/>
            </a:pPr>
            <a:r>
              <a:rPr lang="de-DE" dirty="0"/>
              <a:t>Export </a:t>
            </a:r>
            <a:r>
              <a:rPr lang="de-DE" dirty="0" err="1"/>
              <a:t>control</a:t>
            </a:r>
            <a:r>
              <a:rPr lang="de-DE" dirty="0"/>
              <a:t> </a:t>
            </a:r>
            <a:r>
              <a:rPr lang="de-DE" dirty="0" err="1"/>
              <a:t>regulations</a:t>
            </a:r>
            <a:endParaRPr lang="de-DE" dirty="0"/>
          </a:p>
          <a:p>
            <a:pPr marL="628650" lvl="1" indent="-171450">
              <a:buFontTx/>
              <a:buChar char="-"/>
            </a:pPr>
            <a:r>
              <a:rPr lang="de-DE" dirty="0"/>
              <a:t>General </a:t>
            </a:r>
            <a:r>
              <a:rPr lang="de-DE" dirty="0" err="1"/>
              <a:t>law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Germany</a:t>
            </a:r>
          </a:p>
          <a:p>
            <a:pPr marL="628650" lvl="1" indent="-171450">
              <a:buFontTx/>
              <a:buChar char="-"/>
            </a:pPr>
            <a:endParaRPr lang="de-DE" dirty="0"/>
          </a:p>
          <a:p>
            <a:pPr marL="171450" indent="-171450">
              <a:buFontTx/>
              <a:buChar char="-"/>
            </a:pPr>
            <a:r>
              <a:rPr lang="de-DE" dirty="0"/>
              <a:t>Export </a:t>
            </a:r>
            <a:r>
              <a:rPr lang="de-DE" dirty="0" err="1"/>
              <a:t>control</a:t>
            </a:r>
            <a:r>
              <a:rPr lang="de-DE" dirty="0"/>
              <a:t> and </a:t>
            </a:r>
            <a:r>
              <a:rPr lang="de-DE" dirty="0" err="1"/>
              <a:t>export</a:t>
            </a:r>
            <a:r>
              <a:rPr lang="de-DE" dirty="0"/>
              <a:t> </a:t>
            </a:r>
            <a:r>
              <a:rPr lang="de-DE" dirty="0" err="1"/>
              <a:t>control</a:t>
            </a:r>
            <a:r>
              <a:rPr lang="de-DE" dirty="0"/>
              <a:t> </a:t>
            </a:r>
            <a:r>
              <a:rPr lang="de-DE" dirty="0" err="1"/>
              <a:t>legislation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606240-9D1C-3843-B28E-77756B6151FD}" type="slidenum">
              <a:rPr lang="de-DE" smtClean="0"/>
              <a:pPr/>
              <a:t>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937304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TheSans UHH" panose="020B0502050302020203" pitchFamily="34" charset="0"/>
                <a:ea typeface="+mn-ea"/>
                <a:cs typeface="+mn-cs"/>
              </a:rPr>
              <a:t>30 Min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TheSans UHH" panose="020B0502050302020203" pitchFamily="34" charset="0"/>
                <a:ea typeface="+mn-ea"/>
                <a:cs typeface="+mn-cs"/>
              </a:rPr>
              <a:t>With careful approach, we have written a fictional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heSans UHH" panose="020B0502050302020203" pitchFamily="34" charset="0"/>
                <a:ea typeface="+mn-ea"/>
                <a:cs typeface="+mn-cs"/>
              </a:rPr>
              <a:t>case study</a:t>
            </a:r>
            <a:endParaRPr lang="de-DE" sz="1200" kern="1200" dirty="0">
              <a:solidFill>
                <a:schemeClr val="tx1"/>
              </a:solidFill>
              <a:effectLst/>
              <a:latin typeface="TheSans UHH" panose="020B0502050302020203" pitchFamily="34" charset="0"/>
              <a:ea typeface="+mn-ea"/>
              <a:cs typeface="+mn-cs"/>
            </a:endParaRP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TheSans UHH" panose="020B0502050302020203" pitchFamily="34" charset="0"/>
                <a:ea typeface="+mn-ea"/>
                <a:cs typeface="+mn-cs"/>
              </a:rPr>
              <a:t>Take 20 min to read it and discuss in working groups the following questions:</a:t>
            </a:r>
            <a:endParaRPr lang="de-DE" sz="1200" kern="1200" dirty="0">
              <a:solidFill>
                <a:schemeClr val="tx1"/>
              </a:solidFill>
              <a:effectLst/>
              <a:latin typeface="TheSans UHH" panose="020B0502050302020203" pitchFamily="34" charset="0"/>
              <a:ea typeface="+mn-ea"/>
              <a:cs typeface="+mn-cs"/>
            </a:endParaRPr>
          </a:p>
          <a:p>
            <a:pPr lvl="1"/>
            <a:r>
              <a:rPr lang="en-US" sz="1200" kern="1200" dirty="0">
                <a:solidFill>
                  <a:schemeClr val="tx1"/>
                </a:solidFill>
                <a:effectLst/>
                <a:latin typeface="TheSans UHH" panose="020B0502050302020203" pitchFamily="34" charset="0"/>
                <a:ea typeface="+mn-ea"/>
                <a:cs typeface="+mn-cs"/>
              </a:rPr>
              <a:t>Identify potential risks for either institution and third parties in the proposed collaboration.</a:t>
            </a:r>
            <a:endParaRPr lang="de-DE" sz="1200" kern="1200" dirty="0">
              <a:solidFill>
                <a:schemeClr val="tx1"/>
              </a:solidFill>
              <a:effectLst/>
              <a:latin typeface="TheSans UHH" panose="020B0502050302020203" pitchFamily="34" charset="0"/>
              <a:ea typeface="+mn-ea"/>
              <a:cs typeface="+mn-cs"/>
            </a:endParaRPr>
          </a:p>
          <a:p>
            <a:pPr lvl="1"/>
            <a:r>
              <a:rPr lang="en-US" sz="1200" kern="1200" dirty="0">
                <a:solidFill>
                  <a:schemeClr val="tx1"/>
                </a:solidFill>
                <a:effectLst/>
                <a:latin typeface="TheSans UHH" panose="020B0502050302020203" pitchFamily="34" charset="0"/>
                <a:ea typeface="+mn-ea"/>
                <a:cs typeface="+mn-cs"/>
              </a:rPr>
              <a:t>How can leadership and researchers from RU and UoM maintain academic freedom and safeguard universal values and ethical principles?</a:t>
            </a:r>
            <a:endParaRPr lang="de-DE" sz="1200" kern="1200" dirty="0">
              <a:solidFill>
                <a:schemeClr val="tx1"/>
              </a:solidFill>
              <a:effectLst/>
              <a:latin typeface="TheSans UHH" panose="020B0502050302020203" pitchFamily="34" charset="0"/>
              <a:ea typeface="+mn-ea"/>
              <a:cs typeface="+mn-cs"/>
            </a:endParaRPr>
          </a:p>
          <a:p>
            <a:pPr lvl="1"/>
            <a:r>
              <a:rPr lang="en-US" sz="1200" kern="1200" dirty="0">
                <a:solidFill>
                  <a:schemeClr val="tx1"/>
                </a:solidFill>
                <a:effectLst/>
                <a:latin typeface="TheSans UHH" panose="020B0502050302020203" pitchFamily="34" charset="0"/>
                <a:ea typeface="+mn-ea"/>
                <a:cs typeface="+mn-cs"/>
              </a:rPr>
              <a:t>Should RU and UoM enter into an agreement?</a:t>
            </a:r>
            <a:endParaRPr lang="de-DE" sz="1200" kern="1200" dirty="0">
              <a:solidFill>
                <a:schemeClr val="tx1"/>
              </a:solidFill>
              <a:effectLst/>
              <a:latin typeface="TheSans UHH" panose="020B0502050302020203" pitchFamily="34" charset="0"/>
              <a:ea typeface="+mn-ea"/>
              <a:cs typeface="+mn-cs"/>
            </a:endParaRP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TheSans UHH" panose="020B0502050302020203" pitchFamily="34" charset="0"/>
                <a:ea typeface="+mn-ea"/>
                <a:cs typeface="+mn-cs"/>
              </a:rPr>
              <a:t>Keep answers to 2-3 min</a:t>
            </a:r>
            <a:endParaRPr lang="de-DE" sz="1200" kern="1200" dirty="0">
              <a:solidFill>
                <a:schemeClr val="tx1"/>
              </a:solidFill>
              <a:effectLst/>
              <a:latin typeface="TheSans UHH" panose="020B0502050302020203" pitchFamily="34" charset="0"/>
              <a:ea typeface="+mn-ea"/>
              <a:cs typeface="+mn-cs"/>
            </a:endParaRP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TheSans UHH" panose="020B0502050302020203" pitchFamily="34" charset="0"/>
                <a:ea typeface="+mn-ea"/>
                <a:cs typeface="+mn-cs"/>
              </a:rPr>
              <a:t>Vote</a:t>
            </a:r>
            <a:endParaRPr lang="de-DE" sz="1200" kern="1200" dirty="0">
              <a:solidFill>
                <a:schemeClr val="tx1"/>
              </a:solidFill>
              <a:effectLst/>
              <a:latin typeface="TheSans UHH" panose="020B0502050302020203" pitchFamily="34" charset="0"/>
              <a:ea typeface="+mn-ea"/>
              <a:cs typeface="+mn-cs"/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606240-9D1C-3843-B28E-77756B6151FD}" type="slidenum">
              <a:rPr lang="de-DE" smtClean="0"/>
              <a:pPr/>
              <a:t>10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675886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de-DE" dirty="0"/>
              <a:t>In-</a:t>
            </a:r>
            <a:r>
              <a:rPr lang="de-DE" dirty="0" err="1"/>
              <a:t>depth</a:t>
            </a:r>
            <a:r>
              <a:rPr lang="de-DE" dirty="0"/>
              <a:t> review</a:t>
            </a:r>
          </a:p>
          <a:p>
            <a:pPr marL="628650" lvl="1" indent="-171450">
              <a:buFontTx/>
              <a:buChar char="-"/>
            </a:pPr>
            <a:r>
              <a:rPr lang="de-DE" dirty="0" err="1"/>
              <a:t>Formalized</a:t>
            </a:r>
            <a:r>
              <a:rPr lang="de-DE" dirty="0"/>
              <a:t> </a:t>
            </a:r>
            <a:r>
              <a:rPr lang="de-DE" dirty="0" err="1"/>
              <a:t>cooperations</a:t>
            </a:r>
            <a:r>
              <a:rPr lang="de-DE" dirty="0"/>
              <a:t> (e.g. </a:t>
            </a:r>
            <a:r>
              <a:rPr lang="de-DE" dirty="0" err="1"/>
              <a:t>before</a:t>
            </a:r>
            <a:r>
              <a:rPr lang="de-DE" dirty="0"/>
              <a:t> an </a:t>
            </a:r>
            <a:r>
              <a:rPr lang="de-DE" dirty="0" err="1"/>
              <a:t>MoU</a:t>
            </a:r>
            <a:r>
              <a:rPr lang="de-DE" dirty="0"/>
              <a:t> </a:t>
            </a:r>
            <a:r>
              <a:rPr lang="de-DE" dirty="0" err="1"/>
              <a:t>or</a:t>
            </a:r>
            <a:r>
              <a:rPr lang="de-DE" dirty="0"/>
              <a:t> </a:t>
            </a:r>
            <a:r>
              <a:rPr lang="de-DE" dirty="0" err="1"/>
              <a:t>when</a:t>
            </a:r>
            <a:r>
              <a:rPr lang="de-DE" dirty="0"/>
              <a:t> </a:t>
            </a:r>
            <a:r>
              <a:rPr lang="de-DE" dirty="0" err="1"/>
              <a:t>doing</a:t>
            </a:r>
            <a:r>
              <a:rPr lang="de-DE" dirty="0"/>
              <a:t> a </a:t>
            </a:r>
            <a:r>
              <a:rPr lang="de-DE" dirty="0" err="1"/>
              <a:t>project</a:t>
            </a:r>
            <a:r>
              <a:rPr lang="de-DE" dirty="0"/>
              <a:t> </a:t>
            </a:r>
            <a:r>
              <a:rPr lang="de-DE" dirty="0" err="1"/>
              <a:t>application</a:t>
            </a:r>
            <a:r>
              <a:rPr lang="de-DE" dirty="0"/>
              <a:t>)</a:t>
            </a:r>
          </a:p>
          <a:p>
            <a:pPr marL="628650" lvl="1" indent="-171450">
              <a:buFontTx/>
              <a:buChar char="-"/>
            </a:pPr>
            <a:r>
              <a:rPr lang="de-DE" dirty="0"/>
              <a:t>Main </a:t>
            </a:r>
            <a:r>
              <a:rPr lang="de-DE" dirty="0" err="1"/>
              <a:t>goal</a:t>
            </a:r>
            <a:r>
              <a:rPr lang="de-DE" dirty="0"/>
              <a:t>: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prevent</a:t>
            </a:r>
            <a:r>
              <a:rPr lang="de-DE" dirty="0"/>
              <a:t> dual </a:t>
            </a:r>
            <a:r>
              <a:rPr lang="de-DE" dirty="0" err="1"/>
              <a:t>use</a:t>
            </a:r>
            <a:r>
              <a:rPr lang="de-DE" dirty="0"/>
              <a:t> and </a:t>
            </a:r>
            <a:r>
              <a:rPr lang="de-DE" dirty="0" err="1"/>
              <a:t>loss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knowledge</a:t>
            </a:r>
            <a:endParaRPr lang="de-DE" dirty="0"/>
          </a:p>
          <a:p>
            <a:pPr marL="628650" lvl="1" indent="-171450">
              <a:buFontTx/>
              <a:buChar char="-"/>
            </a:pPr>
            <a:r>
              <a:rPr lang="de-DE" dirty="0"/>
              <a:t>Transparent </a:t>
            </a:r>
            <a:r>
              <a:rPr lang="de-DE" dirty="0" err="1"/>
              <a:t>process</a:t>
            </a:r>
            <a:r>
              <a:rPr lang="de-DE" dirty="0"/>
              <a:t> – </a:t>
            </a:r>
            <a:r>
              <a:rPr lang="de-DE" dirty="0" err="1"/>
              <a:t>good</a:t>
            </a:r>
            <a:r>
              <a:rPr lang="de-DE" dirty="0"/>
              <a:t> </a:t>
            </a:r>
            <a:r>
              <a:rPr lang="de-DE" dirty="0" err="1"/>
              <a:t>exchange</a:t>
            </a:r>
            <a:r>
              <a:rPr lang="de-DE" dirty="0"/>
              <a:t>/</a:t>
            </a:r>
            <a:r>
              <a:rPr lang="de-DE" dirty="0" err="1"/>
              <a:t>communication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Pis</a:t>
            </a:r>
          </a:p>
          <a:p>
            <a:pPr marL="628650" lvl="1" indent="-171450">
              <a:buFontTx/>
              <a:buChar char="-"/>
            </a:pPr>
            <a:r>
              <a:rPr lang="de-DE" dirty="0" err="1"/>
              <a:t>Identify</a:t>
            </a:r>
            <a:r>
              <a:rPr lang="de-DE" dirty="0"/>
              <a:t> </a:t>
            </a:r>
            <a:r>
              <a:rPr lang="de-DE" dirty="0" err="1"/>
              <a:t>risks</a:t>
            </a:r>
            <a:r>
              <a:rPr lang="de-DE" dirty="0"/>
              <a:t> and </a:t>
            </a:r>
            <a:r>
              <a:rPr lang="de-DE" dirty="0" err="1"/>
              <a:t>addressing</a:t>
            </a:r>
            <a:r>
              <a:rPr lang="de-DE" dirty="0"/>
              <a:t> </a:t>
            </a:r>
            <a:r>
              <a:rPr lang="de-DE" dirty="0" err="1"/>
              <a:t>them</a:t>
            </a:r>
            <a:r>
              <a:rPr lang="de-DE" dirty="0"/>
              <a:t> in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contracts</a:t>
            </a:r>
            <a:endParaRPr lang="de-DE" dirty="0"/>
          </a:p>
          <a:p>
            <a:pPr marL="628650" lvl="1" indent="-171450">
              <a:buFontTx/>
              <a:buChar char="-"/>
            </a:pPr>
            <a:r>
              <a:rPr lang="de-DE" dirty="0" err="1"/>
              <a:t>Contradiction</a:t>
            </a:r>
            <a:r>
              <a:rPr lang="de-DE" dirty="0"/>
              <a:t> </a:t>
            </a:r>
            <a:r>
              <a:rPr lang="de-DE" dirty="0" err="1"/>
              <a:t>between</a:t>
            </a:r>
            <a:r>
              <a:rPr lang="de-DE" dirty="0"/>
              <a:t> </a:t>
            </a:r>
            <a:r>
              <a:rPr lang="de-DE" dirty="0" err="1"/>
              <a:t>academic</a:t>
            </a:r>
            <a:r>
              <a:rPr lang="de-DE" dirty="0"/>
              <a:t> </a:t>
            </a:r>
            <a:r>
              <a:rPr lang="de-DE" dirty="0" err="1"/>
              <a:t>freedom</a:t>
            </a:r>
            <a:r>
              <a:rPr lang="de-DE" dirty="0"/>
              <a:t> and </a:t>
            </a:r>
            <a:r>
              <a:rPr lang="de-DE" dirty="0" err="1"/>
              <a:t>the</a:t>
            </a:r>
            <a:r>
              <a:rPr lang="de-DE" dirty="0"/>
              <a:t> review </a:t>
            </a:r>
            <a:r>
              <a:rPr lang="de-DE" dirty="0" err="1"/>
              <a:t>process</a:t>
            </a:r>
            <a:endParaRPr lang="de-DE" dirty="0"/>
          </a:p>
          <a:p>
            <a:pPr marL="1085850" lvl="2" indent="-171450">
              <a:buFontTx/>
              <a:buChar char="-"/>
            </a:pPr>
            <a:r>
              <a:rPr lang="de-DE" dirty="0" err="1"/>
              <a:t>Addressed</a:t>
            </a:r>
            <a:r>
              <a:rPr lang="de-DE" dirty="0"/>
              <a:t> </a:t>
            </a:r>
            <a:r>
              <a:rPr lang="de-DE" dirty="0" err="1"/>
              <a:t>openly</a:t>
            </a:r>
            <a:r>
              <a:rPr lang="de-DE" dirty="0"/>
              <a:t> </a:t>
            </a:r>
            <a:r>
              <a:rPr lang="de-DE" dirty="0" err="1"/>
              <a:t>towards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faculties</a:t>
            </a:r>
            <a:endParaRPr lang="de-DE" dirty="0"/>
          </a:p>
          <a:p>
            <a:pPr marL="1085850" lvl="2" indent="-171450">
              <a:buFontTx/>
              <a:buChar char="-"/>
            </a:pP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aware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it</a:t>
            </a:r>
            <a:r>
              <a:rPr lang="de-DE" dirty="0"/>
              <a:t> but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have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do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process</a:t>
            </a:r>
            <a:r>
              <a:rPr lang="de-DE" dirty="0"/>
              <a:t> in </a:t>
            </a:r>
            <a:r>
              <a:rPr lang="de-DE" dirty="0" err="1"/>
              <a:t>order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cooperate</a:t>
            </a:r>
            <a:r>
              <a:rPr lang="de-DE" dirty="0"/>
              <a:t> </a:t>
            </a:r>
            <a:r>
              <a:rPr lang="de-DE" dirty="0" err="1"/>
              <a:t>safely</a:t>
            </a:r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606240-9D1C-3843-B28E-77756B6151FD}" type="slidenum">
              <a:rPr lang="de-DE" smtClean="0"/>
              <a:pPr/>
              <a:t>12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02936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de-DE" dirty="0"/>
              <a:t>Academic </a:t>
            </a:r>
            <a:r>
              <a:rPr lang="de-DE" dirty="0" err="1"/>
              <a:t>freedom</a:t>
            </a:r>
            <a:r>
              <a:rPr lang="de-DE" dirty="0"/>
              <a:t> </a:t>
            </a:r>
            <a:r>
              <a:rPr lang="de-DE" dirty="0" err="1"/>
              <a:t>index</a:t>
            </a:r>
            <a:r>
              <a:rPr lang="de-DE" dirty="0"/>
              <a:t> and </a:t>
            </a:r>
            <a:r>
              <a:rPr lang="de-DE" dirty="0" err="1"/>
              <a:t>its</a:t>
            </a:r>
            <a:r>
              <a:rPr lang="de-DE" dirty="0"/>
              <a:t> </a:t>
            </a:r>
            <a:r>
              <a:rPr lang="de-DE" dirty="0" err="1"/>
              <a:t>updates</a:t>
            </a:r>
            <a:endParaRPr lang="de-DE" dirty="0"/>
          </a:p>
          <a:p>
            <a:pPr marL="171450" indent="-171450">
              <a:buFontTx/>
              <a:buChar char="-"/>
            </a:pPr>
            <a:r>
              <a:rPr lang="de-DE" dirty="0"/>
              <a:t>Federal Office for </a:t>
            </a:r>
            <a:r>
              <a:rPr lang="de-DE" dirty="0" err="1"/>
              <a:t>Economic</a:t>
            </a:r>
            <a:r>
              <a:rPr lang="de-DE" dirty="0"/>
              <a:t> Affairs and Export Control (BAFA)</a:t>
            </a:r>
          </a:p>
          <a:p>
            <a:pPr marL="628650" lvl="1" indent="-171450">
              <a:buFontTx/>
              <a:buChar char="-"/>
            </a:pPr>
            <a:r>
              <a:rPr lang="de-DE" dirty="0"/>
              <a:t>Physics,</a:t>
            </a:r>
          </a:p>
          <a:p>
            <a:pPr marL="628650" lvl="1" indent="-171450">
              <a:buFontTx/>
              <a:buChar char="-"/>
            </a:pPr>
            <a:r>
              <a:rPr lang="de-DE" dirty="0" err="1"/>
              <a:t>Biology</a:t>
            </a:r>
            <a:endParaRPr lang="de-DE" dirty="0"/>
          </a:p>
          <a:p>
            <a:pPr marL="628650" lvl="1" indent="-171450">
              <a:buFontTx/>
              <a:buChar char="-"/>
            </a:pPr>
            <a:r>
              <a:rPr lang="de-DE" dirty="0"/>
              <a:t>Chemistry</a:t>
            </a:r>
          </a:p>
          <a:p>
            <a:pPr marL="628650" lvl="1" indent="-171450">
              <a:buFontTx/>
              <a:buChar char="-"/>
            </a:pPr>
            <a:r>
              <a:rPr lang="de-DE" dirty="0" err="1"/>
              <a:t>Nuclear</a:t>
            </a:r>
            <a:r>
              <a:rPr lang="de-DE" dirty="0"/>
              <a:t> </a:t>
            </a:r>
            <a:r>
              <a:rPr lang="de-DE" dirty="0" err="1"/>
              <a:t>technology</a:t>
            </a:r>
            <a:endParaRPr lang="de-DE" dirty="0"/>
          </a:p>
          <a:p>
            <a:pPr marL="628650" lvl="1" indent="-171450">
              <a:buFontTx/>
              <a:buChar char="-"/>
            </a:pPr>
            <a:r>
              <a:rPr lang="de-DE" dirty="0"/>
              <a:t>Engineering </a:t>
            </a:r>
          </a:p>
          <a:p>
            <a:pPr marL="171450" indent="-171450">
              <a:buFontTx/>
              <a:buChar char="-"/>
            </a:pPr>
            <a:endParaRPr lang="de-DE" dirty="0"/>
          </a:p>
          <a:p>
            <a:pPr marL="171450" indent="-171450">
              <a:buFontTx/>
              <a:buChar char="-"/>
            </a:pPr>
            <a:r>
              <a:rPr lang="de-DE" dirty="0"/>
              <a:t>20-25 review </a:t>
            </a:r>
            <a:r>
              <a:rPr lang="de-DE" dirty="0" err="1"/>
              <a:t>processes</a:t>
            </a:r>
            <a:endParaRPr lang="de-DE" dirty="0"/>
          </a:p>
          <a:p>
            <a:pPr marL="171450" indent="-171450">
              <a:buFontTx/>
              <a:buChar char="-"/>
            </a:pPr>
            <a:r>
              <a:rPr lang="de-DE" dirty="0"/>
              <a:t>2 </a:t>
            </a:r>
            <a:r>
              <a:rPr lang="de-DE" dirty="0" err="1"/>
              <a:t>got</a:t>
            </a:r>
            <a:r>
              <a:rPr lang="de-DE" dirty="0"/>
              <a:t> </a:t>
            </a:r>
            <a:r>
              <a:rPr lang="de-DE" dirty="0" err="1"/>
              <a:t>rejected</a:t>
            </a:r>
            <a:r>
              <a:rPr lang="de-DE" dirty="0"/>
              <a:t> (in </a:t>
            </a:r>
            <a:r>
              <a:rPr lang="de-DE" dirty="0" err="1"/>
              <a:t>one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them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risk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dual </a:t>
            </a:r>
            <a:r>
              <a:rPr lang="de-DE" dirty="0" err="1"/>
              <a:t>use</a:t>
            </a:r>
            <a:r>
              <a:rPr lang="de-DE" dirty="0"/>
              <a:t> was </a:t>
            </a:r>
            <a:r>
              <a:rPr lang="de-DE" dirty="0" err="1"/>
              <a:t>too</a:t>
            </a:r>
            <a:r>
              <a:rPr lang="de-DE" dirty="0"/>
              <a:t> high)</a:t>
            </a:r>
          </a:p>
          <a:p>
            <a:pPr marL="171450" indent="-171450">
              <a:buFontTx/>
              <a:buChar char="-"/>
            </a:pPr>
            <a:endParaRPr lang="de-DE" dirty="0"/>
          </a:p>
          <a:p>
            <a:pPr marL="171450" indent="-171450">
              <a:buFontTx/>
              <a:buChar char="-"/>
            </a:pPr>
            <a:endParaRPr lang="de-DE" dirty="0"/>
          </a:p>
          <a:p>
            <a:pPr marL="628650" lvl="1" indent="-171450">
              <a:buFontTx/>
              <a:buChar char="-"/>
            </a:pPr>
            <a:endParaRPr lang="de-DE" dirty="0"/>
          </a:p>
          <a:p>
            <a:pPr marL="628650" lvl="1" indent="-171450">
              <a:buFontTx/>
              <a:buChar char="-"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606240-9D1C-3843-B28E-77756B6151FD}" type="slidenum">
              <a:rPr lang="de-DE" smtClean="0"/>
              <a:pPr/>
              <a:t>13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017341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Civil</a:t>
            </a:r>
            <a:r>
              <a:rPr lang="de-DE" dirty="0"/>
              <a:t> </a:t>
            </a:r>
            <a:r>
              <a:rPr lang="de-DE" dirty="0" err="1"/>
              <a:t>clause</a:t>
            </a:r>
            <a:r>
              <a:rPr lang="de-DE" dirty="0"/>
              <a:t>: not </a:t>
            </a:r>
            <a:r>
              <a:rPr lang="de-DE" dirty="0" err="1"/>
              <a:t>existing</a:t>
            </a:r>
            <a:r>
              <a:rPr lang="de-DE" dirty="0"/>
              <a:t> in Bavaria </a:t>
            </a:r>
            <a:r>
              <a:rPr lang="de-DE" dirty="0" err="1"/>
              <a:t>anymore</a:t>
            </a:r>
            <a:r>
              <a:rPr lang="de-DE" dirty="0"/>
              <a:t> – in Hamburg still </a:t>
            </a:r>
            <a:r>
              <a:rPr lang="de-DE" dirty="0" err="1"/>
              <a:t>there</a:t>
            </a:r>
            <a:r>
              <a:rPr lang="de-DE" dirty="0"/>
              <a:t> </a:t>
            </a:r>
            <a:r>
              <a:rPr lang="de-DE" dirty="0">
                <a:sym typeface="Wingdings" panose="05000000000000000000" pitchFamily="2" charset="2"/>
              </a:rPr>
              <a:t> </a:t>
            </a:r>
            <a:r>
              <a:rPr lang="de-DE" dirty="0" err="1">
                <a:sym typeface="Wingdings" panose="05000000000000000000" pitchFamily="2" charset="2"/>
              </a:rPr>
              <a:t>research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only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contributes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to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peaceful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goals</a:t>
            </a:r>
            <a:r>
              <a:rPr lang="de-DE" dirty="0">
                <a:sym typeface="Wingdings" panose="05000000000000000000" pitchFamily="2" charset="2"/>
              </a:rPr>
              <a:t> and </a:t>
            </a:r>
            <a:r>
              <a:rPr lang="de-DE" dirty="0" err="1">
                <a:sym typeface="Wingdings" panose="05000000000000000000" pitchFamily="2" charset="2"/>
              </a:rPr>
              <a:t>civil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purposes</a:t>
            </a:r>
            <a:endParaRPr lang="de-DE" dirty="0"/>
          </a:p>
          <a:p>
            <a:endParaRPr lang="de-DE" dirty="0"/>
          </a:p>
          <a:p>
            <a:r>
              <a:rPr lang="de-DE" dirty="0"/>
              <a:t>Screening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individuals</a:t>
            </a:r>
            <a:r>
              <a:rPr lang="de-DE" dirty="0"/>
              <a:t>: in </a:t>
            </a:r>
            <a:r>
              <a:rPr lang="de-DE" dirty="0" err="1"/>
              <a:t>discussion</a:t>
            </a:r>
            <a:r>
              <a:rPr lang="de-DE" dirty="0"/>
              <a:t> at UHH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606240-9D1C-3843-B28E-77756B6151FD}" type="slidenum">
              <a:rPr lang="de-DE" smtClean="0"/>
              <a:pPr/>
              <a:t>15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375720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UHH-Logo" descr="Logo der Universität Hamburg">
            <a:extLst>
              <a:ext uri="{FF2B5EF4-FFF2-40B4-BE49-F238E27FC236}">
                <a16:creationId xmlns:a16="http://schemas.microsoft.com/office/drawing/2014/main" id="{7B0EE754-E1E0-A5A0-D9D1-3B741E903E8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0"/>
            <a:ext cx="2595997" cy="1203598"/>
          </a:xfrm>
          <a:prstGeom prst="rect">
            <a:avLst/>
          </a:prstGeom>
        </p:spPr>
      </p:pic>
      <p:sp>
        <p:nvSpPr>
          <p:cNvPr id="2" name="Titel">
            <a:extLst>
              <a:ext uri="{FF2B5EF4-FFF2-40B4-BE49-F238E27FC236}">
                <a16:creationId xmlns:a16="http://schemas.microsoft.com/office/drawing/2014/main" id="{212D9A33-9A12-B80E-DCB8-72E1ADC3E8A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95536" y="3303444"/>
            <a:ext cx="4824536" cy="492443"/>
          </a:xfrm>
        </p:spPr>
        <p:txBody>
          <a:bodyPr wrap="square" lIns="0" anchor="b" anchorCtr="0">
            <a:spAutoFit/>
          </a:bodyPr>
          <a:lstStyle>
            <a:lvl1pPr algn="l">
              <a:lnSpc>
                <a:spcPct val="100000"/>
              </a:lnSpc>
              <a:defRPr sz="2600"/>
            </a:lvl1pPr>
          </a:lstStyle>
          <a:p>
            <a:r>
              <a:rPr lang="de-DE" dirty="0"/>
              <a:t>Titel der Präsentation</a:t>
            </a:r>
          </a:p>
        </p:txBody>
      </p:sp>
      <p:sp>
        <p:nvSpPr>
          <p:cNvPr id="11" name="Person">
            <a:extLst>
              <a:ext uri="{FF2B5EF4-FFF2-40B4-BE49-F238E27FC236}">
                <a16:creationId xmlns:a16="http://schemas.microsoft.com/office/drawing/2014/main" id="{D42A4AC9-20EE-7518-5501-9C75AFE90B6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5535" y="4083918"/>
            <a:ext cx="4824536" cy="354896"/>
          </a:xfrm>
        </p:spPr>
        <p:txBody>
          <a:bodyPr wrap="square" lIns="0" tIns="36000" bIns="36000" anchor="b" anchorCtr="0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1600" b="1" i="0">
                <a:solidFill>
                  <a:schemeClr val="accent2"/>
                </a:solidFill>
                <a:latin typeface="TheSans UHH" panose="020B0502050302020203" pitchFamily="34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(Titel) Vorname Nachname</a:t>
            </a:r>
          </a:p>
        </p:txBody>
      </p:sp>
      <p:sp>
        <p:nvSpPr>
          <p:cNvPr id="7" name="Datum">
            <a:extLst>
              <a:ext uri="{FF2B5EF4-FFF2-40B4-BE49-F238E27FC236}">
                <a16:creationId xmlns:a16="http://schemas.microsoft.com/office/drawing/2014/main" id="{FCBF30C3-33D1-752C-FC76-BA17BF1B521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91599" y="4371950"/>
            <a:ext cx="4824536" cy="431800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latin typeface="TheSans UHH SemiLight Caps" panose="020B0402050302020203" pitchFamily="34" charset="77"/>
              </a:defRPr>
            </a:lvl1pPr>
          </a:lstStyle>
          <a:p>
            <a:pPr lvl="0"/>
            <a:r>
              <a:rPr lang="de-DE" dirty="0"/>
              <a:t>Datum</a:t>
            </a:r>
          </a:p>
        </p:txBody>
      </p:sp>
      <p:sp>
        <p:nvSpPr>
          <p:cNvPr id="10" name="Bildplatzhalter">
            <a:extLst>
              <a:ext uri="{FF2B5EF4-FFF2-40B4-BE49-F238E27FC236}">
                <a16:creationId xmlns:a16="http://schemas.microsoft.com/office/drawing/2014/main" id="{905ACCED-057A-5F1D-E5CC-5F73BBA4A6C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666264" y="0"/>
            <a:ext cx="3482192" cy="51435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dirty="0"/>
              <a:t>Bild einfügen und mit Alternativtext versehen</a:t>
            </a:r>
          </a:p>
        </p:txBody>
      </p:sp>
      <p:sp>
        <p:nvSpPr>
          <p:cNvPr id="6" name="Copyright">
            <a:extLst>
              <a:ext uri="{FF2B5EF4-FFF2-40B4-BE49-F238E27FC236}">
                <a16:creationId xmlns:a16="http://schemas.microsoft.com/office/drawing/2014/main" id="{0E1FD2E4-6DF4-BF5A-4349-163545BE0BF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658404" y="4869835"/>
            <a:ext cx="490052" cy="273665"/>
          </a:xfrm>
          <a:solidFill>
            <a:schemeClr val="bg1">
              <a:alpha val="75000"/>
            </a:schemeClr>
          </a:solidFill>
        </p:spPr>
        <p:txBody>
          <a:bodyPr wrap="none" lIns="72000" rIns="72000" anchor="b" anchorCtr="0">
            <a:spAutoFit/>
          </a:bodyPr>
          <a:lstStyle>
            <a:lvl1pPr marL="0" indent="0" algn="r">
              <a:buNone/>
              <a:defRPr sz="1100"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tx1"/>
                </a:solidFill>
              </a:defRPr>
            </a:lvl2pPr>
            <a:lvl3pPr marL="914400" indent="0">
              <a:buNone/>
              <a:defRPr>
                <a:solidFill>
                  <a:schemeClr val="tx1"/>
                </a:solidFill>
              </a:defRPr>
            </a:lvl3pPr>
            <a:lvl4pPr marL="1371600" indent="0">
              <a:buNone/>
              <a:defRPr>
                <a:solidFill>
                  <a:schemeClr val="tx1"/>
                </a:solidFill>
              </a:defRPr>
            </a:lvl4pPr>
            <a:lvl5pPr marL="18288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/>
              <a:t>Foto: </a:t>
            </a:r>
          </a:p>
        </p:txBody>
      </p:sp>
    </p:spTree>
    <p:extLst>
      <p:ext uri="{BB962C8B-B14F-4D97-AF65-F5344CB8AC3E}">
        <p14:creationId xmlns:p14="http://schemas.microsoft.com/office/powerpoint/2010/main" val="27258620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 (blau/weiß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">
            <a:extLst>
              <a:ext uri="{FF2B5EF4-FFF2-40B4-BE49-F238E27FC236}">
                <a16:creationId xmlns:a16="http://schemas.microsoft.com/office/drawing/2014/main" id="{5AFF9095-81B9-BCB9-F995-76D7A95EC3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9144000" cy="350785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bg1"/>
              </a:solidFill>
            </a:endParaRPr>
          </a:p>
        </p:txBody>
      </p:sp>
      <p:sp>
        <p:nvSpPr>
          <p:cNvPr id="2" name="Titel">
            <a:extLst>
              <a:ext uri="{FF2B5EF4-FFF2-40B4-BE49-F238E27FC236}">
                <a16:creationId xmlns:a16="http://schemas.microsoft.com/office/drawing/2014/main" id="{F30FE764-F7B3-C3A0-BE17-FF59C3C4F4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">
            <a:extLst>
              <a:ext uri="{FF2B5EF4-FFF2-40B4-BE49-F238E27FC236}">
                <a16:creationId xmlns:a16="http://schemas.microsoft.com/office/drawing/2014/main" id="{B54A2940-BCB3-827D-5062-53A2A8B1B0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850" y="1131887"/>
            <a:ext cx="6192366" cy="2375967"/>
          </a:xfrm>
        </p:spPr>
        <p:txBody>
          <a:bodyPr lIns="0"/>
          <a:lstStyle>
            <a:lvl1pPr>
              <a:lnSpc>
                <a:spcPct val="11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lnSpc>
                <a:spcPct val="11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lnSpc>
                <a:spcPct val="11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lnSpc>
                <a:spcPct val="11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lnSpc>
                <a:spcPct val="11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1" name="Foliennummernplatzhalter">
            <a:extLst>
              <a:ext uri="{FF2B5EF4-FFF2-40B4-BE49-F238E27FC236}">
                <a16:creationId xmlns:a16="http://schemas.microsoft.com/office/drawing/2014/main" id="{BCE49DE1-412F-9551-E6D9-B0052C7497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17160" y="4616957"/>
            <a:ext cx="702990" cy="274637"/>
          </a:xfrm>
          <a:prstGeom prst="rect">
            <a:avLst/>
          </a:prstGeom>
        </p:spPr>
        <p:txBody>
          <a:bodyPr/>
          <a:lstStyle/>
          <a:p>
            <a:fld id="{309D5144-004E-1E45-907B-65C86CA25C3F}" type="slidenum">
              <a:rPr lang="de-DE" smtClean="0"/>
              <a:t>‹Nr.›</a:t>
            </a:fld>
            <a:endParaRPr lang="de-DE"/>
          </a:p>
        </p:txBody>
      </p:sp>
      <p:sp>
        <p:nvSpPr>
          <p:cNvPr id="5" name="Datumsplatzhalter">
            <a:extLst>
              <a:ext uri="{FF2B5EF4-FFF2-40B4-BE49-F238E27FC236}">
                <a16:creationId xmlns:a16="http://schemas.microsoft.com/office/drawing/2014/main" id="{1A332F47-736B-CDE0-6752-F10D3D68B9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211960" y="4615009"/>
            <a:ext cx="997868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ußzeilenplatzhalter">
            <a:extLst>
              <a:ext uri="{FF2B5EF4-FFF2-40B4-BE49-F238E27FC236}">
                <a16:creationId xmlns:a16="http://schemas.microsoft.com/office/drawing/2014/main" id="{5C11D619-E32A-2CEE-9965-9C829412BC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92080" y="4615010"/>
            <a:ext cx="2870076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184120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(mit schmalem Fot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">
            <a:extLst>
              <a:ext uri="{FF2B5EF4-FFF2-40B4-BE49-F238E27FC236}">
                <a16:creationId xmlns:a16="http://schemas.microsoft.com/office/drawing/2014/main" id="{022CAA55-EBA8-B65A-0AFD-E54B4AB913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339502"/>
            <a:ext cx="4968230" cy="575841"/>
          </a:xfrm>
        </p:spPr>
        <p:txBody>
          <a:bodyPr lIns="0"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">
            <a:extLst>
              <a:ext uri="{FF2B5EF4-FFF2-40B4-BE49-F238E27FC236}">
                <a16:creationId xmlns:a16="http://schemas.microsoft.com/office/drawing/2014/main" id="{2C284ADE-10D9-51D8-79D6-838CA15619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3850" y="1131888"/>
            <a:ext cx="4608190" cy="2952750"/>
          </a:xfrm>
        </p:spPr>
        <p:txBody>
          <a:bodyPr lIns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0" name="Bildplatzhalter">
            <a:extLst>
              <a:ext uri="{FF2B5EF4-FFF2-40B4-BE49-F238E27FC236}">
                <a16:creationId xmlns:a16="http://schemas.microsoft.com/office/drawing/2014/main" id="{C35977E2-0412-120B-2CE6-634B43C86EF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669901" y="0"/>
            <a:ext cx="3481933" cy="5143500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dirty="0"/>
              <a:t>Bild einfügen und mit Alternativtext versehen</a:t>
            </a:r>
          </a:p>
        </p:txBody>
      </p:sp>
      <p:sp>
        <p:nvSpPr>
          <p:cNvPr id="8" name="Copyright">
            <a:extLst>
              <a:ext uri="{FF2B5EF4-FFF2-40B4-BE49-F238E27FC236}">
                <a16:creationId xmlns:a16="http://schemas.microsoft.com/office/drawing/2014/main" id="{36C21B6C-1199-7410-D70C-DF13D6B43E6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61849" y="4857140"/>
            <a:ext cx="786607" cy="286360"/>
          </a:xfrm>
          <a:solidFill>
            <a:schemeClr val="bg1">
              <a:alpha val="75000"/>
            </a:schemeClr>
          </a:solidFill>
        </p:spPr>
        <p:txBody>
          <a:bodyPr wrap="none" lIns="72000" rIns="72000" anchor="b" anchorCtr="0">
            <a:spAutoFit/>
          </a:bodyPr>
          <a:lstStyle>
            <a:lvl1pPr marL="0" indent="0" algn="r">
              <a:buNone/>
              <a:defRPr sz="1100"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tx1"/>
                </a:solidFill>
              </a:defRPr>
            </a:lvl2pPr>
            <a:lvl3pPr marL="914400" indent="0">
              <a:buNone/>
              <a:defRPr>
                <a:solidFill>
                  <a:schemeClr val="tx1"/>
                </a:solidFill>
              </a:defRPr>
            </a:lvl3pPr>
            <a:lvl4pPr marL="1371600" indent="0">
              <a:buNone/>
              <a:defRPr>
                <a:solidFill>
                  <a:schemeClr val="tx1"/>
                </a:solidFill>
              </a:defRPr>
            </a:lvl4pPr>
            <a:lvl5pPr marL="18288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/>
              <a:t>Foto: UHH</a:t>
            </a:r>
          </a:p>
        </p:txBody>
      </p:sp>
      <p:sp>
        <p:nvSpPr>
          <p:cNvPr id="6" name="Foliennummernplatzhalter">
            <a:extLst>
              <a:ext uri="{FF2B5EF4-FFF2-40B4-BE49-F238E27FC236}">
                <a16:creationId xmlns:a16="http://schemas.microsoft.com/office/drawing/2014/main" id="{338EC3EA-D4DA-303C-806E-472FC6B32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62156" y="4615009"/>
            <a:ext cx="657994" cy="274637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3449650F-E03B-624E-B2AD-4F9591B58B1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4" name="Datumsplatzhalter">
            <a:extLst>
              <a:ext uri="{FF2B5EF4-FFF2-40B4-BE49-F238E27FC236}">
                <a16:creationId xmlns:a16="http://schemas.microsoft.com/office/drawing/2014/main" id="{9AAC19B7-37FD-AA89-39AA-F7DF9419DB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211960" y="4615009"/>
            <a:ext cx="997868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5" name="Fußzeilenplatzhalter">
            <a:extLst>
              <a:ext uri="{FF2B5EF4-FFF2-40B4-BE49-F238E27FC236}">
                <a16:creationId xmlns:a16="http://schemas.microsoft.com/office/drawing/2014/main" id="{4BFEEC7F-37CA-96F1-CC3A-8A300A1C2E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92080" y="4615010"/>
            <a:ext cx="2870076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874986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und Inhalt (mit breitem Foto)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">
            <a:extLst>
              <a:ext uri="{FF2B5EF4-FFF2-40B4-BE49-F238E27FC236}">
                <a16:creationId xmlns:a16="http://schemas.microsoft.com/office/drawing/2014/main" id="{E58634C5-D0B6-1717-8CE0-5AE7DF487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44408" y="4616957"/>
            <a:ext cx="702990" cy="27463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09D5144-004E-1E45-907B-65C86CA25C3F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2" name="Titel">
            <a:extLst>
              <a:ext uri="{FF2B5EF4-FFF2-40B4-BE49-F238E27FC236}">
                <a16:creationId xmlns:a16="http://schemas.microsoft.com/office/drawing/2014/main" id="{022CAA55-EBA8-B65A-0AFD-E54B4AB913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3850" y="339502"/>
            <a:ext cx="2807990" cy="575841"/>
          </a:xfrm>
        </p:spPr>
        <p:txBody>
          <a:bodyPr lIns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Titel</a:t>
            </a:r>
          </a:p>
        </p:txBody>
      </p:sp>
      <p:sp>
        <p:nvSpPr>
          <p:cNvPr id="3" name="Inhaltsplatzhalter">
            <a:extLst>
              <a:ext uri="{FF2B5EF4-FFF2-40B4-BE49-F238E27FC236}">
                <a16:creationId xmlns:a16="http://schemas.microsoft.com/office/drawing/2014/main" id="{2C284ADE-10D9-51D8-79D6-838CA15619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3850" y="1131888"/>
            <a:ext cx="2807990" cy="2952750"/>
          </a:xfrm>
        </p:spPr>
        <p:txBody>
          <a:bodyPr lIns="0"/>
          <a:lstStyle>
            <a:lvl1pPr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0" name="Bildplatzhalter">
            <a:extLst>
              <a:ext uri="{FF2B5EF4-FFF2-40B4-BE49-F238E27FC236}">
                <a16:creationId xmlns:a16="http://schemas.microsoft.com/office/drawing/2014/main" id="{C35977E2-0412-120B-2CE6-634B43C86EF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492500" y="0"/>
            <a:ext cx="5651797" cy="5143500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dirty="0"/>
              <a:t>Bild einfügen und mit Alternativtext versehen</a:t>
            </a:r>
          </a:p>
        </p:txBody>
      </p:sp>
      <p:sp>
        <p:nvSpPr>
          <p:cNvPr id="8" name="Copyright">
            <a:extLst>
              <a:ext uri="{FF2B5EF4-FFF2-40B4-BE49-F238E27FC236}">
                <a16:creationId xmlns:a16="http://schemas.microsoft.com/office/drawing/2014/main" id="{6F379341-4B7C-56ED-E5CE-3AF27C9C07C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61849" y="4869835"/>
            <a:ext cx="786607" cy="273665"/>
          </a:xfrm>
          <a:solidFill>
            <a:schemeClr val="tx1">
              <a:alpha val="75000"/>
            </a:schemeClr>
          </a:solidFill>
        </p:spPr>
        <p:txBody>
          <a:bodyPr wrap="none" lIns="72000" rIns="72000" anchor="b" anchorCtr="0">
            <a:sp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tx1"/>
                </a:solidFill>
              </a:defRPr>
            </a:lvl2pPr>
            <a:lvl3pPr marL="914400" indent="0">
              <a:buNone/>
              <a:defRPr>
                <a:solidFill>
                  <a:schemeClr val="tx1"/>
                </a:solidFill>
              </a:defRPr>
            </a:lvl3pPr>
            <a:lvl4pPr marL="1371600" indent="0">
              <a:buNone/>
              <a:defRPr>
                <a:solidFill>
                  <a:schemeClr val="tx1"/>
                </a:solidFill>
              </a:defRPr>
            </a:lvl4pPr>
            <a:lvl5pPr marL="18288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/>
              <a:t>Foto: UHH</a:t>
            </a:r>
          </a:p>
        </p:txBody>
      </p:sp>
      <p:pic>
        <p:nvPicPr>
          <p:cNvPr id="9" name="UHH-Logo">
            <a:extLst>
              <a:ext uri="{FF2B5EF4-FFF2-40B4-BE49-F238E27FC236}">
                <a16:creationId xmlns:a16="http://schemas.microsoft.com/office/drawing/2014/main" id="{3BDE8800-7D43-0D06-238E-1FA0D202AE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23850" y="4381726"/>
            <a:ext cx="1295822" cy="422049"/>
          </a:xfrm>
          <a:prstGeom prst="rect">
            <a:avLst/>
          </a:prstGeom>
        </p:spPr>
      </p:pic>
      <p:sp>
        <p:nvSpPr>
          <p:cNvPr id="11" name="Datumsplatzhalter">
            <a:extLst>
              <a:ext uri="{FF2B5EF4-FFF2-40B4-BE49-F238E27FC236}">
                <a16:creationId xmlns:a16="http://schemas.microsoft.com/office/drawing/2014/main" id="{7D88BC12-8F4E-BFC6-264F-89270375E7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211960" y="4615009"/>
            <a:ext cx="997868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12" name="Fußzeilenplatzhalter">
            <a:extLst>
              <a:ext uri="{FF2B5EF4-FFF2-40B4-BE49-F238E27FC236}">
                <a16:creationId xmlns:a16="http://schemas.microsoft.com/office/drawing/2014/main" id="{F86D739E-9299-6C18-D483-F75B8037A4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92080" y="4615010"/>
            <a:ext cx="2870076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668353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el und Inhalt (mit Beschreibun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laues Rechteck">
            <a:extLst>
              <a:ext uri="{FF2B5EF4-FFF2-40B4-BE49-F238E27FC236}">
                <a16:creationId xmlns:a16="http://schemas.microsoft.com/office/drawing/2014/main" id="{14BDBED3-5910-DE22-D9E0-EF5709BC0B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662364" y="0"/>
            <a:ext cx="3481636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Titel">
            <a:extLst>
              <a:ext uri="{FF2B5EF4-FFF2-40B4-BE49-F238E27FC236}">
                <a16:creationId xmlns:a16="http://schemas.microsoft.com/office/drawing/2014/main" id="{022CAA55-EBA8-B65A-0AFD-E54B4AB913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0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">
            <a:extLst>
              <a:ext uri="{FF2B5EF4-FFF2-40B4-BE49-F238E27FC236}">
                <a16:creationId xmlns:a16="http://schemas.microsoft.com/office/drawing/2014/main" id="{2C284ADE-10D9-51D8-79D6-838CA15619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3850" y="1131888"/>
            <a:ext cx="5256262" cy="2952750"/>
          </a:xfrm>
        </p:spPr>
        <p:txBody>
          <a:bodyPr lIns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2">
            <a:extLst>
              <a:ext uri="{FF2B5EF4-FFF2-40B4-BE49-F238E27FC236}">
                <a16:creationId xmlns:a16="http://schemas.microsoft.com/office/drawing/2014/main" id="{CB799E1F-ECFF-810B-2A66-CDC2F619B91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950074" y="1131888"/>
            <a:ext cx="2870076" cy="1922866"/>
          </a:xfrm>
        </p:spPr>
        <p:txBody>
          <a:bodyPr lIns="0" anchor="t" anchorCtr="0">
            <a:normAutofit/>
          </a:bodyPr>
          <a:lstStyle>
            <a:lvl1pPr marL="285750" indent="-285750">
              <a:lnSpc>
                <a:spcPct val="120000"/>
              </a:lnSpc>
              <a:buClr>
                <a:schemeClr val="bg1"/>
              </a:buClr>
              <a:buFont typeface="Wingdings" pitchFamily="2" charset="2"/>
              <a:buChar char="§"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consetetur</a:t>
            </a:r>
            <a:r>
              <a:rPr lang="de-DE" dirty="0"/>
              <a:t> </a:t>
            </a:r>
            <a:r>
              <a:rPr lang="de-DE" dirty="0" err="1"/>
              <a:t>sadipscing</a:t>
            </a:r>
            <a:r>
              <a:rPr lang="de-DE" dirty="0"/>
              <a:t> </a:t>
            </a:r>
            <a:r>
              <a:rPr lang="de-DE" dirty="0" err="1"/>
              <a:t>elitr</a:t>
            </a:r>
            <a:r>
              <a:rPr lang="de-DE" dirty="0"/>
              <a:t>, sed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nonumy</a:t>
            </a:r>
            <a:r>
              <a:rPr lang="de-DE" dirty="0"/>
              <a:t> </a:t>
            </a:r>
            <a:r>
              <a:rPr lang="de-DE" dirty="0" err="1"/>
              <a:t>eirmod</a:t>
            </a:r>
            <a:r>
              <a:rPr lang="de-DE" dirty="0"/>
              <a:t> </a:t>
            </a:r>
            <a:r>
              <a:rPr lang="de-DE" dirty="0" err="1"/>
              <a:t>tempor</a:t>
            </a:r>
            <a:r>
              <a:rPr lang="de-DE" dirty="0"/>
              <a:t> </a:t>
            </a:r>
            <a:r>
              <a:rPr lang="de-DE" dirty="0" err="1"/>
              <a:t>invidunt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labore</a:t>
            </a:r>
            <a:r>
              <a:rPr lang="de-DE" dirty="0"/>
              <a:t> et </a:t>
            </a:r>
            <a:r>
              <a:rPr lang="de-DE" dirty="0" err="1"/>
              <a:t>dolore</a:t>
            </a:r>
            <a:r>
              <a:rPr lang="de-DE" dirty="0"/>
              <a:t> magna </a:t>
            </a:r>
            <a:r>
              <a:rPr lang="de-DE" dirty="0" err="1"/>
              <a:t>aliquyam</a:t>
            </a:r>
            <a:r>
              <a:rPr lang="de-DE" dirty="0"/>
              <a:t> erat, sed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voluptua</a:t>
            </a:r>
            <a:r>
              <a:rPr lang="de-DE" dirty="0"/>
              <a:t>. </a:t>
            </a:r>
          </a:p>
        </p:txBody>
      </p:sp>
      <p:sp>
        <p:nvSpPr>
          <p:cNvPr id="9" name="Foliennummernplatzhalter">
            <a:extLst>
              <a:ext uri="{FF2B5EF4-FFF2-40B4-BE49-F238E27FC236}">
                <a16:creationId xmlns:a16="http://schemas.microsoft.com/office/drawing/2014/main" id="{F6365823-088A-8693-C71E-3BE224B709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17160" y="4616957"/>
            <a:ext cx="702990" cy="27463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09D5144-004E-1E45-907B-65C86CA25C3F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5" name="Datumsplatzhalter">
            <a:extLst>
              <a:ext uri="{FF2B5EF4-FFF2-40B4-BE49-F238E27FC236}">
                <a16:creationId xmlns:a16="http://schemas.microsoft.com/office/drawing/2014/main" id="{0406DA75-B94C-88A6-DC22-02C95D67C7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4211960" y="4615009"/>
            <a:ext cx="997868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ußzeilenplatzhalter">
            <a:extLst>
              <a:ext uri="{FF2B5EF4-FFF2-40B4-BE49-F238E27FC236}">
                <a16:creationId xmlns:a16="http://schemas.microsoft.com/office/drawing/2014/main" id="{1670BC1F-CA78-59FB-8906-557B8A8BBA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662364" y="4615010"/>
            <a:ext cx="2499792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362435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">
            <a:extLst>
              <a:ext uri="{FF2B5EF4-FFF2-40B4-BE49-F238E27FC236}">
                <a16:creationId xmlns:a16="http://schemas.microsoft.com/office/drawing/2014/main" id="{4964934C-EA16-90F9-FF01-DDA26AEA7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6" name="Foliennummernplatzhalter">
            <a:extLst>
              <a:ext uri="{FF2B5EF4-FFF2-40B4-BE49-F238E27FC236}">
                <a16:creationId xmlns:a16="http://schemas.microsoft.com/office/drawing/2014/main" id="{8A498CDC-352F-BF56-E3E4-9366FD0406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17160" y="4616957"/>
            <a:ext cx="702990" cy="274637"/>
          </a:xfrm>
          <a:prstGeom prst="rect">
            <a:avLst/>
          </a:prstGeom>
        </p:spPr>
        <p:txBody>
          <a:bodyPr/>
          <a:lstStyle/>
          <a:p>
            <a:fld id="{309D5144-004E-1E45-907B-65C86CA25C3F}" type="slidenum">
              <a:rPr lang="de-DE" smtClean="0"/>
              <a:t>‹Nr.›</a:t>
            </a:fld>
            <a:endParaRPr lang="de-DE"/>
          </a:p>
        </p:txBody>
      </p:sp>
      <p:sp>
        <p:nvSpPr>
          <p:cNvPr id="3" name="Datumsplatzhalter">
            <a:extLst>
              <a:ext uri="{FF2B5EF4-FFF2-40B4-BE49-F238E27FC236}">
                <a16:creationId xmlns:a16="http://schemas.microsoft.com/office/drawing/2014/main" id="{B324906E-3EC6-43D0-38B0-7F3BC8939C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211960" y="4615009"/>
            <a:ext cx="997868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4" name="Fußzeilenplatzhalter">
            <a:extLst>
              <a:ext uri="{FF2B5EF4-FFF2-40B4-BE49-F238E27FC236}">
                <a16:creationId xmlns:a16="http://schemas.microsoft.com/office/drawing/2014/main" id="{511DF910-5AC6-4699-67BD-422B03AEE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92080" y="4615010"/>
            <a:ext cx="2870076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194913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">
            <a:extLst>
              <a:ext uri="{FF2B5EF4-FFF2-40B4-BE49-F238E27FC236}">
                <a16:creationId xmlns:a16="http://schemas.microsoft.com/office/drawing/2014/main" id="{A6F2484B-6A49-A01C-CB00-04C3C61D90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17160" y="4616957"/>
            <a:ext cx="702990" cy="274637"/>
          </a:xfrm>
          <a:prstGeom prst="rect">
            <a:avLst/>
          </a:prstGeom>
        </p:spPr>
        <p:txBody>
          <a:bodyPr/>
          <a:lstStyle/>
          <a:p>
            <a:fld id="{309D5144-004E-1E45-907B-65C86CA25C3F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2" name="Datumsplatzhalter">
            <a:extLst>
              <a:ext uri="{FF2B5EF4-FFF2-40B4-BE49-F238E27FC236}">
                <a16:creationId xmlns:a16="http://schemas.microsoft.com/office/drawing/2014/main" id="{A6EB1508-E0F4-F09F-03BC-AA73731C50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211960" y="4615009"/>
            <a:ext cx="997868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3" name="Fußzeilenplatzhalter">
            <a:extLst>
              <a:ext uri="{FF2B5EF4-FFF2-40B4-BE49-F238E27FC236}">
                <a16:creationId xmlns:a16="http://schemas.microsoft.com/office/drawing/2014/main" id="{AA413CEF-D37C-976C-E37F-68A4D6D80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92080" y="4615010"/>
            <a:ext cx="2870076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417754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">
            <a:extLst>
              <a:ext uri="{FF2B5EF4-FFF2-40B4-BE49-F238E27FC236}">
                <a16:creationId xmlns:a16="http://schemas.microsoft.com/office/drawing/2014/main" id="{022CAA55-EBA8-B65A-0AFD-E54B4AB913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0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">
            <a:extLst>
              <a:ext uri="{FF2B5EF4-FFF2-40B4-BE49-F238E27FC236}">
                <a16:creationId xmlns:a16="http://schemas.microsoft.com/office/drawing/2014/main" id="{2C284ADE-10D9-51D8-79D6-838CA15619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3850" y="1134994"/>
            <a:ext cx="3960118" cy="2949644"/>
          </a:xfrm>
        </p:spPr>
        <p:txBody>
          <a:bodyPr lIns="0"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Inhaltsplatzhalter 2">
            <a:extLst>
              <a:ext uri="{FF2B5EF4-FFF2-40B4-BE49-F238E27FC236}">
                <a16:creationId xmlns:a16="http://schemas.microsoft.com/office/drawing/2014/main" id="{CB799E1F-ECFF-810B-2A66-CDC2F619B9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60032" y="1134994"/>
            <a:ext cx="3960118" cy="2949644"/>
          </a:xfrm>
        </p:spPr>
        <p:txBody>
          <a:bodyPr lIns="0"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7" name="Foliennummernplatzhalter">
            <a:extLst>
              <a:ext uri="{FF2B5EF4-FFF2-40B4-BE49-F238E27FC236}">
                <a16:creationId xmlns:a16="http://schemas.microsoft.com/office/drawing/2014/main" id="{E58634C5-D0B6-1717-8CE0-5AE7DF487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23094" y="4616957"/>
            <a:ext cx="702990" cy="274637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309D5144-004E-1E45-907B-65C86CA25C3F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5" name="Datumsplatzhalter">
            <a:extLst>
              <a:ext uri="{FF2B5EF4-FFF2-40B4-BE49-F238E27FC236}">
                <a16:creationId xmlns:a16="http://schemas.microsoft.com/office/drawing/2014/main" id="{256A2770-1A1F-77F6-78D7-E44AEAE9E9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4211960" y="4615009"/>
            <a:ext cx="997868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ußzeilenplatzhalter">
            <a:extLst>
              <a:ext uri="{FF2B5EF4-FFF2-40B4-BE49-F238E27FC236}">
                <a16:creationId xmlns:a16="http://schemas.microsoft.com/office/drawing/2014/main" id="{1BB2272B-6D56-1FA3-D138-FFB24858D5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92080" y="4615010"/>
            <a:ext cx="2870076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331100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">
            <a:extLst>
              <a:ext uri="{FF2B5EF4-FFF2-40B4-BE49-F238E27FC236}">
                <a16:creationId xmlns:a16="http://schemas.microsoft.com/office/drawing/2014/main" id="{CD2ED777-FF9B-1F8E-A73B-AE96714D02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339502"/>
            <a:ext cx="8496300" cy="575841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">
            <a:extLst>
              <a:ext uri="{FF2B5EF4-FFF2-40B4-BE49-F238E27FC236}">
                <a16:creationId xmlns:a16="http://schemas.microsoft.com/office/drawing/2014/main" id="{E37D0021-4AE9-12EF-77C5-6E40087CFF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3850" y="1133330"/>
            <a:ext cx="3960117" cy="61193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">
            <a:extLst>
              <a:ext uri="{FF2B5EF4-FFF2-40B4-BE49-F238E27FC236}">
                <a16:creationId xmlns:a16="http://schemas.microsoft.com/office/drawing/2014/main" id="{5A6B0E0E-75A2-F94A-0962-615DE4EB24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23850" y="1879600"/>
            <a:ext cx="3960117" cy="2205038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2" name="Textplatzhalter 2">
            <a:extLst>
              <a:ext uri="{FF2B5EF4-FFF2-40B4-BE49-F238E27FC236}">
                <a16:creationId xmlns:a16="http://schemas.microsoft.com/office/drawing/2014/main" id="{04117240-25E0-9C7E-438D-28789BCE676F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4860033" y="1133330"/>
            <a:ext cx="3960117" cy="619125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BCE98A3E-1FE1-0DB5-2352-C9DF207F4B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860033" y="1879600"/>
            <a:ext cx="3960117" cy="2205038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0" name="Foliennummernplatzhalter">
            <a:extLst>
              <a:ext uri="{FF2B5EF4-FFF2-40B4-BE49-F238E27FC236}">
                <a16:creationId xmlns:a16="http://schemas.microsoft.com/office/drawing/2014/main" id="{2D7E17B0-6C39-E84C-8C98-5FA3A41CA8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17160" y="4616957"/>
            <a:ext cx="702990" cy="274637"/>
          </a:xfrm>
          <a:prstGeom prst="rect">
            <a:avLst/>
          </a:prstGeom>
        </p:spPr>
        <p:txBody>
          <a:bodyPr/>
          <a:lstStyle/>
          <a:p>
            <a:fld id="{309D5144-004E-1E45-907B-65C86CA25C3F}" type="slidenum">
              <a:rPr lang="de-DE" smtClean="0"/>
              <a:t>‹Nr.›</a:t>
            </a:fld>
            <a:endParaRPr lang="de-DE"/>
          </a:p>
        </p:txBody>
      </p:sp>
      <p:sp>
        <p:nvSpPr>
          <p:cNvPr id="2" name="Datumsplatzhalter">
            <a:extLst>
              <a:ext uri="{FF2B5EF4-FFF2-40B4-BE49-F238E27FC236}">
                <a16:creationId xmlns:a16="http://schemas.microsoft.com/office/drawing/2014/main" id="{1D790461-F92A-CC5D-2798-7693BAA16A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4211960" y="4615009"/>
            <a:ext cx="997868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5" name="Fußzeilenplatzhalter">
            <a:extLst>
              <a:ext uri="{FF2B5EF4-FFF2-40B4-BE49-F238E27FC236}">
                <a16:creationId xmlns:a16="http://schemas.microsoft.com/office/drawing/2014/main" id="{DDED3A4E-19FA-52ED-810A-479DD1F265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92080" y="4615010"/>
            <a:ext cx="2870076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004212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>
            <a:extLst>
              <a:ext uri="{FF2B5EF4-FFF2-40B4-BE49-F238E27FC236}">
                <a16:creationId xmlns:a16="http://schemas.microsoft.com/office/drawing/2014/main" id="{71CA5E38-AD06-052F-D243-EF2FC83E63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3850" y="339502"/>
            <a:ext cx="3168650" cy="575841"/>
          </a:xfrm>
        </p:spPr>
        <p:txBody>
          <a:bodyPr/>
          <a:lstStyle/>
          <a:p>
            <a:r>
              <a:rPr lang="de-DE" dirty="0"/>
              <a:t>Titel</a:t>
            </a:r>
          </a:p>
        </p:txBody>
      </p:sp>
      <p:sp>
        <p:nvSpPr>
          <p:cNvPr id="4" name="Textplatzhalter">
            <a:extLst>
              <a:ext uri="{FF2B5EF4-FFF2-40B4-BE49-F238E27FC236}">
                <a16:creationId xmlns:a16="http://schemas.microsoft.com/office/drawing/2014/main" id="{C6CD7452-71E2-D02E-ACAE-A574F4E5A9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23851" y="1131888"/>
            <a:ext cx="3168650" cy="29527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Inhaltsplatzhalter">
            <a:extLst>
              <a:ext uri="{FF2B5EF4-FFF2-40B4-BE49-F238E27FC236}">
                <a16:creationId xmlns:a16="http://schemas.microsoft.com/office/drawing/2014/main" id="{7610A72B-21A5-96FD-DCC8-D60D15D1AD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339503"/>
            <a:ext cx="4932362" cy="374513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9" name="Foliennummernplatzhalter">
            <a:extLst>
              <a:ext uri="{FF2B5EF4-FFF2-40B4-BE49-F238E27FC236}">
                <a16:creationId xmlns:a16="http://schemas.microsoft.com/office/drawing/2014/main" id="{32C229D4-8F43-CC72-97C2-B0866651DC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17160" y="4616957"/>
            <a:ext cx="702990" cy="274637"/>
          </a:xfrm>
          <a:prstGeom prst="rect">
            <a:avLst/>
          </a:prstGeom>
        </p:spPr>
        <p:txBody>
          <a:bodyPr/>
          <a:lstStyle/>
          <a:p>
            <a:fld id="{309D5144-004E-1E45-907B-65C86CA25C3F}" type="slidenum">
              <a:rPr lang="de-DE" smtClean="0"/>
              <a:t>‹Nr.›</a:t>
            </a:fld>
            <a:endParaRPr lang="de-DE"/>
          </a:p>
        </p:txBody>
      </p:sp>
      <p:sp>
        <p:nvSpPr>
          <p:cNvPr id="2" name="Datumsplatzhalter">
            <a:extLst>
              <a:ext uri="{FF2B5EF4-FFF2-40B4-BE49-F238E27FC236}">
                <a16:creationId xmlns:a16="http://schemas.microsoft.com/office/drawing/2014/main" id="{AB98D548-7EFA-0993-27E3-142384E123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4211960" y="4615009"/>
            <a:ext cx="997868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5" name="Fußzeilenplatzhalter">
            <a:extLst>
              <a:ext uri="{FF2B5EF4-FFF2-40B4-BE49-F238E27FC236}">
                <a16:creationId xmlns:a16="http://schemas.microsoft.com/office/drawing/2014/main" id="{3A89B385-8C99-FB81-B57F-F3ED4EB9C5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92080" y="4615010"/>
            <a:ext cx="2870076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785369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">
            <a:extLst>
              <a:ext uri="{FF2B5EF4-FFF2-40B4-BE49-F238E27FC236}">
                <a16:creationId xmlns:a16="http://schemas.microsoft.com/office/drawing/2014/main" id="{A7BA631A-EF29-8182-4001-4759D66849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3850" y="339502"/>
            <a:ext cx="3168650" cy="575841"/>
          </a:xfrm>
        </p:spPr>
        <p:txBody>
          <a:bodyPr/>
          <a:lstStyle/>
          <a:p>
            <a:r>
              <a:rPr lang="de-DE" dirty="0"/>
              <a:t>Titel</a:t>
            </a:r>
          </a:p>
        </p:txBody>
      </p:sp>
      <p:sp>
        <p:nvSpPr>
          <p:cNvPr id="4" name="Textplatzhalter">
            <a:extLst>
              <a:ext uri="{FF2B5EF4-FFF2-40B4-BE49-F238E27FC236}">
                <a16:creationId xmlns:a16="http://schemas.microsoft.com/office/drawing/2014/main" id="{9690B3AD-4342-072E-81A9-FF969E28A3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23851" y="1543050"/>
            <a:ext cx="3168650" cy="254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Bildplatzhalter">
            <a:extLst>
              <a:ext uri="{FF2B5EF4-FFF2-40B4-BE49-F238E27FC236}">
                <a16:creationId xmlns:a16="http://schemas.microsoft.com/office/drawing/2014/main" id="{2922ACD9-FFDA-7A98-706E-2EE5D82A6D4B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4067944" y="339725"/>
            <a:ext cx="4752206" cy="3744913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dirty="0"/>
              <a:t>Bild einfügen und mit Alternativtext versehen</a:t>
            </a:r>
          </a:p>
        </p:txBody>
      </p:sp>
      <p:sp>
        <p:nvSpPr>
          <p:cNvPr id="2" name="Foliennummernplatzhalter">
            <a:extLst>
              <a:ext uri="{FF2B5EF4-FFF2-40B4-BE49-F238E27FC236}">
                <a16:creationId xmlns:a16="http://schemas.microsoft.com/office/drawing/2014/main" id="{42E28986-8242-C2CB-3C35-2C7D2E91C1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23094" y="4616957"/>
            <a:ext cx="702990" cy="274637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309D5144-004E-1E45-907B-65C86CA25C3F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5" name="Datumsplatzhalter">
            <a:extLst>
              <a:ext uri="{FF2B5EF4-FFF2-40B4-BE49-F238E27FC236}">
                <a16:creationId xmlns:a16="http://schemas.microsoft.com/office/drawing/2014/main" id="{38E4443A-0699-BA84-956E-50A918F28F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4211960" y="4615009"/>
            <a:ext cx="997868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ußzeilenplatzhalter">
            <a:extLst>
              <a:ext uri="{FF2B5EF4-FFF2-40B4-BE49-F238E27FC236}">
                <a16:creationId xmlns:a16="http://schemas.microsoft.com/office/drawing/2014/main" id="{2B7E7A43-F431-D033-68A6-04D5F8AE65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92080" y="4615010"/>
            <a:ext cx="2870076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049401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(breites Fot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UHH-Logo" descr="Logo der Universität Hamburg">
            <a:extLst>
              <a:ext uri="{FF2B5EF4-FFF2-40B4-BE49-F238E27FC236}">
                <a16:creationId xmlns:a16="http://schemas.microsoft.com/office/drawing/2014/main" id="{85CCA211-4FA3-DE47-9381-1796FDA2B8A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0"/>
            <a:ext cx="2595997" cy="1203598"/>
          </a:xfrm>
          <a:prstGeom prst="rect">
            <a:avLst/>
          </a:prstGeom>
        </p:spPr>
      </p:pic>
      <p:sp>
        <p:nvSpPr>
          <p:cNvPr id="2" name="Titel">
            <a:extLst>
              <a:ext uri="{FF2B5EF4-FFF2-40B4-BE49-F238E27FC236}">
                <a16:creationId xmlns:a16="http://schemas.microsoft.com/office/drawing/2014/main" id="{212D9A33-9A12-B80E-DCB8-72E1ADC3E8A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95536" y="3405505"/>
            <a:ext cx="2879996" cy="422039"/>
          </a:xfrm>
        </p:spPr>
        <p:txBody>
          <a:bodyPr wrap="square" lIns="0" anchor="b" anchorCtr="0">
            <a:spAutoFit/>
          </a:bodyPr>
          <a:lstStyle>
            <a:lvl1pPr algn="l">
              <a:lnSpc>
                <a:spcPct val="110000"/>
              </a:lnSpc>
              <a:defRPr sz="2000"/>
            </a:lvl1pPr>
          </a:lstStyle>
          <a:p>
            <a:r>
              <a:rPr lang="de-DE" dirty="0"/>
              <a:t>Titel der Präsentation</a:t>
            </a:r>
          </a:p>
        </p:txBody>
      </p:sp>
      <p:sp>
        <p:nvSpPr>
          <p:cNvPr id="3" name="Person">
            <a:extLst>
              <a:ext uri="{FF2B5EF4-FFF2-40B4-BE49-F238E27FC236}">
                <a16:creationId xmlns:a16="http://schemas.microsoft.com/office/drawing/2014/main" id="{49607EE8-9A52-264C-0A8E-04314631BBD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5536" y="4083918"/>
            <a:ext cx="2879998" cy="354896"/>
          </a:xfrm>
        </p:spPr>
        <p:txBody>
          <a:bodyPr wrap="square" lIns="0" tIns="36000" bIns="36000" anchor="b" anchorCtr="0">
            <a:normAutofit/>
          </a:bodyPr>
          <a:lstStyle>
            <a:lvl1pPr marL="0" indent="0" algn="l">
              <a:buNone/>
              <a:defRPr sz="1400" b="1" i="0">
                <a:solidFill>
                  <a:schemeClr val="accent2"/>
                </a:solidFill>
                <a:latin typeface="TheSans UHH" panose="020B0502050302020203" pitchFamily="34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(Titel) Vorname Nachname</a:t>
            </a:r>
          </a:p>
        </p:txBody>
      </p:sp>
      <p:sp>
        <p:nvSpPr>
          <p:cNvPr id="8" name="Datum">
            <a:extLst>
              <a:ext uri="{FF2B5EF4-FFF2-40B4-BE49-F238E27FC236}">
                <a16:creationId xmlns:a16="http://schemas.microsoft.com/office/drawing/2014/main" id="{DA956C75-6071-5A72-5101-E9E0F0B3811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91599" y="4371950"/>
            <a:ext cx="2883933" cy="431800"/>
          </a:xfrm>
        </p:spPr>
        <p:txBody>
          <a:bodyPr/>
          <a:lstStyle>
            <a:lvl1pPr marL="0" indent="0">
              <a:buNone/>
              <a:defRPr b="0" i="0">
                <a:latin typeface="TheSans UHH SemiLight Caps" panose="020B0402050302020203" pitchFamily="34" charset="77"/>
              </a:defRPr>
            </a:lvl1pPr>
          </a:lstStyle>
          <a:p>
            <a:pPr lvl="0"/>
            <a:r>
              <a:rPr lang="de-DE" dirty="0"/>
              <a:t>Datum</a:t>
            </a:r>
          </a:p>
        </p:txBody>
      </p:sp>
      <p:sp>
        <p:nvSpPr>
          <p:cNvPr id="10" name="Bildplatzhalter">
            <a:extLst>
              <a:ext uri="{FF2B5EF4-FFF2-40B4-BE49-F238E27FC236}">
                <a16:creationId xmlns:a16="http://schemas.microsoft.com/office/drawing/2014/main" id="{905ACCED-057A-5F1D-E5CC-5F73BBA4A6C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492501" y="0"/>
            <a:ext cx="5651499" cy="51435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dirty="0"/>
              <a:t>Bild einfügen und mit Alternativtext versehen</a:t>
            </a:r>
          </a:p>
        </p:txBody>
      </p:sp>
      <p:sp>
        <p:nvSpPr>
          <p:cNvPr id="12" name="Copyright">
            <a:extLst>
              <a:ext uri="{FF2B5EF4-FFF2-40B4-BE49-F238E27FC236}">
                <a16:creationId xmlns:a16="http://schemas.microsoft.com/office/drawing/2014/main" id="{75D257FE-24B9-E7DF-27AC-9DC6B024DE6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688860" y="4869835"/>
            <a:ext cx="459596" cy="273665"/>
          </a:xfrm>
          <a:solidFill>
            <a:schemeClr val="bg1">
              <a:alpha val="75000"/>
            </a:schemeClr>
          </a:solidFill>
        </p:spPr>
        <p:txBody>
          <a:bodyPr wrap="none" lIns="72000" rIns="72000" anchor="b" anchorCtr="0">
            <a:spAutoFit/>
          </a:bodyPr>
          <a:lstStyle>
            <a:lvl1pPr marL="0" indent="0" algn="r">
              <a:buNone/>
              <a:defRPr sz="1100"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tx1"/>
                </a:solidFill>
              </a:defRPr>
            </a:lvl2pPr>
            <a:lvl3pPr marL="914400" indent="0">
              <a:buNone/>
              <a:defRPr>
                <a:solidFill>
                  <a:schemeClr val="tx1"/>
                </a:solidFill>
              </a:defRPr>
            </a:lvl3pPr>
            <a:lvl4pPr marL="1371600" indent="0">
              <a:buNone/>
              <a:defRPr>
                <a:solidFill>
                  <a:schemeClr val="tx1"/>
                </a:solidFill>
              </a:defRPr>
            </a:lvl4pPr>
            <a:lvl5pPr marL="18288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/>
              <a:t>Foto:</a:t>
            </a:r>
          </a:p>
        </p:txBody>
      </p:sp>
    </p:spTree>
    <p:extLst>
      <p:ext uri="{BB962C8B-B14F-4D97-AF65-F5344CB8AC3E}">
        <p14:creationId xmlns:p14="http://schemas.microsoft.com/office/powerpoint/2010/main" val="2199270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">
            <a:extLst>
              <a:ext uri="{FF2B5EF4-FFF2-40B4-BE49-F238E27FC236}">
                <a16:creationId xmlns:a16="http://schemas.microsoft.com/office/drawing/2014/main" id="{43FE6B7B-AECD-5DB3-3C5A-BC472D3EB2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">
            <a:extLst>
              <a:ext uri="{FF2B5EF4-FFF2-40B4-BE49-F238E27FC236}">
                <a16:creationId xmlns:a16="http://schemas.microsoft.com/office/drawing/2014/main" id="{90EE0EAE-B40D-ABFA-DF3B-1E0A271EBF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oliennummernplatzhalter">
            <a:extLst>
              <a:ext uri="{FF2B5EF4-FFF2-40B4-BE49-F238E27FC236}">
                <a16:creationId xmlns:a16="http://schemas.microsoft.com/office/drawing/2014/main" id="{73D19A3A-9D19-25EC-0099-B725FA014C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44408" y="4616957"/>
            <a:ext cx="702990" cy="274637"/>
          </a:xfrm>
          <a:prstGeom prst="rect">
            <a:avLst/>
          </a:prstGeom>
        </p:spPr>
        <p:txBody>
          <a:bodyPr/>
          <a:lstStyle/>
          <a:p>
            <a:fld id="{309D5144-004E-1E45-907B-65C86CA25C3F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Datumsplatzhalter">
            <a:extLst>
              <a:ext uri="{FF2B5EF4-FFF2-40B4-BE49-F238E27FC236}">
                <a16:creationId xmlns:a16="http://schemas.microsoft.com/office/drawing/2014/main" id="{EAEFFCCA-FF96-1BD5-82EC-A8E5D8FC7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211960" y="4615009"/>
            <a:ext cx="997868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8" name="Fußzeilenplatzhalter">
            <a:extLst>
              <a:ext uri="{FF2B5EF4-FFF2-40B4-BE49-F238E27FC236}">
                <a16:creationId xmlns:a16="http://schemas.microsoft.com/office/drawing/2014/main" id="{CC773BF3-EE87-D7D3-42AC-14118F40BB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92080" y="4615010"/>
            <a:ext cx="2870076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024424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">
            <a:extLst>
              <a:ext uri="{FF2B5EF4-FFF2-40B4-BE49-F238E27FC236}">
                <a16:creationId xmlns:a16="http://schemas.microsoft.com/office/drawing/2014/main" id="{739204E3-4520-F5FE-68EE-32837232A4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">
            <a:extLst>
              <a:ext uri="{FF2B5EF4-FFF2-40B4-BE49-F238E27FC236}">
                <a16:creationId xmlns:a16="http://schemas.microsoft.com/office/drawing/2014/main" id="{223D141D-59D3-B9C9-964F-A39EADF298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oliennummernplatzhalter">
            <a:extLst>
              <a:ext uri="{FF2B5EF4-FFF2-40B4-BE49-F238E27FC236}">
                <a16:creationId xmlns:a16="http://schemas.microsoft.com/office/drawing/2014/main" id="{F81C2F92-9DFB-31EA-C968-2E1243100A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44408" y="4616957"/>
            <a:ext cx="702990" cy="274637"/>
          </a:xfrm>
          <a:prstGeom prst="rect">
            <a:avLst/>
          </a:prstGeom>
        </p:spPr>
        <p:txBody>
          <a:bodyPr/>
          <a:lstStyle/>
          <a:p>
            <a:fld id="{309D5144-004E-1E45-907B-65C86CA25C3F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Datumsplatzhalter">
            <a:extLst>
              <a:ext uri="{FF2B5EF4-FFF2-40B4-BE49-F238E27FC236}">
                <a16:creationId xmlns:a16="http://schemas.microsoft.com/office/drawing/2014/main" id="{B38C2671-C222-21BA-E35B-E77593FA65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211960" y="4615009"/>
            <a:ext cx="997868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8" name="Fußzeilenplatzhalter">
            <a:extLst>
              <a:ext uri="{FF2B5EF4-FFF2-40B4-BE49-F238E27FC236}">
                <a16:creationId xmlns:a16="http://schemas.microsoft.com/office/drawing/2014/main" id="{ADBC56CA-4587-858F-4917-69D3A260B9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92080" y="4615010"/>
            <a:ext cx="2870076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861360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(ohne Fot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UHH-Logo" descr="Logo der Universität Hamburg">
            <a:extLst>
              <a:ext uri="{FF2B5EF4-FFF2-40B4-BE49-F238E27FC236}">
                <a16:creationId xmlns:a16="http://schemas.microsoft.com/office/drawing/2014/main" id="{A58A1DC7-81D7-0178-6AA2-CE73893550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0"/>
            <a:ext cx="2595997" cy="1203598"/>
          </a:xfrm>
          <a:prstGeom prst="rect">
            <a:avLst/>
          </a:prstGeom>
        </p:spPr>
      </p:pic>
      <p:sp>
        <p:nvSpPr>
          <p:cNvPr id="5" name="Titel">
            <a:extLst>
              <a:ext uri="{FF2B5EF4-FFF2-40B4-BE49-F238E27FC236}">
                <a16:creationId xmlns:a16="http://schemas.microsoft.com/office/drawing/2014/main" id="{19332011-8135-2225-4921-150D6415C2F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95536" y="3219822"/>
            <a:ext cx="6912768" cy="1027845"/>
          </a:xfrm>
        </p:spPr>
        <p:txBody>
          <a:bodyPr wrap="square" lIns="0" anchor="b" anchorCtr="0">
            <a:normAutofit/>
          </a:bodyPr>
          <a:lstStyle>
            <a:lvl1pPr algn="l">
              <a:lnSpc>
                <a:spcPct val="110000"/>
              </a:lnSpc>
              <a:defRPr sz="2400"/>
            </a:lvl1pPr>
          </a:lstStyle>
          <a:p>
            <a:r>
              <a:rPr lang="de-DE" dirty="0"/>
              <a:t>Vorstellung des neuen Exzellenzclusters „Understanding XYZ“</a:t>
            </a:r>
          </a:p>
        </p:txBody>
      </p:sp>
      <p:sp>
        <p:nvSpPr>
          <p:cNvPr id="9" name="Person">
            <a:extLst>
              <a:ext uri="{FF2B5EF4-FFF2-40B4-BE49-F238E27FC236}">
                <a16:creationId xmlns:a16="http://schemas.microsoft.com/office/drawing/2014/main" id="{6C7258FA-754E-8F00-113F-DF369E71B0D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619672" y="4432093"/>
            <a:ext cx="5976664" cy="319630"/>
          </a:xfrm>
        </p:spPr>
        <p:txBody>
          <a:bodyPr wrap="none" tIns="0" bIns="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 i="0">
                <a:solidFill>
                  <a:schemeClr val="accent2"/>
                </a:solidFill>
                <a:latin typeface="TheSans UHH" panose="020B0502050302020203" pitchFamily="34" charset="77"/>
              </a:defRPr>
            </a:lvl1pPr>
          </a:lstStyle>
          <a:p>
            <a:pPr lvl="0"/>
            <a:r>
              <a:rPr lang="de-DE" dirty="0"/>
              <a:t>(Titel) Vorname Nachname</a:t>
            </a:r>
          </a:p>
        </p:txBody>
      </p:sp>
      <p:sp>
        <p:nvSpPr>
          <p:cNvPr id="3" name="Datum">
            <a:extLst>
              <a:ext uri="{FF2B5EF4-FFF2-40B4-BE49-F238E27FC236}">
                <a16:creationId xmlns:a16="http://schemas.microsoft.com/office/drawing/2014/main" id="{561DAFA2-5F25-5D62-43E1-96363D6D690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91599" y="4371951"/>
            <a:ext cx="1084057" cy="401322"/>
          </a:xfrm>
        </p:spPr>
        <p:txBody>
          <a:bodyPr/>
          <a:lstStyle>
            <a:lvl1pPr marL="0" indent="0">
              <a:buNone/>
              <a:defRPr sz="1800" b="0" i="0">
                <a:latin typeface="TheSans UHH SemiLight Caps" panose="020B0402050302020203" pitchFamily="34" charset="77"/>
              </a:defRPr>
            </a:lvl1pPr>
          </a:lstStyle>
          <a:p>
            <a:pPr lvl="0"/>
            <a:r>
              <a:rPr lang="de-DE" dirty="0"/>
              <a:t>Datum</a:t>
            </a:r>
          </a:p>
        </p:txBody>
      </p:sp>
    </p:spTree>
    <p:extLst>
      <p:ext uri="{BB962C8B-B14F-4D97-AF65-F5344CB8AC3E}">
        <p14:creationId xmlns:p14="http://schemas.microsoft.com/office/powerpoint/2010/main" val="3114673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 (einspalti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">
            <a:extLst>
              <a:ext uri="{FF2B5EF4-FFF2-40B4-BE49-F238E27FC236}">
                <a16:creationId xmlns:a16="http://schemas.microsoft.com/office/drawing/2014/main" id="{F30FE764-F7B3-C3A0-BE17-FF59C3C4F4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lIns="0"/>
          <a:lstStyle/>
          <a:p>
            <a:r>
              <a:rPr lang="de-DE" dirty="0"/>
              <a:t>Agenda</a:t>
            </a:r>
          </a:p>
        </p:txBody>
      </p:sp>
      <p:sp>
        <p:nvSpPr>
          <p:cNvPr id="3" name="Inhaltsplatzhalter">
            <a:extLst>
              <a:ext uri="{FF2B5EF4-FFF2-40B4-BE49-F238E27FC236}">
                <a16:creationId xmlns:a16="http://schemas.microsoft.com/office/drawing/2014/main" id="{B54A2940-BCB3-827D-5062-53A2A8B1B0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27784" y="1131887"/>
            <a:ext cx="6192366" cy="2952751"/>
          </a:xfrm>
        </p:spPr>
        <p:txBody>
          <a:bodyPr lIns="0">
            <a:normAutofit/>
          </a:bodyPr>
          <a:lstStyle>
            <a:lvl1pPr marL="342900" indent="-432000">
              <a:lnSpc>
                <a:spcPct val="110000"/>
              </a:lnSpc>
              <a:spcBef>
                <a:spcPts val="1800"/>
              </a:spcBef>
              <a:buSzPct val="180000"/>
              <a:buFont typeface="+mj-lt"/>
              <a:buAutoNum type="arabicPlain"/>
              <a:defRPr sz="2000"/>
            </a:lvl1pPr>
            <a:lvl2pPr marL="800100" indent="-342900">
              <a:lnSpc>
                <a:spcPct val="110000"/>
              </a:lnSpc>
              <a:buSzPct val="100000"/>
              <a:buFont typeface="Wingdings" pitchFamily="2" charset="2"/>
              <a:buChar char="§"/>
              <a:defRPr sz="2000"/>
            </a:lvl2pPr>
            <a:lvl3pPr marL="1257300" indent="-342900">
              <a:lnSpc>
                <a:spcPct val="110000"/>
              </a:lnSpc>
              <a:buSzPct val="100000"/>
              <a:buFont typeface="Wingdings" pitchFamily="2" charset="2"/>
              <a:buChar char="§"/>
              <a:defRPr sz="2000"/>
            </a:lvl3pPr>
            <a:lvl4pPr marL="1714500" indent="-342900">
              <a:lnSpc>
                <a:spcPct val="110000"/>
              </a:lnSpc>
              <a:buSzPct val="100000"/>
              <a:buFont typeface="Wingdings" pitchFamily="2" charset="2"/>
              <a:buChar char="§"/>
              <a:defRPr sz="2000"/>
            </a:lvl4pPr>
            <a:lvl5pPr marL="2171700" indent="-342900">
              <a:lnSpc>
                <a:spcPct val="110000"/>
              </a:lnSpc>
              <a:buSzPct val="100000"/>
              <a:buFont typeface="Wingdings" pitchFamily="2" charset="2"/>
              <a:buChar char="§"/>
              <a:defRPr sz="2000"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1" name="Foliennummernplatzhalter">
            <a:extLst>
              <a:ext uri="{FF2B5EF4-FFF2-40B4-BE49-F238E27FC236}">
                <a16:creationId xmlns:a16="http://schemas.microsoft.com/office/drawing/2014/main" id="{BCE49DE1-412F-9551-E6D9-B0052C7497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17160" y="4616957"/>
            <a:ext cx="702990" cy="274637"/>
          </a:xfrm>
          <a:prstGeom prst="rect">
            <a:avLst/>
          </a:prstGeom>
        </p:spPr>
        <p:txBody>
          <a:bodyPr/>
          <a:lstStyle/>
          <a:p>
            <a:fld id="{309D5144-004E-1E45-907B-65C86CA25C3F}" type="slidenum">
              <a:rPr lang="de-DE" smtClean="0"/>
              <a:t>‹Nr.›</a:t>
            </a:fld>
            <a:endParaRPr lang="de-DE"/>
          </a:p>
        </p:txBody>
      </p:sp>
      <p:sp>
        <p:nvSpPr>
          <p:cNvPr id="4" name="Datumsplatzhalter">
            <a:extLst>
              <a:ext uri="{FF2B5EF4-FFF2-40B4-BE49-F238E27FC236}">
                <a16:creationId xmlns:a16="http://schemas.microsoft.com/office/drawing/2014/main" id="{B159FC35-01D5-3D9B-4190-D9C5FC36BB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211960" y="4615009"/>
            <a:ext cx="997868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5" name="Fußzeilenplatzhalter">
            <a:extLst>
              <a:ext uri="{FF2B5EF4-FFF2-40B4-BE49-F238E27FC236}">
                <a16:creationId xmlns:a16="http://schemas.microsoft.com/office/drawing/2014/main" id="{E4430A3C-2541-14FB-44D9-E3672892AF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92080" y="4615010"/>
            <a:ext cx="2870076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222936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 (zweispalti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">
            <a:extLst>
              <a:ext uri="{FF2B5EF4-FFF2-40B4-BE49-F238E27FC236}">
                <a16:creationId xmlns:a16="http://schemas.microsoft.com/office/drawing/2014/main" id="{F30FE764-F7B3-C3A0-BE17-FF59C3C4F4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lIns="0"/>
          <a:lstStyle/>
          <a:p>
            <a:r>
              <a:rPr lang="de-DE" dirty="0"/>
              <a:t>Agenda (zweispaltig)</a:t>
            </a:r>
          </a:p>
        </p:txBody>
      </p:sp>
      <p:sp>
        <p:nvSpPr>
          <p:cNvPr id="3" name="Inhaltsplatzhalter">
            <a:extLst>
              <a:ext uri="{FF2B5EF4-FFF2-40B4-BE49-F238E27FC236}">
                <a16:creationId xmlns:a16="http://schemas.microsoft.com/office/drawing/2014/main" id="{B54A2940-BCB3-827D-5062-53A2A8B1B0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576" y="1419622"/>
            <a:ext cx="8064574" cy="2448695"/>
          </a:xfrm>
        </p:spPr>
        <p:txBody>
          <a:bodyPr lIns="0" numCol="2" spcCol="180000"/>
          <a:lstStyle>
            <a:lvl1pPr marL="342900" indent="-342900">
              <a:lnSpc>
                <a:spcPct val="110000"/>
              </a:lnSpc>
              <a:buSzPct val="180000"/>
              <a:buFont typeface="+mj-lt"/>
              <a:buAutoNum type="arabicPlain"/>
              <a:defRPr/>
            </a:lvl1pPr>
            <a:lvl2pPr marL="742950" indent="-285750">
              <a:lnSpc>
                <a:spcPct val="110000"/>
              </a:lnSpc>
              <a:buSzPct val="100000"/>
              <a:buFont typeface="Wingdings" pitchFamily="2" charset="2"/>
              <a:buChar char="§"/>
              <a:defRPr/>
            </a:lvl2pPr>
            <a:lvl3pPr marL="1257300" indent="-342900">
              <a:lnSpc>
                <a:spcPct val="110000"/>
              </a:lnSpc>
              <a:buSzPct val="100000"/>
              <a:buFont typeface="Wingdings" pitchFamily="2" charset="2"/>
              <a:buChar char="§"/>
              <a:defRPr/>
            </a:lvl3pPr>
            <a:lvl4pPr marL="1714500" indent="-342900">
              <a:lnSpc>
                <a:spcPct val="110000"/>
              </a:lnSpc>
              <a:buSzPct val="100000"/>
              <a:buFont typeface="Wingdings" pitchFamily="2" charset="2"/>
              <a:buChar char="§"/>
              <a:defRPr/>
            </a:lvl4pPr>
            <a:lvl5pPr marL="2171700" indent="-342900">
              <a:lnSpc>
                <a:spcPct val="110000"/>
              </a:lnSpc>
              <a:buSzPct val="100000"/>
              <a:buFont typeface="Wingdings" pitchFamily="2" charset="2"/>
              <a:buChar char="§"/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1" name="Foliennummernplatzhalter">
            <a:extLst>
              <a:ext uri="{FF2B5EF4-FFF2-40B4-BE49-F238E27FC236}">
                <a16:creationId xmlns:a16="http://schemas.microsoft.com/office/drawing/2014/main" id="{BCE49DE1-412F-9551-E6D9-B0052C7497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17160" y="4616957"/>
            <a:ext cx="702990" cy="274637"/>
          </a:xfrm>
          <a:prstGeom prst="rect">
            <a:avLst/>
          </a:prstGeom>
        </p:spPr>
        <p:txBody>
          <a:bodyPr/>
          <a:lstStyle/>
          <a:p>
            <a:fld id="{309D5144-004E-1E45-907B-65C86CA25C3F}" type="slidenum">
              <a:rPr lang="de-DE" smtClean="0"/>
              <a:t>‹Nr.›</a:t>
            </a:fld>
            <a:endParaRPr lang="de-DE"/>
          </a:p>
        </p:txBody>
      </p:sp>
      <p:sp>
        <p:nvSpPr>
          <p:cNvPr id="4" name="Datumsplatzhalter">
            <a:extLst>
              <a:ext uri="{FF2B5EF4-FFF2-40B4-BE49-F238E27FC236}">
                <a16:creationId xmlns:a16="http://schemas.microsoft.com/office/drawing/2014/main" id="{DA8BD811-AB80-6771-3C5B-8A71DDAD88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211960" y="4615009"/>
            <a:ext cx="997868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5" name="Fußzeilenplatzhalter">
            <a:extLst>
              <a:ext uri="{FF2B5EF4-FFF2-40B4-BE49-F238E27FC236}">
                <a16:creationId xmlns:a16="http://schemas.microsoft.com/office/drawing/2014/main" id="{13CB44A2-3722-CFA6-C04F-90B773B51A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92080" y="4615010"/>
            <a:ext cx="2870076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93284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">
            <a:extLst>
              <a:ext uri="{FF2B5EF4-FFF2-40B4-BE49-F238E27FC236}">
                <a16:creationId xmlns:a16="http://schemas.microsoft.com/office/drawing/2014/main" id="{1D405C45-0DD4-C48A-FA2D-9BDC7F7EB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425" y="2480009"/>
            <a:ext cx="4481836" cy="1027845"/>
          </a:xfrm>
        </p:spPr>
        <p:txBody>
          <a:bodyPr anchor="b">
            <a:spAutoFit/>
          </a:bodyPr>
          <a:lstStyle>
            <a:lvl1pPr>
              <a:lnSpc>
                <a:spcPct val="110000"/>
              </a:lnSpc>
              <a:defRPr sz="2800"/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5" name="Foliennummernplatzhalter">
            <a:extLst>
              <a:ext uri="{FF2B5EF4-FFF2-40B4-BE49-F238E27FC236}">
                <a16:creationId xmlns:a16="http://schemas.microsoft.com/office/drawing/2014/main" id="{17A60BCC-5616-273E-2AA8-BB9E0C1083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62156" y="4615009"/>
            <a:ext cx="657994" cy="274637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3449650F-E03B-624E-B2AD-4F9591B58B1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3" name="Textplatzhalter">
            <a:extLst>
              <a:ext uri="{FF2B5EF4-FFF2-40B4-BE49-F238E27FC236}">
                <a16:creationId xmlns:a16="http://schemas.microsoft.com/office/drawing/2014/main" id="{FA120FAF-72E8-3893-7931-08E06A07772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42614" y="402468"/>
            <a:ext cx="4577458" cy="1987980"/>
          </a:xfrm>
        </p:spPr>
        <p:txBody>
          <a:bodyPr wrap="square" lIns="0">
            <a:spAutoFit/>
          </a:bodyPr>
          <a:lstStyle>
            <a:lvl1pPr marL="0" indent="0">
              <a:buNone/>
              <a:defRPr sz="115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1</a:t>
            </a:r>
          </a:p>
        </p:txBody>
      </p:sp>
      <p:sp>
        <p:nvSpPr>
          <p:cNvPr id="11" name="Bildplatzhalter">
            <a:extLst>
              <a:ext uri="{FF2B5EF4-FFF2-40B4-BE49-F238E27FC236}">
                <a16:creationId xmlns:a16="http://schemas.microsoft.com/office/drawing/2014/main" id="{02B05530-5D4E-70F8-52DA-FDF69546DB6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651500" y="0"/>
            <a:ext cx="3492797" cy="5143500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dirty="0"/>
              <a:t>Bild einfügen und mit Alternativtext versehen</a:t>
            </a:r>
          </a:p>
        </p:txBody>
      </p:sp>
      <p:sp>
        <p:nvSpPr>
          <p:cNvPr id="13" name="Copyright">
            <a:extLst>
              <a:ext uri="{FF2B5EF4-FFF2-40B4-BE49-F238E27FC236}">
                <a16:creationId xmlns:a16="http://schemas.microsoft.com/office/drawing/2014/main" id="{D440C51C-B06F-CB2E-ED83-8E483E7779B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61849" y="4857140"/>
            <a:ext cx="786607" cy="286360"/>
          </a:xfrm>
          <a:solidFill>
            <a:schemeClr val="bg1">
              <a:alpha val="75000"/>
            </a:schemeClr>
          </a:solidFill>
        </p:spPr>
        <p:txBody>
          <a:bodyPr wrap="none" lIns="72000" rIns="72000" anchor="b" anchorCtr="0">
            <a:spAutoFit/>
          </a:bodyPr>
          <a:lstStyle>
            <a:lvl1pPr marL="0" indent="0" algn="r">
              <a:buNone/>
              <a:defRPr sz="1100"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tx1"/>
                </a:solidFill>
              </a:defRPr>
            </a:lvl2pPr>
            <a:lvl3pPr marL="914400" indent="0">
              <a:buNone/>
              <a:defRPr>
                <a:solidFill>
                  <a:schemeClr val="tx1"/>
                </a:solidFill>
              </a:defRPr>
            </a:lvl3pPr>
            <a:lvl4pPr marL="1371600" indent="0">
              <a:buNone/>
              <a:defRPr>
                <a:solidFill>
                  <a:schemeClr val="tx1"/>
                </a:solidFill>
              </a:defRPr>
            </a:lvl4pPr>
            <a:lvl5pPr marL="18288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/>
              <a:t>Foto: UHH</a:t>
            </a:r>
          </a:p>
        </p:txBody>
      </p:sp>
      <p:pic>
        <p:nvPicPr>
          <p:cNvPr id="4" name="UHH-Logo">
            <a:extLst>
              <a:ext uri="{FF2B5EF4-FFF2-40B4-BE49-F238E27FC236}">
                <a16:creationId xmlns:a16="http://schemas.microsoft.com/office/drawing/2014/main" id="{D9B3E6FA-960E-96B0-B53A-73021BB11A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4127776"/>
            <a:ext cx="1769139" cy="820237"/>
          </a:xfrm>
          <a:prstGeom prst="rect">
            <a:avLst/>
          </a:prstGeom>
        </p:spPr>
      </p:pic>
      <p:sp>
        <p:nvSpPr>
          <p:cNvPr id="6" name="Datumsplatzhalter">
            <a:extLst>
              <a:ext uri="{FF2B5EF4-FFF2-40B4-BE49-F238E27FC236}">
                <a16:creationId xmlns:a16="http://schemas.microsoft.com/office/drawing/2014/main" id="{6F15DAC3-6FD9-0866-D987-4FF0DF5E7E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211960" y="4615009"/>
            <a:ext cx="997868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7" name="Fußzeilenplatzhalter">
            <a:extLst>
              <a:ext uri="{FF2B5EF4-FFF2-40B4-BE49-F238E27FC236}">
                <a16:creationId xmlns:a16="http://schemas.microsoft.com/office/drawing/2014/main" id="{BE06C47F-82E8-8701-5EC1-831DF30A6D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92080" y="4615010"/>
            <a:ext cx="2870076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985751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bschnittsüberschrift (auf Fot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">
            <a:extLst>
              <a:ext uri="{FF2B5EF4-FFF2-40B4-BE49-F238E27FC236}">
                <a16:creationId xmlns:a16="http://schemas.microsoft.com/office/drawing/2014/main" id="{9C441111-369E-A65C-85C0-6BD35550F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62156" y="4615009"/>
            <a:ext cx="657994" cy="274637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3449650F-E03B-624E-B2AD-4F9591B58B1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1" name="Bildplatzhalter">
            <a:extLst>
              <a:ext uri="{FF2B5EF4-FFF2-40B4-BE49-F238E27FC236}">
                <a16:creationId xmlns:a16="http://schemas.microsoft.com/office/drawing/2014/main" id="{02B05530-5D4E-70F8-52DA-FDF69546DB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297" cy="5143500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dirty="0"/>
              <a:t>Bild einfügen und mit Alternativtext versehen</a:t>
            </a:r>
          </a:p>
        </p:txBody>
      </p:sp>
      <p:sp>
        <p:nvSpPr>
          <p:cNvPr id="3" name="Copyright">
            <a:extLst>
              <a:ext uri="{FF2B5EF4-FFF2-40B4-BE49-F238E27FC236}">
                <a16:creationId xmlns:a16="http://schemas.microsoft.com/office/drawing/2014/main" id="{DF8F1031-7DA1-B48B-66B9-8557FAFE061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61849" y="4857140"/>
            <a:ext cx="786607" cy="286360"/>
          </a:xfrm>
          <a:solidFill>
            <a:schemeClr val="bg1">
              <a:alpha val="75000"/>
            </a:schemeClr>
          </a:solidFill>
        </p:spPr>
        <p:txBody>
          <a:bodyPr wrap="none" lIns="72000" rIns="72000" anchor="b" anchorCtr="0">
            <a:spAutoFit/>
          </a:bodyPr>
          <a:lstStyle>
            <a:lvl1pPr marL="0" indent="0" algn="r">
              <a:buNone/>
              <a:defRPr sz="1100"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tx1"/>
                </a:solidFill>
              </a:defRPr>
            </a:lvl2pPr>
            <a:lvl3pPr marL="914400" indent="0">
              <a:buNone/>
              <a:defRPr>
                <a:solidFill>
                  <a:schemeClr val="tx1"/>
                </a:solidFill>
              </a:defRPr>
            </a:lvl3pPr>
            <a:lvl4pPr marL="1371600" indent="0">
              <a:buNone/>
              <a:defRPr>
                <a:solidFill>
                  <a:schemeClr val="tx1"/>
                </a:solidFill>
              </a:defRPr>
            </a:lvl4pPr>
            <a:lvl5pPr marL="18288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/>
              <a:t>Foto: UHH</a:t>
            </a:r>
          </a:p>
        </p:txBody>
      </p:sp>
      <p:sp>
        <p:nvSpPr>
          <p:cNvPr id="2" name="Titel">
            <a:extLst>
              <a:ext uri="{FF2B5EF4-FFF2-40B4-BE49-F238E27FC236}">
                <a16:creationId xmlns:a16="http://schemas.microsoft.com/office/drawing/2014/main" id="{1D405C45-0DD4-C48A-FA2D-9BDC7F7EB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028499"/>
            <a:ext cx="3419872" cy="1283937"/>
          </a:xfrm>
          <a:solidFill>
            <a:schemeClr val="accent2"/>
          </a:solidFill>
        </p:spPr>
        <p:txBody>
          <a:bodyPr wrap="square" lIns="540000" tIns="270000" rIns="360000" bIns="270000" anchor="b">
            <a:spAutoFit/>
          </a:bodyPr>
          <a:lstStyle>
            <a:lvl1pPr>
              <a:lnSpc>
                <a:spcPct val="100000"/>
              </a:lnSpc>
              <a:defRPr sz="24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5" name="Datumsplatzhalter">
            <a:extLst>
              <a:ext uri="{FF2B5EF4-FFF2-40B4-BE49-F238E27FC236}">
                <a16:creationId xmlns:a16="http://schemas.microsoft.com/office/drawing/2014/main" id="{DB7858C6-DCA2-C893-3EE8-987458DD8D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211960" y="4615009"/>
            <a:ext cx="997868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ußzeilenplatzhalter">
            <a:extLst>
              <a:ext uri="{FF2B5EF4-FFF2-40B4-BE49-F238E27FC236}">
                <a16:creationId xmlns:a16="http://schemas.microsoft.com/office/drawing/2014/main" id="{D369F843-3366-1209-6128-E5DC123E6B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92080" y="4615010"/>
            <a:ext cx="2870076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68094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">
            <a:extLst>
              <a:ext uri="{FF2B5EF4-FFF2-40B4-BE49-F238E27FC236}">
                <a16:creationId xmlns:a16="http://schemas.microsoft.com/office/drawing/2014/main" id="{B54A2940-BCB3-827D-5062-53A2A8B1B0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850" y="1131887"/>
            <a:ext cx="6192366" cy="2952751"/>
          </a:xfrm>
        </p:spPr>
        <p:txBody>
          <a:bodyPr lIns="0"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29B302F5-284F-3079-6EAC-C920CD76E5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71C7B469-3DC0-7EC7-FA90-6C165FB155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89367073-303F-D294-FFA0-CB0A3A861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9650F-E03B-624E-B2AD-4F9591B58B1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2" name="Titel 11">
            <a:extLst>
              <a:ext uri="{FF2B5EF4-FFF2-40B4-BE49-F238E27FC236}">
                <a16:creationId xmlns:a16="http://schemas.microsoft.com/office/drawing/2014/main" id="{CEE53C70-75A7-A62E-53DB-69DDC21A63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171238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und Inhalt (blau)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UHH-Logo">
            <a:extLst>
              <a:ext uri="{FF2B5EF4-FFF2-40B4-BE49-F238E27FC236}">
                <a16:creationId xmlns:a16="http://schemas.microsoft.com/office/drawing/2014/main" id="{3CB7C4BB-7B9F-D5C9-4EC5-58F8D7EEA6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23850" y="4381726"/>
            <a:ext cx="1295822" cy="422049"/>
          </a:xfrm>
          <a:prstGeom prst="rect">
            <a:avLst/>
          </a:prstGeom>
        </p:spPr>
      </p:pic>
      <p:sp>
        <p:nvSpPr>
          <p:cNvPr id="2" name="Titel">
            <a:extLst>
              <a:ext uri="{FF2B5EF4-FFF2-40B4-BE49-F238E27FC236}">
                <a16:creationId xmlns:a16="http://schemas.microsoft.com/office/drawing/2014/main" id="{F30FE764-F7B3-C3A0-BE17-FF59C3C4F4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4" name="Inhaltsplatzhalter">
            <a:extLst>
              <a:ext uri="{FF2B5EF4-FFF2-40B4-BE49-F238E27FC236}">
                <a16:creationId xmlns:a16="http://schemas.microsoft.com/office/drawing/2014/main" id="{2060DD5D-EE2C-1DE9-17FB-CFD0B6F637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850" y="1131887"/>
            <a:ext cx="6192366" cy="2952751"/>
          </a:xfrm>
        </p:spPr>
        <p:txBody>
          <a:bodyPr lIns="0"/>
          <a:lstStyle>
            <a:lvl1pPr>
              <a:lnSpc>
                <a:spcPct val="110000"/>
              </a:lnSpc>
              <a:buClr>
                <a:schemeClr val="tx1"/>
              </a:buClr>
              <a:defRPr/>
            </a:lvl1pPr>
            <a:lvl2pPr>
              <a:lnSpc>
                <a:spcPct val="110000"/>
              </a:lnSpc>
              <a:buClr>
                <a:schemeClr val="tx1"/>
              </a:buClr>
              <a:defRPr/>
            </a:lvl2pPr>
            <a:lvl3pPr>
              <a:lnSpc>
                <a:spcPct val="110000"/>
              </a:lnSpc>
              <a:buClr>
                <a:schemeClr val="tx1"/>
              </a:buClr>
              <a:defRPr/>
            </a:lvl3pPr>
            <a:lvl4pPr>
              <a:lnSpc>
                <a:spcPct val="110000"/>
              </a:lnSpc>
              <a:buClr>
                <a:schemeClr val="tx1"/>
              </a:buClr>
              <a:defRPr/>
            </a:lvl4pPr>
            <a:lvl5pPr>
              <a:lnSpc>
                <a:spcPct val="110000"/>
              </a:lnSpc>
              <a:buClr>
                <a:schemeClr val="tx1"/>
              </a:buClr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3" name="Datumsplatzhalter">
            <a:extLst>
              <a:ext uri="{FF2B5EF4-FFF2-40B4-BE49-F238E27FC236}">
                <a16:creationId xmlns:a16="http://schemas.microsoft.com/office/drawing/2014/main" id="{4587A11D-BE80-671B-6AF9-9C02BBFD07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211960" y="4615009"/>
            <a:ext cx="997868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5" name="Fußzeilenplatzhalter">
            <a:extLst>
              <a:ext uri="{FF2B5EF4-FFF2-40B4-BE49-F238E27FC236}">
                <a16:creationId xmlns:a16="http://schemas.microsoft.com/office/drawing/2014/main" id="{F3FCC813-C10C-BF29-F6C2-5F382BA4EC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92080" y="4615010"/>
            <a:ext cx="2870076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">
            <a:extLst>
              <a:ext uri="{FF2B5EF4-FFF2-40B4-BE49-F238E27FC236}">
                <a16:creationId xmlns:a16="http://schemas.microsoft.com/office/drawing/2014/main" id="{F6114D8C-4BDC-53CF-1F7F-A0EAB3E232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17160" y="4616957"/>
            <a:ext cx="702990" cy="274637"/>
          </a:xfrm>
          <a:prstGeom prst="rect">
            <a:avLst/>
          </a:prstGeom>
        </p:spPr>
        <p:txBody>
          <a:bodyPr/>
          <a:lstStyle/>
          <a:p>
            <a:fld id="{309D5144-004E-1E45-907B-65C86CA25C3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07299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">
            <a:extLst>
              <a:ext uri="{FF2B5EF4-FFF2-40B4-BE49-F238E27FC236}">
                <a16:creationId xmlns:a16="http://schemas.microsoft.com/office/drawing/2014/main" id="{42467729-862C-ACCE-B8E1-699AA571B6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339502"/>
            <a:ext cx="8496300" cy="575841"/>
          </a:xfrm>
          <a:prstGeom prst="rect">
            <a:avLst/>
          </a:prstGeom>
        </p:spPr>
        <p:txBody>
          <a:bodyPr vert="horz" lIns="0" tIns="45720" rIns="91440" bIns="45720" rtlCol="0" anchor="t" anchorCtr="0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">
            <a:extLst>
              <a:ext uri="{FF2B5EF4-FFF2-40B4-BE49-F238E27FC236}">
                <a16:creationId xmlns:a16="http://schemas.microsoft.com/office/drawing/2014/main" id="{EC447979-4F8F-513E-6D67-85083E82B1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3850" y="1131887"/>
            <a:ext cx="8496300" cy="2933345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">
            <a:extLst>
              <a:ext uri="{FF2B5EF4-FFF2-40B4-BE49-F238E27FC236}">
                <a16:creationId xmlns:a16="http://schemas.microsoft.com/office/drawing/2014/main" id="{A38D8480-7034-8749-BB95-7BE05B39AD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211960" y="4615009"/>
            <a:ext cx="997868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5" name="Fußzeilenplatzhalter">
            <a:extLst>
              <a:ext uri="{FF2B5EF4-FFF2-40B4-BE49-F238E27FC236}">
                <a16:creationId xmlns:a16="http://schemas.microsoft.com/office/drawing/2014/main" id="{C8655903-FC10-2F8E-CBB3-890499D62C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92080" y="4615010"/>
            <a:ext cx="2870076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  <p:pic>
        <p:nvPicPr>
          <p:cNvPr id="10" name="UHH-Logo">
            <a:extLst>
              <a:ext uri="{FF2B5EF4-FFF2-40B4-BE49-F238E27FC236}">
                <a16:creationId xmlns:a16="http://schemas.microsoft.com/office/drawing/2014/main" id="{EA56778A-D8C2-3522-4BDE-8E5736FA48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4127776"/>
            <a:ext cx="1769139" cy="820237"/>
          </a:xfrm>
          <a:prstGeom prst="rect">
            <a:avLst/>
          </a:prstGeom>
        </p:spPr>
      </p:pic>
      <p:sp>
        <p:nvSpPr>
          <p:cNvPr id="8" name="Foliennummernplatzhalter">
            <a:extLst>
              <a:ext uri="{FF2B5EF4-FFF2-40B4-BE49-F238E27FC236}">
                <a16:creationId xmlns:a16="http://schemas.microsoft.com/office/drawing/2014/main" id="{F0FD46E1-37CF-B929-B565-E8D8B2CAE4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62156" y="4615009"/>
            <a:ext cx="657994" cy="274637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3449650F-E03B-624E-B2AD-4F9591B58B11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50806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09" r:id="rId2"/>
    <p:sldLayoutId id="2147483720" r:id="rId3"/>
    <p:sldLayoutId id="2147483738" r:id="rId4"/>
    <p:sldLayoutId id="2147483739" r:id="rId5"/>
    <p:sldLayoutId id="2147483711" r:id="rId6"/>
    <p:sldLayoutId id="2147483735" r:id="rId7"/>
    <p:sldLayoutId id="2147483710" r:id="rId8"/>
    <p:sldLayoutId id="2147483722" r:id="rId9"/>
    <p:sldLayoutId id="2147483740" r:id="rId10"/>
    <p:sldLayoutId id="2147483727" r:id="rId11"/>
    <p:sldLayoutId id="2147483728" r:id="rId12"/>
    <p:sldLayoutId id="2147483726" r:id="rId13"/>
    <p:sldLayoutId id="2147483714" r:id="rId14"/>
    <p:sldLayoutId id="2147483715" r:id="rId15"/>
    <p:sldLayoutId id="2147483712" r:id="rId16"/>
    <p:sldLayoutId id="2147483713" r:id="rId17"/>
    <p:sldLayoutId id="2147483716" r:id="rId18"/>
    <p:sldLayoutId id="2147483717" r:id="rId19"/>
    <p:sldLayoutId id="2147483718" r:id="rId20"/>
    <p:sldLayoutId id="2147483719" r:id="rId21"/>
  </p:sldLayoutIdLst>
  <p:hf hdr="0" ftr="0" dt="0"/>
  <p:txStyles>
    <p:titleStyle>
      <a:lvl1pPr algn="l" defTabSz="914400" rtl="0" eaLnBrk="1" latinLnBrk="0" hangingPunct="1">
        <a:lnSpc>
          <a:spcPct val="110000"/>
        </a:lnSpc>
        <a:spcBef>
          <a:spcPct val="0"/>
        </a:spcBef>
        <a:buNone/>
        <a:defRPr lang="de-DE" sz="2600" b="1" kern="1200" dirty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200"/>
        </a:spcBef>
        <a:buClr>
          <a:schemeClr val="tx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4" userDrawn="1">
          <p15:clr>
            <a:srgbClr val="F26B43"/>
          </p15:clr>
        </p15:guide>
        <p15:guide id="2" pos="204" userDrawn="1">
          <p15:clr>
            <a:srgbClr val="F26B43"/>
          </p15:clr>
        </p15:guide>
        <p15:guide id="3" pos="5556" userDrawn="1">
          <p15:clr>
            <a:srgbClr val="F26B43"/>
          </p15:clr>
        </p15:guide>
        <p15:guide id="4" orient="horz" pos="3026" userDrawn="1">
          <p15:clr>
            <a:srgbClr val="F26B43"/>
          </p15:clr>
        </p15:guide>
        <p15:guide id="5" orient="horz" pos="2573" userDrawn="1">
          <p15:clr>
            <a:srgbClr val="F26B43"/>
          </p15:clr>
        </p15:guide>
        <p15:guide id="6" orient="horz" pos="713" userDrawn="1">
          <p15:clr>
            <a:srgbClr val="F26B43"/>
          </p15:clr>
        </p15:guide>
        <p15:guide id="7" pos="3560" userDrawn="1">
          <p15:clr>
            <a:srgbClr val="F26B43"/>
          </p15:clr>
        </p15:guide>
        <p15:guide id="8" pos="220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us.uni-hamburg.de/en/themen/internationales/sicher-kooperieren/leitlinien.html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">
            <a:extLst>
              <a:ext uri="{FF2B5EF4-FFF2-40B4-BE49-F238E27FC236}">
                <a16:creationId xmlns:a16="http://schemas.microsoft.com/office/drawing/2014/main" id="{C8A05639-FD8E-FA8D-ED3F-70A562242E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5536" y="3219822"/>
            <a:ext cx="6912768" cy="1027845"/>
          </a:xfrm>
        </p:spPr>
        <p:txBody>
          <a:bodyPr/>
          <a:lstStyle/>
          <a:p>
            <a:r>
              <a:rPr lang="de-DE" dirty="0" err="1"/>
              <a:t>Upholding</a:t>
            </a:r>
            <a:r>
              <a:rPr lang="de-DE" dirty="0"/>
              <a:t> </a:t>
            </a:r>
            <a:r>
              <a:rPr lang="de-DE" dirty="0" err="1"/>
              <a:t>academic</a:t>
            </a:r>
            <a:r>
              <a:rPr lang="de-DE" dirty="0"/>
              <a:t> </a:t>
            </a:r>
            <a:r>
              <a:rPr lang="de-DE" dirty="0" err="1"/>
              <a:t>freedom</a:t>
            </a:r>
            <a:r>
              <a:rPr lang="de-DE" dirty="0"/>
              <a:t>, international </a:t>
            </a:r>
            <a:r>
              <a:rPr lang="de-DE" dirty="0" err="1"/>
              <a:t>partnership</a:t>
            </a:r>
            <a:r>
              <a:rPr lang="de-DE" dirty="0"/>
              <a:t> and </a:t>
            </a:r>
            <a:r>
              <a:rPr lang="de-DE" dirty="0" err="1"/>
              <a:t>friendship</a:t>
            </a:r>
            <a:r>
              <a:rPr lang="de-DE" dirty="0"/>
              <a:t> in </a:t>
            </a:r>
            <a:r>
              <a:rPr lang="de-DE" dirty="0" err="1"/>
              <a:t>times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crisis</a:t>
            </a:r>
            <a:endParaRPr lang="de-DE" dirty="0"/>
          </a:p>
        </p:txBody>
      </p:sp>
      <p:sp>
        <p:nvSpPr>
          <p:cNvPr id="3" name="Textplatzhalter">
            <a:extLst>
              <a:ext uri="{FF2B5EF4-FFF2-40B4-BE49-F238E27FC236}">
                <a16:creationId xmlns:a16="http://schemas.microsoft.com/office/drawing/2014/main" id="{F4A5ABA9-E41C-7C52-E540-464B4C4780A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619672" y="4432093"/>
            <a:ext cx="5976664" cy="319630"/>
          </a:xfrm>
        </p:spPr>
        <p:txBody>
          <a:bodyPr/>
          <a:lstStyle/>
          <a:p>
            <a:r>
              <a:rPr lang="de-DE" dirty="0"/>
              <a:t>Kristin Günther</a:t>
            </a:r>
          </a:p>
        </p:txBody>
      </p:sp>
      <p:sp>
        <p:nvSpPr>
          <p:cNvPr id="12" name="Datum">
            <a:extLst>
              <a:ext uri="{FF2B5EF4-FFF2-40B4-BE49-F238E27FC236}">
                <a16:creationId xmlns:a16="http://schemas.microsoft.com/office/drawing/2014/main" id="{BDA64AAD-7D7B-AE92-ED9C-9F2092461C2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92113" y="4371975"/>
            <a:ext cx="1084262" cy="401638"/>
          </a:xfrm>
        </p:spPr>
        <p:txBody>
          <a:bodyPr>
            <a:normAutofit fontScale="62500" lnSpcReduction="20000"/>
          </a:bodyPr>
          <a:lstStyle/>
          <a:p>
            <a:r>
              <a:rPr lang="de-DE" dirty="0"/>
              <a:t>11 March 2025</a:t>
            </a:r>
          </a:p>
        </p:txBody>
      </p:sp>
      <p:pic>
        <p:nvPicPr>
          <p:cNvPr id="5" name="Grafik" descr="Illustration des Unicampus im Linienstil. Zu erkennen sind unter anderem das Audimax, das Uni-Hauptgebäude, der Philosophenturm, das Geomatikum und der WIWI-Bunker.&#10;Die Illustration ist mit einem Rot-Blau-Verlauf von links nach rechts eingefärbt.">
            <a:extLst>
              <a:ext uri="{FF2B5EF4-FFF2-40B4-BE49-F238E27FC236}">
                <a16:creationId xmlns:a16="http://schemas.microsoft.com/office/drawing/2014/main" id="{EC749683-0B09-84ED-0981-854017A11C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95536" y="1835576"/>
            <a:ext cx="7488832" cy="1168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0631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">
            <a:extLst>
              <a:ext uri="{FF2B5EF4-FFF2-40B4-BE49-F238E27FC236}">
                <a16:creationId xmlns:a16="http://schemas.microsoft.com/office/drawing/2014/main" id="{048755AD-3788-E309-9397-66E6A2F7CB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317200"/>
            <a:ext cx="4968230" cy="575841"/>
          </a:xfrm>
        </p:spPr>
        <p:txBody>
          <a:bodyPr>
            <a:normAutofit/>
          </a:bodyPr>
          <a:lstStyle/>
          <a:p>
            <a:r>
              <a:rPr lang="de-DE" dirty="0"/>
              <a:t>Case </a:t>
            </a:r>
            <a:r>
              <a:rPr lang="de-DE" dirty="0" err="1"/>
              <a:t>study</a:t>
            </a:r>
            <a:endParaRPr lang="de-DE" dirty="0"/>
          </a:p>
        </p:txBody>
      </p:sp>
      <p:sp>
        <p:nvSpPr>
          <p:cNvPr id="7" name="Inhaltsplatzhalter">
            <a:extLst>
              <a:ext uri="{FF2B5EF4-FFF2-40B4-BE49-F238E27FC236}">
                <a16:creationId xmlns:a16="http://schemas.microsoft.com/office/drawing/2014/main" id="{28571464-1D08-02DA-1636-935AB311C1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3850" y="1131888"/>
            <a:ext cx="4608513" cy="2952750"/>
          </a:xfrm>
        </p:spPr>
        <p:txBody>
          <a:bodyPr>
            <a:normAutofit/>
          </a:bodyPr>
          <a:lstStyle/>
          <a:p>
            <a:r>
              <a:rPr lang="en-US" dirty="0"/>
              <a:t>Identify potential risks for either institution and third parties in the proposed collaboration.</a:t>
            </a:r>
          </a:p>
          <a:p>
            <a:r>
              <a:rPr lang="en-US" dirty="0"/>
              <a:t>How can leadership and researchers from RU and UoM maintain academic freedom and safeguard universal values and ethical principles?</a:t>
            </a:r>
          </a:p>
          <a:p>
            <a:r>
              <a:rPr lang="en-US" dirty="0"/>
              <a:t>Should RU and UoM enter into an agreement?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E2565E16-61CB-4A6E-8098-09B64D52AF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2198" y="-236562"/>
            <a:ext cx="2771801" cy="2736304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6AECA787-746B-462F-9066-3C0F043EA0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2200" y="2392238"/>
            <a:ext cx="2771800" cy="27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390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DC351DB-4BE9-44BC-BA16-653C35756F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425" y="2953984"/>
            <a:ext cx="4481836" cy="553870"/>
          </a:xfrm>
        </p:spPr>
        <p:txBody>
          <a:bodyPr/>
          <a:lstStyle/>
          <a:p>
            <a:r>
              <a:rPr lang="de-DE" dirty="0"/>
              <a:t>In-</a:t>
            </a:r>
            <a:r>
              <a:rPr lang="de-DE" dirty="0" err="1"/>
              <a:t>depth</a:t>
            </a:r>
            <a:r>
              <a:rPr lang="de-DE" dirty="0"/>
              <a:t> review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FCCDB344-3846-4DD1-AB62-7608AEF27D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449650F-E03B-624E-B2AD-4F9591B58B11}" type="slidenum">
              <a:rPr lang="de-DE" smtClean="0"/>
              <a:pPr/>
              <a:t>11</a:t>
            </a:fld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F75E11D-B1A0-4784-84DB-FA52E7A07C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2614" y="402468"/>
            <a:ext cx="4577458" cy="1862048"/>
          </a:xfrm>
        </p:spPr>
        <p:txBody>
          <a:bodyPr/>
          <a:lstStyle/>
          <a:p>
            <a:r>
              <a:rPr lang="de-DE" dirty="0"/>
              <a:t>4</a:t>
            </a:r>
          </a:p>
        </p:txBody>
      </p:sp>
      <p:pic>
        <p:nvPicPr>
          <p:cNvPr id="8" name="Bildplatzhalter 7">
            <a:extLst>
              <a:ext uri="{FF2B5EF4-FFF2-40B4-BE49-F238E27FC236}">
                <a16:creationId xmlns:a16="http://schemas.microsoft.com/office/drawing/2014/main" id="{FCC69BC6-7E17-4DE7-A882-78FF277A5F3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30849" r="30849"/>
          <a:stretch>
            <a:fillRect/>
          </a:stretch>
        </p:blipFill>
        <p:spPr/>
      </p:pic>
      <p:sp>
        <p:nvSpPr>
          <p:cNvPr id="6" name="Textplatzhalter 5">
            <a:extLst>
              <a:ext uri="{FF2B5EF4-FFF2-40B4-BE49-F238E27FC236}">
                <a16:creationId xmlns:a16="http://schemas.microsoft.com/office/drawing/2014/main" id="{C3A4DE44-E555-4930-A491-847E5B36E20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611006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44DD94EF-9653-41C8-BED0-5227562243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1500" dirty="0"/>
              <a:t>Due diligence</a:t>
            </a:r>
          </a:p>
          <a:p>
            <a:r>
              <a:rPr lang="en-US" sz="1500" dirty="0"/>
              <a:t>Creating a secure framework </a:t>
            </a:r>
            <a:r>
              <a:rPr lang="en-US" sz="1500" u="sng" dirty="0"/>
              <a:t>for all </a:t>
            </a:r>
            <a:r>
              <a:rPr lang="en-US" sz="1500" dirty="0"/>
              <a:t>involved</a:t>
            </a:r>
          </a:p>
          <a:p>
            <a:r>
              <a:rPr lang="en-US" sz="1500" dirty="0"/>
              <a:t>Enable collaboration</a:t>
            </a:r>
          </a:p>
          <a:p>
            <a:r>
              <a:rPr lang="en-US" sz="1500" dirty="0"/>
              <a:t>Prevent dual use and unwanted loss of knowledge and intellectual property</a:t>
            </a:r>
          </a:p>
          <a:p>
            <a:pPr algn="r"/>
            <a:endParaRPr lang="en-US" sz="1500" dirty="0"/>
          </a:p>
          <a:p>
            <a:pPr algn="r"/>
            <a:r>
              <a:rPr lang="en-US" sz="1500" dirty="0"/>
              <a:t>Fact-based analysis</a:t>
            </a:r>
          </a:p>
          <a:p>
            <a:pPr algn="r"/>
            <a:r>
              <a:rPr lang="en-US" sz="1500" dirty="0"/>
              <a:t>No red lines</a:t>
            </a:r>
          </a:p>
          <a:p>
            <a:pPr algn="r"/>
            <a:endParaRPr lang="en-US" sz="1500" dirty="0"/>
          </a:p>
          <a:p>
            <a:endParaRPr lang="en-US" sz="1500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3C1E0567-8035-4620-8247-CDBDD0575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189"/>
            <a:fld id="{3449650F-E03B-624E-B2AD-4F9591B58B11}" type="slidenum">
              <a:rPr lang="de-DE" smtClean="0">
                <a:solidFill>
                  <a:srgbClr val="333333"/>
                </a:solidFill>
              </a:rPr>
              <a:pPr defTabSz="457189"/>
              <a:t>12</a:t>
            </a:fld>
            <a:endParaRPr lang="de-DE" dirty="0">
              <a:solidFill>
                <a:srgbClr val="333333"/>
              </a:solidFill>
            </a:endParaRP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09ED1F10-FB49-4890-88E9-64867DC958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In-</a:t>
            </a:r>
            <a:r>
              <a:rPr lang="de-DE" dirty="0" err="1"/>
              <a:t>depth</a:t>
            </a:r>
            <a:r>
              <a:rPr lang="de-DE" dirty="0"/>
              <a:t> review</a:t>
            </a:r>
          </a:p>
        </p:txBody>
      </p:sp>
    </p:spTree>
    <p:extLst>
      <p:ext uri="{BB962C8B-B14F-4D97-AF65-F5344CB8AC3E}">
        <p14:creationId xmlns:p14="http://schemas.microsoft.com/office/powerpoint/2010/main" val="3056238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77CAF41A-80CB-4930-BEFE-8639EFF1B6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81735" y="152547"/>
            <a:ext cx="5916744" cy="4838405"/>
          </a:xfrm>
        </p:spPr>
      </p:pic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17D5C1DC-2628-45B2-A5AE-EA3D98B053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189"/>
            <a:fld id="{3449650F-E03B-624E-B2AD-4F9591B58B11}" type="slidenum">
              <a:rPr lang="de-DE" smtClean="0">
                <a:solidFill>
                  <a:srgbClr val="333333"/>
                </a:solidFill>
              </a:rPr>
              <a:pPr defTabSz="457189"/>
              <a:t>13</a:t>
            </a:fld>
            <a:endParaRPr lang="de-DE" dirty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0868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7113957-0A4F-4B79-8D59-61099FD5E8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425" y="2953984"/>
            <a:ext cx="4481836" cy="553870"/>
          </a:xfrm>
        </p:spPr>
        <p:txBody>
          <a:bodyPr/>
          <a:lstStyle/>
          <a:p>
            <a:r>
              <a:rPr lang="de-DE" dirty="0" err="1"/>
              <a:t>Debates</a:t>
            </a:r>
            <a:r>
              <a:rPr lang="de-DE" dirty="0"/>
              <a:t> and </a:t>
            </a:r>
            <a:r>
              <a:rPr lang="de-DE" dirty="0" err="1"/>
              <a:t>challenges</a:t>
            </a:r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A54EECC4-A541-4AED-A024-389F144B17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449650F-E03B-624E-B2AD-4F9591B58B11}" type="slidenum">
              <a:rPr lang="de-DE" smtClean="0"/>
              <a:pPr/>
              <a:t>14</a:t>
            </a:fld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CFCA17F-C225-4919-AF93-B9AF089362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2614" y="402468"/>
            <a:ext cx="4577458" cy="1862048"/>
          </a:xfrm>
        </p:spPr>
        <p:txBody>
          <a:bodyPr/>
          <a:lstStyle/>
          <a:p>
            <a:r>
              <a:rPr lang="de-DE" dirty="0"/>
              <a:t>5</a:t>
            </a:r>
          </a:p>
        </p:txBody>
      </p:sp>
      <p:pic>
        <p:nvPicPr>
          <p:cNvPr id="8" name="Bildplatzhalter 7">
            <a:extLst>
              <a:ext uri="{FF2B5EF4-FFF2-40B4-BE49-F238E27FC236}">
                <a16:creationId xmlns:a16="http://schemas.microsoft.com/office/drawing/2014/main" id="{F235E94B-E62A-4245-A5ED-6474453AA98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27372" r="27372"/>
          <a:stretch>
            <a:fillRect/>
          </a:stretch>
        </p:blipFill>
        <p:spPr/>
      </p:pic>
      <p:sp>
        <p:nvSpPr>
          <p:cNvPr id="6" name="Textplatzhalter 5">
            <a:extLst>
              <a:ext uri="{FF2B5EF4-FFF2-40B4-BE49-F238E27FC236}">
                <a16:creationId xmlns:a16="http://schemas.microsoft.com/office/drawing/2014/main" id="{F32B9B3B-1D00-4E7F-B0F9-48A51EA5D1A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762324" y="4881890"/>
            <a:ext cx="1386132" cy="261610"/>
          </a:xfrm>
        </p:spPr>
        <p:txBody>
          <a:bodyPr/>
          <a:lstStyle/>
          <a:p>
            <a:r>
              <a:rPr lang="de-DE" dirty="0"/>
              <a:t>Foto: UHH/</a:t>
            </a:r>
            <a:r>
              <a:rPr lang="de-DE" dirty="0" err="1"/>
              <a:t>Denstorf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322507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12B412EA-79C0-49E6-8795-A3680FF5D1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 err="1"/>
              <a:t>academic</a:t>
            </a:r>
            <a:r>
              <a:rPr lang="de-DE" dirty="0"/>
              <a:t> </a:t>
            </a:r>
            <a:r>
              <a:rPr lang="de-DE" dirty="0" err="1"/>
              <a:t>freedom</a:t>
            </a:r>
            <a:r>
              <a:rPr lang="de-DE" dirty="0"/>
              <a:t> vs. due </a:t>
            </a:r>
            <a:r>
              <a:rPr lang="de-DE" dirty="0" err="1"/>
              <a:t>diligence</a:t>
            </a:r>
            <a:endParaRPr lang="de-DE" dirty="0"/>
          </a:p>
          <a:p>
            <a:r>
              <a:rPr lang="de-DE" dirty="0" err="1"/>
              <a:t>civil</a:t>
            </a:r>
            <a:r>
              <a:rPr lang="de-DE" dirty="0"/>
              <a:t> </a:t>
            </a:r>
            <a:r>
              <a:rPr lang="de-DE" dirty="0" err="1"/>
              <a:t>clauses</a:t>
            </a:r>
            <a:r>
              <a:rPr lang="de-DE" dirty="0"/>
              <a:t> vs. </a:t>
            </a:r>
            <a:r>
              <a:rPr lang="de-DE" dirty="0" err="1"/>
              <a:t>defense</a:t>
            </a:r>
            <a:r>
              <a:rPr lang="de-DE" dirty="0"/>
              <a:t> and </a:t>
            </a:r>
            <a:r>
              <a:rPr lang="de-DE" dirty="0" err="1"/>
              <a:t>military</a:t>
            </a:r>
            <a:r>
              <a:rPr lang="de-DE" dirty="0"/>
              <a:t> </a:t>
            </a:r>
            <a:r>
              <a:rPr lang="de-DE" dirty="0" err="1"/>
              <a:t>research</a:t>
            </a:r>
            <a:endParaRPr lang="de-DE" dirty="0"/>
          </a:p>
          <a:p>
            <a:r>
              <a:rPr lang="de-DE" dirty="0"/>
              <a:t>Individual vs. institutional </a:t>
            </a:r>
            <a:r>
              <a:rPr lang="de-DE" dirty="0" err="1"/>
              <a:t>responsibility</a:t>
            </a:r>
            <a:endParaRPr lang="de-DE" dirty="0"/>
          </a:p>
          <a:p>
            <a:r>
              <a:rPr lang="de-DE" dirty="0" err="1"/>
              <a:t>no</a:t>
            </a:r>
            <a:r>
              <a:rPr lang="de-DE" dirty="0"/>
              <a:t> legal national </a:t>
            </a:r>
            <a:r>
              <a:rPr lang="de-DE" dirty="0" err="1"/>
              <a:t>framework</a:t>
            </a:r>
            <a:r>
              <a:rPr lang="de-DE" dirty="0"/>
              <a:t> vs. </a:t>
            </a:r>
            <a:r>
              <a:rPr lang="de-DE" dirty="0" err="1"/>
              <a:t>autonomy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HEIs </a:t>
            </a:r>
          </a:p>
          <a:p>
            <a:r>
              <a:rPr lang="de-DE" dirty="0" err="1"/>
              <a:t>geopolitical</a:t>
            </a:r>
            <a:r>
              <a:rPr lang="de-DE" dirty="0"/>
              <a:t> </a:t>
            </a:r>
            <a:r>
              <a:rPr lang="de-DE" dirty="0" err="1"/>
              <a:t>conflicts</a:t>
            </a:r>
            <a:r>
              <a:rPr lang="de-DE" dirty="0"/>
              <a:t> and </a:t>
            </a:r>
            <a:r>
              <a:rPr lang="de-DE" dirty="0" err="1"/>
              <a:t>volatility</a:t>
            </a:r>
            <a:r>
              <a:rPr lang="de-DE" dirty="0"/>
              <a:t> </a:t>
            </a:r>
          </a:p>
          <a:p>
            <a:r>
              <a:rPr lang="de-DE" dirty="0" err="1"/>
              <a:t>screening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individuals</a:t>
            </a:r>
            <a:endParaRPr lang="de-DE" dirty="0"/>
          </a:p>
          <a:p>
            <a:r>
              <a:rPr lang="de-DE" dirty="0" err="1"/>
              <a:t>faculty</a:t>
            </a:r>
            <a:r>
              <a:rPr lang="de-DE" dirty="0"/>
              <a:t> </a:t>
            </a:r>
            <a:r>
              <a:rPr lang="de-DE" dirty="0" err="1"/>
              <a:t>outreach</a:t>
            </a:r>
            <a:endParaRPr lang="de-DE" dirty="0"/>
          </a:p>
          <a:p>
            <a:endParaRPr lang="en-US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0443DA2C-16C6-4A23-BD1F-E3B58D071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189"/>
            <a:fld id="{3449650F-E03B-624E-B2AD-4F9591B58B11}" type="slidenum">
              <a:rPr lang="de-DE" smtClean="0">
                <a:solidFill>
                  <a:srgbClr val="333333"/>
                </a:solidFill>
              </a:rPr>
              <a:pPr defTabSz="457189"/>
              <a:t>15</a:t>
            </a:fld>
            <a:endParaRPr lang="de-DE" dirty="0">
              <a:solidFill>
                <a:srgbClr val="333333"/>
              </a:solidFill>
            </a:endParaRP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D8685479-602C-464D-86E2-6F38CED418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err="1"/>
              <a:t>Debates</a:t>
            </a:r>
            <a:r>
              <a:rPr lang="de-DE" dirty="0"/>
              <a:t> &amp; </a:t>
            </a:r>
            <a:r>
              <a:rPr lang="de-DE" dirty="0" err="1"/>
              <a:t>challenges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215422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">
            <a:extLst>
              <a:ext uri="{FF2B5EF4-FFF2-40B4-BE49-F238E27FC236}">
                <a16:creationId xmlns:a16="http://schemas.microsoft.com/office/drawing/2014/main" id="{B4BE4660-5F58-43BF-4953-56B0640EE5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339502"/>
            <a:ext cx="8496300" cy="575841"/>
          </a:xfrm>
        </p:spPr>
        <p:txBody>
          <a:bodyPr/>
          <a:lstStyle/>
          <a:p>
            <a:r>
              <a:rPr lang="de-DE" dirty="0"/>
              <a:t>Knowledge Sharing</a:t>
            </a:r>
          </a:p>
        </p:txBody>
      </p:sp>
      <p:sp>
        <p:nvSpPr>
          <p:cNvPr id="7" name="Inhaltsplatzhalter">
            <a:extLst>
              <a:ext uri="{FF2B5EF4-FFF2-40B4-BE49-F238E27FC236}">
                <a16:creationId xmlns:a16="http://schemas.microsoft.com/office/drawing/2014/main" id="{EFECC579-7045-6F53-5CE8-847112E8BB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role does academic freedom play at your institution and in collaborations?</a:t>
            </a:r>
          </a:p>
          <a:p>
            <a:r>
              <a:rPr lang="en-US" dirty="0"/>
              <a:t>What measures does your institution have in place to guarantee the upholding of academic freedom and ethical principles, especially in international collaborations?</a:t>
            </a:r>
          </a:p>
          <a:p>
            <a:r>
              <a:rPr lang="en-US" dirty="0"/>
              <a:t>How does your institution handle due diligence and risk mitigation in international collaborations? </a:t>
            </a:r>
          </a:p>
          <a:p>
            <a:endParaRPr lang="de-DE" dirty="0"/>
          </a:p>
        </p:txBody>
      </p:sp>
      <p:pic>
        <p:nvPicPr>
          <p:cNvPr id="12" name="Icon" descr="Illustration eines Fragezeichens">
            <a:extLst>
              <a:ext uri="{FF2B5EF4-FFF2-40B4-BE49-F238E27FC236}">
                <a16:creationId xmlns:a16="http://schemas.microsoft.com/office/drawing/2014/main" id="{8CFEDCB6-B266-0410-DE27-395F1C1BD0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2280" y="0"/>
            <a:ext cx="2051720" cy="3296271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8" name="Foliennummernplatzhalter">
            <a:extLst>
              <a:ext uri="{FF2B5EF4-FFF2-40B4-BE49-F238E27FC236}">
                <a16:creationId xmlns:a16="http://schemas.microsoft.com/office/drawing/2014/main" id="{71FF067C-94F6-675F-69F7-3693F8D7A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17160" y="4616957"/>
            <a:ext cx="702990" cy="274637"/>
          </a:xfrm>
        </p:spPr>
        <p:txBody>
          <a:bodyPr/>
          <a:lstStyle/>
          <a:p>
            <a:fld id="{309D5144-004E-1E45-907B-65C86CA25C3F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530055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">
            <a:extLst>
              <a:ext uri="{FF2B5EF4-FFF2-40B4-BE49-F238E27FC236}">
                <a16:creationId xmlns:a16="http://schemas.microsoft.com/office/drawing/2014/main" id="{8B1B29A0-9DBA-9669-73AC-C206AA59A4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Contact</a:t>
            </a:r>
          </a:p>
        </p:txBody>
      </p:sp>
      <p:sp>
        <p:nvSpPr>
          <p:cNvPr id="3" name="Inhaltsplatzhalter">
            <a:extLst>
              <a:ext uri="{FF2B5EF4-FFF2-40B4-BE49-F238E27FC236}">
                <a16:creationId xmlns:a16="http://schemas.microsoft.com/office/drawing/2014/main" id="{391097B4-1F31-90F5-A5CF-3E82987DB8DB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492500" y="1131888"/>
            <a:ext cx="5327650" cy="2933345"/>
          </a:xfrm>
        </p:spPr>
        <p:txBody>
          <a:bodyPr anchor="t" anchorCtr="0"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de-DE" sz="1600" b="1" dirty="0"/>
              <a:t>Kristin Günther</a:t>
            </a:r>
            <a:br>
              <a:rPr lang="de-DE" sz="1600" dirty="0"/>
            </a:br>
            <a:r>
              <a:rPr lang="de-DE" sz="1600" dirty="0"/>
              <a:t>Team Head; External Funding Acquisition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de-DE" sz="1600" dirty="0"/>
              <a:t>+49 40 42838-8361</a:t>
            </a:r>
            <a:br>
              <a:rPr lang="de-DE" sz="1600" dirty="0"/>
            </a:br>
            <a:r>
              <a:rPr lang="de-DE" sz="1600" u="sng" dirty="0"/>
              <a:t>kristin.guenther@uni-hamburg.de</a:t>
            </a:r>
            <a:endParaRPr lang="de-DE" dirty="0"/>
          </a:p>
        </p:txBody>
      </p:sp>
      <p:pic>
        <p:nvPicPr>
          <p:cNvPr id="25" name="Icon" descr="Illustration zweier sich überlappender Sprechblasen">
            <a:extLst>
              <a:ext uri="{FF2B5EF4-FFF2-40B4-BE49-F238E27FC236}">
                <a16:creationId xmlns:a16="http://schemas.microsoft.com/office/drawing/2014/main" id="{A5C087E1-C06C-0B5D-D8FE-008543CB970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6236" t="19639" r="28197" b="16533"/>
          <a:stretch/>
        </p:blipFill>
        <p:spPr>
          <a:xfrm>
            <a:off x="107504" y="1203598"/>
            <a:ext cx="2300038" cy="1812259"/>
          </a:xfrm>
          <a:prstGeom prst="rect">
            <a:avLst/>
          </a:prstGeom>
        </p:spPr>
      </p:pic>
      <p:sp>
        <p:nvSpPr>
          <p:cNvPr id="7" name="Foliennummernplatzhalter">
            <a:extLst>
              <a:ext uri="{FF2B5EF4-FFF2-40B4-BE49-F238E27FC236}">
                <a16:creationId xmlns:a16="http://schemas.microsoft.com/office/drawing/2014/main" id="{350E63C7-F181-A3D4-3604-E924655C0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D5144-004E-1E45-907B-65C86CA25C3F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075678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el">
            <a:extLst>
              <a:ext uri="{FF2B5EF4-FFF2-40B4-BE49-F238E27FC236}">
                <a16:creationId xmlns:a16="http://schemas.microsoft.com/office/drawing/2014/main" id="{94BCFC1B-EDB1-71E4-AC4F-B5EEE9160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339502"/>
            <a:ext cx="8496300" cy="575841"/>
          </a:xfrm>
        </p:spPr>
        <p:txBody>
          <a:bodyPr/>
          <a:lstStyle/>
          <a:p>
            <a:r>
              <a:rPr lang="de-DE"/>
              <a:t>Agenda</a:t>
            </a:r>
            <a:endParaRPr lang="de-DE" dirty="0"/>
          </a:p>
        </p:txBody>
      </p:sp>
      <p:sp>
        <p:nvSpPr>
          <p:cNvPr id="21" name="Inhaltsplatzhalter">
            <a:extLst>
              <a:ext uri="{FF2B5EF4-FFF2-40B4-BE49-F238E27FC236}">
                <a16:creationId xmlns:a16="http://schemas.microsoft.com/office/drawing/2014/main" id="{68C495D2-F20C-BBD9-ED55-DAC439DF9A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27784" y="1131887"/>
            <a:ext cx="6192366" cy="295275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Address risks – Reduce uncertainty – Maintain openness</a:t>
            </a:r>
          </a:p>
          <a:p>
            <a:r>
              <a:rPr lang="de-DE" dirty="0" err="1"/>
              <a:t>Planning</a:t>
            </a:r>
            <a:r>
              <a:rPr lang="de-DE" dirty="0"/>
              <a:t> Secure International </a:t>
            </a:r>
            <a:r>
              <a:rPr lang="de-DE" dirty="0" err="1"/>
              <a:t>Cooperation</a:t>
            </a:r>
            <a:endParaRPr lang="de-DE" dirty="0"/>
          </a:p>
          <a:p>
            <a:r>
              <a:rPr lang="de-DE" dirty="0"/>
              <a:t>Case Study</a:t>
            </a:r>
          </a:p>
          <a:p>
            <a:r>
              <a:rPr lang="de-DE" dirty="0"/>
              <a:t>In-</a:t>
            </a:r>
            <a:r>
              <a:rPr lang="de-DE" dirty="0" err="1"/>
              <a:t>depth</a:t>
            </a:r>
            <a:r>
              <a:rPr lang="de-DE" dirty="0"/>
              <a:t> review</a:t>
            </a:r>
          </a:p>
          <a:p>
            <a:r>
              <a:rPr lang="de-DE" dirty="0" err="1"/>
              <a:t>Debates</a:t>
            </a:r>
            <a:r>
              <a:rPr lang="de-DE" dirty="0"/>
              <a:t> &amp; </a:t>
            </a:r>
            <a:r>
              <a:rPr lang="de-DE" dirty="0" err="1"/>
              <a:t>challenges</a:t>
            </a:r>
            <a:endParaRPr lang="de-DE" dirty="0"/>
          </a:p>
        </p:txBody>
      </p:sp>
      <p:sp>
        <p:nvSpPr>
          <p:cNvPr id="4" name="Foliennummernplatzhalter">
            <a:extLst>
              <a:ext uri="{FF2B5EF4-FFF2-40B4-BE49-F238E27FC236}">
                <a16:creationId xmlns:a16="http://schemas.microsoft.com/office/drawing/2014/main" id="{2C5475E3-B666-AE18-C8AE-B07CBFA9D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17160" y="4616957"/>
            <a:ext cx="702990" cy="274637"/>
          </a:xfrm>
        </p:spPr>
        <p:txBody>
          <a:bodyPr/>
          <a:lstStyle/>
          <a:p>
            <a:fld id="{3449650F-E03B-624E-B2AD-4F9591B58B11}" type="slidenum">
              <a:rPr lang="de-DE" smtClean="0"/>
              <a:pPr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326715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">
            <a:extLst>
              <a:ext uri="{FF2B5EF4-FFF2-40B4-BE49-F238E27FC236}">
                <a16:creationId xmlns:a16="http://schemas.microsoft.com/office/drawing/2014/main" id="{38839FAE-7656-B276-9515-662F3A5C36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425" y="2006033"/>
            <a:ext cx="4481836" cy="1501821"/>
          </a:xfrm>
        </p:spPr>
        <p:txBody>
          <a:bodyPr/>
          <a:lstStyle/>
          <a:p>
            <a:r>
              <a:rPr lang="en-US" dirty="0"/>
              <a:t>Address risks – </a:t>
            </a:r>
            <a:br>
              <a:rPr lang="en-US" dirty="0"/>
            </a:br>
            <a:r>
              <a:rPr lang="en-US" dirty="0"/>
              <a:t>Reduce uncertainty – </a:t>
            </a:r>
            <a:br>
              <a:rPr lang="en-US" dirty="0"/>
            </a:br>
            <a:r>
              <a:rPr lang="en-US" dirty="0"/>
              <a:t>Maintain openness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3" name="Textplatzhalter">
            <a:extLst>
              <a:ext uri="{FF2B5EF4-FFF2-40B4-BE49-F238E27FC236}">
                <a16:creationId xmlns:a16="http://schemas.microsoft.com/office/drawing/2014/main" id="{295DCEDD-33B8-7FF6-E851-690FCE5FEAF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1</a:t>
            </a:r>
          </a:p>
        </p:txBody>
      </p:sp>
      <p:sp>
        <p:nvSpPr>
          <p:cNvPr id="12" name="Copyright">
            <a:extLst>
              <a:ext uri="{FF2B5EF4-FFF2-40B4-BE49-F238E27FC236}">
                <a16:creationId xmlns:a16="http://schemas.microsoft.com/office/drawing/2014/main" id="{552B2B89-4937-CCF0-C5B8-9F8BB7B61C4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731868" y="4866501"/>
            <a:ext cx="1416588" cy="276999"/>
          </a:xfrm>
        </p:spPr>
        <p:txBody>
          <a:bodyPr/>
          <a:lstStyle>
            <a:lvl1pPr marL="0" indent="0" algn="r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tx1"/>
                </a:solidFill>
              </a:defRPr>
            </a:lvl2pPr>
            <a:lvl3pPr marL="914400" indent="0">
              <a:buNone/>
              <a:defRPr>
                <a:solidFill>
                  <a:schemeClr val="tx1"/>
                </a:solidFill>
              </a:defRPr>
            </a:lvl3pPr>
            <a:lvl4pPr marL="1371600" indent="0">
              <a:buNone/>
              <a:defRPr>
                <a:solidFill>
                  <a:schemeClr val="tx1"/>
                </a:solidFill>
              </a:defRPr>
            </a:lvl4pPr>
            <a:lvl5pPr marL="1828800" indent="0">
              <a:buNone/>
              <a:defRPr>
                <a:solidFill>
                  <a:schemeClr val="tx1"/>
                </a:solidFill>
              </a:defRPr>
            </a:lvl5pPr>
          </a:lstStyle>
          <a:p>
            <a:r>
              <a:rPr lang="de-DE" dirty="0"/>
              <a:t>Foto: UHH/Hansen</a:t>
            </a:r>
          </a:p>
        </p:txBody>
      </p:sp>
      <p:pic>
        <p:nvPicPr>
          <p:cNvPr id="8" name="Bildplatzhalter 7">
            <a:extLst>
              <a:ext uri="{FF2B5EF4-FFF2-40B4-BE49-F238E27FC236}">
                <a16:creationId xmlns:a16="http://schemas.microsoft.com/office/drawing/2014/main" id="{434D55A6-559A-4C2E-809F-D1D0D75E3A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117" y="1316356"/>
            <a:ext cx="3766182" cy="25107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489472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62022081-7AE9-403D-A719-0FBF3E289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Guiding </a:t>
            </a:r>
            <a:r>
              <a:rPr lang="de-DE" dirty="0" err="1"/>
              <a:t>framework</a:t>
            </a:r>
            <a:endParaRPr lang="de-DE" dirty="0"/>
          </a:p>
        </p:txBody>
      </p:sp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79BCC786-59D7-41C8-B670-60A97966BEF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de-DE" dirty="0" err="1"/>
              <a:t>no</a:t>
            </a:r>
            <a:r>
              <a:rPr lang="de-DE" dirty="0"/>
              <a:t> legal </a:t>
            </a:r>
            <a:r>
              <a:rPr lang="de-DE" dirty="0" err="1"/>
              <a:t>framework</a:t>
            </a:r>
            <a:r>
              <a:rPr lang="de-DE" dirty="0"/>
              <a:t> in Germany</a:t>
            </a:r>
          </a:p>
          <a:p>
            <a:r>
              <a:rPr lang="de-DE" dirty="0"/>
              <a:t>BMBF: Position Paper on Research Security</a:t>
            </a:r>
          </a:p>
          <a:p>
            <a:r>
              <a:rPr lang="de-DE" dirty="0"/>
              <a:t>DAAD Centre for International Academic </a:t>
            </a:r>
            <a:r>
              <a:rPr lang="de-DE" dirty="0" err="1"/>
              <a:t>Cooperation</a:t>
            </a:r>
            <a:r>
              <a:rPr lang="de-DE" dirty="0"/>
              <a:t> (</a:t>
            </a:r>
            <a:r>
              <a:rPr lang="de-DE" dirty="0" err="1"/>
              <a:t>KIWi</a:t>
            </a:r>
            <a:r>
              <a:rPr lang="de-DE" dirty="0"/>
              <a:t>)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D35B584A-7E76-4E04-9EF6-3E30D57175C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9AA13934-05C0-4C50-8ECF-6B35991516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449650F-E03B-624E-B2AD-4F9591B58B11}" type="slidenum">
              <a:rPr lang="de-DE" smtClean="0"/>
              <a:pPr/>
              <a:t>4</a:t>
            </a:fld>
            <a:endParaRPr lang="de-DE" dirty="0"/>
          </a:p>
        </p:txBody>
      </p:sp>
      <p:pic>
        <p:nvPicPr>
          <p:cNvPr id="20" name="Bildplatzhalter 19">
            <a:extLst>
              <a:ext uri="{FF2B5EF4-FFF2-40B4-BE49-F238E27FC236}">
                <a16:creationId xmlns:a16="http://schemas.microsoft.com/office/drawing/2014/main" id="{210DC425-66E9-42AC-B4AC-F58079E20B6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l="30902" r="3090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131186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0A3E7411-3BEE-4B3F-BA18-895C4D4A74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spcAft>
                <a:spcPts val="450"/>
              </a:spcAft>
            </a:pPr>
            <a:r>
              <a:rPr lang="en-US" dirty="0"/>
              <a:t>Guiding framework</a:t>
            </a:r>
          </a:p>
          <a:p>
            <a:pPr>
              <a:spcAft>
                <a:spcPts val="450"/>
              </a:spcAft>
            </a:pPr>
            <a:r>
              <a:rPr lang="en-US" dirty="0"/>
              <a:t>Risk awareness, sensitization</a:t>
            </a:r>
          </a:p>
          <a:p>
            <a:pPr>
              <a:spcAft>
                <a:spcPts val="450"/>
              </a:spcAft>
            </a:pPr>
            <a:r>
              <a:rPr lang="en-US" dirty="0"/>
              <a:t>Service and support</a:t>
            </a:r>
          </a:p>
          <a:p>
            <a:pPr>
              <a:spcAft>
                <a:spcPts val="450"/>
              </a:spcAft>
            </a:pPr>
            <a:r>
              <a:rPr lang="en-US" dirty="0"/>
              <a:t>Build expertise</a:t>
            </a:r>
          </a:p>
          <a:p>
            <a:pPr algn="r"/>
            <a:r>
              <a:rPr lang="en-US" dirty="0"/>
              <a:t>Participative and science adequate</a:t>
            </a:r>
          </a:p>
          <a:p>
            <a:pPr algn="r"/>
            <a:r>
              <a:rPr lang="en-US" dirty="0"/>
              <a:t>Within our legal and guiding framework</a:t>
            </a:r>
          </a:p>
          <a:p>
            <a:pPr algn="r"/>
            <a:r>
              <a:rPr lang="en-US" dirty="0"/>
              <a:t>Beyond ideology and oriented  to universal values</a:t>
            </a:r>
          </a:p>
          <a:p>
            <a:pPr algn="r"/>
            <a:endParaRPr lang="en-US" dirty="0"/>
          </a:p>
          <a:p>
            <a:endParaRPr lang="en-US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FD376DA3-6EAD-4F60-9CF9-3FA9D9A148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189"/>
            <a:fld id="{3449650F-E03B-624E-B2AD-4F9591B58B11}" type="slidenum">
              <a:rPr lang="de-DE" smtClean="0">
                <a:solidFill>
                  <a:srgbClr val="333333"/>
                </a:solidFill>
              </a:rPr>
              <a:pPr defTabSz="457189"/>
              <a:t>5</a:t>
            </a:fld>
            <a:endParaRPr lang="de-DE" dirty="0">
              <a:solidFill>
                <a:srgbClr val="333333"/>
              </a:solidFill>
            </a:endParaRP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962DA596-B557-49C3-89B2-E4BCCDB40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Laying the foundation …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87056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44DD94EF-9653-41C8-BED0-5227562243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500" dirty="0"/>
              <a:t>Guidelines: Planning Secure International Cooperation</a:t>
            </a:r>
          </a:p>
          <a:p>
            <a:r>
              <a:rPr lang="en-US" sz="1500" dirty="0"/>
              <a:t>In-depth review</a:t>
            </a:r>
          </a:p>
          <a:p>
            <a:r>
              <a:rPr lang="en-US" sz="1500" dirty="0"/>
              <a:t>Case Study</a:t>
            </a:r>
          </a:p>
          <a:p>
            <a:pPr lvl="1"/>
            <a:endParaRPr lang="en-US" sz="1500" dirty="0"/>
          </a:p>
          <a:p>
            <a:endParaRPr lang="en-US" sz="1500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3C1E0567-8035-4620-8247-CDBDD0575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189"/>
            <a:fld id="{3449650F-E03B-624E-B2AD-4F9591B58B11}" type="slidenum">
              <a:rPr lang="de-DE" smtClean="0">
                <a:solidFill>
                  <a:srgbClr val="333333"/>
                </a:solidFill>
              </a:rPr>
              <a:pPr defTabSz="457189"/>
              <a:t>6</a:t>
            </a:fld>
            <a:endParaRPr lang="de-DE" dirty="0">
              <a:solidFill>
                <a:srgbClr val="333333"/>
              </a:solidFill>
            </a:endParaRP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09ED1F10-FB49-4890-88E9-64867DC958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… concrete outcomes</a:t>
            </a:r>
          </a:p>
        </p:txBody>
      </p:sp>
    </p:spTree>
    <p:extLst>
      <p:ext uri="{BB962C8B-B14F-4D97-AF65-F5344CB8AC3E}">
        <p14:creationId xmlns:p14="http://schemas.microsoft.com/office/powerpoint/2010/main" val="15566953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90F36B-4E3F-4D31-9E27-7CDBA9B3D6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425" y="2480009"/>
            <a:ext cx="4481836" cy="1027845"/>
          </a:xfrm>
        </p:spPr>
        <p:txBody>
          <a:bodyPr/>
          <a:lstStyle/>
          <a:p>
            <a:r>
              <a:rPr lang="de-DE" dirty="0" err="1"/>
              <a:t>Planning</a:t>
            </a:r>
            <a:r>
              <a:rPr lang="de-DE" dirty="0"/>
              <a:t> Secure International </a:t>
            </a:r>
            <a:r>
              <a:rPr lang="de-DE" dirty="0" err="1"/>
              <a:t>Cooperation</a:t>
            </a:r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9440DA27-A0E7-4DA1-9D8A-250D1585F5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449650F-E03B-624E-B2AD-4F9591B58B11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BD40593-5F86-4C72-A02D-9D2E5C4512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2614" y="402468"/>
            <a:ext cx="4577458" cy="1862048"/>
          </a:xfrm>
        </p:spPr>
        <p:txBody>
          <a:bodyPr/>
          <a:lstStyle/>
          <a:p>
            <a:r>
              <a:rPr lang="de-DE" dirty="0"/>
              <a:t>2</a:t>
            </a:r>
          </a:p>
        </p:txBody>
      </p:sp>
      <p:pic>
        <p:nvPicPr>
          <p:cNvPr id="8" name="Bildplatzhalter 7">
            <a:extLst>
              <a:ext uri="{FF2B5EF4-FFF2-40B4-BE49-F238E27FC236}">
                <a16:creationId xmlns:a16="http://schemas.microsoft.com/office/drawing/2014/main" id="{4E3710B1-F5B0-4C95-A85F-B75317681CC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30842" r="30842"/>
          <a:stretch>
            <a:fillRect/>
          </a:stretch>
        </p:blipFill>
        <p:spPr/>
      </p:pic>
      <p:sp>
        <p:nvSpPr>
          <p:cNvPr id="6" name="Textplatzhalter 5">
            <a:extLst>
              <a:ext uri="{FF2B5EF4-FFF2-40B4-BE49-F238E27FC236}">
                <a16:creationId xmlns:a16="http://schemas.microsoft.com/office/drawing/2014/main" id="{A0FB22DE-BC26-4C06-9A2F-B07AB184FBA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549055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F8CC5B-D02C-40E6-B3FB-9194291DD2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hlinkClick r:id="rId3"/>
              </a:rPr>
              <a:t>Guidelines</a:t>
            </a:r>
            <a:r>
              <a:rPr lang="de-DE" dirty="0"/>
              <a:t> </a:t>
            </a:r>
            <a:r>
              <a:rPr lang="de-DE" dirty="0" err="1"/>
              <a:t>containing</a:t>
            </a:r>
            <a:r>
              <a:rPr lang="de-DE" dirty="0"/>
              <a:t>…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6BF196D-AC34-4660-9141-44A749087F8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de-DE" dirty="0" err="1"/>
              <a:t>types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cooperations</a:t>
            </a:r>
            <a:endParaRPr lang="de-DE" dirty="0"/>
          </a:p>
          <a:p>
            <a:r>
              <a:rPr lang="de-DE" dirty="0" err="1"/>
              <a:t>types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agreements</a:t>
            </a:r>
            <a:endParaRPr lang="de-DE" dirty="0"/>
          </a:p>
          <a:p>
            <a:r>
              <a:rPr lang="de-DE" dirty="0" err="1"/>
              <a:t>regulations</a:t>
            </a:r>
            <a:r>
              <a:rPr lang="de-DE" dirty="0"/>
              <a:t> and </a:t>
            </a:r>
            <a:r>
              <a:rPr lang="de-DE" dirty="0" err="1"/>
              <a:t>recommendations</a:t>
            </a:r>
            <a:r>
              <a:rPr lang="de-DE" dirty="0"/>
              <a:t> in international </a:t>
            </a:r>
            <a:r>
              <a:rPr lang="de-DE" dirty="0" err="1"/>
              <a:t>cooperation</a:t>
            </a:r>
            <a:endParaRPr lang="de-DE" dirty="0"/>
          </a:p>
          <a:p>
            <a:r>
              <a:rPr lang="de-DE" dirty="0" err="1"/>
              <a:t>risks</a:t>
            </a:r>
            <a:r>
              <a:rPr lang="de-DE" dirty="0"/>
              <a:t> and </a:t>
            </a:r>
            <a:r>
              <a:rPr lang="de-DE" dirty="0" err="1"/>
              <a:t>minimizing</a:t>
            </a:r>
            <a:r>
              <a:rPr lang="de-DE" dirty="0"/>
              <a:t> </a:t>
            </a:r>
            <a:r>
              <a:rPr lang="de-DE" dirty="0" err="1"/>
              <a:t>risks</a:t>
            </a:r>
            <a:r>
              <a:rPr lang="de-DE" dirty="0"/>
              <a:t> in international </a:t>
            </a:r>
            <a:r>
              <a:rPr lang="de-DE" dirty="0" err="1"/>
              <a:t>cooperation</a:t>
            </a:r>
            <a:endParaRPr lang="de-DE" dirty="0"/>
          </a:p>
          <a:p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DC4249E5-205F-4616-87C9-964FA115DC0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D9E9FE7-561E-4CC0-A810-C9DDDAD075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449650F-E03B-624E-B2AD-4F9591B58B11}" type="slidenum">
              <a:rPr lang="de-DE" smtClean="0"/>
              <a:pPr/>
              <a:t>8</a:t>
            </a:fld>
            <a:endParaRPr lang="de-DE" dirty="0"/>
          </a:p>
        </p:txBody>
      </p:sp>
      <p:pic>
        <p:nvPicPr>
          <p:cNvPr id="12" name="Bildplatzhalter 11">
            <a:extLst>
              <a:ext uri="{FF2B5EF4-FFF2-40B4-BE49-F238E27FC236}">
                <a16:creationId xmlns:a16="http://schemas.microsoft.com/office/drawing/2014/main" id="{6EA85279-EBC7-4703-8D66-E242875D981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/>
          <a:srcRect l="30902" r="3090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0512700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BE4F19-8483-4367-BF66-7BCC522632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425" y="2953984"/>
            <a:ext cx="4481836" cy="553870"/>
          </a:xfrm>
        </p:spPr>
        <p:txBody>
          <a:bodyPr/>
          <a:lstStyle/>
          <a:p>
            <a:r>
              <a:rPr lang="de-DE" dirty="0"/>
              <a:t>Case Study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057EDBA-CB0A-4347-9FA0-6689AC118A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449650F-E03B-624E-B2AD-4F9591B58B11}" type="slidenum">
              <a:rPr lang="de-DE" smtClean="0"/>
              <a:pPr/>
              <a:t>9</a:t>
            </a:fld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8A5AC97-B10C-462D-9E16-2FEAD010FD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2614" y="402468"/>
            <a:ext cx="4577458" cy="1862048"/>
          </a:xfrm>
        </p:spPr>
        <p:txBody>
          <a:bodyPr/>
          <a:lstStyle/>
          <a:p>
            <a:r>
              <a:rPr lang="de-DE" dirty="0"/>
              <a:t>3</a:t>
            </a:r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48AD92FF-3B2E-482D-8AD4-0DA7C1247B9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2CEFD5E6-2732-46B7-AB2D-7890DD80ADB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BD834DF8-A0CA-48AE-8929-E44FD68164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6655" y="-236562"/>
            <a:ext cx="2771801" cy="2736304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57EB7F0D-CB6A-462C-87A6-002F8F9572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6657" y="2392238"/>
            <a:ext cx="2771800" cy="27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603313"/>
      </p:ext>
    </p:extLst>
  </p:cSld>
  <p:clrMapOvr>
    <a:masterClrMapping/>
  </p:clrMapOvr>
</p:sld>
</file>

<file path=ppt/theme/theme1.xml><?xml version="1.0" encoding="utf-8"?>
<a:theme xmlns:a="http://schemas.openxmlformats.org/drawingml/2006/main" name="Benutzerdefiniertes Design">
  <a:themeElements>
    <a:clrScheme name="Benutzerdefiniert 6">
      <a:dk1>
        <a:srgbClr val="333333"/>
      </a:dk1>
      <a:lt1>
        <a:srgbClr val="FFFFFF"/>
      </a:lt1>
      <a:dk2>
        <a:srgbClr val="0271BB"/>
      </a:dk2>
      <a:lt2>
        <a:srgbClr val="F0F3F6"/>
      </a:lt2>
      <a:accent1>
        <a:srgbClr val="E2001A"/>
      </a:accent1>
      <a:accent2>
        <a:srgbClr val="0271BB"/>
      </a:accent2>
      <a:accent3>
        <a:srgbClr val="3B515B"/>
      </a:accent3>
      <a:accent4>
        <a:srgbClr val="F07F8C"/>
      </a:accent4>
      <a:accent5>
        <a:srgbClr val="80B8DD"/>
      </a:accent5>
      <a:accent6>
        <a:srgbClr val="9DA8AD"/>
      </a:accent6>
      <a:hlink>
        <a:srgbClr val="0271BB"/>
      </a:hlink>
      <a:folHlink>
        <a:srgbClr val="80B8DD"/>
      </a:folHlink>
    </a:clrScheme>
    <a:fontScheme name="Benutzerdefiniert 19">
      <a:majorFont>
        <a:latin typeface="TheSans UHH"/>
        <a:ea typeface=""/>
        <a:cs typeface=""/>
      </a:majorFont>
      <a:minorFont>
        <a:latin typeface="TheSans UHH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>
            <a:solidFill>
              <a:schemeClr val="bg1"/>
            </a:solidFill>
          </a:defRPr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accent3">
              <a:lumMod val="20000"/>
              <a:lumOff val="80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sz="1600" dirty="0" smtClean="0">
            <a:latin typeface="TheSans UHH" panose="020B0502050302020203" pitchFamily="34" charset="77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230522-Vorlage-PPT-v12" id="{93E51D71-30E6-944F-AF76-1663F22A654C}" vid="{1A941132-CFFB-364C-ACFC-9EF91DACCF55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E1E6C15FD80AF49AEB1DEFF5F33194F" ma:contentTypeVersion="4" ma:contentTypeDescription="Ein neues Dokument erstellen." ma:contentTypeScope="" ma:versionID="b71729b5ce3a8ea50c81940ea1098782">
  <xsd:schema xmlns:xsd="http://www.w3.org/2001/XMLSchema" xmlns:xs="http://www.w3.org/2001/XMLSchema" xmlns:p="http://schemas.microsoft.com/office/2006/metadata/properties" xmlns:ns2="a8d2fd8b-ea47-4297-a2a4-bbaafe68126a" targetNamespace="http://schemas.microsoft.com/office/2006/metadata/properties" ma:root="true" ma:fieldsID="d825ee8331a942623613287f67bffd49" ns2:_="">
    <xsd:import namespace="a8d2fd8b-ea47-4297-a2a4-bbaafe68126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d2fd8b-ea47-4297-a2a4-bbaafe68126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C8E9F1F-EDFC-4B9F-90D6-FF7629612A7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31BA0E0-62B6-46F5-8A82-BCE103D7A70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8d2fd8b-ea47-4297-a2a4-bbaafe68126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8E76099-763A-4686-B3F5-939F3E16EF65}">
  <ds:schemaRefs>
    <ds:schemaRef ds:uri="http://purl.org/dc/dcmitype/"/>
    <ds:schemaRef ds:uri="http://purl.org/dc/elements/1.1/"/>
    <ds:schemaRef ds:uri="http://schemas.openxmlformats.org/package/2006/metadata/core-properties"/>
    <ds:schemaRef ds:uri="http://www.w3.org/XML/1998/namespace"/>
    <ds:schemaRef ds:uri="a8d2fd8b-ea47-4297-a2a4-bbaafe68126a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Benutzerdefiniertes Design</Template>
  <TotalTime>0</TotalTime>
  <Words>1262</Words>
  <Application>Microsoft Office PowerPoint</Application>
  <PresentationFormat>Bildschirmpräsentation (16:9)</PresentationFormat>
  <Paragraphs>209</Paragraphs>
  <Slides>17</Slides>
  <Notes>9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17</vt:i4>
      </vt:variant>
    </vt:vector>
  </HeadingPairs>
  <TitlesOfParts>
    <vt:vector size="22" baseType="lpstr">
      <vt:lpstr>TheSans UHH</vt:lpstr>
      <vt:lpstr>Arial</vt:lpstr>
      <vt:lpstr>TheSans UHH Semilight Caps</vt:lpstr>
      <vt:lpstr>Wingdings</vt:lpstr>
      <vt:lpstr>Benutzerdefiniertes Design</vt:lpstr>
      <vt:lpstr>Upholding academic freedom, international partnership and friendship in times of crisis</vt:lpstr>
      <vt:lpstr>Agenda</vt:lpstr>
      <vt:lpstr>Address risks –  Reduce uncertainty –  Maintain openness</vt:lpstr>
      <vt:lpstr>Guiding framework</vt:lpstr>
      <vt:lpstr>Laying the foundation … </vt:lpstr>
      <vt:lpstr>… concrete outcomes</vt:lpstr>
      <vt:lpstr>Planning Secure International Cooperation</vt:lpstr>
      <vt:lpstr>Guidelines containing…</vt:lpstr>
      <vt:lpstr>Case Study</vt:lpstr>
      <vt:lpstr>Case study</vt:lpstr>
      <vt:lpstr>In-depth review</vt:lpstr>
      <vt:lpstr>In-depth review</vt:lpstr>
      <vt:lpstr>PowerPoint-Präsentation</vt:lpstr>
      <vt:lpstr>Debates and challenges</vt:lpstr>
      <vt:lpstr>Debates &amp; challenges</vt:lpstr>
      <vt:lpstr>Knowledge Sharing</vt:lpstr>
      <vt:lpstr>Contact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PowerPoint-Vorlage der Universität Hamburg</dc:title>
  <dc:subject/>
  <dc:creator>Günther, Kristin</dc:creator>
  <cp:keywords/>
  <dc:description/>
  <cp:lastModifiedBy>Günther, Kristin</cp:lastModifiedBy>
  <cp:revision>65</cp:revision>
  <dcterms:created xsi:type="dcterms:W3CDTF">2023-05-30T13:23:33Z</dcterms:created>
  <dcterms:modified xsi:type="dcterms:W3CDTF">2025-03-10T21:44:31Z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prache">
    <vt:lpwstr>Deutsch</vt:lpwstr>
  </property>
  <property fmtid="{D5CDD505-2E9C-101B-9397-08002B2CF9AE}" pid="3" name="ContentTypeId">
    <vt:lpwstr>0x0101004E1E6C15FD80AF49AEB1DEFF5F33194F</vt:lpwstr>
  </property>
</Properties>
</file>