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56" r:id="rId3"/>
    <p:sldId id="271" r:id="rId4"/>
    <p:sldId id="273" r:id="rId5"/>
    <p:sldId id="270" r:id="rId6"/>
    <p:sldId id="281" r:id="rId7"/>
    <p:sldId id="292" r:id="rId8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y, Johannes" initials="PJ" lastIdx="3" clrIdx="0">
    <p:extLst/>
  </p:cmAuthor>
  <p:cmAuthor id="2" name="Reckendorf, Nina Volontärin" initials="RNV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CFFF"/>
    <a:srgbClr val="FF33CC"/>
    <a:srgbClr val="C9CBC4"/>
    <a:srgbClr val="CECFCB"/>
    <a:srgbClr val="002664"/>
    <a:srgbClr val="0E1B44"/>
    <a:srgbClr val="111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0" autoAdjust="0"/>
    <p:restoredTop sz="90929"/>
  </p:normalViewPr>
  <p:slideViewPr>
    <p:cSldViewPr snapToGrid="0" snapToObjects="1">
      <p:cViewPr>
        <p:scale>
          <a:sx n="60" d="100"/>
          <a:sy n="60" d="100"/>
        </p:scale>
        <p:origin x="-618" y="-1644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277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05630D-1C86-9D4F-B25B-1582FC75EC6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396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8441E0-DE39-604E-8336-633FE7C9B68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967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FB337-9198-7C49-B2F4-FCF1776531A0}" type="slidenum">
              <a:rPr lang="de-DE"/>
              <a:pPr/>
              <a:t>2</a:t>
            </a:fld>
            <a:endParaRPr lang="de-DE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932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Rectangle 43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b="1">
              <a:latin typeface="Times" charset="0"/>
            </a:endParaRPr>
          </a:p>
        </p:txBody>
      </p:sp>
      <p:sp>
        <p:nvSpPr>
          <p:cNvPr id="3117" name="Rectangle 45"/>
          <p:cNvSpPr>
            <a:spLocks noChangeArrowheads="1"/>
          </p:cNvSpPr>
          <p:nvPr userDrawn="1"/>
        </p:nvSpPr>
        <p:spPr bwMode="auto">
          <a:xfrm>
            <a:off x="779463" y="6545263"/>
            <a:ext cx="3930650" cy="1619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E1B4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65" y="173696"/>
            <a:ext cx="1983921" cy="5345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371512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793137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402422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04931065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539618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8511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869879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380557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0512636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50979675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715125"/>
            <a:ext cx="9144000" cy="1524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b="1">
              <a:latin typeface="Times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 userDrawn="1"/>
        </p:nvSpPr>
        <p:spPr bwMode="auto">
          <a:xfrm>
            <a:off x="779463" y="6621463"/>
            <a:ext cx="2093912" cy="11906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E1B4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90" y="270314"/>
            <a:ext cx="2286453" cy="616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8.wmf"/><Relationship Id="rId10" Type="http://schemas.openxmlformats.org/officeDocument/2006/relationships/image" Target="../media/image17.png"/><Relationship Id="rId4" Type="http://schemas.openxmlformats.org/officeDocument/2006/relationships/image" Target="../media/image5.wm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77" y="3231254"/>
            <a:ext cx="9201665" cy="363498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5" name="Textfeld 4"/>
          <p:cNvSpPr txBox="1"/>
          <p:nvPr/>
        </p:nvSpPr>
        <p:spPr>
          <a:xfrm>
            <a:off x="4926983" y="2474407"/>
            <a:ext cx="4110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B0F0"/>
                </a:solidFill>
              </a:rPr>
              <a:t>… in Profile</a:t>
            </a:r>
            <a:endParaRPr lang="de-DE" dirty="0">
              <a:solidFill>
                <a:srgbClr val="00B0F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242" y="427213"/>
            <a:ext cx="4622694" cy="16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80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676900" y="858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5953"/>
            <a:ext cx="8468497" cy="564566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30" y="350419"/>
            <a:ext cx="8229600" cy="1143000"/>
          </a:xfrm>
        </p:spPr>
        <p:txBody>
          <a:bodyPr/>
          <a:lstStyle/>
          <a:p>
            <a:r>
              <a:rPr lang="de-DE" sz="3200" dirty="0" smtClean="0">
                <a:solidFill>
                  <a:srgbClr val="00B0F0"/>
                </a:solidFill>
              </a:rPr>
              <a:t/>
            </a:r>
            <a:br>
              <a:rPr lang="de-DE" sz="3200" dirty="0" smtClean="0">
                <a:solidFill>
                  <a:srgbClr val="00B0F0"/>
                </a:solidFill>
              </a:rPr>
            </a:br>
            <a:r>
              <a:rPr lang="de-DE" sz="2400" dirty="0" smtClean="0">
                <a:solidFill>
                  <a:srgbClr val="00B0F0"/>
                </a:solidFill>
              </a:rPr>
              <a:t>PLAZ </a:t>
            </a:r>
            <a:endParaRPr lang="de-DE" sz="2400" dirty="0">
              <a:solidFill>
                <a:srgbClr val="00B0F0"/>
              </a:solidFill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1238222" y="1986918"/>
            <a:ext cx="8281616" cy="3110015"/>
            <a:chOff x="1238222" y="1986918"/>
            <a:chExt cx="8281616" cy="3110015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238222" y="1986918"/>
              <a:ext cx="8281616" cy="3110015"/>
              <a:chOff x="1238222" y="1986918"/>
              <a:chExt cx="8281616" cy="3110015"/>
            </a:xfrm>
          </p:grpSpPr>
          <p:grpSp>
            <p:nvGrpSpPr>
              <p:cNvPr id="6" name="Gruppieren 5"/>
              <p:cNvGrpSpPr/>
              <p:nvPr/>
            </p:nvGrpSpPr>
            <p:grpSpPr>
              <a:xfrm>
                <a:off x="1238222" y="1986918"/>
                <a:ext cx="1324568" cy="3110014"/>
                <a:chOff x="1238222" y="1986918"/>
                <a:chExt cx="1324568" cy="3110014"/>
              </a:xfrm>
            </p:grpSpPr>
            <p:sp>
              <p:nvSpPr>
                <p:cNvPr id="29" name="Flussdiagramm: Prozess 28"/>
                <p:cNvSpPr/>
                <p:nvPr/>
              </p:nvSpPr>
              <p:spPr bwMode="auto">
                <a:xfrm>
                  <a:off x="1238222" y="1986918"/>
                  <a:ext cx="1124529" cy="3110014"/>
                </a:xfrm>
                <a:prstGeom prst="flowChartProcess">
                  <a:avLst/>
                </a:prstGeom>
                <a:solidFill>
                  <a:srgbClr val="47C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  <a:softEdge rad="31750"/>
                </a:effectLst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>
                        <a:alpha val="0"/>
                      </a:srgbClr>
                    </a:solidFill>
                    <a:effectLst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pic>
              <p:nvPicPr>
                <p:cNvPr id="19" name="Picture 16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3983" y="3459281"/>
                  <a:ext cx="1018807" cy="10504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" name="Gruppieren 6"/>
              <p:cNvGrpSpPr/>
              <p:nvPr/>
            </p:nvGrpSpPr>
            <p:grpSpPr>
              <a:xfrm>
                <a:off x="2516855" y="1986919"/>
                <a:ext cx="1211028" cy="3110013"/>
                <a:chOff x="2516855" y="1986919"/>
                <a:chExt cx="1211028" cy="3110013"/>
              </a:xfrm>
            </p:grpSpPr>
            <p:sp>
              <p:nvSpPr>
                <p:cNvPr id="26" name="Flussdiagramm: Prozess 25"/>
                <p:cNvSpPr/>
                <p:nvPr/>
              </p:nvSpPr>
              <p:spPr bwMode="auto">
                <a:xfrm>
                  <a:off x="2516855" y="1986919"/>
                  <a:ext cx="1038062" cy="3110013"/>
                </a:xfrm>
                <a:prstGeom prst="flowChartProcess">
                  <a:avLst/>
                </a:prstGeom>
                <a:solidFill>
                  <a:srgbClr val="47C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  <a:softEdge rad="31750"/>
                </a:effectLst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pic>
              <p:nvPicPr>
                <p:cNvPr id="20" name="Bild 7" descr="WiWi.jpg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2490" y="3459282"/>
                  <a:ext cx="995393" cy="1050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" name="Gruppieren 7"/>
              <p:cNvGrpSpPr/>
              <p:nvPr/>
            </p:nvGrpSpPr>
            <p:grpSpPr>
              <a:xfrm>
                <a:off x="3709020" y="1986920"/>
                <a:ext cx="1192155" cy="3110012"/>
                <a:chOff x="3709020" y="1986920"/>
                <a:chExt cx="1192155" cy="3110012"/>
              </a:xfrm>
            </p:grpSpPr>
            <p:sp>
              <p:nvSpPr>
                <p:cNvPr id="30" name="Flussdiagramm: Prozess 29"/>
                <p:cNvSpPr/>
                <p:nvPr/>
              </p:nvSpPr>
              <p:spPr bwMode="auto">
                <a:xfrm>
                  <a:off x="3709020" y="1986920"/>
                  <a:ext cx="1072645" cy="3110012"/>
                </a:xfrm>
                <a:prstGeom prst="flowChartProcess">
                  <a:avLst/>
                </a:prstGeom>
                <a:solidFill>
                  <a:srgbClr val="47C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  <a:softEdge rad="25400"/>
                </a:effectLst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pic>
              <p:nvPicPr>
                <p:cNvPr id="21" name="Picture 6" descr="sci_480x360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18681" y="3459281"/>
                  <a:ext cx="982494" cy="10504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" name="Gruppieren 8"/>
              <p:cNvGrpSpPr/>
              <p:nvPr/>
            </p:nvGrpSpPr>
            <p:grpSpPr>
              <a:xfrm>
                <a:off x="4935769" y="1986920"/>
                <a:ext cx="1199670" cy="3110012"/>
                <a:chOff x="4935769" y="1986920"/>
                <a:chExt cx="1199670" cy="3110012"/>
              </a:xfrm>
            </p:grpSpPr>
            <p:sp>
              <p:nvSpPr>
                <p:cNvPr id="31" name="Flussdiagramm: Prozess 30"/>
                <p:cNvSpPr/>
                <p:nvPr/>
              </p:nvSpPr>
              <p:spPr bwMode="auto">
                <a:xfrm>
                  <a:off x="4935769" y="1986920"/>
                  <a:ext cx="1089946" cy="3110012"/>
                </a:xfrm>
                <a:prstGeom prst="flowChartProcess">
                  <a:avLst/>
                </a:prstGeom>
                <a:solidFill>
                  <a:srgbClr val="47C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  <a:softEdge rad="25400"/>
                </a:effectLst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pic>
              <p:nvPicPr>
                <p:cNvPr id="22" name="Picture 17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99668" y="3459281"/>
                  <a:ext cx="935771" cy="10504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" name="Gruppieren 10"/>
              <p:cNvGrpSpPr/>
              <p:nvPr/>
            </p:nvGrpSpPr>
            <p:grpSpPr>
              <a:xfrm>
                <a:off x="6179819" y="1986921"/>
                <a:ext cx="1192166" cy="3110012"/>
                <a:chOff x="6179819" y="1986921"/>
                <a:chExt cx="1192166" cy="3110012"/>
              </a:xfrm>
            </p:grpSpPr>
            <p:sp>
              <p:nvSpPr>
                <p:cNvPr id="32" name="Flussdiagramm: Prozess 31"/>
                <p:cNvSpPr/>
                <p:nvPr/>
              </p:nvSpPr>
              <p:spPr bwMode="auto">
                <a:xfrm>
                  <a:off x="6179819" y="1986921"/>
                  <a:ext cx="1078090" cy="3110012"/>
                </a:xfrm>
                <a:prstGeom prst="flowChartProcess">
                  <a:avLst/>
                </a:prstGeom>
                <a:solidFill>
                  <a:srgbClr val="47C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  <a:softEdge rad="25400"/>
                </a:effectLst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pic>
              <p:nvPicPr>
                <p:cNvPr id="23" name="Picture 15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99338" y="3456004"/>
                  <a:ext cx="972647" cy="10504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" name="Textfeld 2"/>
              <p:cNvSpPr txBox="1"/>
              <p:nvPr/>
            </p:nvSpPr>
            <p:spPr>
              <a:xfrm>
                <a:off x="2611038" y="2399933"/>
                <a:ext cx="690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3600" dirty="0">
                  <a:solidFill>
                    <a:schemeClr val="accent2">
                      <a:lumMod val="5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25" name="Textfeld 24"/>
            <p:cNvSpPr txBox="1"/>
            <p:nvPr/>
          </p:nvSpPr>
          <p:spPr>
            <a:xfrm>
              <a:off x="1282434" y="2389523"/>
              <a:ext cx="1450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Arts and Humanities</a:t>
              </a:r>
              <a:endParaRPr lang="en-GB" sz="1200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2474599" y="2434683"/>
              <a:ext cx="12419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Business Administration and </a:t>
              </a:r>
            </a:p>
            <a:p>
              <a:r>
                <a:rPr lang="en-GB" sz="1200" dirty="0" smtClean="0"/>
                <a:t>Economics</a:t>
              </a:r>
              <a:endParaRPr lang="en-GB" sz="11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614837" y="2409514"/>
              <a:ext cx="1053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     Science</a:t>
              </a:r>
              <a:endParaRPr lang="en-GB" sz="1200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013110" y="2398783"/>
              <a:ext cx="10007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Mechanical</a:t>
              </a:r>
            </a:p>
            <a:p>
              <a:r>
                <a:rPr lang="en-GB" sz="1200" dirty="0" smtClean="0"/>
                <a:t>Engineering</a:t>
              </a:r>
              <a:endParaRPr lang="en-GB" sz="1200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221603" y="2410307"/>
              <a:ext cx="12022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Computer Science</a:t>
              </a:r>
            </a:p>
            <a:p>
              <a:r>
                <a:rPr lang="en-GB" sz="1200" dirty="0" smtClean="0"/>
                <a:t>Electrical Engineering</a:t>
              </a:r>
            </a:p>
            <a:p>
              <a:r>
                <a:rPr lang="en-GB" sz="1200" dirty="0" smtClean="0"/>
                <a:t>Mathematics</a:t>
              </a:r>
              <a:endParaRPr lang="en-GB" sz="1200" dirty="0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499533" y="4670622"/>
            <a:ext cx="8483600" cy="1345617"/>
            <a:chOff x="499533" y="4670622"/>
            <a:chExt cx="8483600" cy="1345617"/>
          </a:xfrm>
        </p:grpSpPr>
        <p:sp>
          <p:nvSpPr>
            <p:cNvPr id="4" name="Rechteck 3"/>
            <p:cNvSpPr/>
            <p:nvPr/>
          </p:nvSpPr>
          <p:spPr bwMode="auto">
            <a:xfrm>
              <a:off x="499533" y="4670622"/>
              <a:ext cx="7992797" cy="1345617"/>
            </a:xfrm>
            <a:prstGeom prst="rect">
              <a:avLst/>
            </a:prstGeom>
            <a:solidFill>
              <a:schemeClr val="accent2">
                <a:lumMod val="50000"/>
                <a:alpha val="1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1066799" y="4971809"/>
              <a:ext cx="7916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>
                  <a:solidFill>
                    <a:schemeClr val="accent2">
                      <a:lumMod val="50000"/>
                    </a:schemeClr>
                  </a:solidFill>
                </a:rPr>
                <a:t>Paderborn Teaching Training </a:t>
              </a:r>
              <a:r>
                <a:rPr lang="de-DE" sz="3200" dirty="0" err="1">
                  <a:solidFill>
                    <a:schemeClr val="accent2">
                      <a:lumMod val="50000"/>
                    </a:schemeClr>
                  </a:solidFill>
                </a:rPr>
                <a:t>Centre</a:t>
              </a:r>
              <a:endParaRPr lang="en-GB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1697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3630" y="608961"/>
            <a:ext cx="8229600" cy="1143000"/>
          </a:xfrm>
        </p:spPr>
        <p:txBody>
          <a:bodyPr/>
          <a:lstStyle/>
          <a:p>
            <a:r>
              <a:rPr lang="de-DE" altLang="de-DE" sz="3200" dirty="0">
                <a:solidFill>
                  <a:srgbClr val="00B0F0"/>
                </a:solidFill>
                <a:latin typeface="Arial Narrow" panose="020B0606020202030204" pitchFamily="34" charset="0"/>
              </a:rPr>
              <a:t/>
            </a:r>
            <a:br>
              <a:rPr lang="de-DE" altLang="de-DE" sz="3200" dirty="0">
                <a:solidFill>
                  <a:srgbClr val="00B0F0"/>
                </a:solidFill>
                <a:latin typeface="Arial Narrow" panose="020B0606020202030204" pitchFamily="34" charset="0"/>
              </a:rPr>
            </a:br>
            <a:r>
              <a:rPr lang="de-DE" altLang="de-DE" sz="2400" dirty="0" smtClean="0">
                <a:solidFill>
                  <a:srgbClr val="00B0F0"/>
                </a:solidFill>
              </a:rPr>
              <a:t>19,900 </a:t>
            </a:r>
            <a:r>
              <a:rPr lang="de-DE" altLang="de-DE" sz="2400" dirty="0" err="1" smtClean="0">
                <a:solidFill>
                  <a:srgbClr val="00B0F0"/>
                </a:solidFill>
              </a:rPr>
              <a:t>Students</a:t>
            </a:r>
            <a:r>
              <a:rPr lang="de-DE" altLang="de-DE" sz="2400" dirty="0" smtClean="0">
                <a:solidFill>
                  <a:srgbClr val="00B0F0"/>
                </a:solidFill>
              </a:rPr>
              <a:t> in Winter </a:t>
            </a:r>
            <a:r>
              <a:rPr lang="de-DE" altLang="de-DE" sz="2400" dirty="0">
                <a:solidFill>
                  <a:srgbClr val="00B0F0"/>
                </a:solidFill>
              </a:rPr>
              <a:t>S</a:t>
            </a:r>
            <a:r>
              <a:rPr lang="de-DE" altLang="de-DE" sz="2400" dirty="0" smtClean="0">
                <a:solidFill>
                  <a:srgbClr val="00B0F0"/>
                </a:solidFill>
              </a:rPr>
              <a:t>emester 2015/16</a:t>
            </a:r>
            <a:r>
              <a:rPr lang="de-DE" altLang="de-DE" sz="2400" dirty="0" smtClean="0">
                <a:solidFill>
                  <a:schemeClr val="bg1"/>
                </a:solidFill>
              </a:rPr>
              <a:t>2014/2015</a:t>
            </a:r>
            <a:r>
              <a:rPr lang="de-DE" altLang="de-DE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de-DE" altLang="de-DE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de-DE" dirty="0"/>
          </a:p>
        </p:txBody>
      </p:sp>
      <p:graphicFrame>
        <p:nvGraphicFramePr>
          <p:cNvPr id="4" name="Diagramm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163681"/>
              </p:ext>
            </p:extLst>
          </p:nvPr>
        </p:nvGraphicFramePr>
        <p:xfrm>
          <a:off x="1582738" y="1951038"/>
          <a:ext cx="5942012" cy="403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" name="Arbeitsblatt" r:id="rId4" imgW="5962715" imgH="4048055" progId="Excel.Sheet.8">
                  <p:embed/>
                </p:oleObj>
              </mc:Choice>
              <mc:Fallback>
                <p:oleObj name="Arbeitsblatt" r:id="rId4" imgW="5962715" imgH="4048055" progId="Excel.Sheet.8">
                  <p:embed/>
                  <p:pic>
                    <p:nvPicPr>
                      <p:cNvPr id="0" name="Picture 44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8" y="1951038"/>
                        <a:ext cx="5942012" cy="4033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97789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394" y="328545"/>
            <a:ext cx="8229600" cy="1143000"/>
          </a:xfrm>
        </p:spPr>
        <p:txBody>
          <a:bodyPr/>
          <a:lstStyle/>
          <a:p>
            <a:r>
              <a:rPr lang="de-DE" sz="3200" dirty="0" smtClean="0">
                <a:solidFill>
                  <a:srgbClr val="00B0F0"/>
                </a:solidFill>
              </a:rPr>
              <a:t/>
            </a:r>
            <a:br>
              <a:rPr lang="de-DE" sz="3200" dirty="0" smtClean="0">
                <a:solidFill>
                  <a:srgbClr val="00B0F0"/>
                </a:solidFill>
              </a:rPr>
            </a:br>
            <a:r>
              <a:rPr lang="de-DE" sz="2400" dirty="0" err="1" smtClean="0">
                <a:solidFill>
                  <a:srgbClr val="00B0F0"/>
                </a:solidFill>
              </a:rPr>
              <a:t>Faculties</a:t>
            </a:r>
            <a:r>
              <a:rPr lang="de-DE" sz="2400" dirty="0" smtClean="0">
                <a:solidFill>
                  <a:srgbClr val="00B0F0"/>
                </a:solidFill>
              </a:rPr>
              <a:t> at Paderborn University</a:t>
            </a:r>
            <a:endParaRPr lang="de-DE" sz="3200" dirty="0">
              <a:solidFill>
                <a:srgbClr val="00B0F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  </a:t>
            </a:r>
            <a:r>
              <a:rPr lang="de-DE" altLang="de-DE" sz="2000" b="1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I </a:t>
            </a:r>
            <a:r>
              <a:rPr lang="de-DE" altLang="de-DE" sz="2000" b="1" dirty="0" err="1" smtClean="0">
                <a:solidFill>
                  <a:srgbClr val="00254F"/>
                </a:solidFill>
                <a:latin typeface="Arial Narrow" panose="020B0606020202030204" pitchFamily="34" charset="0"/>
              </a:rPr>
              <a:t>Faculty</a:t>
            </a:r>
            <a:r>
              <a:rPr lang="de-DE" altLang="de-DE" sz="2000" b="1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 of Arts and Humanities</a:t>
            </a:r>
            <a:endParaRPr lang="de-DE" altLang="de-DE" sz="20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22903" y="3678461"/>
            <a:ext cx="28426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2000" dirty="0">
                <a:solidFill>
                  <a:srgbClr val="00254F"/>
                </a:solidFill>
                <a:latin typeface="Arial Narrow" panose="020B0606020202030204" pitchFamily="34" charset="0"/>
              </a:rPr>
              <a:t>III </a:t>
            </a:r>
            <a:r>
              <a:rPr lang="de-DE" altLang="de-DE" sz="2000" dirty="0" err="1" smtClean="0">
                <a:solidFill>
                  <a:srgbClr val="00254F"/>
                </a:solidFill>
                <a:latin typeface="Arial Narrow" panose="020B0606020202030204" pitchFamily="34" charset="0"/>
              </a:rPr>
              <a:t>Faculty</a:t>
            </a:r>
            <a:r>
              <a:rPr lang="de-DE" altLang="de-DE" sz="2000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 of Science</a:t>
            </a:r>
            <a:r>
              <a:rPr lang="de-DE" altLang="de-DE" sz="2000" b="0" dirty="0">
                <a:solidFill>
                  <a:schemeClr val="accent2"/>
                </a:solidFill>
              </a:rPr>
              <a:t>		</a:t>
            </a:r>
          </a:p>
        </p:txBody>
      </p:sp>
      <p:pic>
        <p:nvPicPr>
          <p:cNvPr id="6" name="Picture 6" descr="sci_480x36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2257" y="3424250"/>
            <a:ext cx="1354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5265" y="5562047"/>
            <a:ext cx="8413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2000" dirty="0">
                <a:solidFill>
                  <a:srgbClr val="00254F"/>
                </a:solidFill>
                <a:latin typeface="Arial Narrow" panose="020B0606020202030204" pitchFamily="34" charset="0"/>
              </a:rPr>
              <a:t>V </a:t>
            </a:r>
            <a:r>
              <a:rPr lang="de-DE" altLang="de-DE" sz="2000" dirty="0" err="1" smtClean="0">
                <a:solidFill>
                  <a:srgbClr val="00254F"/>
                </a:solidFill>
                <a:latin typeface="Arial Narrow" panose="020B0606020202030204" pitchFamily="34" charset="0"/>
              </a:rPr>
              <a:t>Faculty</a:t>
            </a:r>
            <a:r>
              <a:rPr lang="de-DE" altLang="de-DE" sz="2000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 of Computer Science, Electrical Engineering and Mathematics</a:t>
            </a:r>
            <a:r>
              <a:rPr lang="de-DE" altLang="de-DE" sz="2400" dirty="0">
                <a:solidFill>
                  <a:srgbClr val="00254F"/>
                </a:solidFill>
                <a:latin typeface="Arial Narrow" panose="020B0606020202030204" pitchFamily="34" charset="0"/>
              </a:rPr>
              <a:t>				</a:t>
            </a:r>
          </a:p>
          <a:p>
            <a:pPr algn="ctr"/>
            <a:r>
              <a:rPr lang="de-DE" altLang="de-DE" sz="2400" dirty="0">
                <a:solidFill>
                  <a:srgbClr val="00254F"/>
                </a:solidFill>
                <a:latin typeface="Arial Narrow" panose="020B0606020202030204" pitchFamily="34" charset="0"/>
              </a:rPr>
              <a:t>		</a:t>
            </a:r>
            <a:r>
              <a:rPr lang="de-DE" altLang="de-DE" sz="2400" b="0" dirty="0">
                <a:solidFill>
                  <a:schemeClr val="accent2"/>
                </a:solidFill>
              </a:rPr>
              <a:t>				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254375" y="4642777"/>
            <a:ext cx="401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2000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IV </a:t>
            </a:r>
            <a:r>
              <a:rPr lang="de-DE" altLang="de-DE" sz="2000" dirty="0" err="1" smtClean="0">
                <a:solidFill>
                  <a:srgbClr val="00254F"/>
                </a:solidFill>
                <a:latin typeface="Arial Narrow" panose="020B0606020202030204" pitchFamily="34" charset="0"/>
              </a:rPr>
              <a:t>Faculty</a:t>
            </a:r>
            <a:r>
              <a:rPr lang="de-DE" altLang="de-DE" sz="2000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 of </a:t>
            </a:r>
            <a:r>
              <a:rPr lang="de-DE" altLang="de-DE" sz="2000" dirty="0" err="1" smtClean="0">
                <a:solidFill>
                  <a:srgbClr val="00254F"/>
                </a:solidFill>
                <a:latin typeface="Arial Narrow" panose="020B0606020202030204" pitchFamily="34" charset="0"/>
              </a:rPr>
              <a:t>Mechanical</a:t>
            </a:r>
            <a:r>
              <a:rPr lang="de-DE" altLang="de-DE" sz="2000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 Engineering</a:t>
            </a:r>
            <a:endParaRPr lang="de-DE" altLang="de-DE" sz="2000" dirty="0">
              <a:solidFill>
                <a:srgbClr val="00254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108200" y="2830075"/>
            <a:ext cx="61790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000" b="0" dirty="0" smtClean="0">
                <a:solidFill>
                  <a:schemeClr val="accent2"/>
                </a:solidFill>
              </a:rPr>
              <a:t> </a:t>
            </a:r>
            <a:r>
              <a:rPr lang="de-DE" altLang="de-DE" sz="2000" dirty="0">
                <a:solidFill>
                  <a:srgbClr val="00254F"/>
                </a:solidFill>
                <a:latin typeface="Arial Narrow" panose="020B0606020202030204" pitchFamily="34" charset="0"/>
              </a:rPr>
              <a:t>II </a:t>
            </a:r>
            <a:r>
              <a:rPr lang="de-DE" altLang="de-DE" sz="2000" dirty="0" err="1" smtClean="0">
                <a:solidFill>
                  <a:srgbClr val="00254F"/>
                </a:solidFill>
                <a:latin typeface="Arial Narrow" panose="020B0606020202030204" pitchFamily="34" charset="0"/>
              </a:rPr>
              <a:t>Faculty</a:t>
            </a:r>
            <a:r>
              <a:rPr lang="de-DE" altLang="de-DE" sz="2000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 of Business Administration </a:t>
            </a:r>
            <a:r>
              <a:rPr lang="de-DE" altLang="de-DE" sz="2000" dirty="0" err="1" smtClean="0">
                <a:solidFill>
                  <a:srgbClr val="00254F"/>
                </a:solidFill>
                <a:latin typeface="Arial Narrow" panose="020B0606020202030204" pitchFamily="34" charset="0"/>
              </a:rPr>
              <a:t>and</a:t>
            </a:r>
            <a:r>
              <a:rPr lang="de-DE" altLang="de-DE" sz="2000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 Economics</a:t>
            </a:r>
            <a:endParaRPr lang="de-DE" altLang="de-DE" sz="2000" dirty="0">
              <a:solidFill>
                <a:srgbClr val="00254F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1460" y="5213209"/>
            <a:ext cx="10858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8156" y="1336544"/>
            <a:ext cx="12382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892" y="3995077"/>
            <a:ext cx="10334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quadra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265" y="1758608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quadra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8200" y="2866124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 descr="quadrat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794" y="3752069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 descr="quadrat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6410" y="4682524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3" descr="quadrat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03" y="558958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Bild 7" descr="WiWi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762" y="2452688"/>
            <a:ext cx="8016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1638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8610"/>
            <a:ext cx="8229600" cy="1143000"/>
          </a:xfrm>
        </p:spPr>
        <p:txBody>
          <a:bodyPr/>
          <a:lstStyle/>
          <a:p>
            <a:r>
              <a:rPr lang="de-DE" sz="3200" dirty="0" smtClean="0">
                <a:solidFill>
                  <a:srgbClr val="00B0F0"/>
                </a:solidFill>
              </a:rPr>
              <a:t/>
            </a:r>
            <a:br>
              <a:rPr lang="de-DE" sz="3200" dirty="0" smtClean="0">
                <a:solidFill>
                  <a:srgbClr val="00B0F0"/>
                </a:solidFill>
              </a:rPr>
            </a:br>
            <a:r>
              <a:rPr lang="de-DE" sz="2400" dirty="0" smtClean="0">
                <a:solidFill>
                  <a:srgbClr val="00B0F0"/>
                </a:solidFill>
              </a:rPr>
              <a:t>The University 2016 in Numbers</a:t>
            </a:r>
            <a:endParaRPr lang="de-DE" sz="2800" dirty="0">
              <a:solidFill>
                <a:srgbClr val="00B0F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de-DE" sz="2000" dirty="0">
                <a:solidFill>
                  <a:srgbClr val="00254F"/>
                </a:solidFill>
                <a:latin typeface="Arial Narrow" panose="020B0606020202030204" pitchFamily="34" charset="0"/>
              </a:rPr>
              <a:t>Staff: </a:t>
            </a:r>
            <a:r>
              <a:rPr lang="en-GB" altLang="de-DE" sz="2000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2,344</a:t>
            </a:r>
            <a:endParaRPr lang="en-GB" altLang="de-DE" sz="2000" dirty="0">
              <a:solidFill>
                <a:srgbClr val="00254F"/>
              </a:solidFill>
              <a:latin typeface="Arial Narrow" panose="020B0606020202030204" pitchFamily="34" charset="0"/>
            </a:endParaRPr>
          </a:p>
          <a:p>
            <a:pPr lvl="2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en-GB" altLang="de-DE" sz="2000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   247</a:t>
            </a:r>
            <a:r>
              <a:rPr lang="en-GB" altLang="de-DE" sz="2000" dirty="0">
                <a:solidFill>
                  <a:srgbClr val="00254F"/>
                </a:solidFill>
                <a:latin typeface="Arial Narrow" panose="020B0606020202030204" pitchFamily="34" charset="0"/>
              </a:rPr>
              <a:t>	Professors</a:t>
            </a:r>
          </a:p>
          <a:p>
            <a:pPr lvl="2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en-GB" altLang="de-DE" sz="2000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   122</a:t>
            </a:r>
            <a:r>
              <a:rPr lang="en-GB" altLang="de-DE" sz="2000" dirty="0">
                <a:solidFill>
                  <a:srgbClr val="00254F"/>
                </a:solidFill>
                <a:latin typeface="Arial Narrow" panose="020B0606020202030204" pitchFamily="34" charset="0"/>
              </a:rPr>
              <a:t>	Academics staff with civil servant status</a:t>
            </a:r>
          </a:p>
          <a:p>
            <a:pPr lvl="2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en-GB" altLang="de-DE" sz="2000" dirty="0">
                <a:solidFill>
                  <a:srgbClr val="00254F"/>
                </a:solidFill>
                <a:latin typeface="Arial Narrow" panose="020B0606020202030204" pitchFamily="34" charset="0"/>
              </a:rPr>
              <a:t>  </a:t>
            </a:r>
            <a:r>
              <a:rPr lang="en-GB" altLang="de-DE" sz="2000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   63</a:t>
            </a:r>
            <a:r>
              <a:rPr lang="en-GB" altLang="de-DE" sz="2000" dirty="0">
                <a:solidFill>
                  <a:srgbClr val="00254F"/>
                </a:solidFill>
                <a:latin typeface="Arial Narrow" panose="020B0606020202030204" pitchFamily="34" charset="0"/>
              </a:rPr>
              <a:t>	Research assistants</a:t>
            </a:r>
          </a:p>
          <a:p>
            <a:pPr lvl="2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en-GB" altLang="de-DE" sz="2000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1,178 </a:t>
            </a:r>
            <a:r>
              <a:rPr lang="en-GB" altLang="de-DE" sz="2000" dirty="0">
                <a:solidFill>
                  <a:srgbClr val="00254F"/>
                </a:solidFill>
                <a:latin typeface="Arial Narrow" panose="020B0606020202030204" pitchFamily="34" charset="0"/>
              </a:rPr>
              <a:t>	Other academic staff</a:t>
            </a:r>
          </a:p>
          <a:p>
            <a:pPr lvl="2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en-GB" altLang="de-DE" sz="2000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   583</a:t>
            </a:r>
            <a:r>
              <a:rPr lang="en-GB" altLang="de-DE" sz="2000" dirty="0">
                <a:solidFill>
                  <a:srgbClr val="00254F"/>
                </a:solidFill>
                <a:latin typeface="Arial Narrow" panose="020B0606020202030204" pitchFamily="34" charset="0"/>
              </a:rPr>
              <a:t>	Externally-funded staff</a:t>
            </a:r>
          </a:p>
          <a:p>
            <a:pPr lvl="2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en-GB" altLang="de-DE" sz="2000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   671 </a:t>
            </a:r>
            <a:r>
              <a:rPr lang="en-GB" altLang="de-DE" sz="2000" dirty="0">
                <a:solidFill>
                  <a:srgbClr val="00254F"/>
                </a:solidFill>
                <a:latin typeface="Arial Narrow" panose="020B0606020202030204" pitchFamily="34" charset="0"/>
              </a:rPr>
              <a:t>	Non-academic staff</a:t>
            </a:r>
          </a:p>
          <a:p>
            <a:pPr lvl="2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en-GB" altLang="de-DE" sz="2000" dirty="0">
                <a:solidFill>
                  <a:srgbClr val="00254F"/>
                </a:solidFill>
                <a:latin typeface="Arial Narrow" panose="020B0606020202030204" pitchFamily="34" charset="0"/>
              </a:rPr>
              <a:t> </a:t>
            </a:r>
            <a:r>
              <a:rPr lang="en-GB" altLang="de-DE" sz="2000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    63 </a:t>
            </a:r>
            <a:r>
              <a:rPr lang="en-GB" altLang="de-DE" sz="2000" dirty="0">
                <a:solidFill>
                  <a:srgbClr val="00254F"/>
                </a:solidFill>
                <a:latin typeface="Arial Narrow" panose="020B0606020202030204" pitchFamily="34" charset="0"/>
              </a:rPr>
              <a:t>	Trainees/Apprentices</a:t>
            </a:r>
          </a:p>
          <a:p>
            <a:pPr lvl="2">
              <a:lnSpc>
                <a:spcPct val="90000"/>
              </a:lnSpc>
            </a:pPr>
            <a:endParaRPr lang="en-GB" altLang="de-DE" sz="700" dirty="0">
              <a:solidFill>
                <a:srgbClr val="00254F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de-DE" sz="2000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19,900 </a:t>
            </a:r>
            <a:r>
              <a:rPr lang="en-GB" altLang="de-DE" sz="2000" dirty="0">
                <a:solidFill>
                  <a:srgbClr val="00254F"/>
                </a:solidFill>
                <a:latin typeface="Arial Narrow" panose="020B0606020202030204" pitchFamily="34" charset="0"/>
              </a:rPr>
              <a:t>students </a:t>
            </a:r>
            <a:r>
              <a:rPr lang="en-GB" altLang="de-DE" sz="2000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in </a:t>
            </a:r>
            <a:r>
              <a:rPr lang="en-GB" altLang="de-DE" sz="2000" dirty="0">
                <a:solidFill>
                  <a:srgbClr val="00254F"/>
                </a:solidFill>
                <a:latin typeface="Arial Narrow" panose="020B0606020202030204" pitchFamily="34" charset="0"/>
              </a:rPr>
              <a:t>winter semester </a:t>
            </a:r>
            <a:r>
              <a:rPr lang="en-GB" altLang="de-DE" sz="2000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2015/2016</a:t>
            </a:r>
            <a:endParaRPr lang="en-GB" altLang="de-DE" sz="2000" dirty="0">
              <a:solidFill>
                <a:srgbClr val="00254F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</a:pPr>
            <a:endParaRPr lang="en-GB" altLang="de-DE" sz="700" dirty="0">
              <a:solidFill>
                <a:srgbClr val="00254F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de-DE" sz="2000" dirty="0">
                <a:solidFill>
                  <a:srgbClr val="00254F"/>
                </a:solidFill>
                <a:latin typeface="Arial Narrow" panose="020B0606020202030204" pitchFamily="34" charset="0"/>
              </a:rPr>
              <a:t>Externally-funded expenditures: </a:t>
            </a:r>
            <a:r>
              <a:rPr lang="en-GB" altLang="de-DE" sz="2000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44,2 </a:t>
            </a:r>
            <a:r>
              <a:rPr lang="en-GB" altLang="de-DE" sz="2000" dirty="0">
                <a:solidFill>
                  <a:srgbClr val="00254F"/>
                </a:solidFill>
                <a:latin typeface="Arial Narrow" panose="020B0606020202030204" pitchFamily="34" charset="0"/>
              </a:rPr>
              <a:t>million euros in </a:t>
            </a:r>
            <a:r>
              <a:rPr lang="en-GB" altLang="de-DE" sz="2000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2015</a:t>
            </a:r>
            <a:endParaRPr lang="en-GB" altLang="de-DE" sz="2000" dirty="0">
              <a:solidFill>
                <a:srgbClr val="00254F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altLang="de-DE" sz="1600" dirty="0">
                <a:solidFill>
                  <a:srgbClr val="00254F"/>
                </a:solidFill>
                <a:latin typeface="Arial Narrow" panose="020B0606020202030204" pitchFamily="34" charset="0"/>
              </a:rPr>
              <a:t>	</a:t>
            </a:r>
            <a:r>
              <a:rPr lang="en-GB" altLang="de-DE" sz="2000" dirty="0">
                <a:solidFill>
                  <a:srgbClr val="00254F"/>
                </a:solidFill>
                <a:latin typeface="Arial Narrow" panose="020B0606020202030204" pitchFamily="34" charset="0"/>
              </a:rPr>
              <a:t>(including other external funds, such as NRW research funding or funding for </a:t>
            </a:r>
            <a:r>
              <a:rPr lang="en-GB" altLang="de-DE" sz="2000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 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GB" altLang="de-DE" sz="2000" dirty="0" smtClean="0">
                <a:solidFill>
                  <a:srgbClr val="00254F"/>
                </a:solidFill>
                <a:latin typeface="Arial Narrow" panose="020B0606020202030204" pitchFamily="34" charset="0"/>
              </a:rPr>
              <a:t>         large-scale </a:t>
            </a:r>
            <a:r>
              <a:rPr lang="en-GB" altLang="de-DE" sz="2000" dirty="0">
                <a:solidFill>
                  <a:srgbClr val="00254F"/>
                </a:solidFill>
                <a:latin typeface="Arial Narrow" panose="020B0606020202030204" pitchFamily="34" charset="0"/>
              </a:rPr>
              <a:t>facilities by the DFG)</a:t>
            </a:r>
          </a:p>
          <a:p>
            <a:endParaRPr lang="de-DE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676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677" y="333451"/>
            <a:ext cx="8229600" cy="1143000"/>
          </a:xfrm>
        </p:spPr>
        <p:txBody>
          <a:bodyPr/>
          <a:lstStyle/>
          <a:p>
            <a:r>
              <a:rPr lang="de-DE" sz="2800" dirty="0" smtClean="0">
                <a:solidFill>
                  <a:srgbClr val="00B0F0"/>
                </a:solidFill>
              </a:rPr>
              <a:t/>
            </a:r>
            <a:br>
              <a:rPr lang="de-DE" sz="2800" dirty="0" smtClean="0">
                <a:solidFill>
                  <a:srgbClr val="00B0F0"/>
                </a:solidFill>
              </a:rPr>
            </a:br>
            <a:r>
              <a:rPr lang="de-DE" sz="2800" dirty="0" smtClean="0">
                <a:solidFill>
                  <a:srgbClr val="00B0F0"/>
                </a:solidFill>
              </a:rPr>
              <a:t> </a:t>
            </a:r>
            <a:r>
              <a:rPr lang="de-DE" sz="2400" dirty="0" smtClean="0">
                <a:solidFill>
                  <a:srgbClr val="00B0F0"/>
                </a:solidFill>
              </a:rPr>
              <a:t>University Town of Paderborn</a:t>
            </a:r>
            <a:endParaRPr lang="de-DE" sz="2400" dirty="0">
              <a:solidFill>
                <a:srgbClr val="00B0F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2020" y="387640"/>
            <a:ext cx="7631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</a:t>
            </a:r>
            <a:endParaRPr lang="de-DE" altLang="de-DE" sz="2800" b="0" dirty="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  <p:pic>
        <p:nvPicPr>
          <p:cNvPr id="5" name="Picture 3" descr="drei-hasenfenst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916113"/>
            <a:ext cx="39131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logo_paderb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8050" y="57151"/>
            <a:ext cx="5937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B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1268413"/>
            <a:ext cx="45370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aderborn_schloss_neuhaus_689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716338"/>
            <a:ext cx="38893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aderquellgebiet514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429000"/>
            <a:ext cx="4719637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rathaus0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677" y="1600200"/>
            <a:ext cx="36449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0757" y="1362655"/>
            <a:ext cx="24447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4669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Προβολή στην οθόνη (4:3)</PresentationFormat>
  <Paragraphs>38</Paragraphs>
  <Slides>7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9" baseType="lpstr">
      <vt:lpstr>Leere Präsentation</vt:lpstr>
      <vt:lpstr>Arbeitsblatt</vt:lpstr>
      <vt:lpstr>Παρουσίαση του PowerPoint</vt:lpstr>
      <vt:lpstr>Παρουσίαση του PowerPoint</vt:lpstr>
      <vt:lpstr> PLAZ </vt:lpstr>
      <vt:lpstr> 19,900 Students in Winter Semester 2015/162014/2015 </vt:lpstr>
      <vt:lpstr> Faculties at Paderborn University</vt:lpstr>
      <vt:lpstr> The University 2016 in Numbers</vt:lpstr>
      <vt:lpstr>  University Town of Paderborn</vt:lpstr>
    </vt:vector>
  </TitlesOfParts>
  <Company>Claus Bruns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Claus Bruns</dc:creator>
  <cp:lastModifiedBy>Tasos Selalmazidis</cp:lastModifiedBy>
  <cp:revision>527</cp:revision>
  <dcterms:created xsi:type="dcterms:W3CDTF">2007-07-03T14:21:02Z</dcterms:created>
  <dcterms:modified xsi:type="dcterms:W3CDTF">2016-11-11T12:02:25Z</dcterms:modified>
</cp:coreProperties>
</file>