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3" r:id="rId2"/>
    <p:sldId id="259" r:id="rId3"/>
    <p:sldId id="358" r:id="rId4"/>
    <p:sldId id="334" r:id="rId5"/>
    <p:sldId id="335" r:id="rId6"/>
    <p:sldId id="324" r:id="rId7"/>
    <p:sldId id="359" r:id="rId8"/>
    <p:sldId id="364" r:id="rId9"/>
    <p:sldId id="325" r:id="rId10"/>
    <p:sldId id="360" r:id="rId11"/>
    <p:sldId id="356" r:id="rId12"/>
    <p:sldId id="357" r:id="rId13"/>
    <p:sldId id="340" r:id="rId14"/>
    <p:sldId id="316" r:id="rId15"/>
    <p:sldId id="330" r:id="rId16"/>
    <p:sldId id="361" r:id="rId17"/>
    <p:sldId id="363" r:id="rId18"/>
    <p:sldId id="362" r:id="rId19"/>
    <p:sldId id="355" r:id="rId20"/>
    <p:sldId id="283" r:id="rId21"/>
  </p:sldIdLst>
  <p:sldSz cx="9144000" cy="6858000" type="screen4x3"/>
  <p:notesSz cx="6858000" cy="9144000"/>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90000"/>
    <a:srgbClr val="4F81BD"/>
    <a:srgbClr val="3B75BC"/>
    <a:srgbClr val="FF5050"/>
    <a:srgbClr val="F8F8F8"/>
    <a:srgbClr val="FFFFCC"/>
    <a:srgbClr val="FFFF99"/>
    <a:srgbClr val="A7A9AE"/>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66487" autoAdjust="0"/>
  </p:normalViewPr>
  <p:slideViewPr>
    <p:cSldViewPr>
      <p:cViewPr varScale="1">
        <p:scale>
          <a:sx n="67" d="100"/>
          <a:sy n="67" d="100"/>
        </p:scale>
        <p:origin x="2054" y="53"/>
      </p:cViewPr>
      <p:guideLst>
        <p:guide orient="horz" pos="2160"/>
        <p:guide pos="2880"/>
      </p:guideLst>
    </p:cSldViewPr>
  </p:slideViewPr>
  <p:outlineViewPr>
    <p:cViewPr>
      <p:scale>
        <a:sx n="33" d="100"/>
        <a:sy n="33" d="100"/>
      </p:scale>
      <p:origin x="0" y="4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Sheet1!$A$2:$A$39</c:f>
              <c:strCache>
                <c:ptCount val="38"/>
                <c:pt idx="0">
                  <c:v>English Language and Literature</c:v>
                </c:pt>
                <c:pt idx="1">
                  <c:v>Rural and Surveying Engineering</c:v>
                </c:pt>
                <c:pt idx="2">
                  <c:v>Architecture</c:v>
                </c:pt>
                <c:pt idx="3">
                  <c:v>Biology</c:v>
                </c:pt>
                <c:pt idx="4">
                  <c:v>French Language and Literature</c:v>
                </c:pt>
                <c:pt idx="5">
                  <c:v>German Language and Literature</c:v>
                </c:pt>
                <c:pt idx="6">
                  <c:v>Geology</c:v>
                </c:pt>
                <c:pt idx="7">
                  <c:v>Agriculture</c:v>
                </c:pt>
                <c:pt idx="8">
                  <c:v>Forestry and Natural Environment</c:v>
                </c:pt>
                <c:pt idx="9">
                  <c:v>Journalism and Mass Communications</c:v>
                </c:pt>
                <c:pt idx="10">
                  <c:v>Physical Education and Sports Science</c:v>
                </c:pt>
                <c:pt idx="11">
                  <c:v>Physical Education and Sports Science in Serres</c:v>
                </c:pt>
                <c:pt idx="12">
                  <c:v>Early Childhood Education</c:v>
                </c:pt>
                <c:pt idx="13">
                  <c:v>Electrical and Computer Engineering</c:v>
                </c:pt>
                <c:pt idx="14">
                  <c:v>Drama</c:v>
                </c:pt>
                <c:pt idx="15">
                  <c:v>Theology</c:v>
                </c:pt>
                <c:pt idx="16">
                  <c:v>Medicine</c:v>
                </c:pt>
                <c:pt idx="17">
                  <c:v>History and Archaeology</c:v>
                </c:pt>
                <c:pt idx="18">
                  <c:v>Italian Language and Literature</c:v>
                </c:pt>
                <c:pt idx="19">
                  <c:v>Veterinary Medicine</c:v>
                </c:pt>
                <c:pt idx="20">
                  <c:v>Mathematics</c:v>
                </c:pt>
                <c:pt idx="21">
                  <c:v>Mechanical Engineering</c:v>
                </c:pt>
                <c:pt idx="22">
                  <c:v>Music Studies</c:v>
                </c:pt>
                <c:pt idx="23">
                  <c:v>Law</c:v>
                </c:pt>
                <c:pt idx="24">
                  <c:v>Dentistry</c:v>
                </c:pt>
                <c:pt idx="25">
                  <c:v>Economics</c:v>
                </c:pt>
                <c:pt idx="26">
                  <c:v>Primary Education</c:v>
                </c:pt>
                <c:pt idx="27">
                  <c:v>Informatics</c:v>
                </c:pt>
                <c:pt idx="28">
                  <c:v>Pastoral and Social Theology</c:v>
                </c:pt>
                <c:pt idx="29">
                  <c:v>Political Sciences</c:v>
                </c:pt>
                <c:pt idx="30">
                  <c:v>Civil Engineering</c:v>
                </c:pt>
                <c:pt idx="31">
                  <c:v>Pharmacy</c:v>
                </c:pt>
                <c:pt idx="32">
                  <c:v>Philology</c:v>
                </c:pt>
                <c:pt idx="33">
                  <c:v>Philosophy and Education</c:v>
                </c:pt>
                <c:pt idx="34">
                  <c:v>Physics</c:v>
                </c:pt>
                <c:pt idx="35">
                  <c:v>Chemistry</c:v>
                </c:pt>
                <c:pt idx="36">
                  <c:v>Chemical Engineering</c:v>
                </c:pt>
                <c:pt idx="37">
                  <c:v>Psychology</c:v>
                </c:pt>
              </c:strCache>
            </c:strRef>
          </c:cat>
          <c:val>
            <c:numRef>
              <c:f>Sheet1!$B$2:$B$39</c:f>
              <c:numCache>
                <c:formatCode>General</c:formatCode>
                <c:ptCount val="38"/>
                <c:pt idx="0">
                  <c:v>8</c:v>
                </c:pt>
                <c:pt idx="1">
                  <c:v>15</c:v>
                </c:pt>
                <c:pt idx="2">
                  <c:v>5</c:v>
                </c:pt>
                <c:pt idx="3">
                  <c:v>10</c:v>
                </c:pt>
                <c:pt idx="4">
                  <c:v>21</c:v>
                </c:pt>
                <c:pt idx="5">
                  <c:v>4</c:v>
                </c:pt>
                <c:pt idx="6">
                  <c:v>5</c:v>
                </c:pt>
                <c:pt idx="7">
                  <c:v>23</c:v>
                </c:pt>
                <c:pt idx="8">
                  <c:v>13</c:v>
                </c:pt>
                <c:pt idx="9">
                  <c:v>9</c:v>
                </c:pt>
                <c:pt idx="10">
                  <c:v>9</c:v>
                </c:pt>
                <c:pt idx="11">
                  <c:v>12</c:v>
                </c:pt>
                <c:pt idx="12">
                  <c:v>4</c:v>
                </c:pt>
                <c:pt idx="13">
                  <c:v>10</c:v>
                </c:pt>
                <c:pt idx="14">
                  <c:v>3</c:v>
                </c:pt>
                <c:pt idx="15">
                  <c:v>2</c:v>
                </c:pt>
                <c:pt idx="16">
                  <c:v>12</c:v>
                </c:pt>
                <c:pt idx="17">
                  <c:v>4</c:v>
                </c:pt>
                <c:pt idx="18">
                  <c:v>13</c:v>
                </c:pt>
                <c:pt idx="19">
                  <c:v>2</c:v>
                </c:pt>
                <c:pt idx="20">
                  <c:v>14</c:v>
                </c:pt>
                <c:pt idx="21">
                  <c:v>9</c:v>
                </c:pt>
                <c:pt idx="22">
                  <c:v>1</c:v>
                </c:pt>
                <c:pt idx="23">
                  <c:v>31</c:v>
                </c:pt>
                <c:pt idx="24">
                  <c:v>3</c:v>
                </c:pt>
                <c:pt idx="25">
                  <c:v>11</c:v>
                </c:pt>
                <c:pt idx="26">
                  <c:v>5</c:v>
                </c:pt>
                <c:pt idx="27">
                  <c:v>26</c:v>
                </c:pt>
                <c:pt idx="28">
                  <c:v>14</c:v>
                </c:pt>
                <c:pt idx="29">
                  <c:v>20</c:v>
                </c:pt>
                <c:pt idx="30">
                  <c:v>16</c:v>
                </c:pt>
                <c:pt idx="31">
                  <c:v>3</c:v>
                </c:pt>
                <c:pt idx="32">
                  <c:v>4</c:v>
                </c:pt>
                <c:pt idx="33">
                  <c:v>22</c:v>
                </c:pt>
                <c:pt idx="34">
                  <c:v>10</c:v>
                </c:pt>
                <c:pt idx="35">
                  <c:v>6</c:v>
                </c:pt>
                <c:pt idx="36">
                  <c:v>1</c:v>
                </c:pt>
                <c:pt idx="37">
                  <c:v>3</c:v>
                </c:pt>
              </c:numCache>
            </c:numRef>
          </c:val>
          <c:extLst>
            <c:ext xmlns:c16="http://schemas.microsoft.com/office/drawing/2014/chart" uri="{C3380CC4-5D6E-409C-BE32-E72D297353CC}">
              <c16:uniqueId val="{0000000A-5933-4690-B52E-BAA991EC1C31}"/>
            </c:ext>
          </c:extLst>
        </c:ser>
        <c:dLbls>
          <c:showLegendKey val="0"/>
          <c:showVal val="0"/>
          <c:showCatName val="0"/>
          <c:showSerName val="0"/>
          <c:showPercent val="0"/>
          <c:showBubbleSize val="0"/>
        </c:dLbls>
        <c:gapWidth val="100"/>
        <c:overlap val="-24"/>
        <c:axId val="86929792"/>
        <c:axId val="86931328"/>
      </c:barChart>
      <c:catAx>
        <c:axId val="86929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l-GR"/>
          </a:p>
        </c:txPr>
        <c:crossAx val="86931328"/>
        <c:crosses val="autoZero"/>
        <c:auto val="1"/>
        <c:lblAlgn val="ctr"/>
        <c:lblOffset val="100"/>
        <c:noMultiLvlLbl val="0"/>
      </c:catAx>
      <c:valAx>
        <c:axId val="8693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l-GR"/>
          </a:p>
        </c:txPr>
        <c:crossAx val="8692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4E15FB-D8F1-4295-A965-850D35938BAE}" type="doc">
      <dgm:prSet loTypeId="urn:microsoft.com/office/officeart/2005/8/layout/chevron2" loCatId="process" qsTypeId="urn:microsoft.com/office/officeart/2005/8/quickstyle/simple5" qsCatId="simple" csTypeId="urn:microsoft.com/office/officeart/2005/8/colors/accent2_2" csCatId="accent2" phldr="1"/>
      <dgm:spPr/>
      <dgm:t>
        <a:bodyPr/>
        <a:lstStyle/>
        <a:p>
          <a:endParaRPr lang="en-US"/>
        </a:p>
      </dgm:t>
    </dgm:pt>
    <dgm:pt modelId="{4C2CD0D9-73E3-45CD-B9A6-F48067CA2074}">
      <dgm:prSet/>
      <dgm:spPr>
        <a:solidFill>
          <a:schemeClr val="accent2">
            <a:lumMod val="50000"/>
          </a:schemeClr>
        </a:solidFill>
      </dgm:spPr>
      <dgm:t>
        <a:bodyPr/>
        <a:lstStyle/>
        <a:p>
          <a:pPr rtl="0"/>
          <a:r>
            <a:rPr lang="en-US" dirty="0" smtClean="0"/>
            <a:t>A+</a:t>
          </a:r>
          <a:endParaRPr lang="el-GR" dirty="0"/>
        </a:p>
      </dgm:t>
    </dgm:pt>
    <dgm:pt modelId="{678A74E9-97FA-4B7F-9C6E-A64870CD7A9A}" type="parTrans" cxnId="{37690486-45D7-432E-A6F5-E728859B6ECC}">
      <dgm:prSet/>
      <dgm:spPr/>
      <dgm:t>
        <a:bodyPr/>
        <a:lstStyle/>
        <a:p>
          <a:endParaRPr lang="en-US"/>
        </a:p>
      </dgm:t>
    </dgm:pt>
    <dgm:pt modelId="{A03F8173-09CB-48DA-99DA-46E2D88D165C}" type="sibTrans" cxnId="{37690486-45D7-432E-A6F5-E728859B6ECC}">
      <dgm:prSet/>
      <dgm:spPr/>
      <dgm:t>
        <a:bodyPr/>
        <a:lstStyle/>
        <a:p>
          <a:endParaRPr lang="en-US"/>
        </a:p>
      </dgm:t>
    </dgm:pt>
    <dgm:pt modelId="{E4D2918B-6218-4439-8BD1-3421EF58F74F}">
      <dgm:prSet/>
      <dgm:spPr>
        <a:solidFill>
          <a:schemeClr val="accent2">
            <a:lumMod val="75000"/>
          </a:schemeClr>
        </a:solidFill>
      </dgm:spPr>
      <dgm:t>
        <a:bodyPr/>
        <a:lstStyle/>
        <a:p>
          <a:pPr rtl="0"/>
          <a:r>
            <a:rPr lang="en-US" dirty="0" smtClean="0"/>
            <a:t>A</a:t>
          </a:r>
          <a:endParaRPr lang="el-GR" dirty="0"/>
        </a:p>
      </dgm:t>
    </dgm:pt>
    <dgm:pt modelId="{5C8A1AED-477E-4C52-88A9-D59A8F8C841F}" type="parTrans" cxnId="{CFD729A9-702A-4F96-8B2D-0EA75AC82DB4}">
      <dgm:prSet/>
      <dgm:spPr/>
      <dgm:t>
        <a:bodyPr/>
        <a:lstStyle/>
        <a:p>
          <a:endParaRPr lang="en-US"/>
        </a:p>
      </dgm:t>
    </dgm:pt>
    <dgm:pt modelId="{23CD26E8-48CD-44FE-AB3B-6904E1150ADD}" type="sibTrans" cxnId="{CFD729A9-702A-4F96-8B2D-0EA75AC82DB4}">
      <dgm:prSet/>
      <dgm:spPr/>
      <dgm:t>
        <a:bodyPr/>
        <a:lstStyle/>
        <a:p>
          <a:endParaRPr lang="en-US"/>
        </a:p>
      </dgm:t>
    </dgm:pt>
    <dgm:pt modelId="{020D60B8-18E1-47C5-A7BF-2B1B0748C3C8}">
      <dgm:prSet/>
      <dgm:spPr>
        <a:solidFill>
          <a:schemeClr val="accent2">
            <a:lumMod val="60000"/>
            <a:lumOff val="40000"/>
          </a:schemeClr>
        </a:solidFill>
      </dgm:spPr>
      <dgm:t>
        <a:bodyPr/>
        <a:lstStyle/>
        <a:p>
          <a:pPr rtl="0"/>
          <a:r>
            <a:rPr lang="en-US" dirty="0" smtClean="0"/>
            <a:t>A-</a:t>
          </a:r>
          <a:endParaRPr lang="el-GR" dirty="0"/>
        </a:p>
      </dgm:t>
    </dgm:pt>
    <dgm:pt modelId="{D134CFDC-282C-482A-AF7E-8F4BC7F596D6}" type="parTrans" cxnId="{B1573972-E8AA-4AED-936C-828DAE5AFB12}">
      <dgm:prSet/>
      <dgm:spPr/>
      <dgm:t>
        <a:bodyPr/>
        <a:lstStyle/>
        <a:p>
          <a:endParaRPr lang="en-US"/>
        </a:p>
      </dgm:t>
    </dgm:pt>
    <dgm:pt modelId="{F508BFD5-E1DC-4751-918F-E860CF85E7B5}" type="sibTrans" cxnId="{B1573972-E8AA-4AED-936C-828DAE5AFB12}">
      <dgm:prSet/>
      <dgm:spPr/>
      <dgm:t>
        <a:bodyPr/>
        <a:lstStyle/>
        <a:p>
          <a:endParaRPr lang="en-US"/>
        </a:p>
      </dgm:t>
    </dgm:pt>
    <dgm:pt modelId="{A1235F10-057B-4BDB-B39E-7C363141DD70}">
      <dgm:prSet/>
      <dgm:spPr/>
      <dgm:t>
        <a:bodyPr/>
        <a:lstStyle/>
        <a:p>
          <a:r>
            <a:rPr lang="en-US" dirty="0" smtClean="0"/>
            <a:t>presentations, synchronized video lectures</a:t>
          </a:r>
          <a:endParaRPr lang="en-US" dirty="0"/>
        </a:p>
      </dgm:t>
    </dgm:pt>
    <dgm:pt modelId="{91746199-7E70-42F6-B618-05E65B35329E}" type="parTrans" cxnId="{CE204EB1-467C-4FBD-8EC6-0439117C3D01}">
      <dgm:prSet/>
      <dgm:spPr/>
    </dgm:pt>
    <dgm:pt modelId="{F2207238-D370-4B63-BEA1-1D385BF1AAF4}" type="sibTrans" cxnId="{CE204EB1-467C-4FBD-8EC6-0439117C3D01}">
      <dgm:prSet/>
      <dgm:spPr/>
    </dgm:pt>
    <dgm:pt modelId="{587ED164-0F56-47B5-BBE2-8B3861EDD989}">
      <dgm:prSet/>
      <dgm:spPr/>
      <dgm:t>
        <a:bodyPr/>
        <a:lstStyle/>
        <a:p>
          <a:r>
            <a:rPr lang="en-US" dirty="0" smtClean="0"/>
            <a:t>presentations, podcasts</a:t>
          </a:r>
          <a:endParaRPr lang="en-US" dirty="0"/>
        </a:p>
      </dgm:t>
    </dgm:pt>
    <dgm:pt modelId="{5F8E585D-F7D7-42E7-AE65-91272F9106D2}" type="parTrans" cxnId="{144E6373-A435-4E68-8AD2-EBCCAF73DA03}">
      <dgm:prSet/>
      <dgm:spPr/>
    </dgm:pt>
    <dgm:pt modelId="{940BD230-EF3B-44D7-966C-EF3EF68D00BF}" type="sibTrans" cxnId="{144E6373-A435-4E68-8AD2-EBCCAF73DA03}">
      <dgm:prSet/>
      <dgm:spPr/>
    </dgm:pt>
    <dgm:pt modelId="{C31E1077-1DF9-4B81-B06C-8BCECACEFDC2}">
      <dgm:prSet/>
      <dgm:spPr/>
      <dgm:t>
        <a:bodyPr/>
        <a:lstStyle/>
        <a:p>
          <a:r>
            <a:rPr lang="en-US" dirty="0" smtClean="0"/>
            <a:t>presentations</a:t>
          </a:r>
          <a:endParaRPr lang="en-US" dirty="0"/>
        </a:p>
      </dgm:t>
    </dgm:pt>
    <dgm:pt modelId="{642C35AE-F04B-4CD4-8A76-3B27A6B84F43}" type="parTrans" cxnId="{8AA0B913-5A22-4FE9-B63C-C0A59D59F6E2}">
      <dgm:prSet/>
      <dgm:spPr/>
    </dgm:pt>
    <dgm:pt modelId="{447F3E67-557A-4732-8E5C-2C1649710EB8}" type="sibTrans" cxnId="{8AA0B913-5A22-4FE9-B63C-C0A59D59F6E2}">
      <dgm:prSet/>
      <dgm:spPr/>
    </dgm:pt>
    <dgm:pt modelId="{91DDB6D6-A0E6-49AB-BEB3-41E726D39642}" type="pres">
      <dgm:prSet presAssocID="{494E15FB-D8F1-4295-A965-850D35938BAE}" presName="linearFlow" presStyleCnt="0">
        <dgm:presLayoutVars>
          <dgm:dir/>
          <dgm:animLvl val="lvl"/>
          <dgm:resizeHandles val="exact"/>
        </dgm:presLayoutVars>
      </dgm:prSet>
      <dgm:spPr/>
      <dgm:t>
        <a:bodyPr/>
        <a:lstStyle/>
        <a:p>
          <a:endParaRPr lang="en-US"/>
        </a:p>
      </dgm:t>
    </dgm:pt>
    <dgm:pt modelId="{0056B904-CD5F-487F-A4AB-AF15F5C3A630}" type="pres">
      <dgm:prSet presAssocID="{4C2CD0D9-73E3-45CD-B9A6-F48067CA2074}" presName="composite" presStyleCnt="0"/>
      <dgm:spPr/>
    </dgm:pt>
    <dgm:pt modelId="{3588E269-7C5A-4C52-B01D-1CFF247F1855}" type="pres">
      <dgm:prSet presAssocID="{4C2CD0D9-73E3-45CD-B9A6-F48067CA2074}" presName="parentText" presStyleLbl="alignNode1" presStyleIdx="0" presStyleCnt="3">
        <dgm:presLayoutVars>
          <dgm:chMax val="1"/>
          <dgm:bulletEnabled val="1"/>
        </dgm:presLayoutVars>
      </dgm:prSet>
      <dgm:spPr/>
      <dgm:t>
        <a:bodyPr/>
        <a:lstStyle/>
        <a:p>
          <a:endParaRPr lang="en-US"/>
        </a:p>
      </dgm:t>
    </dgm:pt>
    <dgm:pt modelId="{2F68A23B-6166-4693-855E-4FEC900AF32A}" type="pres">
      <dgm:prSet presAssocID="{4C2CD0D9-73E3-45CD-B9A6-F48067CA2074}" presName="descendantText" presStyleLbl="alignAcc1" presStyleIdx="0" presStyleCnt="3">
        <dgm:presLayoutVars>
          <dgm:bulletEnabled val="1"/>
        </dgm:presLayoutVars>
      </dgm:prSet>
      <dgm:spPr/>
      <dgm:t>
        <a:bodyPr/>
        <a:lstStyle/>
        <a:p>
          <a:endParaRPr lang="en-US"/>
        </a:p>
      </dgm:t>
    </dgm:pt>
    <dgm:pt modelId="{F3143953-FF5C-455E-8ADE-B03B2C997D80}" type="pres">
      <dgm:prSet presAssocID="{A03F8173-09CB-48DA-99DA-46E2D88D165C}" presName="sp" presStyleCnt="0"/>
      <dgm:spPr/>
    </dgm:pt>
    <dgm:pt modelId="{05F6D786-4584-4C22-A0E3-03CD2EE07202}" type="pres">
      <dgm:prSet presAssocID="{E4D2918B-6218-4439-8BD1-3421EF58F74F}" presName="composite" presStyleCnt="0"/>
      <dgm:spPr/>
    </dgm:pt>
    <dgm:pt modelId="{2E47EBE5-A6D4-43BD-BBEC-C7F41DB0376A}" type="pres">
      <dgm:prSet presAssocID="{E4D2918B-6218-4439-8BD1-3421EF58F74F}" presName="parentText" presStyleLbl="alignNode1" presStyleIdx="1" presStyleCnt="3">
        <dgm:presLayoutVars>
          <dgm:chMax val="1"/>
          <dgm:bulletEnabled val="1"/>
        </dgm:presLayoutVars>
      </dgm:prSet>
      <dgm:spPr/>
      <dgm:t>
        <a:bodyPr/>
        <a:lstStyle/>
        <a:p>
          <a:endParaRPr lang="en-US"/>
        </a:p>
      </dgm:t>
    </dgm:pt>
    <dgm:pt modelId="{2A3F231A-D5A5-44E4-8ADB-4FDA3D66D7EB}" type="pres">
      <dgm:prSet presAssocID="{E4D2918B-6218-4439-8BD1-3421EF58F74F}" presName="descendantText" presStyleLbl="alignAcc1" presStyleIdx="1" presStyleCnt="3">
        <dgm:presLayoutVars>
          <dgm:bulletEnabled val="1"/>
        </dgm:presLayoutVars>
      </dgm:prSet>
      <dgm:spPr/>
      <dgm:t>
        <a:bodyPr/>
        <a:lstStyle/>
        <a:p>
          <a:endParaRPr lang="en-US"/>
        </a:p>
      </dgm:t>
    </dgm:pt>
    <dgm:pt modelId="{749A9320-AB96-495E-81B6-C4E8746717AD}" type="pres">
      <dgm:prSet presAssocID="{23CD26E8-48CD-44FE-AB3B-6904E1150ADD}" presName="sp" presStyleCnt="0"/>
      <dgm:spPr/>
    </dgm:pt>
    <dgm:pt modelId="{5FBF649B-D11B-42E7-A951-321C1272F006}" type="pres">
      <dgm:prSet presAssocID="{020D60B8-18E1-47C5-A7BF-2B1B0748C3C8}" presName="composite" presStyleCnt="0"/>
      <dgm:spPr/>
    </dgm:pt>
    <dgm:pt modelId="{87FE355A-82E5-430C-B967-5D24097A3A23}" type="pres">
      <dgm:prSet presAssocID="{020D60B8-18E1-47C5-A7BF-2B1B0748C3C8}" presName="parentText" presStyleLbl="alignNode1" presStyleIdx="2" presStyleCnt="3">
        <dgm:presLayoutVars>
          <dgm:chMax val="1"/>
          <dgm:bulletEnabled val="1"/>
        </dgm:presLayoutVars>
      </dgm:prSet>
      <dgm:spPr/>
      <dgm:t>
        <a:bodyPr/>
        <a:lstStyle/>
        <a:p>
          <a:endParaRPr lang="en-US"/>
        </a:p>
      </dgm:t>
    </dgm:pt>
    <dgm:pt modelId="{7CF8789E-99D5-4912-B748-ADA608ED80E6}" type="pres">
      <dgm:prSet presAssocID="{020D60B8-18E1-47C5-A7BF-2B1B0748C3C8}" presName="descendantText" presStyleLbl="alignAcc1" presStyleIdx="2" presStyleCnt="3">
        <dgm:presLayoutVars>
          <dgm:bulletEnabled val="1"/>
        </dgm:presLayoutVars>
      </dgm:prSet>
      <dgm:spPr/>
      <dgm:t>
        <a:bodyPr/>
        <a:lstStyle/>
        <a:p>
          <a:endParaRPr lang="en-US"/>
        </a:p>
      </dgm:t>
    </dgm:pt>
  </dgm:ptLst>
  <dgm:cxnLst>
    <dgm:cxn modelId="{8AA0B913-5A22-4FE9-B63C-C0A59D59F6E2}" srcId="{020D60B8-18E1-47C5-A7BF-2B1B0748C3C8}" destId="{C31E1077-1DF9-4B81-B06C-8BCECACEFDC2}" srcOrd="0" destOrd="0" parTransId="{642C35AE-F04B-4CD4-8A76-3B27A6B84F43}" sibTransId="{447F3E67-557A-4732-8E5C-2C1649710EB8}"/>
    <dgm:cxn modelId="{CE204EB1-467C-4FBD-8EC6-0439117C3D01}" srcId="{4C2CD0D9-73E3-45CD-B9A6-F48067CA2074}" destId="{A1235F10-057B-4BDB-B39E-7C363141DD70}" srcOrd="0" destOrd="0" parTransId="{91746199-7E70-42F6-B618-05E65B35329E}" sibTransId="{F2207238-D370-4B63-BEA1-1D385BF1AAF4}"/>
    <dgm:cxn modelId="{B1573972-E8AA-4AED-936C-828DAE5AFB12}" srcId="{494E15FB-D8F1-4295-A965-850D35938BAE}" destId="{020D60B8-18E1-47C5-A7BF-2B1B0748C3C8}" srcOrd="2" destOrd="0" parTransId="{D134CFDC-282C-482A-AF7E-8F4BC7F596D6}" sibTransId="{F508BFD5-E1DC-4751-918F-E860CF85E7B5}"/>
    <dgm:cxn modelId="{CEAF02E6-0300-480F-B757-1EA4C9C1E46F}" type="presOf" srcId="{4C2CD0D9-73E3-45CD-B9A6-F48067CA2074}" destId="{3588E269-7C5A-4C52-B01D-1CFF247F1855}" srcOrd="0" destOrd="0" presId="urn:microsoft.com/office/officeart/2005/8/layout/chevron2"/>
    <dgm:cxn modelId="{B7A5C22F-A1CE-41FC-8EA7-E5932BDCB1BF}" type="presOf" srcId="{020D60B8-18E1-47C5-A7BF-2B1B0748C3C8}" destId="{87FE355A-82E5-430C-B967-5D24097A3A23}" srcOrd="0" destOrd="0" presId="urn:microsoft.com/office/officeart/2005/8/layout/chevron2"/>
    <dgm:cxn modelId="{37690486-45D7-432E-A6F5-E728859B6ECC}" srcId="{494E15FB-D8F1-4295-A965-850D35938BAE}" destId="{4C2CD0D9-73E3-45CD-B9A6-F48067CA2074}" srcOrd="0" destOrd="0" parTransId="{678A74E9-97FA-4B7F-9C6E-A64870CD7A9A}" sibTransId="{A03F8173-09CB-48DA-99DA-46E2D88D165C}"/>
    <dgm:cxn modelId="{CFD729A9-702A-4F96-8B2D-0EA75AC82DB4}" srcId="{494E15FB-D8F1-4295-A965-850D35938BAE}" destId="{E4D2918B-6218-4439-8BD1-3421EF58F74F}" srcOrd="1" destOrd="0" parTransId="{5C8A1AED-477E-4C52-88A9-D59A8F8C841F}" sibTransId="{23CD26E8-48CD-44FE-AB3B-6904E1150ADD}"/>
    <dgm:cxn modelId="{BC7DA442-9E9D-4E16-8490-E35EC7DC9DAB}" type="presOf" srcId="{494E15FB-D8F1-4295-A965-850D35938BAE}" destId="{91DDB6D6-A0E6-49AB-BEB3-41E726D39642}" srcOrd="0" destOrd="0" presId="urn:microsoft.com/office/officeart/2005/8/layout/chevron2"/>
    <dgm:cxn modelId="{144E6373-A435-4E68-8AD2-EBCCAF73DA03}" srcId="{E4D2918B-6218-4439-8BD1-3421EF58F74F}" destId="{587ED164-0F56-47B5-BBE2-8B3861EDD989}" srcOrd="0" destOrd="0" parTransId="{5F8E585D-F7D7-42E7-AE65-91272F9106D2}" sibTransId="{940BD230-EF3B-44D7-966C-EF3EF68D00BF}"/>
    <dgm:cxn modelId="{00F04747-D827-48C2-BF2D-7268E20727C8}" type="presOf" srcId="{E4D2918B-6218-4439-8BD1-3421EF58F74F}" destId="{2E47EBE5-A6D4-43BD-BBEC-C7F41DB0376A}" srcOrd="0" destOrd="0" presId="urn:microsoft.com/office/officeart/2005/8/layout/chevron2"/>
    <dgm:cxn modelId="{673C4F57-5214-491B-872A-CBDE6343A3B1}" type="presOf" srcId="{A1235F10-057B-4BDB-B39E-7C363141DD70}" destId="{2F68A23B-6166-4693-855E-4FEC900AF32A}" srcOrd="0" destOrd="0" presId="urn:microsoft.com/office/officeart/2005/8/layout/chevron2"/>
    <dgm:cxn modelId="{ECD6FE48-A3F3-40FE-97BD-8CB0A32336C0}" type="presOf" srcId="{C31E1077-1DF9-4B81-B06C-8BCECACEFDC2}" destId="{7CF8789E-99D5-4912-B748-ADA608ED80E6}" srcOrd="0" destOrd="0" presId="urn:microsoft.com/office/officeart/2005/8/layout/chevron2"/>
    <dgm:cxn modelId="{3D5978F0-84E7-4772-B82D-12CD56B6A39D}" type="presOf" srcId="{587ED164-0F56-47B5-BBE2-8B3861EDD989}" destId="{2A3F231A-D5A5-44E4-8ADB-4FDA3D66D7EB}" srcOrd="0" destOrd="0" presId="urn:microsoft.com/office/officeart/2005/8/layout/chevron2"/>
    <dgm:cxn modelId="{D3FD2F1B-4196-4067-9ABD-DF091F439818}" type="presParOf" srcId="{91DDB6D6-A0E6-49AB-BEB3-41E726D39642}" destId="{0056B904-CD5F-487F-A4AB-AF15F5C3A630}" srcOrd="0" destOrd="0" presId="urn:microsoft.com/office/officeart/2005/8/layout/chevron2"/>
    <dgm:cxn modelId="{3A295FFC-E1E4-479D-B689-A1F45A2A686F}" type="presParOf" srcId="{0056B904-CD5F-487F-A4AB-AF15F5C3A630}" destId="{3588E269-7C5A-4C52-B01D-1CFF247F1855}" srcOrd="0" destOrd="0" presId="urn:microsoft.com/office/officeart/2005/8/layout/chevron2"/>
    <dgm:cxn modelId="{E3963E5D-449C-4239-9BD3-2B47121324EB}" type="presParOf" srcId="{0056B904-CD5F-487F-A4AB-AF15F5C3A630}" destId="{2F68A23B-6166-4693-855E-4FEC900AF32A}" srcOrd="1" destOrd="0" presId="urn:microsoft.com/office/officeart/2005/8/layout/chevron2"/>
    <dgm:cxn modelId="{7C7A8908-005F-404E-9013-C310454C4F70}" type="presParOf" srcId="{91DDB6D6-A0E6-49AB-BEB3-41E726D39642}" destId="{F3143953-FF5C-455E-8ADE-B03B2C997D80}" srcOrd="1" destOrd="0" presId="urn:microsoft.com/office/officeart/2005/8/layout/chevron2"/>
    <dgm:cxn modelId="{B6580CF6-F83A-4943-8BA8-1052CBE325E7}" type="presParOf" srcId="{91DDB6D6-A0E6-49AB-BEB3-41E726D39642}" destId="{05F6D786-4584-4C22-A0E3-03CD2EE07202}" srcOrd="2" destOrd="0" presId="urn:microsoft.com/office/officeart/2005/8/layout/chevron2"/>
    <dgm:cxn modelId="{9DDCDADC-C3C5-4BE6-8A2A-0FAA1265B749}" type="presParOf" srcId="{05F6D786-4584-4C22-A0E3-03CD2EE07202}" destId="{2E47EBE5-A6D4-43BD-BBEC-C7F41DB0376A}" srcOrd="0" destOrd="0" presId="urn:microsoft.com/office/officeart/2005/8/layout/chevron2"/>
    <dgm:cxn modelId="{A4021F04-04D8-48CA-A976-0A8A800F3215}" type="presParOf" srcId="{05F6D786-4584-4C22-A0E3-03CD2EE07202}" destId="{2A3F231A-D5A5-44E4-8ADB-4FDA3D66D7EB}" srcOrd="1" destOrd="0" presId="urn:microsoft.com/office/officeart/2005/8/layout/chevron2"/>
    <dgm:cxn modelId="{6C3BAF5D-05E1-43EC-9FC8-FECEA6473A40}" type="presParOf" srcId="{91DDB6D6-A0E6-49AB-BEB3-41E726D39642}" destId="{749A9320-AB96-495E-81B6-C4E8746717AD}" srcOrd="3" destOrd="0" presId="urn:microsoft.com/office/officeart/2005/8/layout/chevron2"/>
    <dgm:cxn modelId="{7C80DDA8-7DE1-47D8-AF2F-4052C3AF3719}" type="presParOf" srcId="{91DDB6D6-A0E6-49AB-BEB3-41E726D39642}" destId="{5FBF649B-D11B-42E7-A951-321C1272F006}" srcOrd="4" destOrd="0" presId="urn:microsoft.com/office/officeart/2005/8/layout/chevron2"/>
    <dgm:cxn modelId="{28D7F47A-C097-4621-BDB5-D280E3CB84C4}" type="presParOf" srcId="{5FBF649B-D11B-42E7-A951-321C1272F006}" destId="{87FE355A-82E5-430C-B967-5D24097A3A23}" srcOrd="0" destOrd="0" presId="urn:microsoft.com/office/officeart/2005/8/layout/chevron2"/>
    <dgm:cxn modelId="{C8F21ACF-A026-486A-BAD5-77EE1310B02B}" type="presParOf" srcId="{5FBF649B-D11B-42E7-A951-321C1272F006}" destId="{7CF8789E-99D5-4912-B748-ADA608ED80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8E269-7C5A-4C52-B01D-1CFF247F1855}">
      <dsp:nvSpPr>
        <dsp:cNvPr id="0" name=""/>
        <dsp:cNvSpPr/>
      </dsp:nvSpPr>
      <dsp:spPr>
        <a:xfrm rot="5400000">
          <a:off x="-257362" y="257431"/>
          <a:ext cx="1715749" cy="1201024"/>
        </a:xfrm>
        <a:prstGeom prst="chevron">
          <a:avLst/>
        </a:prstGeom>
        <a:solidFill>
          <a:schemeClr val="accent2">
            <a:lumMod val="5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t>A+</a:t>
          </a:r>
          <a:endParaRPr lang="el-GR" sz="3300" kern="1200" dirty="0"/>
        </a:p>
      </dsp:txBody>
      <dsp:txXfrm rot="-5400000">
        <a:off x="1" y="600580"/>
        <a:ext cx="1201024" cy="514725"/>
      </dsp:txXfrm>
    </dsp:sp>
    <dsp:sp modelId="{2F68A23B-6166-4693-855E-4FEC900AF32A}">
      <dsp:nvSpPr>
        <dsp:cNvPr id="0" name=""/>
        <dsp:cNvSpPr/>
      </dsp:nvSpPr>
      <dsp:spPr>
        <a:xfrm rot="5400000">
          <a:off x="4157693" y="-2956599"/>
          <a:ext cx="1115236" cy="70285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presentations, synchronized video lectures</a:t>
          </a:r>
          <a:endParaRPr lang="en-US" sz="3400" kern="1200" dirty="0"/>
        </a:p>
      </dsp:txBody>
      <dsp:txXfrm rot="-5400000">
        <a:off x="1201024" y="54511"/>
        <a:ext cx="6974134" cy="1006354"/>
      </dsp:txXfrm>
    </dsp:sp>
    <dsp:sp modelId="{2E47EBE5-A6D4-43BD-BBEC-C7F41DB0376A}">
      <dsp:nvSpPr>
        <dsp:cNvPr id="0" name=""/>
        <dsp:cNvSpPr/>
      </dsp:nvSpPr>
      <dsp:spPr>
        <a:xfrm rot="5400000">
          <a:off x="-257362" y="1780147"/>
          <a:ext cx="1715749" cy="1201024"/>
        </a:xfrm>
        <a:prstGeom prst="chevron">
          <a:avLst/>
        </a:prstGeom>
        <a:solidFill>
          <a:schemeClr val="accent2">
            <a:lumMod val="75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t>A</a:t>
          </a:r>
          <a:endParaRPr lang="el-GR" sz="3300" kern="1200" dirty="0"/>
        </a:p>
      </dsp:txBody>
      <dsp:txXfrm rot="-5400000">
        <a:off x="1" y="2123296"/>
        <a:ext cx="1201024" cy="514725"/>
      </dsp:txXfrm>
    </dsp:sp>
    <dsp:sp modelId="{2A3F231A-D5A5-44E4-8ADB-4FDA3D66D7EB}">
      <dsp:nvSpPr>
        <dsp:cNvPr id="0" name=""/>
        <dsp:cNvSpPr/>
      </dsp:nvSpPr>
      <dsp:spPr>
        <a:xfrm rot="5400000">
          <a:off x="4157693" y="-1433883"/>
          <a:ext cx="1115236" cy="70285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presentations, podcasts</a:t>
          </a:r>
          <a:endParaRPr lang="en-US" sz="3400" kern="1200" dirty="0"/>
        </a:p>
      </dsp:txBody>
      <dsp:txXfrm rot="-5400000">
        <a:off x="1201024" y="1577227"/>
        <a:ext cx="6974134" cy="1006354"/>
      </dsp:txXfrm>
    </dsp:sp>
    <dsp:sp modelId="{87FE355A-82E5-430C-B967-5D24097A3A23}">
      <dsp:nvSpPr>
        <dsp:cNvPr id="0" name=""/>
        <dsp:cNvSpPr/>
      </dsp:nvSpPr>
      <dsp:spPr>
        <a:xfrm rot="5400000">
          <a:off x="-257362" y="3302863"/>
          <a:ext cx="1715749" cy="1201024"/>
        </a:xfrm>
        <a:prstGeom prst="chevron">
          <a:avLst/>
        </a:prstGeom>
        <a:solidFill>
          <a:schemeClr val="accent2">
            <a:lumMod val="60000"/>
            <a:lumOff val="4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t>A-</a:t>
          </a:r>
          <a:endParaRPr lang="el-GR" sz="3300" kern="1200" dirty="0"/>
        </a:p>
      </dsp:txBody>
      <dsp:txXfrm rot="-5400000">
        <a:off x="1" y="3646012"/>
        <a:ext cx="1201024" cy="514725"/>
      </dsp:txXfrm>
    </dsp:sp>
    <dsp:sp modelId="{7CF8789E-99D5-4912-B748-ADA608ED80E6}">
      <dsp:nvSpPr>
        <dsp:cNvPr id="0" name=""/>
        <dsp:cNvSpPr/>
      </dsp:nvSpPr>
      <dsp:spPr>
        <a:xfrm rot="5400000">
          <a:off x="4157693" y="88832"/>
          <a:ext cx="1115236" cy="70285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presentations</a:t>
          </a:r>
          <a:endParaRPr lang="en-US" sz="3400" kern="1200" dirty="0"/>
        </a:p>
      </dsp:txBody>
      <dsp:txXfrm rot="-5400000">
        <a:off x="1201024" y="3099943"/>
        <a:ext cx="6974134" cy="10063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W:\Opencourses\Brochures\auth_logo_color.jpg"/>
          <p:cNvPicPr>
            <a:picLocks noChangeAspect="1" noChangeArrowheads="1"/>
          </p:cNvPicPr>
          <p:nvPr/>
        </p:nvPicPr>
        <p:blipFill>
          <a:blip r:embed="rId2" cstate="print"/>
          <a:srcRect/>
          <a:stretch>
            <a:fillRect/>
          </a:stretch>
        </p:blipFill>
        <p:spPr bwMode="auto">
          <a:xfrm>
            <a:off x="175589" y="59567"/>
            <a:ext cx="644185" cy="645495"/>
          </a:xfrm>
          <a:prstGeom prst="rect">
            <a:avLst/>
          </a:prstGeom>
          <a:noFill/>
          <a:ln w="9525">
            <a:noFill/>
            <a:miter lim="800000"/>
            <a:headEnd/>
            <a:tailEnd/>
          </a:ln>
        </p:spPr>
      </p:pic>
      <p:cxnSp>
        <p:nvCxnSpPr>
          <p:cNvPr id="7" name="Straight Connector 10"/>
          <p:cNvCxnSpPr/>
          <p:nvPr/>
        </p:nvCxnSpPr>
        <p:spPr>
          <a:xfrm>
            <a:off x="0" y="782428"/>
            <a:ext cx="6858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807119" y="-9660"/>
            <a:ext cx="1781674" cy="749678"/>
          </a:xfrm>
          <a:prstGeom prst="rect">
            <a:avLst/>
          </a:prstGeom>
        </p:spPr>
        <p:txBody>
          <a:bodyPr anchor="ctr"/>
          <a:lstStyle/>
          <a:p>
            <a:pPr fontAlgn="auto">
              <a:spcBef>
                <a:spcPts val="0"/>
              </a:spcBef>
              <a:spcAft>
                <a:spcPts val="0"/>
              </a:spcAft>
              <a:defRPr/>
            </a:pPr>
            <a:r>
              <a:rPr lang="el-GR" sz="1600" b="1" dirty="0">
                <a:latin typeface="Century Gothic" pitchFamily="34" charset="0"/>
              </a:rPr>
              <a:t>ΑΡΙΣΤΟΤΕΛΕΙΟ</a:t>
            </a:r>
          </a:p>
          <a:p>
            <a:pPr fontAlgn="auto">
              <a:spcBef>
                <a:spcPts val="0"/>
              </a:spcBef>
              <a:spcAft>
                <a:spcPts val="0"/>
              </a:spcAft>
              <a:defRPr/>
            </a:pPr>
            <a:r>
              <a:rPr lang="el-GR" sz="1600" b="1" dirty="0">
                <a:latin typeface="Century Gothic" pitchFamily="34" charset="0"/>
              </a:rPr>
              <a:t>ΠΑΝΕΠΙΣΤΗΜΙΟ</a:t>
            </a:r>
          </a:p>
          <a:p>
            <a:pPr fontAlgn="auto">
              <a:spcBef>
                <a:spcPts val="0"/>
              </a:spcBef>
              <a:spcAft>
                <a:spcPts val="0"/>
              </a:spcAft>
              <a:defRPr/>
            </a:pPr>
            <a:r>
              <a:rPr lang="el-GR" sz="1600" b="1" dirty="0">
                <a:latin typeface="Century Gothic" pitchFamily="34" charset="0"/>
              </a:rPr>
              <a:t>ΘΕΣΣΑΛΟΝΙΚΗΣ</a:t>
            </a:r>
          </a:p>
        </p:txBody>
      </p:sp>
      <p:pic>
        <p:nvPicPr>
          <p:cNvPr id="9"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5791623" y="29952"/>
            <a:ext cx="887930" cy="644400"/>
          </a:xfrm>
          <a:prstGeom prst="rect">
            <a:avLst/>
          </a:prstGeom>
          <a:noFill/>
          <a:ln w="9525">
            <a:noFill/>
            <a:miter lim="800000"/>
            <a:headEnd/>
            <a:tailEnd/>
          </a:ln>
        </p:spPr>
      </p:pic>
      <p:sp>
        <p:nvSpPr>
          <p:cNvPr id="10" name="7 - Ορθογώνιο"/>
          <p:cNvSpPr/>
          <p:nvPr/>
        </p:nvSpPr>
        <p:spPr>
          <a:xfrm>
            <a:off x="4047845" y="-48573"/>
            <a:ext cx="1685411" cy="861774"/>
          </a:xfrm>
          <a:prstGeom prst="rect">
            <a:avLst/>
          </a:prstGeom>
        </p:spPr>
        <p:txBody>
          <a:bodyPr wrap="square">
            <a:spAutoFit/>
          </a:bodyPr>
          <a:lstStyle/>
          <a:p>
            <a:pPr algn="r"/>
            <a:r>
              <a:rPr lang="el-GR" sz="1600" b="1" dirty="0" smtClean="0">
                <a:latin typeface="Century Gothic" pitchFamily="34" charset="0"/>
              </a:rPr>
              <a:t>ΑΝΟΙΧΤΑ</a:t>
            </a:r>
          </a:p>
          <a:p>
            <a:pPr algn="r"/>
            <a:r>
              <a:rPr lang="el-GR" sz="1600" b="1" dirty="0" smtClean="0">
                <a:latin typeface="Century Gothic" pitchFamily="34" charset="0"/>
              </a:rPr>
              <a:t>ΑΚΑΔΗΜΑΙΚΑ</a:t>
            </a:r>
          </a:p>
          <a:p>
            <a:pPr algn="r"/>
            <a:r>
              <a:rPr lang="el-GR" sz="1600" b="1" dirty="0" smtClean="0">
                <a:latin typeface="Century Gothic" pitchFamily="34" charset="0"/>
              </a:rPr>
              <a:t>ΜΑΘΗΜΑΤΑ</a:t>
            </a:r>
            <a:endParaRPr lang="el-GR" sz="1600" b="1" dirty="0">
              <a:latin typeface="Century Gothic" pitchFamily="34" charset="0"/>
            </a:endParaRPr>
          </a:p>
        </p:txBody>
      </p:sp>
    </p:spTree>
    <p:extLst>
      <p:ext uri="{BB962C8B-B14F-4D97-AF65-F5344CB8AC3E}">
        <p14:creationId xmlns:p14="http://schemas.microsoft.com/office/powerpoint/2010/main" val="122748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F02CF3-82C0-4161-A32F-2C3A387ACBBD}" type="datetimeFigureOut">
              <a:rPr lang="el-GR"/>
              <a:pPr>
                <a:defRPr/>
              </a:pPr>
              <a:t>10/10/2017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FE152E-94E2-4987-8DBE-C83F77B1FC83}" type="slidenum">
              <a:rPr lang="el-GR"/>
              <a:pPr>
                <a:defRPr/>
              </a:pPr>
              <a:t>‹#›</a:t>
            </a:fld>
            <a:endParaRPr lang="el-GR"/>
          </a:p>
        </p:txBody>
      </p:sp>
    </p:spTree>
    <p:extLst>
      <p:ext uri="{BB962C8B-B14F-4D97-AF65-F5344CB8AC3E}">
        <p14:creationId xmlns:p14="http://schemas.microsoft.com/office/powerpoint/2010/main" val="42241325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a:t>
            </a:fld>
            <a:endParaRPr lang="el-GR"/>
          </a:p>
        </p:txBody>
      </p:sp>
    </p:spTree>
    <p:extLst>
      <p:ext uri="{BB962C8B-B14F-4D97-AF65-F5344CB8AC3E}">
        <p14:creationId xmlns:p14="http://schemas.microsoft.com/office/powerpoint/2010/main" val="1497649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creating the presentation</a:t>
            </a:r>
            <a:r>
              <a:rPr lang="en-US" baseline="0" dirty="0" smtClean="0"/>
              <a:t>s of a course, a certain </a:t>
            </a:r>
            <a:r>
              <a:rPr lang="en-US" baseline="0" dirty="0" err="1" smtClean="0"/>
              <a:t>powerpoint</a:t>
            </a:r>
            <a:r>
              <a:rPr lang="en-US" baseline="0" dirty="0" smtClean="0"/>
              <a:t> template is used. Its settings help people with special needs who use a specific software to hear the contents of each slide exactly as it was meant to.  </a:t>
            </a:r>
          </a:p>
          <a:p>
            <a:endParaRPr lang="en-US" baseline="0" dirty="0" smtClean="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10</a:t>
            </a:fld>
            <a:endParaRPr lang="el-GR"/>
          </a:p>
        </p:txBody>
      </p:sp>
    </p:spTree>
    <p:extLst>
      <p:ext uri="{BB962C8B-B14F-4D97-AF65-F5344CB8AC3E}">
        <p14:creationId xmlns:p14="http://schemas.microsoft.com/office/powerpoint/2010/main" val="392133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complicated issue according to the creation of the course presentations was the copyright law. Teachers may use photographs, texts, music files or diagrams and show them to their classroom even though they belong to someone else. When talking for the web, things are different. We had to consider and eliminate every possibility of using material without permission in every of the 386 courses. That’s why we turned into creative commons, a legally shareable database of files, when we searched for the course material.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Of course, all of our courses are published with the same creative commons licenses so that everyone can use our material only if its not for commercial causes.</a:t>
            </a:r>
            <a:endParaRPr lang="el-GR" dirty="0" smtClean="0"/>
          </a:p>
          <a:p>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11</a:t>
            </a:fld>
            <a:endParaRPr lang="el-GR"/>
          </a:p>
        </p:txBody>
      </p:sp>
    </p:spTree>
    <p:extLst>
      <p:ext uri="{BB962C8B-B14F-4D97-AF65-F5344CB8AC3E}">
        <p14:creationId xmlns:p14="http://schemas.microsoft.com/office/powerpoint/2010/main" val="2386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example</a:t>
            </a:r>
            <a:r>
              <a:rPr lang="en-US" dirty="0" smtClean="0"/>
              <a:t> of a synchronized video lecture in a course section.</a:t>
            </a:r>
            <a:r>
              <a:rPr lang="en-US" baseline="0" dirty="0" smtClean="0"/>
              <a:t> As you can see, on the left hand there is the slide of the presentation and on the right hand the specific part of the video lecture is being played.</a:t>
            </a:r>
          </a:p>
          <a:p>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12</a:t>
            </a:fld>
            <a:endParaRPr lang="el-GR"/>
          </a:p>
        </p:txBody>
      </p:sp>
    </p:spTree>
    <p:extLst>
      <p:ext uri="{BB962C8B-B14F-4D97-AF65-F5344CB8AC3E}">
        <p14:creationId xmlns:p14="http://schemas.microsoft.com/office/powerpoint/2010/main" val="41921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the </a:t>
            </a:r>
            <a:r>
              <a:rPr lang="en-US" dirty="0" err="1" smtClean="0"/>
              <a:t>OpenCourses</a:t>
            </a:r>
            <a:r>
              <a:rPr lang="en-US" dirty="0" smtClean="0"/>
              <a:t> project, 42 </a:t>
            </a:r>
            <a:r>
              <a:rPr lang="en-US" dirty="0" err="1" smtClean="0"/>
              <a:t>ip</a:t>
            </a:r>
            <a:r>
              <a:rPr lang="en-US" baseline="0" dirty="0" smtClean="0"/>
              <a:t> cameras were installed in all the departments of the university to record the lectures of the teachers. They are fully functioned and can also be used for </a:t>
            </a:r>
            <a:r>
              <a:rPr lang="en-US" baseline="0" smtClean="0"/>
              <a:t>live streaming. </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13</a:t>
            </a:fld>
            <a:endParaRPr lang="el-GR"/>
          </a:p>
        </p:txBody>
      </p:sp>
    </p:spTree>
    <p:extLst>
      <p:ext uri="{BB962C8B-B14F-4D97-AF65-F5344CB8AC3E}">
        <p14:creationId xmlns:p14="http://schemas.microsoft.com/office/powerpoint/2010/main" val="128306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Open Delos is the video editing platform for </a:t>
            </a:r>
            <a:r>
              <a:rPr lang="en-US" baseline="0" dirty="0" smtClean="0"/>
              <a:t>all the courses that belong to category A+. This open source platform was created by </a:t>
            </a:r>
            <a:r>
              <a:rPr lang="en-US" baseline="0" dirty="0" err="1" smtClean="0"/>
              <a:t>greek</a:t>
            </a:r>
            <a:r>
              <a:rPr lang="en-US" baseline="0" dirty="0" smtClean="0"/>
              <a:t> developers including some of the </a:t>
            </a:r>
            <a:r>
              <a:rPr lang="en-US" baseline="0" dirty="0" err="1" smtClean="0"/>
              <a:t>AUTh.</a:t>
            </a:r>
            <a:r>
              <a:rPr lang="en-US" baseline="0" dirty="0" smtClean="0"/>
              <a:t> </a:t>
            </a:r>
          </a:p>
          <a:p>
            <a:pPr marL="0" indent="0">
              <a:buFont typeface="Arial" panose="020B0604020202020204" pitchFamily="34" charset="0"/>
              <a:buNone/>
            </a:pPr>
            <a:r>
              <a:rPr lang="en-US" baseline="0" dirty="0" smtClean="0"/>
              <a:t>The main aspect of this platform is the synchronization of the parts of the video lectures with the matching slide of the presentation. Some of its basic features is the capability of live streaming through the </a:t>
            </a:r>
            <a:r>
              <a:rPr lang="en-US" baseline="0" dirty="0" err="1" smtClean="0"/>
              <a:t>ip</a:t>
            </a:r>
            <a:r>
              <a:rPr lang="en-US" baseline="0" dirty="0" smtClean="0"/>
              <a:t> cameras that are installed all over the campus, and the scheduled recording of the lectures.</a:t>
            </a:r>
            <a:endParaRPr lang="el-GR" baseline="0" dirty="0" smtClean="0"/>
          </a:p>
          <a:p>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14</a:t>
            </a:fld>
            <a:endParaRPr lang="el-GR"/>
          </a:p>
        </p:txBody>
      </p:sp>
    </p:spTree>
    <p:extLst>
      <p:ext uri="{BB962C8B-B14F-4D97-AF65-F5344CB8AC3E}">
        <p14:creationId xmlns:p14="http://schemas.microsoft.com/office/powerpoint/2010/main" val="258050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a:t>
            </a:r>
            <a:r>
              <a:rPr lang="en-US" baseline="0" dirty="0" smtClean="0"/>
              <a:t> see the total number of open courses distributed in 38 of 42 departments. </a:t>
            </a:r>
            <a:endParaRPr lang="en-US" dirty="0" smtClean="0"/>
          </a:p>
          <a:p>
            <a:endParaRPr lang="en-US" baseline="0" dirty="0" smtClean="0"/>
          </a:p>
          <a:p>
            <a:r>
              <a:rPr lang="en-US" baseline="0" dirty="0" smtClean="0"/>
              <a:t>There are four departments that do not have any open courses in our platform. These are the Drama, the Film Studies, the fine Arts and the Spatial Planning and Development of the polytechnic school. Unfortunately although the teachers of those departments where very interested in creating open courses, a lot of copyright issues raised and the courses could not be included to the project. </a:t>
            </a:r>
            <a:endParaRPr lang="el-GR" baseline="0" dirty="0" smtClean="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15</a:t>
            </a:fld>
            <a:endParaRPr lang="el-GR"/>
          </a:p>
        </p:txBody>
      </p:sp>
    </p:spTree>
    <p:extLst>
      <p:ext uri="{BB962C8B-B14F-4D97-AF65-F5344CB8AC3E}">
        <p14:creationId xmlns:p14="http://schemas.microsoft.com/office/powerpoint/2010/main" val="79316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statistics of total views and</a:t>
            </a:r>
            <a:r>
              <a:rPr lang="en-US" baseline="0" dirty="0" smtClean="0"/>
              <a:t> logins of the users to the courses for the past six months. Most of the views are on June and on September where the exams of the semesters take place. Thus it is easily understood that the majority of the viewers belong to the university. They search for the courses educational material in the periods that it is most needed.</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16</a:t>
            </a:fld>
            <a:endParaRPr lang="el-GR"/>
          </a:p>
        </p:txBody>
      </p:sp>
    </p:spTree>
    <p:extLst>
      <p:ext uri="{BB962C8B-B14F-4D97-AF65-F5344CB8AC3E}">
        <p14:creationId xmlns:p14="http://schemas.microsoft.com/office/powerpoint/2010/main" val="10222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But!!! We have also a respectful</a:t>
            </a:r>
            <a:r>
              <a:rPr lang="en-US" sz="1200" b="0" i="0" u="none" strike="noStrike" kern="1200" baseline="0" dirty="0" smtClean="0">
                <a:solidFill>
                  <a:schemeClr val="tx1"/>
                </a:solidFill>
                <a:effectLst/>
                <a:latin typeface="+mn-lt"/>
                <a:ea typeface="+mn-ea"/>
                <a:cs typeface="+mn-cs"/>
              </a:rPr>
              <a:t> number </a:t>
            </a:r>
            <a:r>
              <a:rPr lang="en-US" sz="1200" b="0" i="0" u="none" strike="noStrike" kern="1200" dirty="0" smtClean="0">
                <a:solidFill>
                  <a:schemeClr val="tx1"/>
                </a:solidFill>
                <a:effectLst/>
                <a:latin typeface="+mn-lt"/>
                <a:ea typeface="+mn-ea"/>
                <a:cs typeface="+mn-cs"/>
              </a:rPr>
              <a:t>of</a:t>
            </a:r>
            <a:r>
              <a:rPr lang="en-US" sz="1200" b="0" i="0" u="none" strike="noStrike" kern="1200" baseline="0" dirty="0" smtClean="0">
                <a:solidFill>
                  <a:schemeClr val="tx1"/>
                </a:solidFill>
                <a:effectLst/>
                <a:latin typeface="+mn-lt"/>
                <a:ea typeface="+mn-ea"/>
                <a:cs typeface="+mn-cs"/>
              </a:rPr>
              <a:t> viewers from all over the world.</a:t>
            </a:r>
            <a:endParaRPr lang="en-US" sz="1200" b="0"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Greece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United States,</a:t>
            </a:r>
            <a:r>
              <a:rPr lang="en-US" dirty="0" smtClean="0"/>
              <a:t> </a:t>
            </a:r>
            <a:r>
              <a:rPr lang="en-US" sz="1200" b="0" i="0" u="none" strike="noStrike" kern="1200" dirty="0" smtClean="0">
                <a:solidFill>
                  <a:schemeClr val="tx1"/>
                </a:solidFill>
                <a:effectLst/>
                <a:latin typeface="+mn-lt"/>
                <a:ea typeface="+mn-ea"/>
                <a:cs typeface="+mn-cs"/>
              </a:rPr>
              <a:t>Cyprus, United Kingdom,</a:t>
            </a:r>
            <a:r>
              <a:rPr lang="en-US" dirty="0" smtClean="0"/>
              <a:t> Germany, France, Austria, Netherlands,</a:t>
            </a:r>
            <a:r>
              <a:rPr lang="en-US" baseline="0" dirty="0" smtClean="0"/>
              <a:t> Austria, Russia, Romania</a:t>
            </a:r>
            <a:endParaRPr lang="en-US" dirty="0" smtClean="0"/>
          </a:p>
          <a:p>
            <a:endParaRPr lang="en-US" dirty="0" smtClean="0"/>
          </a:p>
          <a:p>
            <a:r>
              <a:rPr lang="en-US" dirty="0" smtClean="0"/>
              <a:t>Countries</a:t>
            </a:r>
            <a:r>
              <a:rPr lang="en-US" baseline="0" dirty="0" smtClean="0"/>
              <a:t> of Africa, Asia, Australia, South America, Canada</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17</a:t>
            </a:fld>
            <a:endParaRPr lang="el-GR"/>
          </a:p>
        </p:txBody>
      </p:sp>
    </p:spTree>
    <p:extLst>
      <p:ext uri="{BB962C8B-B14F-4D97-AF65-F5344CB8AC3E}">
        <p14:creationId xmlns:p14="http://schemas.microsoft.com/office/powerpoint/2010/main" val="185141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only condition that exists in order to create an open course is that this particular course comes from</a:t>
            </a:r>
            <a:r>
              <a:rPr lang="el-GR" baseline="0" dirty="0" smtClean="0"/>
              <a:t> </a:t>
            </a:r>
            <a:r>
              <a:rPr lang="en-US" baseline="0" dirty="0" smtClean="0"/>
              <a:t>either the undergraduate or postgraduate curriculum of the department.</a:t>
            </a:r>
          </a:p>
          <a:p>
            <a:endParaRPr lang="en-US" dirty="0" smtClean="0"/>
          </a:p>
          <a:p>
            <a:r>
              <a:rPr lang="en-US" dirty="0" smtClean="0"/>
              <a:t>And</a:t>
            </a:r>
            <a:r>
              <a:rPr lang="en-US" baseline="0" dirty="0" smtClean="0"/>
              <a:t> what are the benefits of a teacher creating an open course? He can now be heard all over the world and promote his knowledge to all those people who are interested in that field and can not physically attend to the classroom. Furthermore, the educational material is now under the creative commons license which means that someone could use or edit, if allowed</a:t>
            </a:r>
            <a:r>
              <a:rPr lang="en-US" baseline="0" smtClean="0"/>
              <a:t>, this </a:t>
            </a:r>
            <a:r>
              <a:rPr lang="en-US" baseline="0" dirty="0" smtClean="0"/>
              <a:t>material with the obligation to mention the name of the creator rather than stealing it.</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18</a:t>
            </a:fld>
            <a:endParaRPr lang="el-GR"/>
          </a:p>
        </p:txBody>
      </p:sp>
    </p:spTree>
    <p:extLst>
      <p:ext uri="{BB962C8B-B14F-4D97-AF65-F5344CB8AC3E}">
        <p14:creationId xmlns:p14="http://schemas.microsoft.com/office/powerpoint/2010/main" val="123521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interested in creating new open courses please do not hesitate to contact via email to opencourses-support@auth.gr or by calling at +2310 99 8678.</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19</a:t>
            </a:fld>
            <a:endParaRPr lang="el-GR"/>
          </a:p>
        </p:txBody>
      </p:sp>
    </p:spTree>
    <p:extLst>
      <p:ext uri="{BB962C8B-B14F-4D97-AF65-F5344CB8AC3E}">
        <p14:creationId xmlns:p14="http://schemas.microsoft.com/office/powerpoint/2010/main" val="191857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915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91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48504-53B8-49B4-8678-93688354EFA0}" type="slidenum">
              <a:rPr lang="el-GR"/>
              <a:pPr fontAlgn="base">
                <a:spcBef>
                  <a:spcPct val="0"/>
                </a:spcBef>
                <a:spcAft>
                  <a:spcPct val="0"/>
                </a:spcAft>
              </a:pPr>
              <a:t>2</a:t>
            </a:fld>
            <a:endParaRPr lang="el-GR"/>
          </a:p>
        </p:txBody>
      </p:sp>
    </p:spTree>
    <p:extLst>
      <p:ext uri="{BB962C8B-B14F-4D97-AF65-F5344CB8AC3E}">
        <p14:creationId xmlns:p14="http://schemas.microsoft.com/office/powerpoint/2010/main" val="267220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20</a:t>
            </a:fld>
            <a:endParaRPr lang="el-GR"/>
          </a:p>
        </p:txBody>
      </p:sp>
    </p:spTree>
    <p:extLst>
      <p:ext uri="{BB962C8B-B14F-4D97-AF65-F5344CB8AC3E}">
        <p14:creationId xmlns:p14="http://schemas.microsoft.com/office/powerpoint/2010/main" val="274069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What is an</a:t>
            </a:r>
            <a:r>
              <a:rPr lang="en-US" sz="1200" b="0" i="0" kern="1200" baseline="0" dirty="0" smtClean="0">
                <a:solidFill>
                  <a:schemeClr val="tx1"/>
                </a:solidFill>
                <a:effectLst/>
                <a:latin typeface="+mn-lt"/>
                <a:ea typeface="+mn-ea"/>
                <a:cs typeface="+mn-cs"/>
              </a:rPr>
              <a:t> open course?</a:t>
            </a:r>
            <a:r>
              <a:rPr lang="en-US" sz="1200" b="0" i="0" kern="1200" dirty="0" smtClean="0">
                <a:solidFill>
                  <a:schemeClr val="tx1"/>
                </a:solidFill>
                <a:effectLst/>
                <a:latin typeface="+mn-lt"/>
                <a:ea typeface="+mn-ea"/>
                <a:cs typeface="+mn-cs"/>
              </a:rPr>
              <a:t> A course that</a:t>
            </a:r>
            <a:r>
              <a:rPr lang="en-US" sz="1200" b="0" i="0" kern="1200" baseline="0" dirty="0" smtClean="0">
                <a:solidFill>
                  <a:schemeClr val="tx1"/>
                </a:solidFill>
                <a:effectLst/>
                <a:latin typeface="+mn-lt"/>
                <a:ea typeface="+mn-ea"/>
                <a:cs typeface="+mn-cs"/>
              </a:rPr>
              <a:t> is</a:t>
            </a:r>
            <a:r>
              <a:rPr lang="en-US" sz="1200" b="0" i="0" kern="1200" dirty="0" smtClean="0">
                <a:solidFill>
                  <a:schemeClr val="tx1"/>
                </a:solidFill>
                <a:effectLst/>
                <a:latin typeface="+mn-lt"/>
                <a:ea typeface="+mn-ea"/>
                <a:cs typeface="+mn-cs"/>
              </a:rPr>
              <a:t> taught in universities and technological institutes</a:t>
            </a:r>
            <a:r>
              <a:rPr lang="en-US" sz="1200" b="0" i="0" kern="1200" baseline="0" dirty="0" smtClean="0">
                <a:solidFill>
                  <a:schemeClr val="tx1"/>
                </a:solidFill>
                <a:effectLst/>
                <a:latin typeface="+mn-lt"/>
                <a:ea typeface="+mn-ea"/>
                <a:cs typeface="+mn-cs"/>
              </a:rPr>
              <a:t> and it’s</a:t>
            </a:r>
            <a:r>
              <a:rPr lang="en-US" sz="1200" b="0" i="0" kern="1200" dirty="0" smtClean="0">
                <a:solidFill>
                  <a:schemeClr val="tx1"/>
                </a:solidFill>
                <a:effectLst/>
                <a:latin typeface="+mn-lt"/>
                <a:ea typeface="+mn-ea"/>
                <a:cs typeface="+mn-cs"/>
              </a:rPr>
              <a:t> freely accessible and available to everyone over the Internet.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main aspects of open courses include the development and the creation of digital courses through live streaming, video recording, editing and publishing of the lectures. </a:t>
            </a:r>
            <a:endParaRPr lang="el-GR" sz="1200" b="0" i="0" kern="1200" dirty="0" smtClean="0">
              <a:solidFill>
                <a:schemeClr val="tx1"/>
              </a:solidFill>
              <a:effectLst/>
              <a:latin typeface="+mn-lt"/>
              <a:ea typeface="+mn-ea"/>
              <a:cs typeface="+mn-cs"/>
            </a:endParaRPr>
          </a:p>
          <a:p>
            <a:endParaRPr lang="en-US" dirty="0" smtClean="0"/>
          </a:p>
          <a:p>
            <a:r>
              <a:rPr lang="en-US" dirty="0" err="1" smtClean="0"/>
              <a:t>Opencourses</a:t>
            </a:r>
            <a:r>
              <a:rPr lang="en-US" dirty="0" smtClean="0"/>
              <a:t> at </a:t>
            </a:r>
            <a:r>
              <a:rPr lang="en-US" dirty="0" err="1" smtClean="0"/>
              <a:t>AUTh</a:t>
            </a:r>
            <a:r>
              <a:rPr lang="en-US" baseline="0" dirty="0" smtClean="0"/>
              <a:t> began, as an institutional project on February of 2013 and ended on October of 2015 and it was funded from both the European Union and national resources. A learning platform called “</a:t>
            </a:r>
            <a:r>
              <a:rPr lang="en-US" baseline="0" dirty="0" err="1" smtClean="0"/>
              <a:t>Opencourses</a:t>
            </a:r>
            <a:r>
              <a:rPr lang="en-US" baseline="0" dirty="0" smtClean="0"/>
              <a:t>” was developed to host all the digital courses and although the project is now finished it is available for all the academic staff of the university to create new courses or to update the ones that already exist.</a:t>
            </a:r>
            <a:endParaRPr lang="en-US" dirty="0" smtClean="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3</a:t>
            </a:fld>
            <a:endParaRPr lang="el-GR"/>
          </a:p>
        </p:txBody>
      </p:sp>
    </p:spTree>
    <p:extLst>
      <p:ext uri="{BB962C8B-B14F-4D97-AF65-F5344CB8AC3E}">
        <p14:creationId xmlns:p14="http://schemas.microsoft.com/office/powerpoint/2010/main" val="413873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There is a national depository of </a:t>
            </a:r>
            <a:r>
              <a:rPr lang="en-US" sz="1200" b="0" i="0" kern="1200" baseline="0" dirty="0" err="1" smtClean="0">
                <a:solidFill>
                  <a:schemeClr val="tx1"/>
                </a:solidFill>
                <a:effectLst/>
                <a:latin typeface="+mn-lt"/>
                <a:ea typeface="+mn-ea"/>
                <a:cs typeface="+mn-cs"/>
              </a:rPr>
              <a:t>OpenCourses</a:t>
            </a:r>
            <a:r>
              <a:rPr lang="en-US" sz="1200" b="0" i="0" kern="1200" baseline="0" dirty="0" smtClean="0">
                <a:solidFill>
                  <a:schemeClr val="tx1"/>
                </a:solidFill>
                <a:effectLst/>
                <a:latin typeface="+mn-lt"/>
                <a:ea typeface="+mn-ea"/>
                <a:cs typeface="+mn-cs"/>
              </a:rPr>
              <a:t> that hosts the digital courses of 26 institutes.</a:t>
            </a:r>
          </a:p>
          <a:p>
            <a:r>
              <a:rPr lang="en-US" sz="1200" b="0" i="0" kern="1200" baseline="0" dirty="0" smtClean="0">
                <a:solidFill>
                  <a:schemeClr val="tx1"/>
                </a:solidFill>
                <a:effectLst/>
                <a:latin typeface="+mn-lt"/>
                <a:ea typeface="+mn-ea"/>
                <a:cs typeface="+mn-cs"/>
              </a:rPr>
              <a:t>Someone can search through 3,776 courses for one particular subject that he is interested in. The search can be done either by browsing courses by subject or by institute.</a:t>
            </a:r>
            <a:endParaRPr lang="en-US" dirty="0" smtClean="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4</a:t>
            </a:fld>
            <a:endParaRPr lang="el-GR"/>
          </a:p>
        </p:txBody>
      </p:sp>
    </p:spTree>
    <p:extLst>
      <p:ext uri="{BB962C8B-B14F-4D97-AF65-F5344CB8AC3E}">
        <p14:creationId xmlns:p14="http://schemas.microsoft.com/office/powerpoint/2010/main" val="181619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browses the courses by institute, he will see that</a:t>
            </a:r>
            <a:r>
              <a:rPr lang="en-US" baseline="0" dirty="0" smtClean="0"/>
              <a:t> there are hundreds of available courses from </a:t>
            </a:r>
            <a:r>
              <a:rPr lang="en-US" baseline="0" dirty="0" err="1" smtClean="0"/>
              <a:t>AUTh.</a:t>
            </a:r>
            <a:r>
              <a:rPr lang="en-US" baseline="0" dirty="0" smtClean="0"/>
              <a:t> </a:t>
            </a:r>
            <a:r>
              <a:rPr lang="en-US" dirty="0" smtClean="0"/>
              <a:t> </a:t>
            </a:r>
            <a:endParaRPr lang="el-GR" b="1"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5</a:t>
            </a:fld>
            <a:endParaRPr lang="el-GR"/>
          </a:p>
        </p:txBody>
      </p:sp>
    </p:spTree>
    <p:extLst>
      <p:ext uri="{BB962C8B-B14F-4D97-AF65-F5344CB8AC3E}">
        <p14:creationId xmlns:p14="http://schemas.microsoft.com/office/powerpoint/2010/main" val="353237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platform for the open courses. Here</a:t>
            </a:r>
            <a:r>
              <a:rPr lang="en-US" baseline="0" dirty="0" smtClean="0"/>
              <a:t> you can find 386 available courses from all the departments of the university. There is no need for login unless you are the instructor of a course and you want to update you educational material. </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6</a:t>
            </a:fld>
            <a:endParaRPr lang="el-GR"/>
          </a:p>
        </p:txBody>
      </p:sp>
    </p:spTree>
    <p:extLst>
      <p:ext uri="{BB962C8B-B14F-4D97-AF65-F5344CB8AC3E}">
        <p14:creationId xmlns:p14="http://schemas.microsoft.com/office/powerpoint/2010/main" val="318133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Almost half</a:t>
            </a:r>
            <a:r>
              <a:rPr lang="en-US" baseline="0" dirty="0" smtClean="0"/>
              <a:t> of the courses in our platform belong to category A+. In this category, there is a presentation along with the synchronized video in each section of the course.</a:t>
            </a:r>
          </a:p>
          <a:p>
            <a:endParaRPr lang="en-US" dirty="0" smtClean="0"/>
          </a:p>
          <a:p>
            <a:r>
              <a:rPr lang="en-US" dirty="0" smtClean="0"/>
              <a:t>The other</a:t>
            </a:r>
            <a:r>
              <a:rPr lang="en-US" baseline="0" dirty="0" smtClean="0"/>
              <a:t> half belongs to A- category, where all the sections of the course include only presentations as their course material.</a:t>
            </a:r>
          </a:p>
          <a:p>
            <a:endParaRPr lang="en-US" baseline="0" dirty="0" smtClean="0"/>
          </a:p>
          <a:p>
            <a:r>
              <a:rPr lang="en-US" baseline="0" dirty="0" smtClean="0"/>
              <a:t>Around </a:t>
            </a:r>
            <a:r>
              <a:rPr lang="el-GR" baseline="0" dirty="0" smtClean="0"/>
              <a:t>1</a:t>
            </a:r>
            <a:r>
              <a:rPr lang="en-US" baseline="0" smtClean="0"/>
              <a:t>9</a:t>
            </a:r>
            <a:r>
              <a:rPr lang="el-GR" baseline="0" smtClean="0"/>
              <a:t> </a:t>
            </a:r>
            <a:r>
              <a:rPr lang="en-US" baseline="0" dirty="0" smtClean="0"/>
              <a:t>courses belong to the second category where the instructor has to record his narration of the lecture and synchronize it with the presentation.</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7</a:t>
            </a:fld>
            <a:endParaRPr lang="el-GR"/>
          </a:p>
        </p:txBody>
      </p:sp>
    </p:spTree>
    <p:extLst>
      <p:ext uri="{BB962C8B-B14F-4D97-AF65-F5344CB8AC3E}">
        <p14:creationId xmlns:p14="http://schemas.microsoft.com/office/powerpoint/2010/main" val="416269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open course that School of Modern Greek developed in order to help refugees</a:t>
            </a:r>
            <a:r>
              <a:rPr lang="en-US" baseline="0" dirty="0" smtClean="0"/>
              <a:t> who live in Greece. It </a:t>
            </a:r>
            <a:r>
              <a:rPr lang="en-US" sz="1200" b="0" i="0" kern="1200" dirty="0" smtClean="0">
                <a:solidFill>
                  <a:schemeClr val="tx1"/>
                </a:solidFill>
                <a:effectLst/>
                <a:latin typeface="+mn-lt"/>
                <a:ea typeface="+mn-ea"/>
                <a:cs typeface="+mn-cs"/>
              </a:rPr>
              <a:t>includes a welcome guide and support material which will help the learners to get to know the city of </a:t>
            </a:r>
            <a:r>
              <a:rPr lang="en-US" sz="1200" b="0" i="0" kern="1200" dirty="0" err="1" smtClean="0">
                <a:solidFill>
                  <a:schemeClr val="tx1"/>
                </a:solidFill>
                <a:effectLst/>
                <a:latin typeface="+mn-lt"/>
                <a:ea typeface="+mn-ea"/>
                <a:cs typeface="+mn-cs"/>
              </a:rPr>
              <a:t>Thessalonikι</a:t>
            </a:r>
            <a:r>
              <a:rPr lang="en-US" sz="1200" b="0" i="0" kern="1200" dirty="0" smtClean="0">
                <a:solidFill>
                  <a:schemeClr val="tx1"/>
                </a:solidFill>
                <a:effectLst/>
                <a:latin typeface="+mn-lt"/>
                <a:ea typeface="+mn-ea"/>
                <a:cs typeface="+mn-cs"/>
              </a:rPr>
              <a:t>. The primary learning objective of this course is to help </a:t>
            </a:r>
            <a:r>
              <a:rPr lang="en-US" sz="1200" b="0" i="0" kern="1200" smtClean="0">
                <a:solidFill>
                  <a:schemeClr val="tx1"/>
                </a:solidFill>
                <a:effectLst/>
                <a:latin typeface="+mn-lt"/>
                <a:ea typeface="+mn-ea"/>
                <a:cs typeface="+mn-cs"/>
              </a:rPr>
              <a:t>the learners </a:t>
            </a:r>
            <a:r>
              <a:rPr lang="en-US" sz="1200" b="0" i="0" kern="1200" dirty="0" smtClean="0">
                <a:solidFill>
                  <a:schemeClr val="tx1"/>
                </a:solidFill>
                <a:effectLst/>
                <a:latin typeface="+mn-lt"/>
                <a:ea typeface="+mn-ea"/>
                <a:cs typeface="+mn-cs"/>
              </a:rPr>
              <a:t>develop  basic communicational skills, useful for everyday life </a:t>
            </a:r>
            <a:r>
              <a:rPr lang="en-US" sz="1200" b="0" i="0" kern="1200" smtClean="0">
                <a:solidFill>
                  <a:schemeClr val="tx1"/>
                </a:solidFill>
                <a:effectLst/>
                <a:latin typeface="+mn-lt"/>
                <a:ea typeface="+mn-ea"/>
                <a:cs typeface="+mn-cs"/>
              </a:rPr>
              <a:t>in Greece.</a:t>
            </a:r>
            <a:r>
              <a:rPr lang="en-US" baseline="0" smtClean="0"/>
              <a:t> </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8</a:t>
            </a:fld>
            <a:endParaRPr lang="el-GR"/>
          </a:p>
        </p:txBody>
      </p:sp>
    </p:spTree>
    <p:extLst>
      <p:ext uri="{BB962C8B-B14F-4D97-AF65-F5344CB8AC3E}">
        <p14:creationId xmlns:p14="http://schemas.microsoft.com/office/powerpoint/2010/main" val="85409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One of the Greek awarded open courses is “</a:t>
            </a:r>
            <a:r>
              <a:rPr lang="en-US" sz="1200" b="0" i="0" kern="1200" dirty="0" smtClean="0">
                <a:solidFill>
                  <a:schemeClr val="tx1"/>
                </a:solidFill>
                <a:effectLst/>
                <a:latin typeface="+mn-lt"/>
                <a:ea typeface="+mn-ea"/>
                <a:cs typeface="+mn-cs"/>
              </a:rPr>
              <a:t>Travel journalism, communication and social media”. This course belongs</a:t>
            </a:r>
            <a:r>
              <a:rPr lang="en-US" sz="1200" b="0" i="0" kern="1200" baseline="0" dirty="0" smtClean="0">
                <a:solidFill>
                  <a:schemeClr val="tx1"/>
                </a:solidFill>
                <a:effectLst/>
                <a:latin typeface="+mn-lt"/>
                <a:ea typeface="+mn-ea"/>
                <a:cs typeface="+mn-cs"/>
              </a:rPr>
              <a:t> to category A+ which means that pdfs, notes and synchronized video lectures are included. Each course is divided into sections and each section includes educational material such as presentations and multimedia. Also, there is a number of available exercises that the instructors chose to add in order to help students understand the aspects of the course.</a:t>
            </a:r>
            <a:endParaRPr lang="en-US" sz="1200" b="0" i="0" kern="1200" dirty="0" smtClean="0">
              <a:solidFill>
                <a:schemeClr val="tx1"/>
              </a:solidFill>
              <a:effectLst/>
              <a:latin typeface="+mn-lt"/>
              <a:ea typeface="+mn-ea"/>
              <a:cs typeface="+mn-cs"/>
            </a:endParaRPr>
          </a:p>
          <a:p>
            <a:r>
              <a:rPr lang="en-US" dirty="0" smtClean="0"/>
              <a:t> </a:t>
            </a:r>
            <a:endParaRPr lang="el-GR" dirty="0"/>
          </a:p>
        </p:txBody>
      </p:sp>
      <p:sp>
        <p:nvSpPr>
          <p:cNvPr id="4" name="Slide Number Placeholder 3"/>
          <p:cNvSpPr>
            <a:spLocks noGrp="1"/>
          </p:cNvSpPr>
          <p:nvPr>
            <p:ph type="sldNum" sz="quarter" idx="10"/>
          </p:nvPr>
        </p:nvSpPr>
        <p:spPr/>
        <p:txBody>
          <a:bodyPr/>
          <a:lstStyle/>
          <a:p>
            <a:pPr>
              <a:defRPr/>
            </a:pPr>
            <a:fld id="{D0FE152E-94E2-4987-8DBE-C83F77B1FC83}" type="slidenum">
              <a:rPr lang="el-GR" smtClean="0"/>
              <a:pPr>
                <a:defRPr/>
              </a:pPr>
              <a:t>9</a:t>
            </a:fld>
            <a:endParaRPr lang="el-GR"/>
          </a:p>
        </p:txBody>
      </p:sp>
    </p:spTree>
    <p:extLst>
      <p:ext uri="{BB962C8B-B14F-4D97-AF65-F5344CB8AC3E}">
        <p14:creationId xmlns:p14="http://schemas.microsoft.com/office/powerpoint/2010/main" val="1486084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userDrawn="1"/>
        </p:nvPicPr>
        <p:blipFill>
          <a:blip r:embed="rId2" cstate="print"/>
          <a:srcRect/>
          <a:stretch>
            <a:fillRect/>
          </a:stretch>
        </p:blipFill>
        <p:spPr bwMode="auto">
          <a:xfrm>
            <a:off x="107950" y="207963"/>
            <a:ext cx="779463" cy="781050"/>
          </a:xfrm>
          <a:prstGeom prst="rect">
            <a:avLst/>
          </a:prstGeom>
          <a:noFill/>
          <a:ln w="9525">
            <a:noFill/>
            <a:miter lim="800000"/>
            <a:headEnd/>
            <a:tailEnd/>
          </a:ln>
        </p:spPr>
      </p:pic>
      <p:cxnSp>
        <p:nvCxnSpPr>
          <p:cNvPr id="5" name="Straight Connector 10"/>
          <p:cNvCxnSpPr/>
          <p:nvPr userDrawn="1"/>
        </p:nvCxnSpPr>
        <p:spPr>
          <a:xfrm>
            <a:off x="0" y="1266825"/>
            <a:ext cx="9144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userDrawn="1"/>
        </p:nvSpPr>
        <p:spPr>
          <a:xfrm>
            <a:off x="976313" y="188913"/>
            <a:ext cx="2155825" cy="857250"/>
          </a:xfrm>
          <a:prstGeom prst="rect">
            <a:avLst/>
          </a:prstGeom>
        </p:spPr>
        <p:txBody>
          <a:bodyPr anchor="ctr"/>
          <a:lstStyle/>
          <a:p>
            <a:pPr fontAlgn="auto">
              <a:spcBef>
                <a:spcPts val="0"/>
              </a:spcBef>
              <a:spcAft>
                <a:spcPts val="0"/>
              </a:spcAft>
              <a:defRPr/>
            </a:pPr>
            <a:r>
              <a:rPr lang="en-US" b="0" dirty="0" smtClean="0">
                <a:latin typeface="Century Gothic" pitchFamily="34" charset="0"/>
              </a:rPr>
              <a:t>Aristotle University of Thessaloniki</a:t>
            </a:r>
            <a:endParaRPr lang="el-GR" b="0" dirty="0">
              <a:latin typeface="Century Gothic" pitchFamily="34" charset="0"/>
            </a:endParaRPr>
          </a:p>
        </p:txBody>
      </p:sp>
      <p:sp>
        <p:nvSpPr>
          <p:cNvPr id="2" name="Τίτλος 1"/>
          <p:cNvSpPr>
            <a:spLocks noGrp="1"/>
          </p:cNvSpPr>
          <p:nvPr>
            <p:ph type="ctrTitle"/>
          </p:nvPr>
        </p:nvSpPr>
        <p:spPr>
          <a:xfrm>
            <a:off x="685800" y="1844825"/>
            <a:ext cx="7772400" cy="1512167"/>
          </a:xfrm>
          <a:prstGeom prst="rect">
            <a:avLst/>
          </a:prstGeom>
        </p:spPr>
        <p:txBody>
          <a:bodyPr/>
          <a:lstStyle>
            <a:lvl1pPr>
              <a:defRPr>
                <a:solidFill>
                  <a:schemeClr val="tx1"/>
                </a:solidFill>
              </a:defRPr>
            </a:lvl1pPr>
          </a:lstStyle>
          <a:p>
            <a:r>
              <a:rPr lang="en-US" dirty="0" smtClean="0"/>
              <a:t>Click to edit Master title style</a:t>
            </a:r>
            <a:endParaRPr lang="el-GR" dirty="0"/>
          </a:p>
        </p:txBody>
      </p:sp>
      <p:sp>
        <p:nvSpPr>
          <p:cNvPr id="3" name="Υπότιτλος 2"/>
          <p:cNvSpPr>
            <a:spLocks noGrp="1"/>
          </p:cNvSpPr>
          <p:nvPr>
            <p:ph type="subTitle" idx="1"/>
          </p:nvPr>
        </p:nvSpPr>
        <p:spPr>
          <a:xfrm>
            <a:off x="683568" y="3501008"/>
            <a:ext cx="7776864"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userDrawn="1"/>
        </p:nvPicPr>
        <p:blipFill>
          <a:blip r:embed="rId3" cstate="print">
            <a:clrChange>
              <a:clrFrom>
                <a:srgbClr val="FFFFFF"/>
              </a:clrFrom>
              <a:clrTo>
                <a:srgbClr val="FFFFFF">
                  <a:alpha val="0"/>
                </a:srgbClr>
              </a:clrTo>
            </a:clrChange>
          </a:blip>
          <a:srcRect l="16202" t="3781" r="16829" b="22774"/>
          <a:stretch>
            <a:fillRect/>
          </a:stretch>
        </p:blipFill>
        <p:spPr bwMode="auto">
          <a:xfrm>
            <a:off x="7702550" y="138113"/>
            <a:ext cx="1406525" cy="1020762"/>
          </a:xfrm>
          <a:prstGeom prst="rect">
            <a:avLst/>
          </a:prstGeom>
          <a:noFill/>
          <a:ln w="9525">
            <a:noFill/>
            <a:miter lim="800000"/>
            <a:headEnd/>
            <a:tailEnd/>
          </a:ln>
        </p:spPr>
      </p:pic>
      <p:sp>
        <p:nvSpPr>
          <p:cNvPr id="8" name="7 - Ορθογώνιο"/>
          <p:cNvSpPr/>
          <p:nvPr userDrawn="1"/>
        </p:nvSpPr>
        <p:spPr>
          <a:xfrm>
            <a:off x="5848598" y="325328"/>
            <a:ext cx="1853952" cy="646331"/>
          </a:xfrm>
          <a:prstGeom prst="rect">
            <a:avLst/>
          </a:prstGeom>
        </p:spPr>
        <p:txBody>
          <a:bodyPr wrap="square">
            <a:spAutoFit/>
          </a:bodyPr>
          <a:lstStyle/>
          <a:p>
            <a:pPr algn="r"/>
            <a:r>
              <a:rPr lang="en-US" b="0" dirty="0" smtClean="0">
                <a:latin typeface="Century Gothic" pitchFamily="34" charset="0"/>
              </a:rPr>
              <a:t>Open </a:t>
            </a:r>
          </a:p>
          <a:p>
            <a:pPr algn="r"/>
            <a:r>
              <a:rPr lang="en-US" b="0" dirty="0" smtClean="0">
                <a:latin typeface="Century Gothic" pitchFamily="34" charset="0"/>
              </a:rPr>
              <a:t>Courses</a:t>
            </a:r>
            <a:endParaRPr lang="el-GR" b="0" dirty="0">
              <a:latin typeface="Century Gothic"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2">
    <p:spTree>
      <p:nvGrpSpPr>
        <p:cNvPr id="1" name=""/>
        <p:cNvGrpSpPr/>
        <p:nvPr/>
      </p:nvGrpSpPr>
      <p:grpSpPr>
        <a:xfrm>
          <a:off x="0" y="0"/>
          <a:ext cx="0" cy="0"/>
          <a:chOff x="0" y="0"/>
          <a:chExt cx="0" cy="0"/>
        </a:xfrm>
      </p:grpSpPr>
      <p:cxnSp>
        <p:nvCxnSpPr>
          <p:cNvPr id="5" name="Straight Connector 10"/>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1792288" y="1440000"/>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1792288" y="5013176"/>
            <a:ext cx="54864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8C67A5A0-6D97-4965-B05A-C499FB4CD1C5}" type="slidenum">
              <a:rPr lang="el-GR"/>
              <a:pPr>
                <a:defRPr/>
              </a:pPr>
              <a:t>‹#›</a:t>
            </a:fld>
            <a:endParaRPr lang="el-GR" dirty="0"/>
          </a:p>
        </p:txBody>
      </p:sp>
      <p:pic>
        <p:nvPicPr>
          <p:cNvPr id="8"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0" name="TextBox 9"/>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userDrawn="1"/>
        </p:nvSpPr>
        <p:spPr>
          <a:xfrm>
            <a:off x="457200" y="2540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fontAlgn="auto">
              <a:spcAft>
                <a:spcPts val="0"/>
              </a:spcAft>
              <a:defRPr/>
            </a:pPr>
            <a:r>
              <a:rPr lang="el-GR" dirty="0" smtClean="0">
                <a:solidFill>
                  <a:schemeClr val="tx1"/>
                </a:solidFill>
              </a:rPr>
              <a:t>Στυλ κύριου τίτλου</a:t>
            </a:r>
            <a:endParaRPr lang="el-GR" dirty="0">
              <a:solidFill>
                <a:schemeClr val="tx1"/>
              </a:solidFill>
            </a:endParaRPr>
          </a:p>
        </p:txBody>
      </p:sp>
      <p:cxnSp>
        <p:nvCxnSpPr>
          <p:cNvPr id="6" name="Straight Connector 17"/>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467544" y="1440000"/>
            <a:ext cx="82296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43A3F1E4-93AE-475A-BF1C-BD67FBEFEDD3}" type="slidenum">
              <a:rPr lang="el-GR"/>
              <a:pPr>
                <a:defRPr/>
              </a:pPr>
              <a:t>‹#›</a:t>
            </a:fld>
            <a:endParaRPr lang="el-GR" dirty="0"/>
          </a:p>
        </p:txBody>
      </p:sp>
      <p:pic>
        <p:nvPicPr>
          <p:cNvPr id="8"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0" name="TextBox 9"/>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userDrawn="1"/>
        </p:nvCxnSpPr>
        <p:spPr>
          <a:xfrm flipV="1">
            <a:off x="496888"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userDrawn="1"/>
        </p:nvCxnSpPr>
        <p:spPr>
          <a:xfrm flipV="1">
            <a:off x="7877175"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11560" y="274638"/>
            <a:ext cx="7200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7938000" y="274638"/>
            <a:ext cx="11448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17475" y="6356350"/>
            <a:ext cx="288925" cy="365125"/>
          </a:xfrm>
        </p:spPr>
        <p:txBody>
          <a:bodyPr vert="vert"/>
          <a:lstStyle>
            <a:lvl1pPr algn="l">
              <a:defRPr smtClean="0">
                <a:solidFill>
                  <a:schemeClr val="tx1"/>
                </a:solidFill>
              </a:defRPr>
            </a:lvl1pPr>
          </a:lstStyle>
          <a:p>
            <a:pPr>
              <a:defRPr/>
            </a:pPr>
            <a:fld id="{123DC930-EAED-484A-B9CC-CB596D5C1091}" type="slidenum">
              <a:rPr lang="el-GR"/>
              <a:pPr>
                <a:defRPr/>
              </a:pPr>
              <a:t>‹#›</a:t>
            </a:fld>
            <a:endParaRPr lang="el-GR" dirty="0"/>
          </a:p>
        </p:txBody>
      </p:sp>
      <p:grpSp>
        <p:nvGrpSpPr>
          <p:cNvPr id="13" name="Group 12"/>
          <p:cNvGrpSpPr/>
          <p:nvPr userDrawn="1"/>
        </p:nvGrpSpPr>
        <p:grpSpPr>
          <a:xfrm rot="5400000">
            <a:off x="11113" y="-31723"/>
            <a:ext cx="720080" cy="783526"/>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grpSp>
      <p:sp>
        <p:nvSpPr>
          <p:cNvPr id="12" name="TextBox 11"/>
          <p:cNvSpPr txBox="1"/>
          <p:nvPr userDrawn="1"/>
        </p:nvSpPr>
        <p:spPr>
          <a:xfrm rot="5400000">
            <a:off x="-1181811" y="315446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cxnSp>
        <p:nvCxnSpPr>
          <p:cNvPr id="3" name="Straight Connector 8"/>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FAE8136F-3050-4345-98D5-35BE2F394124}" type="slidenum">
              <a:rPr lang="el-GR"/>
              <a:pPr>
                <a:defRPr/>
              </a:pPr>
              <a:t>‹#›</a:t>
            </a:fld>
            <a:endParaRPr lang="el-GR" dirty="0"/>
          </a:p>
        </p:txBody>
      </p:sp>
      <p:pic>
        <p:nvPicPr>
          <p:cNvPr id="6"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8" name="TextBox 7"/>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ABF9C3F8-E15A-4241-91C2-62E1E3AF3471}" type="slidenum">
              <a:rPr lang="el-GR"/>
              <a:pPr>
                <a:defRPr/>
              </a:pPr>
              <a:t>‹#›</a:t>
            </a:fld>
            <a:endParaRPr lang="el-GR" dirty="0"/>
          </a:p>
        </p:txBody>
      </p:sp>
      <p:pic>
        <p:nvPicPr>
          <p:cNvPr id="5"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7" name="TextBox 6"/>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n-lt"/>
                <a:ea typeface="+mn-ea"/>
                <a:cs typeface="+mn-cs"/>
              </a:rPr>
              <a:t>OpenCourses</a:t>
            </a:r>
            <a:r>
              <a:rPr lang="en-US" sz="1000" kern="1200" dirty="0" smtClean="0">
                <a:solidFill>
                  <a:schemeClr val="tx1"/>
                </a:solidFill>
                <a:latin typeface="+mn-lt"/>
                <a:ea typeface="+mn-ea"/>
                <a:cs typeface="+mn-cs"/>
              </a:rPr>
              <a:t> @ </a:t>
            </a:r>
            <a:r>
              <a:rPr lang="en-US" sz="1000" kern="1200" dirty="0" err="1" smtClean="0">
                <a:solidFill>
                  <a:schemeClr val="tx1"/>
                </a:solidFill>
                <a:latin typeface="+mn-lt"/>
                <a:ea typeface="+mn-ea"/>
                <a:cs typeface="+mn-cs"/>
              </a:rPr>
              <a:t>AUTh</a:t>
            </a:r>
            <a:endParaRPr lang="el-GR" sz="1000" kern="1200" dirty="0" smtClean="0">
              <a:solidFill>
                <a:schemeClr val="tx1"/>
              </a:solidFill>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EC2D5444-1DBA-4AC5-BB9D-0D3B1C21959C}"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17475" y="206375"/>
            <a:ext cx="782638" cy="782638"/>
          </a:xfrm>
          <a:prstGeom prst="rect">
            <a:avLst/>
          </a:prstGeom>
          <a:noFill/>
          <a:ln w="9525">
            <a:noFill/>
            <a:miter lim="800000"/>
            <a:headEnd/>
            <a:tailEnd/>
          </a:ln>
        </p:spPr>
      </p:pic>
      <p:sp>
        <p:nvSpPr>
          <p:cNvPr id="2" name="Τίτλος 1"/>
          <p:cNvSpPr>
            <a:spLocks noGrp="1"/>
          </p:cNvSpPr>
          <p:nvPr>
            <p:ph type="title"/>
          </p:nvPr>
        </p:nvSpPr>
        <p:spPr>
          <a:xfrm>
            <a:off x="722313" y="3849067"/>
            <a:ext cx="77724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userDrawn="1"/>
        </p:nvSpPr>
        <p:spPr>
          <a:xfrm>
            <a:off x="976313" y="188913"/>
            <a:ext cx="2155825" cy="857250"/>
          </a:xfrm>
          <a:prstGeom prst="rect">
            <a:avLst/>
          </a:prstGeom>
        </p:spPr>
        <p:txBody>
          <a:bodyPr anchor="ctr"/>
          <a:lstStyle/>
          <a:p>
            <a:pPr fontAlgn="auto">
              <a:spcBef>
                <a:spcPts val="0"/>
              </a:spcBef>
              <a:spcAft>
                <a:spcPts val="0"/>
              </a:spcAft>
              <a:defRPr/>
            </a:pPr>
            <a:r>
              <a:rPr lang="en-US" b="1" dirty="0" smtClean="0">
                <a:latin typeface="Century Gothic" pitchFamily="34" charset="0"/>
              </a:rPr>
              <a:t>Aristotle</a:t>
            </a:r>
            <a:endParaRPr lang="el-GR" b="1" dirty="0">
              <a:latin typeface="Century Gothic" pitchFamily="34" charset="0"/>
            </a:endParaRPr>
          </a:p>
          <a:p>
            <a:pPr fontAlgn="auto">
              <a:spcBef>
                <a:spcPts val="0"/>
              </a:spcBef>
              <a:spcAft>
                <a:spcPts val="0"/>
              </a:spcAft>
              <a:defRPr/>
            </a:pPr>
            <a:r>
              <a:rPr lang="en-US" b="1" dirty="0" smtClean="0">
                <a:latin typeface="Century Gothic" pitchFamily="34" charset="0"/>
              </a:rPr>
              <a:t>University</a:t>
            </a:r>
            <a:r>
              <a:rPr lang="en-US" b="1" baseline="0" dirty="0" smtClean="0">
                <a:latin typeface="Century Gothic" pitchFamily="34" charset="0"/>
              </a:rPr>
              <a:t> of</a:t>
            </a:r>
            <a:endParaRPr lang="el-GR" b="1" dirty="0">
              <a:latin typeface="Century Gothic" pitchFamily="34" charset="0"/>
            </a:endParaRPr>
          </a:p>
          <a:p>
            <a:pPr fontAlgn="auto">
              <a:spcBef>
                <a:spcPts val="0"/>
              </a:spcBef>
              <a:spcAft>
                <a:spcPts val="0"/>
              </a:spcAft>
              <a:defRPr/>
            </a:pPr>
            <a:r>
              <a:rPr lang="en-US" b="1" dirty="0" smtClean="0">
                <a:latin typeface="Century Gothic" pitchFamily="34" charset="0"/>
              </a:rPr>
              <a:t>Thessaloniki</a:t>
            </a:r>
            <a:endParaRPr lang="el-GR" b="1" dirty="0">
              <a:latin typeface="Century Gothic"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cxnSp>
        <p:nvCxnSpPr>
          <p:cNvPr id="4" name="Straight Connector 9"/>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457200" y="1440000"/>
            <a:ext cx="82296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44FB13E5-6909-44A5-8F36-BE11E78EF278}" type="slidenum">
              <a:rPr lang="el-GR"/>
              <a:pPr>
                <a:defRPr/>
              </a:pPr>
              <a:t>‹#›</a:t>
            </a:fld>
            <a:endParaRPr lang="el-GR" dirty="0"/>
          </a:p>
        </p:txBody>
      </p:sp>
      <p:pic>
        <p:nvPicPr>
          <p:cNvPr id="1026"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a:t>
            </a:r>
            <a:r>
              <a:rPr lang="en-US" baseline="0" dirty="0" smtClean="0">
                <a:latin typeface="Century Gothic" pitchFamily="34" charset="0"/>
                <a:ea typeface="Arial Unicode MS" pitchFamily="34" charset="-128"/>
                <a:cs typeface="Arial Unicode MS" pitchFamily="34" charset="-128"/>
              </a:rPr>
              <a:t>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8" name="TextBox 7"/>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dirty="0" err="1" smtClean="0">
                <a:latin typeface="+mn-lt"/>
              </a:rPr>
              <a:t>OpenCourses</a:t>
            </a:r>
            <a:r>
              <a:rPr lang="en-US" sz="1000" dirty="0" smtClean="0">
                <a:latin typeface="+mn-lt"/>
              </a:rPr>
              <a:t> @ </a:t>
            </a:r>
            <a:r>
              <a:rPr lang="en-US" sz="1000" dirty="0" err="1" smtClean="0">
                <a:latin typeface="+mn-lt"/>
              </a:rPr>
              <a:t>AUTh</a:t>
            </a:r>
            <a:endParaRPr lang="el-GR" sz="1000" dirty="0" smtClean="0">
              <a:latin typeface="+mn-lt"/>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457200" y="1440000"/>
            <a:ext cx="82296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A139B40D-97CE-4F6A-99D8-AFEAB30C9E8D}" type="slidenum">
              <a:rPr lang="el-GR"/>
              <a:pPr>
                <a:defRPr/>
              </a:pPr>
              <a:t>‹#›</a:t>
            </a:fld>
            <a:endParaRPr lang="el-GR" dirty="0"/>
          </a:p>
        </p:txBody>
      </p:sp>
      <p:pic>
        <p:nvPicPr>
          <p:cNvPr id="7"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11113" y="6525344"/>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a:t>
            </a:r>
            <a:r>
              <a:rPr lang="en-US" baseline="0" dirty="0" smtClean="0">
                <a:latin typeface="Century Gothic" pitchFamily="34" charset="0"/>
                <a:ea typeface="Arial Unicode MS" pitchFamily="34" charset="-128"/>
                <a:cs typeface="Arial Unicode MS" pitchFamily="34" charset="-128"/>
              </a:rPr>
              <a:t>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9" name="TextBox 8"/>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n-lt"/>
                <a:ea typeface="+mn-ea"/>
                <a:cs typeface="+mn-cs"/>
              </a:rPr>
              <a:t>OpenCourses</a:t>
            </a:r>
            <a:r>
              <a:rPr lang="en-US" sz="1000" kern="1200" dirty="0" smtClean="0">
                <a:solidFill>
                  <a:schemeClr val="tx1"/>
                </a:solidFill>
                <a:latin typeface="+mn-lt"/>
                <a:ea typeface="+mn-ea"/>
                <a:cs typeface="+mn-cs"/>
              </a:rPr>
              <a:t> @ </a:t>
            </a:r>
            <a:r>
              <a:rPr lang="en-US" sz="1000" kern="1200" dirty="0" err="1" smtClean="0">
                <a:solidFill>
                  <a:schemeClr val="tx1"/>
                </a:solidFill>
                <a:latin typeface="+mn-lt"/>
                <a:ea typeface="+mn-ea"/>
                <a:cs typeface="+mn-cs"/>
              </a:rPr>
              <a:t>AUTh</a:t>
            </a:r>
            <a:endParaRPr lang="el-GR" sz="10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cxnSp>
        <p:nvCxnSpPr>
          <p:cNvPr id="5" name="Straight Connector 10"/>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457200" y="1440000"/>
            <a:ext cx="40386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440000"/>
            <a:ext cx="40386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3A6F3751-40ED-4D59-BAC1-E36CEEB1158F}" type="slidenum">
              <a:rPr lang="el-GR"/>
              <a:pPr>
                <a:defRPr/>
              </a:pPr>
              <a:t>‹#›</a:t>
            </a:fld>
            <a:endParaRPr lang="el-GR" dirty="0"/>
          </a:p>
        </p:txBody>
      </p:sp>
      <p:pic>
        <p:nvPicPr>
          <p:cNvPr id="8"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a:t>
            </a:r>
            <a:r>
              <a:rPr lang="en-US" baseline="0" dirty="0" smtClean="0">
                <a:latin typeface="Century Gothic" pitchFamily="34" charset="0"/>
                <a:ea typeface="Arial Unicode MS" pitchFamily="34" charset="-128"/>
                <a:cs typeface="Arial Unicode MS" pitchFamily="34" charset="-128"/>
              </a:rPr>
              <a:t>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0" name="TextBox 9"/>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n-lt"/>
                <a:ea typeface="+mn-ea"/>
                <a:cs typeface="+mn-cs"/>
              </a:rPr>
              <a:t>OpenCourses</a:t>
            </a:r>
            <a:r>
              <a:rPr lang="en-US" sz="1000" kern="1200" dirty="0" smtClean="0">
                <a:solidFill>
                  <a:schemeClr val="tx1"/>
                </a:solidFill>
                <a:latin typeface="+mn-lt"/>
                <a:ea typeface="+mn-ea"/>
                <a:cs typeface="+mn-cs"/>
              </a:rPr>
              <a:t> @ </a:t>
            </a:r>
            <a:r>
              <a:rPr lang="en-US" sz="1000" kern="1200" dirty="0" err="1" smtClean="0">
                <a:solidFill>
                  <a:schemeClr val="tx1"/>
                </a:solidFill>
                <a:latin typeface="+mn-lt"/>
                <a:ea typeface="+mn-ea"/>
                <a:cs typeface="+mn-cs"/>
              </a:rPr>
              <a:t>AUTh</a:t>
            </a:r>
            <a:endParaRPr lang="el-GR" sz="10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cxnSp>
        <p:nvCxnSpPr>
          <p:cNvPr id="7" name="Straight Connector 12"/>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457200" y="144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104656"/>
            <a:ext cx="4040188"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4645025" y="144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104656"/>
            <a:ext cx="4041775"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6CFB5E7E-F8BD-47AF-9A3C-3E76AE83A509}" type="slidenum">
              <a:rPr lang="el-GR"/>
              <a:pPr>
                <a:defRPr/>
              </a:pPr>
              <a:t>‹#›</a:t>
            </a:fld>
            <a:endParaRPr lang="el-GR" dirty="0"/>
          </a:p>
        </p:txBody>
      </p:sp>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2" name="TextBox 11"/>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n-lt"/>
                <a:ea typeface="+mn-ea"/>
                <a:cs typeface="+mn-cs"/>
              </a:rPr>
              <a:t>OpenCourses</a:t>
            </a:r>
            <a:r>
              <a:rPr lang="en-US" sz="1000" kern="1200" dirty="0" smtClean="0">
                <a:solidFill>
                  <a:schemeClr val="tx1"/>
                </a:solidFill>
                <a:latin typeface="+mn-lt"/>
                <a:ea typeface="+mn-ea"/>
                <a:cs typeface="+mn-cs"/>
              </a:rPr>
              <a:t> @ </a:t>
            </a:r>
            <a:r>
              <a:rPr lang="en-US" sz="1000" kern="1200" dirty="0" err="1" smtClean="0">
                <a:solidFill>
                  <a:schemeClr val="tx1"/>
                </a:solidFill>
                <a:latin typeface="+mn-lt"/>
                <a:ea typeface="+mn-ea"/>
                <a:cs typeface="+mn-cs"/>
              </a:rPr>
              <a:t>AUTh</a:t>
            </a:r>
            <a:endParaRPr lang="el-GR" sz="10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1">
    <p:spTree>
      <p:nvGrpSpPr>
        <p:cNvPr id="1" name=""/>
        <p:cNvGrpSpPr/>
        <p:nvPr/>
      </p:nvGrpSpPr>
      <p:grpSpPr>
        <a:xfrm>
          <a:off x="0" y="0"/>
          <a:ext cx="0" cy="0"/>
          <a:chOff x="0" y="0"/>
          <a:chExt cx="0" cy="0"/>
        </a:xfrm>
      </p:grpSpPr>
      <p:cxnSp>
        <p:nvCxnSpPr>
          <p:cNvPr id="5" name="Straight Connector 10"/>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4675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3635896" y="1440000"/>
            <a:ext cx="511175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6553200" y="6456363"/>
            <a:ext cx="2133600" cy="365125"/>
          </a:xfrm>
        </p:spPr>
        <p:txBody>
          <a:bodyPr/>
          <a:lstStyle>
            <a:lvl1pPr>
              <a:defRPr smtClean="0">
                <a:solidFill>
                  <a:schemeClr val="tx1"/>
                </a:solidFill>
              </a:defRPr>
            </a:lvl1pPr>
          </a:lstStyle>
          <a:p>
            <a:pPr>
              <a:defRPr/>
            </a:pPr>
            <a:fld id="{32C1643A-8A4E-47A8-9A18-86E9FF0A48E0}" type="slidenum">
              <a:rPr lang="el-GR"/>
              <a:pPr>
                <a:defRPr/>
              </a:pPr>
              <a:t>‹#›</a:t>
            </a:fld>
            <a:endParaRPr lang="el-GR" dirty="0"/>
          </a:p>
        </p:txBody>
      </p:sp>
      <p:pic>
        <p:nvPicPr>
          <p:cNvPr id="9"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1" name="TextBox 10"/>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2">
    <p:spTree>
      <p:nvGrpSpPr>
        <p:cNvPr id="1" name=""/>
        <p:cNvGrpSpPr/>
        <p:nvPr/>
      </p:nvGrpSpPr>
      <p:grpSpPr>
        <a:xfrm>
          <a:off x="0" y="0"/>
          <a:ext cx="0" cy="0"/>
          <a:chOff x="0" y="0"/>
          <a:chExt cx="0" cy="0"/>
        </a:xfrm>
      </p:grpSpPr>
      <p:cxnSp>
        <p:nvCxnSpPr>
          <p:cNvPr id="5" name="Straight Connector 10"/>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56618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67544" y="1440000"/>
            <a:ext cx="511175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6553200" y="6456363"/>
            <a:ext cx="2133600" cy="365125"/>
          </a:xfrm>
        </p:spPr>
        <p:txBody>
          <a:bodyPr/>
          <a:lstStyle>
            <a:lvl1pPr>
              <a:defRPr smtClean="0">
                <a:solidFill>
                  <a:schemeClr val="tx1"/>
                </a:solidFill>
              </a:defRPr>
            </a:lvl1pPr>
          </a:lstStyle>
          <a:p>
            <a:pPr>
              <a:defRPr/>
            </a:pPr>
            <a:fld id="{CD7AFFF4-6120-486A-A34D-6561EFB6B7C8}" type="slidenum">
              <a:rPr lang="el-GR"/>
              <a:pPr>
                <a:defRPr/>
              </a:pPr>
              <a:t>‹#›</a:t>
            </a:fld>
            <a:endParaRPr lang="el-GR" dirty="0"/>
          </a:p>
        </p:txBody>
      </p:sp>
      <p:pic>
        <p:nvPicPr>
          <p:cNvPr id="9"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1" name="TextBox 10"/>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n-lt"/>
                <a:ea typeface="+mn-ea"/>
                <a:cs typeface="+mn-cs"/>
              </a:rPr>
              <a:t>OpenCourses</a:t>
            </a:r>
            <a:r>
              <a:rPr lang="en-US" sz="1000" kern="1200" dirty="0" smtClean="0">
                <a:solidFill>
                  <a:schemeClr val="tx1"/>
                </a:solidFill>
                <a:latin typeface="+mn-lt"/>
                <a:ea typeface="+mn-ea"/>
                <a:cs typeface="+mn-cs"/>
              </a:rPr>
              <a:t> @ </a:t>
            </a:r>
            <a:r>
              <a:rPr lang="en-US" sz="1000" kern="1200" dirty="0" err="1" smtClean="0">
                <a:solidFill>
                  <a:schemeClr val="tx1"/>
                </a:solidFill>
                <a:latin typeface="+mn-lt"/>
                <a:ea typeface="+mn-ea"/>
                <a:cs typeface="+mn-cs"/>
              </a:rPr>
              <a:t>AUTh</a:t>
            </a:r>
            <a:endParaRPr lang="el-GR" sz="10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1">
    <p:spTree>
      <p:nvGrpSpPr>
        <p:cNvPr id="1" name=""/>
        <p:cNvGrpSpPr/>
        <p:nvPr/>
      </p:nvGrpSpPr>
      <p:grpSpPr>
        <a:xfrm>
          <a:off x="0" y="0"/>
          <a:ext cx="0" cy="0"/>
          <a:chOff x="0" y="0"/>
          <a:chExt cx="0" cy="0"/>
        </a:xfrm>
      </p:grpSpPr>
      <p:cxnSp>
        <p:nvCxnSpPr>
          <p:cNvPr id="5" name="Straight Connector 10"/>
          <p:cNvCxnSpPr/>
          <p:nvPr userDrawn="1"/>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userDrawn="1"/>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1792288" y="2780928"/>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1792288" y="1440000"/>
            <a:ext cx="54864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6553200" y="6456363"/>
            <a:ext cx="2133600" cy="365125"/>
          </a:xfrm>
        </p:spPr>
        <p:txBody>
          <a:bodyPr/>
          <a:lstStyle>
            <a:lvl1pPr>
              <a:defRPr smtClean="0">
                <a:solidFill>
                  <a:schemeClr val="tx1"/>
                </a:solidFill>
              </a:defRPr>
            </a:lvl1pPr>
          </a:lstStyle>
          <a:p>
            <a:pPr>
              <a:defRPr/>
            </a:pPr>
            <a:fld id="{384F324D-E4F8-40BB-8AC1-9BBD96AD0270}" type="slidenum">
              <a:rPr lang="el-GR"/>
              <a:pPr>
                <a:defRPr/>
              </a:pPr>
              <a:t>‹#›</a:t>
            </a:fld>
            <a:endParaRPr lang="el-GR" dirty="0"/>
          </a:p>
        </p:txBody>
      </p:sp>
      <p:pic>
        <p:nvPicPr>
          <p:cNvPr id="8"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n-US" dirty="0" smtClean="0">
                <a:latin typeface="Century Gothic" pitchFamily="34" charset="0"/>
                <a:ea typeface="Arial Unicode MS" pitchFamily="34" charset="-128"/>
                <a:cs typeface="Arial Unicode MS" pitchFamily="34" charset="-128"/>
              </a:rPr>
              <a:t>Aristotle University of Thessaloniki</a:t>
            </a:r>
            <a:endParaRPr lang="el-GR" dirty="0" smtClean="0">
              <a:latin typeface="Century Gothic" pitchFamily="34" charset="0"/>
              <a:ea typeface="Arial Unicode MS" pitchFamily="34" charset="-128"/>
              <a:cs typeface="Arial Unicode MS" pitchFamily="34" charset="-128"/>
            </a:endParaRPr>
          </a:p>
        </p:txBody>
      </p:sp>
      <p:sp>
        <p:nvSpPr>
          <p:cNvPr id="10" name="TextBox 9"/>
          <p:cNvSpPr txBox="1"/>
          <p:nvPr userDrawn="1"/>
        </p:nvSpPr>
        <p:spPr>
          <a:xfrm>
            <a:off x="3131840" y="6308920"/>
            <a:ext cx="2880320" cy="549080"/>
          </a:xfrm>
          <a:prstGeom prst="rect">
            <a:avLst/>
          </a:prstGeom>
        </p:spPr>
        <p:txBody>
          <a:bodyPr vert="horz" wrap="square" lIns="91440" tIns="0" rIns="91440" bIns="0" rtlCol="0" anchor="t">
            <a:noAutofit/>
          </a:bodyPr>
          <a:lstStyle/>
          <a:p>
            <a:pPr algn="ctr">
              <a:lnSpc>
                <a:spcPct val="220000"/>
              </a:lnSpc>
            </a:pPr>
            <a:r>
              <a:rPr lang="en-US" sz="1000" kern="1200" dirty="0" err="1" smtClean="0">
                <a:solidFill>
                  <a:schemeClr val="tx1"/>
                </a:solidFill>
                <a:latin typeface="+mj-lt"/>
                <a:ea typeface="+mn-ea"/>
                <a:cs typeface="+mn-cs"/>
              </a:rPr>
              <a:t>OpenCourses</a:t>
            </a:r>
            <a:r>
              <a:rPr lang="en-US" sz="1000" kern="1200" dirty="0" smtClean="0">
                <a:solidFill>
                  <a:schemeClr val="tx1"/>
                </a:solidFill>
                <a:latin typeface="+mj-lt"/>
                <a:ea typeface="+mn-ea"/>
                <a:cs typeface="+mn-cs"/>
              </a:rPr>
              <a:t> @ </a:t>
            </a:r>
            <a:r>
              <a:rPr lang="en-US" sz="1000" kern="1200" dirty="0" err="1" smtClean="0">
                <a:solidFill>
                  <a:schemeClr val="tx1"/>
                </a:solidFill>
                <a:latin typeface="+mj-lt"/>
                <a:ea typeface="+mn-ea"/>
                <a:cs typeface="+mn-cs"/>
              </a:rPr>
              <a:t>AUTh</a:t>
            </a:r>
            <a:endParaRPr lang="el-GR" sz="1000" kern="1200" dirty="0" smtClean="0">
              <a:solidFill>
                <a:schemeClr val="tx1"/>
              </a:solidFill>
              <a:latin typeface="+mj-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457200" y="1547813"/>
            <a:ext cx="82296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pPr>
              <a:defRPr/>
            </a:pPr>
            <a:fld id="{92C3F8A9-ABDB-4D54-89E5-BE4586762B8B}"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80"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opecourses.g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5"/>
            <a:ext cx="7772400" cy="1872207"/>
          </a:xfrm>
        </p:spPr>
        <p:txBody>
          <a:bodyPr anchor="ctr" anchorCtr="0"/>
          <a:lstStyle/>
          <a:p>
            <a:pPr>
              <a:spcAft>
                <a:spcPts val="1200"/>
              </a:spcAft>
            </a:pPr>
            <a:r>
              <a:rPr lang="en-US" sz="3600" dirty="0" err="1" smtClean="0">
                <a:solidFill>
                  <a:prstClr val="black"/>
                </a:solidFill>
              </a:rPr>
              <a:t>Open</a:t>
            </a:r>
            <a:r>
              <a:rPr lang="en-US" sz="3600" dirty="0" err="1">
                <a:solidFill>
                  <a:prstClr val="black"/>
                </a:solidFill>
              </a:rPr>
              <a:t>C</a:t>
            </a:r>
            <a:r>
              <a:rPr lang="en-US" sz="3600" dirty="0" err="1" smtClean="0">
                <a:solidFill>
                  <a:prstClr val="black"/>
                </a:solidFill>
              </a:rPr>
              <a:t>ourses</a:t>
            </a:r>
            <a:r>
              <a:rPr lang="en-US" sz="3600" dirty="0" smtClean="0">
                <a:solidFill>
                  <a:prstClr val="black"/>
                </a:solidFill>
              </a:rPr>
              <a:t> </a:t>
            </a:r>
            <a:r>
              <a:rPr lang="en-US" sz="3600" dirty="0">
                <a:solidFill>
                  <a:prstClr val="black"/>
                </a:solidFill>
              </a:rPr>
              <a:t>@ </a:t>
            </a:r>
            <a:r>
              <a:rPr lang="en-US" sz="3600" dirty="0" err="1" smtClean="0">
                <a:solidFill>
                  <a:prstClr val="black"/>
                </a:solidFill>
              </a:rPr>
              <a:t>AUTh.</a:t>
            </a:r>
            <a:r>
              <a:rPr lang="en-US" sz="3600" dirty="0" smtClean="0">
                <a:solidFill>
                  <a:prstClr val="black"/>
                </a:solidFill>
              </a:rPr>
              <a:t> </a:t>
            </a:r>
            <a:r>
              <a:rPr lang="el-GR" sz="3600" dirty="0" smtClean="0">
                <a:solidFill>
                  <a:prstClr val="black"/>
                </a:solidFill>
              </a:rPr>
              <a:t/>
            </a:r>
            <a:br>
              <a:rPr lang="el-GR" sz="3600" dirty="0" smtClean="0">
                <a:solidFill>
                  <a:prstClr val="black"/>
                </a:solidFill>
              </a:rPr>
            </a:br>
            <a:r>
              <a:rPr lang="en-US" sz="2800" dirty="0" smtClean="0">
                <a:solidFill>
                  <a:prstClr val="black"/>
                </a:solidFill>
              </a:rPr>
              <a:t>Today's </a:t>
            </a:r>
            <a:r>
              <a:rPr lang="en-US" sz="2800" dirty="0">
                <a:solidFill>
                  <a:prstClr val="black"/>
                </a:solidFill>
              </a:rPr>
              <a:t>possibilities, tomorrow's prospects.</a:t>
            </a:r>
            <a:endParaRPr lang="el-GR" sz="2800" dirty="0"/>
          </a:p>
        </p:txBody>
      </p:sp>
      <p:sp>
        <p:nvSpPr>
          <p:cNvPr id="5" name="Subtitle 4"/>
          <p:cNvSpPr>
            <a:spLocks noGrp="1"/>
          </p:cNvSpPr>
          <p:nvPr>
            <p:ph type="subTitle" idx="1"/>
          </p:nvPr>
        </p:nvSpPr>
        <p:spPr>
          <a:xfrm>
            <a:off x="683568" y="4005064"/>
            <a:ext cx="7776864" cy="1800200"/>
          </a:xfrm>
        </p:spPr>
        <p:txBody>
          <a:bodyPr/>
          <a:lstStyle/>
          <a:p>
            <a:pPr lvl="0"/>
            <a:r>
              <a:rPr lang="en-US" sz="2800" b="1" dirty="0" smtClean="0">
                <a:solidFill>
                  <a:prstClr val="black"/>
                </a:solidFill>
              </a:rPr>
              <a:t>Pinelopi Giovanitsa</a:t>
            </a:r>
            <a:endParaRPr lang="el-GR" sz="2800" b="1" dirty="0" smtClean="0">
              <a:solidFill>
                <a:prstClr val="black"/>
              </a:solidFill>
            </a:endParaRPr>
          </a:p>
          <a:p>
            <a:pPr lvl="0"/>
            <a:r>
              <a:rPr lang="en-US" sz="2800" b="1" dirty="0" err="1" smtClean="0">
                <a:solidFill>
                  <a:prstClr val="black"/>
                </a:solidFill>
              </a:rPr>
              <a:t>Savvas</a:t>
            </a:r>
            <a:r>
              <a:rPr lang="en-US" sz="2800" b="1" dirty="0" smtClean="0">
                <a:solidFill>
                  <a:prstClr val="black"/>
                </a:solidFill>
              </a:rPr>
              <a:t> </a:t>
            </a:r>
            <a:r>
              <a:rPr lang="en-US" sz="2800" b="1" dirty="0" err="1" smtClean="0">
                <a:solidFill>
                  <a:prstClr val="black"/>
                </a:solidFill>
              </a:rPr>
              <a:t>Anastasiades</a:t>
            </a:r>
            <a:endParaRPr lang="en-US" sz="2800" b="1" dirty="0" smtClean="0">
              <a:solidFill>
                <a:prstClr val="black"/>
              </a:solidFill>
            </a:endParaRPr>
          </a:p>
          <a:p>
            <a:pPr lvl="0"/>
            <a:r>
              <a:rPr lang="en-US" sz="2000" dirty="0" smtClean="0">
                <a:solidFill>
                  <a:prstClr val="black"/>
                </a:solidFill>
              </a:rPr>
              <a:t>Academic Support</a:t>
            </a:r>
          </a:p>
          <a:p>
            <a:pPr lvl="0"/>
            <a:r>
              <a:rPr lang="en-US" sz="2000" dirty="0" smtClean="0">
                <a:solidFill>
                  <a:prstClr val="black"/>
                </a:solidFill>
              </a:rPr>
              <a:t>IT Center</a:t>
            </a:r>
            <a:endParaRPr lang="el-GR" sz="1800" dirty="0">
              <a:solidFill>
                <a:prstClr val="black"/>
              </a:solidFill>
            </a:endParaRPr>
          </a:p>
          <a:p>
            <a:endParaRPr lang="el-GR" dirty="0"/>
          </a:p>
        </p:txBody>
      </p:sp>
    </p:spTree>
    <p:extLst>
      <p:ext uri="{BB962C8B-B14F-4D97-AF65-F5344CB8AC3E}">
        <p14:creationId xmlns:p14="http://schemas.microsoft.com/office/powerpoint/2010/main" val="295327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presentation</a:t>
            </a:r>
            <a:endParaRPr lang="el-GR" dirty="0"/>
          </a:p>
        </p:txBody>
      </p:sp>
      <p:sp>
        <p:nvSpPr>
          <p:cNvPr id="7" name="Text Placeholder 6"/>
          <p:cNvSpPr>
            <a:spLocks noGrp="1"/>
          </p:cNvSpPr>
          <p:nvPr>
            <p:ph type="body" sz="quarter" idx="3"/>
          </p:nvPr>
        </p:nvSpPr>
        <p:spPr/>
        <p:txBody>
          <a:bodyPr/>
          <a:lstStyle/>
          <a:p>
            <a:pPr algn="ctr"/>
            <a:r>
              <a:rPr lang="en-US" dirty="0" smtClean="0"/>
              <a:t>template</a:t>
            </a:r>
            <a:endParaRPr lang="el-GR"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604008"/>
            <a:ext cx="4464496" cy="3121287"/>
          </a:xfrm>
        </p:spPr>
      </p:pic>
      <p:sp>
        <p:nvSpPr>
          <p:cNvPr id="3" name="Title 2"/>
          <p:cNvSpPr>
            <a:spLocks noGrp="1"/>
          </p:cNvSpPr>
          <p:nvPr>
            <p:ph type="title"/>
          </p:nvPr>
        </p:nvSpPr>
        <p:spPr/>
        <p:txBody>
          <a:bodyPr/>
          <a:lstStyle/>
          <a:p>
            <a:r>
              <a:rPr lang="en-US" dirty="0"/>
              <a:t>s</a:t>
            </a:r>
            <a:r>
              <a:rPr lang="en-US" dirty="0" smtClean="0"/>
              <a:t>ection material</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10</a:t>
            </a:fld>
            <a:endParaRPr lang="el-GR" dirty="0"/>
          </a:p>
        </p:txBody>
      </p:sp>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 y="2604008"/>
            <a:ext cx="4040188" cy="3105722"/>
          </a:xfrm>
        </p:spPr>
      </p:pic>
      <p:sp>
        <p:nvSpPr>
          <p:cNvPr id="10" name="Oval 9"/>
          <p:cNvSpPr/>
          <p:nvPr/>
        </p:nvSpPr>
        <p:spPr>
          <a:xfrm>
            <a:off x="1043608" y="4169465"/>
            <a:ext cx="24798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011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3662" y="1439863"/>
            <a:ext cx="5956675" cy="4760912"/>
          </a:xfrm>
        </p:spPr>
      </p:pic>
      <p:sp>
        <p:nvSpPr>
          <p:cNvPr id="3" name="Title 2"/>
          <p:cNvSpPr>
            <a:spLocks noGrp="1"/>
          </p:cNvSpPr>
          <p:nvPr>
            <p:ph type="title"/>
          </p:nvPr>
        </p:nvSpPr>
        <p:spPr/>
        <p:txBody>
          <a:bodyPr/>
          <a:lstStyle/>
          <a:p>
            <a:r>
              <a:rPr lang="en-US" dirty="0"/>
              <a:t>c</a:t>
            </a:r>
            <a:r>
              <a:rPr lang="en-US" dirty="0" smtClean="0"/>
              <a:t>reative commons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11</a:t>
            </a:fld>
            <a:endParaRPr lang="el-GR" dirty="0"/>
          </a:p>
        </p:txBody>
      </p:sp>
    </p:spTree>
    <p:extLst>
      <p:ext uri="{BB962C8B-B14F-4D97-AF65-F5344CB8AC3E}">
        <p14:creationId xmlns:p14="http://schemas.microsoft.com/office/powerpoint/2010/main" val="210705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multimedia</a:t>
            </a:r>
            <a:endParaRPr lang="el-GR"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604008"/>
            <a:ext cx="4040188" cy="3105722"/>
          </a:xfrm>
        </p:spPr>
      </p:pic>
      <p:sp>
        <p:nvSpPr>
          <p:cNvPr id="7" name="Text Placeholder 6"/>
          <p:cNvSpPr>
            <a:spLocks noGrp="1"/>
          </p:cNvSpPr>
          <p:nvPr>
            <p:ph type="body" sz="quarter" idx="3"/>
          </p:nvPr>
        </p:nvSpPr>
        <p:spPr/>
        <p:txBody>
          <a:bodyPr/>
          <a:lstStyle/>
          <a:p>
            <a:pPr algn="ctr"/>
            <a:r>
              <a:rPr lang="en-US" dirty="0" smtClean="0"/>
              <a:t>synchronization</a:t>
            </a:r>
            <a:endParaRPr lang="el-GR" dirty="0"/>
          </a:p>
        </p:txBody>
      </p:sp>
      <p:pic>
        <p:nvPicPr>
          <p:cNvPr id="11" name="Content Placeholder 10"/>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543971" y="2604008"/>
            <a:ext cx="4479116" cy="3105722"/>
          </a:xfrm>
        </p:spPr>
      </p:pic>
      <p:sp>
        <p:nvSpPr>
          <p:cNvPr id="3" name="Title 2"/>
          <p:cNvSpPr>
            <a:spLocks noGrp="1"/>
          </p:cNvSpPr>
          <p:nvPr>
            <p:ph type="title"/>
          </p:nvPr>
        </p:nvSpPr>
        <p:spPr/>
        <p:txBody>
          <a:bodyPr/>
          <a:lstStyle/>
          <a:p>
            <a:r>
              <a:rPr lang="en-US" dirty="0"/>
              <a:t>s</a:t>
            </a:r>
            <a:r>
              <a:rPr lang="en-US" dirty="0" smtClean="0"/>
              <a:t>ection material</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12</a:t>
            </a:fld>
            <a:endParaRPr lang="el-GR" dirty="0"/>
          </a:p>
        </p:txBody>
      </p:sp>
      <p:sp>
        <p:nvSpPr>
          <p:cNvPr id="10" name="Oval 9"/>
          <p:cNvSpPr/>
          <p:nvPr/>
        </p:nvSpPr>
        <p:spPr>
          <a:xfrm>
            <a:off x="1043608" y="4437112"/>
            <a:ext cx="24798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428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pencourses_89206\Παραδοτέα\ΠΕ2\Π2.2\Ιατρικής.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040" y="4459398"/>
            <a:ext cx="3201035" cy="1799590"/>
          </a:xfrm>
          <a:prstGeom prst="rect">
            <a:avLst/>
          </a:prstGeom>
          <a:noFill/>
          <a:ln>
            <a:noFill/>
          </a:ln>
          <a:effectLst>
            <a:glow rad="228600">
              <a:schemeClr val="tx1">
                <a:alpha val="40000"/>
              </a:schemeClr>
            </a:glow>
          </a:effectLst>
        </p:spPr>
      </p:pic>
      <p:sp>
        <p:nvSpPr>
          <p:cNvPr id="8" name="Title 7"/>
          <p:cNvSpPr>
            <a:spLocks noGrp="1"/>
          </p:cNvSpPr>
          <p:nvPr>
            <p:ph type="title"/>
          </p:nvPr>
        </p:nvSpPr>
        <p:spPr/>
        <p:txBody>
          <a:bodyPr/>
          <a:lstStyle/>
          <a:p>
            <a:r>
              <a:rPr lang="en-US" dirty="0" smtClean="0"/>
              <a:t>equipment</a:t>
            </a:r>
            <a:endParaRPr lang="en-US" dirty="0"/>
          </a:p>
        </p:txBody>
      </p:sp>
      <p:sp>
        <p:nvSpPr>
          <p:cNvPr id="7" name="Slide Number Placeholder 6"/>
          <p:cNvSpPr>
            <a:spLocks noGrp="1"/>
          </p:cNvSpPr>
          <p:nvPr>
            <p:ph type="sldNum" sz="quarter" idx="10"/>
          </p:nvPr>
        </p:nvSpPr>
        <p:spPr/>
        <p:txBody>
          <a:bodyPr/>
          <a:lstStyle/>
          <a:p>
            <a:pPr>
              <a:defRPr/>
            </a:pPr>
            <a:fld id="{6CFB5E7E-F8BD-47AF-9A3C-3E76AE83A509}" type="slidenum">
              <a:rPr lang="el-GR" smtClean="0"/>
              <a:pPr>
                <a:defRPr/>
              </a:pPr>
              <a:t>13</a:t>
            </a:fld>
            <a:endParaRPr lang="el-GR" dirty="0"/>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1556792"/>
            <a:ext cx="3199765" cy="1799590"/>
          </a:xfrm>
          <a:prstGeom prst="rect">
            <a:avLst/>
          </a:prstGeom>
          <a:noFill/>
          <a:ln>
            <a:noFill/>
          </a:ln>
          <a:effectLst>
            <a:glow rad="228600">
              <a:schemeClr val="tx1">
                <a:alpha val="40000"/>
              </a:schemeClr>
            </a:glow>
          </a:effectLst>
        </p:spPr>
      </p:pic>
      <p:pic>
        <p:nvPicPr>
          <p:cNvPr id="11" name="Picture 10" descr="W:\Opencourses_89206\Παραδοτέα\ΠΕ2\Π2.2\Γεωλογίας.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9768" y="2924944"/>
            <a:ext cx="3201035" cy="1799590"/>
          </a:xfrm>
          <a:prstGeom prst="rect">
            <a:avLst/>
          </a:prstGeom>
          <a:noFill/>
          <a:ln>
            <a:noFill/>
          </a:ln>
          <a:effectLst>
            <a:glow rad="228600">
              <a:schemeClr val="tx1">
                <a:alpha val="40000"/>
              </a:schemeClr>
            </a:glow>
          </a:effectLst>
        </p:spPr>
      </p:pic>
      <p:pic>
        <p:nvPicPr>
          <p:cNvPr id="12" name="Picture 11" descr="W:\Opencourses_89206\Παραδοτέα\ΠΕ2\Π2.2\Θεολογίας.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277" y="1412776"/>
            <a:ext cx="3201035" cy="1799590"/>
          </a:xfrm>
          <a:prstGeom prst="rect">
            <a:avLst/>
          </a:prstGeom>
          <a:noFill/>
          <a:ln>
            <a:noFill/>
          </a:ln>
          <a:effectLst>
            <a:glow rad="228600">
              <a:schemeClr val="tx1">
                <a:alpha val="40000"/>
              </a:schemeClr>
            </a:glow>
          </a:effectLst>
        </p:spPr>
      </p:pic>
      <p:pic>
        <p:nvPicPr>
          <p:cNvPr id="15" name="Picture 14" descr="W:\Opencourses_89206\Παραδοτέα\ΠΕ2\Π2.2\Κτηνιατρικής.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4437112"/>
            <a:ext cx="3201035" cy="1799590"/>
          </a:xfrm>
          <a:prstGeom prst="rect">
            <a:avLst/>
          </a:prstGeom>
          <a:noFill/>
          <a:ln>
            <a:noFill/>
          </a:ln>
          <a:effectLst>
            <a:glow rad="228600">
              <a:schemeClr val="tx1">
                <a:alpha val="40000"/>
              </a:schemeClr>
            </a:glow>
          </a:effectLst>
        </p:spPr>
      </p:pic>
    </p:spTree>
    <p:extLst>
      <p:ext uri="{BB962C8B-B14F-4D97-AF65-F5344CB8AC3E}">
        <p14:creationId xmlns:p14="http://schemas.microsoft.com/office/powerpoint/2010/main" val="65080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Open Delos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14</a:t>
            </a:fld>
            <a:endParaRPr lang="el-GR" dirty="0"/>
          </a:p>
        </p:txBody>
      </p:sp>
      <p:pic>
        <p:nvPicPr>
          <p:cNvPr id="7" name="Content Placeholder 6"/>
          <p:cNvPicPr>
            <a:picLocks noGrp="1" noChangeAspect="1"/>
          </p:cNvPicPr>
          <p:nvPr>
            <p:ph idx="1"/>
          </p:nvPr>
        </p:nvPicPr>
        <p:blipFill>
          <a:blip r:embed="rId3"/>
          <a:stretch>
            <a:fillRect/>
          </a:stretch>
        </p:blipFill>
        <p:spPr>
          <a:xfrm>
            <a:off x="1763688" y="1729582"/>
            <a:ext cx="6828112" cy="4182218"/>
          </a:xfrm>
          <a:prstGeom prst="rect">
            <a:avLst/>
          </a:prstGeom>
        </p:spPr>
      </p:pic>
      <p:pic>
        <p:nvPicPr>
          <p:cNvPr id="10" name="Picture 9"/>
          <p:cNvPicPr>
            <a:picLocks noChangeAspect="1"/>
          </p:cNvPicPr>
          <p:nvPr/>
        </p:nvPicPr>
        <p:blipFill>
          <a:blip r:embed="rId4"/>
          <a:stretch>
            <a:fillRect/>
          </a:stretch>
        </p:blipFill>
        <p:spPr>
          <a:xfrm>
            <a:off x="539552" y="3217134"/>
            <a:ext cx="3743268" cy="2694666"/>
          </a:xfrm>
          <a:prstGeom prst="rect">
            <a:avLst/>
          </a:prstGeom>
        </p:spPr>
      </p:pic>
      <p:sp>
        <p:nvSpPr>
          <p:cNvPr id="11" name="TextBox 10"/>
          <p:cNvSpPr txBox="1"/>
          <p:nvPr/>
        </p:nvSpPr>
        <p:spPr>
          <a:xfrm>
            <a:off x="374576" y="620688"/>
            <a:ext cx="8394848" cy="914400"/>
          </a:xfrm>
          <a:prstGeom prst="rect">
            <a:avLst/>
          </a:prstGeom>
        </p:spPr>
        <p:txBody>
          <a:bodyPr vert="horz" wrap="none" lIns="91440" tIns="45720" rIns="91440" bIns="45720" rtlCol="0" anchor="ctr">
            <a:normAutofit/>
          </a:bodyPr>
          <a:lstStyle/>
          <a:p>
            <a:pPr algn="ctr"/>
            <a:endParaRPr lang="el-GR" dirty="0" smtClean="0">
              <a:latin typeface="+mn-lt"/>
            </a:endParaRPr>
          </a:p>
        </p:txBody>
      </p:sp>
    </p:spTree>
    <p:extLst>
      <p:ext uri="{BB962C8B-B14F-4D97-AF65-F5344CB8AC3E}">
        <p14:creationId xmlns:p14="http://schemas.microsoft.com/office/powerpoint/2010/main" val="241321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O</a:t>
            </a:r>
            <a:r>
              <a:rPr lang="en-US" dirty="0" err="1" smtClean="0"/>
              <a:t>penCourses</a:t>
            </a:r>
            <a:r>
              <a:rPr lang="en-US" dirty="0" smtClean="0"/>
              <a:t> in each department</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15</a:t>
            </a:fld>
            <a:endParaRPr lang="el-GR"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17017395"/>
              </p:ext>
            </p:extLst>
          </p:nvPr>
        </p:nvGraphicFramePr>
        <p:xfrm>
          <a:off x="457200" y="1439863"/>
          <a:ext cx="8229600" cy="4760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8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765" y="2401194"/>
            <a:ext cx="8612470" cy="2919707"/>
          </a:xfrm>
        </p:spPr>
      </p:pic>
      <p:sp>
        <p:nvSpPr>
          <p:cNvPr id="3" name="Title 2"/>
          <p:cNvSpPr>
            <a:spLocks noGrp="1"/>
          </p:cNvSpPr>
          <p:nvPr>
            <p:ph type="title"/>
          </p:nvPr>
        </p:nvSpPr>
        <p:spPr/>
        <p:txBody>
          <a:bodyPr/>
          <a:lstStyle/>
          <a:p>
            <a:r>
              <a:rPr lang="en-US" dirty="0" smtClean="0"/>
              <a:t>statistics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16</a:t>
            </a:fld>
            <a:endParaRPr lang="el-GR" dirty="0"/>
          </a:p>
        </p:txBody>
      </p:sp>
    </p:spTree>
    <p:extLst>
      <p:ext uri="{BB962C8B-B14F-4D97-AF65-F5344CB8AC3E}">
        <p14:creationId xmlns:p14="http://schemas.microsoft.com/office/powerpoint/2010/main" val="367798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035" y="1484784"/>
            <a:ext cx="7623930" cy="4320480"/>
          </a:xfrm>
        </p:spPr>
      </p:pic>
      <p:sp>
        <p:nvSpPr>
          <p:cNvPr id="3" name="Title 2"/>
          <p:cNvSpPr>
            <a:spLocks noGrp="1"/>
          </p:cNvSpPr>
          <p:nvPr>
            <p:ph type="title"/>
          </p:nvPr>
        </p:nvSpPr>
        <p:spPr/>
        <p:txBody>
          <a:bodyPr/>
          <a:lstStyle/>
          <a:p>
            <a:r>
              <a:rPr lang="en-US" dirty="0"/>
              <a:t>w</a:t>
            </a:r>
            <a:r>
              <a:rPr lang="en-US" dirty="0" smtClean="0"/>
              <a:t>orldwide views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17</a:t>
            </a:fld>
            <a:endParaRPr lang="el-GR" dirty="0"/>
          </a:p>
        </p:txBody>
      </p:sp>
    </p:spTree>
    <p:extLst>
      <p:ext uri="{BB962C8B-B14F-4D97-AF65-F5344CB8AC3E}">
        <p14:creationId xmlns:p14="http://schemas.microsoft.com/office/powerpoint/2010/main" val="383389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3171" y="2636912"/>
            <a:ext cx="4040188" cy="2924128"/>
          </a:xfrm>
        </p:spPr>
        <p:txBody>
          <a:bodyPr/>
          <a:lstStyle/>
          <a:p>
            <a:r>
              <a:rPr lang="en-US" dirty="0"/>
              <a:t>c</a:t>
            </a:r>
            <a:r>
              <a:rPr lang="en-US" dirty="0" smtClean="0"/>
              <a:t>ourses included in department curriculum</a:t>
            </a:r>
          </a:p>
          <a:p>
            <a:endParaRPr lang="en-US" dirty="0"/>
          </a:p>
        </p:txBody>
      </p:sp>
      <p:sp>
        <p:nvSpPr>
          <p:cNvPr id="7" name="Content Placeholder 6"/>
          <p:cNvSpPr>
            <a:spLocks noGrp="1"/>
          </p:cNvSpPr>
          <p:nvPr>
            <p:ph sz="quarter" idx="4"/>
          </p:nvPr>
        </p:nvSpPr>
        <p:spPr>
          <a:xfrm>
            <a:off x="4654897" y="2564904"/>
            <a:ext cx="4041775" cy="2924128"/>
          </a:xfrm>
        </p:spPr>
        <p:txBody>
          <a:bodyPr/>
          <a:lstStyle/>
          <a:p>
            <a:r>
              <a:rPr lang="en-US" dirty="0"/>
              <a:t>promotion of knowledge</a:t>
            </a:r>
          </a:p>
          <a:p>
            <a:r>
              <a:rPr lang="en-US" dirty="0"/>
              <a:t>insurance of copyrights</a:t>
            </a:r>
            <a:endParaRPr lang="el-GR" dirty="0"/>
          </a:p>
          <a:p>
            <a:endParaRPr lang="el-GR" dirty="0"/>
          </a:p>
        </p:txBody>
      </p:sp>
      <p:sp>
        <p:nvSpPr>
          <p:cNvPr id="3" name="Title 2"/>
          <p:cNvSpPr>
            <a:spLocks noGrp="1"/>
          </p:cNvSpPr>
          <p:nvPr>
            <p:ph type="title"/>
          </p:nvPr>
        </p:nvSpPr>
        <p:spPr/>
        <p:txBody>
          <a:bodyPr/>
          <a:lstStyle/>
          <a:p>
            <a:r>
              <a:rPr lang="en-US" dirty="0"/>
              <a:t>c</a:t>
            </a:r>
            <a:r>
              <a:rPr lang="en-US" dirty="0" smtClean="0"/>
              <a:t>onditions and benefits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18</a:t>
            </a:fld>
            <a:endParaRPr lang="el-GR" dirty="0"/>
          </a:p>
        </p:txBody>
      </p:sp>
    </p:spTree>
    <p:extLst>
      <p:ext uri="{BB962C8B-B14F-4D97-AF65-F5344CB8AC3E}">
        <p14:creationId xmlns:p14="http://schemas.microsoft.com/office/powerpoint/2010/main" val="1195284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0000"/>
            <a:ext cx="4618856" cy="639762"/>
          </a:xfrm>
        </p:spPr>
        <p:txBody>
          <a:bodyPr/>
          <a:lstStyle/>
          <a:p>
            <a:r>
              <a:rPr lang="en-US" dirty="0" smtClean="0"/>
              <a:t>opencourses-support@auth.gr</a:t>
            </a:r>
            <a:endParaRPr lang="el-GR"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3171" y="2105025"/>
            <a:ext cx="3948245" cy="4103688"/>
          </a:xfrm>
        </p:spPr>
      </p:pic>
      <p:sp>
        <p:nvSpPr>
          <p:cNvPr id="10" name="Text Placeholder 9"/>
          <p:cNvSpPr>
            <a:spLocks noGrp="1"/>
          </p:cNvSpPr>
          <p:nvPr>
            <p:ph type="body" sz="quarter" idx="3"/>
          </p:nvPr>
        </p:nvSpPr>
        <p:spPr>
          <a:xfrm>
            <a:off x="5717517" y="1440000"/>
            <a:ext cx="2670907" cy="639762"/>
          </a:xfrm>
        </p:spPr>
        <p:txBody>
          <a:bodyPr/>
          <a:lstStyle/>
          <a:p>
            <a:r>
              <a:rPr lang="en-US" dirty="0" smtClean="0"/>
              <a:t>+30 2310 99 8678</a:t>
            </a:r>
            <a:endParaRPr lang="el-GR"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508104" y="2492896"/>
            <a:ext cx="2506042" cy="3341389"/>
          </a:xfrm>
        </p:spPr>
      </p:pic>
      <p:sp>
        <p:nvSpPr>
          <p:cNvPr id="3" name="Title 2"/>
          <p:cNvSpPr>
            <a:spLocks noGrp="1"/>
          </p:cNvSpPr>
          <p:nvPr>
            <p:ph type="title"/>
          </p:nvPr>
        </p:nvSpPr>
        <p:spPr/>
        <p:txBody>
          <a:bodyPr/>
          <a:lstStyle/>
          <a:p>
            <a:r>
              <a:rPr lang="en-US" dirty="0" smtClean="0"/>
              <a:t>contact</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19</a:t>
            </a:fld>
            <a:endParaRPr lang="el-GR" dirty="0"/>
          </a:p>
        </p:txBody>
      </p:sp>
    </p:spTree>
    <p:extLst>
      <p:ext uri="{BB962C8B-B14F-4D97-AF65-F5344CB8AC3E}">
        <p14:creationId xmlns:p14="http://schemas.microsoft.com/office/powerpoint/2010/main" val="4271994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6"/>
          <p:cNvSpPr>
            <a:spLocks noGrp="1"/>
          </p:cNvSpPr>
          <p:nvPr>
            <p:ph idx="1"/>
          </p:nvPr>
        </p:nvSpPr>
        <p:spPr>
          <a:xfrm>
            <a:off x="457200" y="1988840"/>
            <a:ext cx="8229600" cy="4212480"/>
          </a:xfrm>
        </p:spPr>
        <p:txBody>
          <a:bodyPr>
            <a:normAutofit/>
          </a:bodyPr>
          <a:lstStyle/>
          <a:p>
            <a:r>
              <a:rPr lang="en-US" dirty="0"/>
              <a:t>w</a:t>
            </a:r>
            <a:r>
              <a:rPr lang="en-US" dirty="0" smtClean="0"/>
              <a:t>hat is an open course</a:t>
            </a:r>
          </a:p>
          <a:p>
            <a:r>
              <a:rPr lang="en-US" dirty="0" smtClean="0"/>
              <a:t>national depository</a:t>
            </a:r>
            <a:endParaRPr lang="el-GR" dirty="0" smtClean="0"/>
          </a:p>
          <a:p>
            <a:r>
              <a:rPr lang="en-US" dirty="0" smtClean="0"/>
              <a:t>opencourses.auth.gr</a:t>
            </a:r>
          </a:p>
          <a:p>
            <a:r>
              <a:rPr lang="en-US" dirty="0"/>
              <a:t>v</a:t>
            </a:r>
            <a:r>
              <a:rPr lang="en-US" dirty="0" smtClean="0"/>
              <a:t>iews and statistics</a:t>
            </a:r>
            <a:endParaRPr lang="el-GR" dirty="0" smtClean="0"/>
          </a:p>
        </p:txBody>
      </p:sp>
      <p:sp>
        <p:nvSpPr>
          <p:cNvPr id="19458" name="Τίτλος 4"/>
          <p:cNvSpPr>
            <a:spLocks noGrp="1"/>
          </p:cNvSpPr>
          <p:nvPr>
            <p:ph type="title"/>
          </p:nvPr>
        </p:nvSpPr>
        <p:spPr bwMode="auto">
          <a:xfrm>
            <a:off x="457200" y="332656"/>
            <a:ext cx="8229600" cy="836426"/>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600" dirty="0"/>
              <a:t>c</a:t>
            </a:r>
            <a:r>
              <a:rPr lang="en-US" sz="3600" dirty="0" smtClean="0"/>
              <a:t>ontents</a:t>
            </a:r>
            <a:endParaRPr lang="el-GR"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title"/>
          </p:nvPr>
        </p:nvSpPr>
        <p:spPr/>
        <p:txBody>
          <a:bodyPr/>
          <a:lstStyle/>
          <a:p>
            <a:r>
              <a:rPr lang="en-US" dirty="0" smtClean="0"/>
              <a:t>Thank you!</a:t>
            </a:r>
            <a:endParaRPr lang="el-GR" dirty="0" smtClean="0"/>
          </a:p>
        </p:txBody>
      </p:sp>
      <p:sp>
        <p:nvSpPr>
          <p:cNvPr id="44035" name="Subtitle 2"/>
          <p:cNvSpPr>
            <a:spLocks noGrp="1"/>
          </p:cNvSpPr>
          <p:nvPr>
            <p:ph type="body" idx="1"/>
          </p:nvPr>
        </p:nvSpPr>
        <p:spPr/>
        <p:txBody>
          <a:bodyPr/>
          <a:lstStyle/>
          <a:p>
            <a:r>
              <a:rPr lang="en-US" dirty="0" smtClean="0"/>
              <a:t>Thessaloniki, 1</a:t>
            </a:r>
            <a:r>
              <a:rPr lang="el-GR" dirty="0" smtClean="0"/>
              <a:t>0</a:t>
            </a:r>
            <a:r>
              <a:rPr lang="en-US" dirty="0" smtClean="0"/>
              <a:t> October 201</a:t>
            </a:r>
            <a:r>
              <a:rPr lang="el-GR" dirty="0" smtClean="0"/>
              <a:t>7</a:t>
            </a:r>
          </a:p>
        </p:txBody>
      </p:sp>
      <p:pic>
        <p:nvPicPr>
          <p:cNvPr id="11" name="Picture 17" descr="http://www.lib.umich.edu/files/services/copyright/cc-by-sa.png"/>
          <p:cNvPicPr>
            <a:picLocks noChangeAspect="1" noChangeArrowheads="1"/>
          </p:cNvPicPr>
          <p:nvPr/>
        </p:nvPicPr>
        <p:blipFill>
          <a:blip r:embed="rId3" cstate="print"/>
          <a:srcRect/>
          <a:stretch>
            <a:fillRect/>
          </a:stretch>
        </p:blipFill>
        <p:spPr bwMode="auto">
          <a:xfrm>
            <a:off x="7308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2114550" y="5624513"/>
            <a:ext cx="4914900" cy="1238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8004" y="1573943"/>
            <a:ext cx="4507992" cy="4492752"/>
          </a:xfrm>
        </p:spPr>
      </p:pic>
      <p:sp>
        <p:nvSpPr>
          <p:cNvPr id="4" name="Title 3"/>
          <p:cNvSpPr>
            <a:spLocks noGrp="1"/>
          </p:cNvSpPr>
          <p:nvPr>
            <p:ph type="title"/>
          </p:nvPr>
        </p:nvSpPr>
        <p:spPr/>
        <p:txBody>
          <a:bodyPr/>
          <a:lstStyle/>
          <a:p>
            <a:r>
              <a:rPr lang="en-US" dirty="0"/>
              <a:t>w</a:t>
            </a:r>
            <a:r>
              <a:rPr lang="en-US" dirty="0" smtClean="0"/>
              <a:t>hat is an open course?</a:t>
            </a:r>
            <a:endParaRPr lang="el-GR" dirty="0"/>
          </a:p>
        </p:txBody>
      </p:sp>
    </p:spTree>
    <p:extLst>
      <p:ext uri="{BB962C8B-B14F-4D97-AF65-F5344CB8AC3E}">
        <p14:creationId xmlns:p14="http://schemas.microsoft.com/office/powerpoint/2010/main" val="179048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a:t>
            </a:r>
            <a:r>
              <a:rPr lang="en-US" dirty="0" smtClean="0"/>
              <a:t>ational </a:t>
            </a:r>
            <a:r>
              <a:rPr lang="en-US" dirty="0"/>
              <a:t>d</a:t>
            </a:r>
            <a:r>
              <a:rPr lang="en-US" dirty="0" smtClean="0"/>
              <a:t>epository of Open Courses</a:t>
            </a:r>
            <a:r>
              <a:rPr lang="en-US" dirty="0"/>
              <a:t/>
            </a:r>
            <a:br>
              <a:rPr lang="en-US" dirty="0"/>
            </a:br>
            <a:r>
              <a:rPr lang="en-US" dirty="0" smtClean="0">
                <a:hlinkClick r:id="rId3"/>
              </a:rPr>
              <a:t>http://opecourses.gr</a:t>
            </a:r>
            <a:r>
              <a:rPr lang="en-US" dirty="0" smtClean="0"/>
              <a:t> </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4</a:t>
            </a:fld>
            <a:endParaRPr lang="el-GR" dirty="0"/>
          </a:p>
        </p:txBody>
      </p:sp>
      <p:pic>
        <p:nvPicPr>
          <p:cNvPr id="9"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4294" y="1502023"/>
            <a:ext cx="7768146" cy="4636591"/>
          </a:xfrm>
          <a:prstGeom prst="rect">
            <a:avLst/>
          </a:prstGeom>
        </p:spPr>
      </p:pic>
      <p:sp>
        <p:nvSpPr>
          <p:cNvPr id="10" name="Oval 9"/>
          <p:cNvSpPr/>
          <p:nvPr/>
        </p:nvSpPr>
        <p:spPr>
          <a:xfrm>
            <a:off x="4955704" y="4077072"/>
            <a:ext cx="2664296" cy="360040"/>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9456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4090" y="1556792"/>
            <a:ext cx="7942710" cy="4637151"/>
          </a:xfrm>
          <a:prstGeom prst="rect">
            <a:avLst/>
          </a:prstGeom>
        </p:spPr>
      </p:pic>
      <p:sp>
        <p:nvSpPr>
          <p:cNvPr id="3" name="Title 2"/>
          <p:cNvSpPr>
            <a:spLocks noGrp="1"/>
          </p:cNvSpPr>
          <p:nvPr>
            <p:ph type="title"/>
          </p:nvPr>
        </p:nvSpPr>
        <p:spPr/>
        <p:txBody>
          <a:bodyPr>
            <a:normAutofit/>
          </a:bodyPr>
          <a:lstStyle/>
          <a:p>
            <a:r>
              <a:rPr lang="en-US" dirty="0"/>
              <a:t>b</a:t>
            </a:r>
            <a:r>
              <a:rPr lang="en-US" dirty="0" smtClean="0"/>
              <a:t>rowse by institute</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5</a:t>
            </a:fld>
            <a:endParaRPr lang="el-GR" dirty="0"/>
          </a:p>
        </p:txBody>
      </p:sp>
      <p:sp>
        <p:nvSpPr>
          <p:cNvPr id="10" name="Oval 9"/>
          <p:cNvSpPr/>
          <p:nvPr/>
        </p:nvSpPr>
        <p:spPr>
          <a:xfrm>
            <a:off x="5652120" y="3212976"/>
            <a:ext cx="2664296" cy="1008112"/>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9386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a:t>
            </a:r>
            <a:r>
              <a:rPr lang="en-US" dirty="0" smtClean="0"/>
              <a:t>pencourses.auth.gr</a:t>
            </a:r>
            <a:endParaRPr lang="el-G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80" y="1340768"/>
            <a:ext cx="6616057" cy="4824536"/>
          </a:xfrm>
          <a:prstGeom prst="rect">
            <a:avLst/>
          </a:prstGeom>
        </p:spPr>
      </p:pic>
    </p:spTree>
    <p:extLst>
      <p:ext uri="{BB962C8B-B14F-4D97-AF65-F5344CB8AC3E}">
        <p14:creationId xmlns:p14="http://schemas.microsoft.com/office/powerpoint/2010/main" val="112492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62588958"/>
              </p:ext>
            </p:extLst>
          </p:nvPr>
        </p:nvGraphicFramePr>
        <p:xfrm>
          <a:off x="457200" y="1440000"/>
          <a:ext cx="8229600" cy="476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smtClean="0"/>
              <a:t>categories</a:t>
            </a:r>
            <a:endParaRPr lang="el-GR" dirty="0"/>
          </a:p>
        </p:txBody>
      </p:sp>
      <p:sp>
        <p:nvSpPr>
          <p:cNvPr id="7" name="Slide Number Placeholder 6"/>
          <p:cNvSpPr>
            <a:spLocks noGrp="1"/>
          </p:cNvSpPr>
          <p:nvPr>
            <p:ph type="sldNum" sz="quarter" idx="10"/>
          </p:nvPr>
        </p:nvSpPr>
        <p:spPr/>
        <p:txBody>
          <a:bodyPr/>
          <a:lstStyle/>
          <a:p>
            <a:pPr>
              <a:defRPr/>
            </a:pPr>
            <a:fld id="{6CFB5E7E-F8BD-47AF-9A3C-3E76AE83A509}" type="slidenum">
              <a:rPr lang="el-GR" smtClean="0"/>
              <a:pPr>
                <a:defRPr/>
              </a:pPr>
              <a:t>7</a:t>
            </a:fld>
            <a:endParaRPr lang="el-GR" dirty="0"/>
          </a:p>
        </p:txBody>
      </p:sp>
    </p:spTree>
    <p:extLst>
      <p:ext uri="{BB962C8B-B14F-4D97-AF65-F5344CB8AC3E}">
        <p14:creationId xmlns:p14="http://schemas.microsoft.com/office/powerpoint/2010/main" val="4165705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412776"/>
            <a:ext cx="5005535" cy="4743749"/>
          </a:xfrm>
        </p:spPr>
      </p:pic>
      <p:sp>
        <p:nvSpPr>
          <p:cNvPr id="3" name="Title 2"/>
          <p:cNvSpPr>
            <a:spLocks noGrp="1"/>
          </p:cNvSpPr>
          <p:nvPr>
            <p:ph type="title"/>
          </p:nvPr>
        </p:nvSpPr>
        <p:spPr/>
        <p:txBody>
          <a:bodyPr/>
          <a:lstStyle/>
          <a:p>
            <a:r>
              <a:rPr lang="en-US" dirty="0" err="1"/>
              <a:t>g</a:t>
            </a:r>
            <a:r>
              <a:rPr lang="en-US" dirty="0" err="1" smtClean="0"/>
              <a:t>reek</a:t>
            </a:r>
            <a:r>
              <a:rPr lang="en-US" dirty="0" smtClean="0"/>
              <a:t> for refugees</a:t>
            </a:r>
            <a:endParaRPr lang="el-GR" dirty="0"/>
          </a:p>
        </p:txBody>
      </p:sp>
      <p:sp>
        <p:nvSpPr>
          <p:cNvPr id="4" name="Slide Number Placeholder 3"/>
          <p:cNvSpPr>
            <a:spLocks noGrp="1"/>
          </p:cNvSpPr>
          <p:nvPr>
            <p:ph type="sldNum" sz="quarter" idx="10"/>
          </p:nvPr>
        </p:nvSpPr>
        <p:spPr/>
        <p:txBody>
          <a:bodyPr/>
          <a:lstStyle/>
          <a:p>
            <a:pPr>
              <a:defRPr/>
            </a:pPr>
            <a:fld id="{44FB13E5-6909-44A5-8F36-BE11E78EF278}" type="slidenum">
              <a:rPr lang="el-GR" smtClean="0"/>
              <a:pPr>
                <a:defRPr/>
              </a:pPr>
              <a:t>8</a:t>
            </a:fld>
            <a:endParaRPr lang="el-GR" dirty="0"/>
          </a:p>
        </p:txBody>
      </p:sp>
    </p:spTree>
    <p:extLst>
      <p:ext uri="{BB962C8B-B14F-4D97-AF65-F5344CB8AC3E}">
        <p14:creationId xmlns:p14="http://schemas.microsoft.com/office/powerpoint/2010/main" val="167524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a:t>
            </a:r>
            <a:r>
              <a:rPr lang="en-US" dirty="0" smtClean="0"/>
              <a:t>warded course</a:t>
            </a:r>
            <a:endParaRPr lang="el-GR" dirty="0"/>
          </a:p>
        </p:txBody>
      </p:sp>
      <p:sp>
        <p:nvSpPr>
          <p:cNvPr id="7" name="Slide Number Placeholder 6"/>
          <p:cNvSpPr>
            <a:spLocks noGrp="1"/>
          </p:cNvSpPr>
          <p:nvPr>
            <p:ph type="sldNum" sz="quarter" idx="10"/>
          </p:nvPr>
        </p:nvSpPr>
        <p:spPr/>
        <p:txBody>
          <a:bodyPr/>
          <a:lstStyle/>
          <a:p>
            <a:pPr>
              <a:defRPr/>
            </a:pPr>
            <a:fld id="{6CFB5E7E-F8BD-47AF-9A3C-3E76AE83A509}" type="slidenum">
              <a:rPr lang="el-GR" smtClean="0"/>
              <a:pPr>
                <a:defRPr/>
              </a:pPr>
              <a:t>9</a:t>
            </a:fld>
            <a:endParaRPr lang="el-GR"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1620" y="1564603"/>
            <a:ext cx="6840760" cy="4608451"/>
          </a:xfrm>
          <a:prstGeom prst="rect">
            <a:avLst/>
          </a:prstGeom>
        </p:spPr>
      </p:pic>
      <p:sp>
        <p:nvSpPr>
          <p:cNvPr id="13" name="Oval 12"/>
          <p:cNvSpPr/>
          <p:nvPr/>
        </p:nvSpPr>
        <p:spPr>
          <a:xfrm>
            <a:off x="827584" y="2852936"/>
            <a:ext cx="15841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2267744" y="4604621"/>
            <a:ext cx="2479828" cy="309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7170409" y="4653136"/>
            <a:ext cx="509482" cy="212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60819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908ac58a2ed161a8d5fc92cc624f4d3a3ff23"/>
</p:tagLst>
</file>

<file path=ppt/theme/theme1.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3459</TotalTime>
  <Words>1308</Words>
  <Application>Microsoft Office PowerPoint</Application>
  <PresentationFormat>On-screen Show (4:3)</PresentationFormat>
  <Paragraphs>116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Unicode MS</vt:lpstr>
      <vt:lpstr>Calibri</vt:lpstr>
      <vt:lpstr>Century Gothic</vt:lpstr>
      <vt:lpstr>Courier New</vt:lpstr>
      <vt:lpstr>Opencourses AUTh Template</vt:lpstr>
      <vt:lpstr>OpenCourses @ AUTh.  Today's possibilities, tomorrow's prospects.</vt:lpstr>
      <vt:lpstr>contents</vt:lpstr>
      <vt:lpstr>what is an open course?</vt:lpstr>
      <vt:lpstr>national depository of Open Courses http://opecourses.gr </vt:lpstr>
      <vt:lpstr>browse by institute</vt:lpstr>
      <vt:lpstr>opencourses.auth.gr</vt:lpstr>
      <vt:lpstr>categories</vt:lpstr>
      <vt:lpstr>greek for refugees</vt:lpstr>
      <vt:lpstr>awarded course</vt:lpstr>
      <vt:lpstr>section material</vt:lpstr>
      <vt:lpstr>creative commons</vt:lpstr>
      <vt:lpstr>section material</vt:lpstr>
      <vt:lpstr>equipment</vt:lpstr>
      <vt:lpstr>Open Delos</vt:lpstr>
      <vt:lpstr>OpenCourses in each department</vt:lpstr>
      <vt:lpstr>statistics</vt:lpstr>
      <vt:lpstr>worldwide views</vt:lpstr>
      <vt:lpstr>conditions and benefits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Aggeliki Moneda</dc:creator>
  <cp:lastModifiedBy>Pinelopi Giovanitsa</cp:lastModifiedBy>
  <cp:revision>350</cp:revision>
  <dcterms:created xsi:type="dcterms:W3CDTF">2013-10-24T10:03:23Z</dcterms:created>
  <dcterms:modified xsi:type="dcterms:W3CDTF">2017-10-10T06:05:26Z</dcterms:modified>
</cp:coreProperties>
</file>