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31" r:id="rId5"/>
    <p:sldId id="551" r:id="rId6"/>
    <p:sldId id="626" r:id="rId7"/>
    <p:sldId id="627" r:id="rId8"/>
    <p:sldId id="628" r:id="rId9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7B831-3241-4776-85D9-CE28CBE7DF2C}" v="3" dt="2025-03-12T15:29:22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7"/>
  </p:normalViewPr>
  <p:slideViewPr>
    <p:cSldViewPr snapToGrid="0">
      <p:cViewPr varScale="1">
        <p:scale>
          <a:sx n="78" d="100"/>
          <a:sy n="78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os Triantafyllidis" userId="71ea80ff-a6c0-4091-bbf6-de82aa0bfbbe" providerId="ADAL" clId="{CD27B831-3241-4776-85D9-CE28CBE7DF2C}"/>
    <pc:docChg chg="undo custSel addSld delSld modSld">
      <pc:chgData name="Alexandros Triantafyllidis" userId="71ea80ff-a6c0-4091-bbf6-de82aa0bfbbe" providerId="ADAL" clId="{CD27B831-3241-4776-85D9-CE28CBE7DF2C}" dt="2025-03-12T15:36:08.390" v="133" actId="20577"/>
      <pc:docMkLst>
        <pc:docMk/>
      </pc:docMkLst>
      <pc:sldChg chg="del">
        <pc:chgData name="Alexandros Triantafyllidis" userId="71ea80ff-a6c0-4091-bbf6-de82aa0bfbbe" providerId="ADAL" clId="{CD27B831-3241-4776-85D9-CE28CBE7DF2C}" dt="2025-03-12T15:29:54.637" v="61" actId="47"/>
        <pc:sldMkLst>
          <pc:docMk/>
          <pc:sldMk cId="3883224659" sldId="256"/>
        </pc:sldMkLst>
      </pc:sldChg>
      <pc:sldChg chg="del">
        <pc:chgData name="Alexandros Triantafyllidis" userId="71ea80ff-a6c0-4091-bbf6-de82aa0bfbbe" providerId="ADAL" clId="{CD27B831-3241-4776-85D9-CE28CBE7DF2C}" dt="2025-03-12T14:53:43.680" v="4" actId="47"/>
        <pc:sldMkLst>
          <pc:docMk/>
          <pc:sldMk cId="303540929" sldId="258"/>
        </pc:sldMkLst>
      </pc:sldChg>
      <pc:sldChg chg="del">
        <pc:chgData name="Alexandros Triantafyllidis" userId="71ea80ff-a6c0-4091-bbf6-de82aa0bfbbe" providerId="ADAL" clId="{CD27B831-3241-4776-85D9-CE28CBE7DF2C}" dt="2025-03-12T15:23:08.866" v="7" actId="47"/>
        <pc:sldMkLst>
          <pc:docMk/>
          <pc:sldMk cId="4223159266" sldId="259"/>
        </pc:sldMkLst>
      </pc:sldChg>
      <pc:sldChg chg="add del">
        <pc:chgData name="Alexandros Triantafyllidis" userId="71ea80ff-a6c0-4091-bbf6-de82aa0bfbbe" providerId="ADAL" clId="{CD27B831-3241-4776-85D9-CE28CBE7DF2C}" dt="2025-03-12T15:23:53.408" v="35" actId="47"/>
        <pc:sldMkLst>
          <pc:docMk/>
          <pc:sldMk cId="2895464459" sldId="381"/>
        </pc:sldMkLst>
      </pc:sldChg>
      <pc:sldChg chg="del">
        <pc:chgData name="Alexandros Triantafyllidis" userId="71ea80ff-a6c0-4091-bbf6-de82aa0bfbbe" providerId="ADAL" clId="{CD27B831-3241-4776-85D9-CE28CBE7DF2C}" dt="2025-03-12T14:53:33.983" v="2" actId="47"/>
        <pc:sldMkLst>
          <pc:docMk/>
          <pc:sldMk cId="96642439" sldId="427"/>
        </pc:sldMkLst>
      </pc:sldChg>
      <pc:sldChg chg="del">
        <pc:chgData name="Alexandros Triantafyllidis" userId="71ea80ff-a6c0-4091-bbf6-de82aa0bfbbe" providerId="ADAL" clId="{CD27B831-3241-4776-85D9-CE28CBE7DF2C}" dt="2025-03-12T14:53:32.133" v="1" actId="47"/>
        <pc:sldMkLst>
          <pc:docMk/>
          <pc:sldMk cId="2648796232" sldId="429"/>
        </pc:sldMkLst>
      </pc:sldChg>
      <pc:sldChg chg="modSp mod">
        <pc:chgData name="Alexandros Triantafyllidis" userId="71ea80ff-a6c0-4091-bbf6-de82aa0bfbbe" providerId="ADAL" clId="{CD27B831-3241-4776-85D9-CE28CBE7DF2C}" dt="2025-03-12T15:23:00.249" v="6"/>
        <pc:sldMkLst>
          <pc:docMk/>
          <pc:sldMk cId="185641120" sldId="431"/>
        </pc:sldMkLst>
        <pc:spChg chg="mod">
          <ac:chgData name="Alexandros Triantafyllidis" userId="71ea80ff-a6c0-4091-bbf6-de82aa0bfbbe" providerId="ADAL" clId="{CD27B831-3241-4776-85D9-CE28CBE7DF2C}" dt="2025-03-12T15:22:09.940" v="5"/>
          <ac:spMkLst>
            <pc:docMk/>
            <pc:sldMk cId="185641120" sldId="431"/>
            <ac:spMk id="2" creationId="{8F68A48E-298D-49F6-BAC7-6B7BEDAE1799}"/>
          </ac:spMkLst>
        </pc:spChg>
        <pc:spChg chg="mod">
          <ac:chgData name="Alexandros Triantafyllidis" userId="71ea80ff-a6c0-4091-bbf6-de82aa0bfbbe" providerId="ADAL" clId="{CD27B831-3241-4776-85D9-CE28CBE7DF2C}" dt="2025-03-12T15:23:00.249" v="6"/>
          <ac:spMkLst>
            <pc:docMk/>
            <pc:sldMk cId="185641120" sldId="431"/>
            <ac:spMk id="9" creationId="{D43EA627-FA3F-474B-93F2-C759CD40C75F}"/>
          </ac:spMkLst>
        </pc:spChg>
      </pc:sldChg>
      <pc:sldChg chg="addSp modSp mod">
        <pc:chgData name="Alexandros Triantafyllidis" userId="71ea80ff-a6c0-4091-bbf6-de82aa0bfbbe" providerId="ADAL" clId="{CD27B831-3241-4776-85D9-CE28CBE7DF2C}" dt="2025-03-12T15:23:50.516" v="34" actId="1036"/>
        <pc:sldMkLst>
          <pc:docMk/>
          <pc:sldMk cId="3518131930" sldId="551"/>
        </pc:sldMkLst>
        <pc:spChg chg="add mod">
          <ac:chgData name="Alexandros Triantafyllidis" userId="71ea80ff-a6c0-4091-bbf6-de82aa0bfbbe" providerId="ADAL" clId="{CD27B831-3241-4776-85D9-CE28CBE7DF2C}" dt="2025-03-12T15:23:35.971" v="20" actId="1035"/>
          <ac:spMkLst>
            <pc:docMk/>
            <pc:sldMk cId="3518131930" sldId="551"/>
            <ac:spMk id="3" creationId="{FA46EADB-7BD4-F487-AE79-40D10555FA4F}"/>
          </ac:spMkLst>
        </pc:spChg>
        <pc:spChg chg="mod">
          <ac:chgData name="Alexandros Triantafyllidis" userId="71ea80ff-a6c0-4091-bbf6-de82aa0bfbbe" providerId="ADAL" clId="{CD27B831-3241-4776-85D9-CE28CBE7DF2C}" dt="2025-03-12T15:23:50.516" v="34" actId="1036"/>
          <ac:spMkLst>
            <pc:docMk/>
            <pc:sldMk cId="3518131930" sldId="551"/>
            <ac:spMk id="5" creationId="{2223BE64-767E-4698-B36E-5A792BAB696E}"/>
          </ac:spMkLst>
        </pc:spChg>
        <pc:picChg chg="add mod">
          <ac:chgData name="Alexandros Triantafyllidis" userId="71ea80ff-a6c0-4091-bbf6-de82aa0bfbbe" providerId="ADAL" clId="{CD27B831-3241-4776-85D9-CE28CBE7DF2C}" dt="2025-03-12T15:23:35.971" v="20" actId="1035"/>
          <ac:picMkLst>
            <pc:docMk/>
            <pc:sldMk cId="3518131930" sldId="551"/>
            <ac:picMk id="2" creationId="{52718865-5E33-F2DA-C8E6-3003383EB13C}"/>
          </ac:picMkLst>
        </pc:picChg>
      </pc:sldChg>
      <pc:sldChg chg="del">
        <pc:chgData name="Alexandros Triantafyllidis" userId="71ea80ff-a6c0-4091-bbf6-de82aa0bfbbe" providerId="ADAL" clId="{CD27B831-3241-4776-85D9-CE28CBE7DF2C}" dt="2025-03-12T14:53:30.511" v="0" actId="47"/>
        <pc:sldMkLst>
          <pc:docMk/>
          <pc:sldMk cId="0" sldId="619"/>
        </pc:sldMkLst>
      </pc:sldChg>
      <pc:sldChg chg="modSp mod">
        <pc:chgData name="Alexandros Triantafyllidis" userId="71ea80ff-a6c0-4091-bbf6-de82aa0bfbbe" providerId="ADAL" clId="{CD27B831-3241-4776-85D9-CE28CBE7DF2C}" dt="2025-03-12T15:35:36.012" v="121" actId="115"/>
        <pc:sldMkLst>
          <pc:docMk/>
          <pc:sldMk cId="4130848335" sldId="626"/>
        </pc:sldMkLst>
        <pc:spChg chg="mod">
          <ac:chgData name="Alexandros Triantafyllidis" userId="71ea80ff-a6c0-4091-bbf6-de82aa0bfbbe" providerId="ADAL" clId="{CD27B831-3241-4776-85D9-CE28CBE7DF2C}" dt="2025-03-12T15:35:36.012" v="121" actId="115"/>
          <ac:spMkLst>
            <pc:docMk/>
            <pc:sldMk cId="4130848335" sldId="626"/>
            <ac:spMk id="3" creationId="{DFABC43C-B389-3C40-A67D-E039127EC6DB}"/>
          </ac:spMkLst>
        </pc:spChg>
      </pc:sldChg>
      <pc:sldChg chg="modSp mod">
        <pc:chgData name="Alexandros Triantafyllidis" userId="71ea80ff-a6c0-4091-bbf6-de82aa0bfbbe" providerId="ADAL" clId="{CD27B831-3241-4776-85D9-CE28CBE7DF2C}" dt="2025-03-12T15:36:08.390" v="133" actId="20577"/>
        <pc:sldMkLst>
          <pc:docMk/>
          <pc:sldMk cId="2262549556" sldId="627"/>
        </pc:sldMkLst>
        <pc:spChg chg="mod">
          <ac:chgData name="Alexandros Triantafyllidis" userId="71ea80ff-a6c0-4091-bbf6-de82aa0bfbbe" providerId="ADAL" clId="{CD27B831-3241-4776-85D9-CE28CBE7DF2C}" dt="2025-03-12T15:36:08.390" v="133" actId="20577"/>
          <ac:spMkLst>
            <pc:docMk/>
            <pc:sldMk cId="2262549556" sldId="627"/>
            <ac:spMk id="16" creationId="{5570C725-D07A-4DCF-A1AA-34DCCE214CA9}"/>
          </ac:spMkLst>
        </pc:spChg>
      </pc:sldChg>
      <pc:sldChg chg="del">
        <pc:chgData name="Alexandros Triantafyllidis" userId="71ea80ff-a6c0-4091-bbf6-de82aa0bfbbe" providerId="ADAL" clId="{CD27B831-3241-4776-85D9-CE28CBE7DF2C}" dt="2025-03-12T14:53:38.246" v="3" actId="47"/>
        <pc:sldMkLst>
          <pc:docMk/>
          <pc:sldMk cId="997019198" sldId="1123"/>
        </pc:sldMkLst>
      </pc:sldChg>
      <pc:sldChg chg="del">
        <pc:chgData name="Alexandros Triantafyllidis" userId="71ea80ff-a6c0-4091-bbf6-de82aa0bfbbe" providerId="ADAL" clId="{CD27B831-3241-4776-85D9-CE28CBE7DF2C}" dt="2025-03-12T15:30:00.057" v="62" actId="47"/>
        <pc:sldMkLst>
          <pc:docMk/>
          <pc:sldMk cId="3972059661" sldId="1124"/>
        </pc:sldMkLst>
      </pc:sldChg>
      <pc:sldMasterChg chg="delSldLayout">
        <pc:chgData name="Alexandros Triantafyllidis" userId="71ea80ff-a6c0-4091-bbf6-de82aa0bfbbe" providerId="ADAL" clId="{CD27B831-3241-4776-85D9-CE28CBE7DF2C}" dt="2025-03-12T14:53:38.246" v="3" actId="47"/>
        <pc:sldMasterMkLst>
          <pc:docMk/>
          <pc:sldMasterMk cId="1038724863" sldId="2147483648"/>
        </pc:sldMasterMkLst>
        <pc:sldLayoutChg chg="del">
          <pc:chgData name="Alexandros Triantafyllidis" userId="71ea80ff-a6c0-4091-bbf6-de82aa0bfbbe" providerId="ADAL" clId="{CD27B831-3241-4776-85D9-CE28CBE7DF2C}" dt="2025-03-12T14:53:38.246" v="3" actId="47"/>
          <pc:sldLayoutMkLst>
            <pc:docMk/>
            <pc:sldMasterMk cId="1038724863" sldId="2147483648"/>
            <pc:sldLayoutMk cId="3277883931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A6BFC49-C96D-465C-9E5C-96421B606A59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39064BD-B3A1-48D4-ACEF-A4C3A5197D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82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71575"/>
            <a:ext cx="5622925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64BD-B3A1-48D4-ACEF-A4C3A5197D63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02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3F6B-E5B7-450C-BDEC-C3DEEDB5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70C58-571B-4CC3-9274-8F06772D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48BB9-3CC5-4945-A154-3E82355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7979-68C8-47E0-A341-28D59F6D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26B8-2FAC-4DD8-8963-1F13181F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5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3F12-5033-42FB-ADC4-A457CFD4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C9245-652A-4DA6-B463-D67B7DDBC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D32A-A1A6-434D-B582-9A1A4C0A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A21E-2BC2-4152-8510-3A92935D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220C-45FD-411D-A69F-98635860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1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9B682-CA0F-4658-AA18-69CF55625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82E33-4590-45AB-96FD-B92CB23E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0D67-784E-473B-8186-262CAF3E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7965-EA64-4491-95F9-6448FA6B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2FB25-3A17-4FA8-871D-FD7D3AD6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3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7BD0-1D94-4C89-9DD1-BCB7C69F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A2DD-184F-46D4-B101-11CBD3B5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64EBE-8D45-4130-B450-4E902DD5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0A8DC-EB4A-436A-AF28-E53CFA0E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6AC4-10B6-4976-BBDA-EE062A23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8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1204-7130-4B38-B152-D5C12AC8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8C4D-E052-4452-BCE3-605DC6132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205E2-0502-4C2B-923D-D746604D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0A6E-040F-4610-8686-4B04A676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574-2F30-4021-99DA-D3803570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85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9D7C-F59C-43FB-BC8B-57380C0B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899F-86BC-4BC0-B3A8-831AB2F40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2B264-0EDE-4FD1-97AB-DA1371FD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C9E1E-4B8C-4611-91CB-125CD79D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70BFE-2218-4C2C-A715-D6678B3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A5B4C-1C41-45CA-858B-8BE1F2B0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42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3ED1-0724-40EF-8C8B-372215EC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B55CA-AB40-4C76-9A80-850A0556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0FF6-BA5A-4E60-9E79-A153B31AD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5A705-A11C-4912-8640-9C9FBA31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87C28-932B-4B27-8828-1BD104AA0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72ED5-5EB2-40D4-96EA-9BCABA73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51437-BA5B-4CB5-8ABE-B917D265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A0E6F-F5B8-40A5-B7D4-48BF567F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63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25C6-6DC2-459A-B8A0-6CCBD7AF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A27F6-638B-44FF-987B-29924DCC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39A7D-3997-4B19-9920-4D2569C0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C012-FFD8-4A65-AEC0-E9F91439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90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56ECD-4BA1-4F5A-86FF-DC6A3207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C4725-73F4-4A08-B0A3-BB92A4A9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F6E8-11FD-43BF-9D0C-C51081DF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07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4120-3D9F-4A1A-BA7A-410CA63D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3BB2-B8A1-4256-9D73-5B1AA774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BDCBD-DAC4-45C5-B2EB-65FB507A0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A97C9-AE78-44FC-8733-624A2755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28A6-C854-479E-A893-43A09D07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52B8D-4120-484B-8272-0486DC34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4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D563-D3E7-474C-86AD-FBFE04D9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72FAF-6CDA-4A9E-AFA9-B8CE1E398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C9C8D-9C75-48ED-A12A-CAC01693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20B7E-3691-464C-9C62-ACA64A70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539CF-56D7-43C8-91D5-93423312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21CE1-0C5B-4154-A562-B19A9B38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89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86B16-D49E-455D-9A9F-D8266E5F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2F55B-BCEF-4974-BAB0-89E2A972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FB49-3F6B-49A6-9276-8C4A01CDD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73CB-08BE-416E-9624-09ED4F3E0CAD}" type="datetimeFigureOut">
              <a:rPr lang="en-IE" smtClean="0"/>
              <a:t>12/03/2025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C9A89-1803-4D7F-BE59-0453773C6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BEF86-21A4-4413-8C41-8843E9E2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72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larsatrisk.ionio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urope.auth.gr/welcomegui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scholarsatrisk.ionio.gr/en/greece/" TargetMode="External"/><Relationship Id="rId7" Type="http://schemas.openxmlformats.org/officeDocument/2006/relationships/image" Target="../media/image16.png"/><Relationship Id="rId2" Type="http://schemas.openxmlformats.org/officeDocument/2006/relationships/hyperlink" Target="mailto:inspire_auth@auth.g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A48E-298D-49F6-BAC7-6B7BEDAE1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542" y="2441188"/>
            <a:ext cx="7914966" cy="94728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9900"/>
                </a:solidFill>
              </a:rPr>
              <a:t>Building SAR Greece support through the years</a:t>
            </a:r>
            <a:endParaRPr lang="en-IE" sz="2800" i="1" dirty="0">
              <a:solidFill>
                <a:srgbClr val="FF99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F1B52-E4C1-4BDD-9DD7-74A2048AE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083" y="3934834"/>
            <a:ext cx="6914613" cy="632686"/>
          </a:xfrm>
        </p:spPr>
        <p:txBody>
          <a:bodyPr>
            <a:noAutofit/>
          </a:bodyPr>
          <a:lstStyle/>
          <a:p>
            <a:r>
              <a:rPr lang="pt-BR" sz="2800" dirty="0"/>
              <a:t>Prof. Dr. Alexandros Triantafyllidis</a:t>
            </a:r>
            <a:endParaRPr lang="el-GR" sz="2800" dirty="0"/>
          </a:p>
          <a:p>
            <a:r>
              <a:rPr lang="en-US" sz="2800" dirty="0"/>
              <a:t>Aristotle University of Thessaloniki</a:t>
            </a:r>
          </a:p>
          <a:p>
            <a:r>
              <a:rPr lang="en-US" sz="2800" dirty="0"/>
              <a:t>Chair of SAR Greece Section</a:t>
            </a:r>
          </a:p>
          <a:p>
            <a:endParaRPr lang="en-IE" sz="2800" dirty="0">
              <a:solidFill>
                <a:srgbClr val="FF99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99B9E5-53C7-4E0D-A043-8C662FE527F1}"/>
              </a:ext>
            </a:extLst>
          </p:cNvPr>
          <p:cNvSpPr txBox="1">
            <a:spLocks/>
          </p:cNvSpPr>
          <p:nvPr/>
        </p:nvSpPr>
        <p:spPr>
          <a:xfrm>
            <a:off x="64479" y="1382221"/>
            <a:ext cx="11477479" cy="46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3" lvl="5" indent="0">
              <a:buNone/>
            </a:pPr>
            <a:r>
              <a:rPr lang="en-IE" b="1" dirty="0">
                <a:solidFill>
                  <a:srgbClr val="FF9900"/>
                </a:solidFill>
              </a:rPr>
              <a:t>			</a:t>
            </a:r>
            <a:endParaRPr lang="en-IE" sz="3600" b="1" dirty="0">
              <a:solidFill>
                <a:srgbClr val="FF99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lvl="0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sz="2500" dirty="0">
              <a:cs typeface="Calibri" panose="020F0502020204030204" pitchFamily="34" charset="0"/>
            </a:endParaRPr>
          </a:p>
          <a:p>
            <a:pPr marL="2285943" lvl="5" indent="0">
              <a:buNone/>
            </a:pP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96C0086-ABDF-4190-B9FF-BF2EFD085A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7" y="6135685"/>
            <a:ext cx="959533" cy="61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45ECC7-102C-4E37-A72F-66D77937B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97571"/>
            <a:ext cx="3150451" cy="4588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3EA627-FA3F-474B-93F2-C759CD40C75F}"/>
              </a:ext>
            </a:extLst>
          </p:cNvPr>
          <p:cNvSpPr txBox="1"/>
          <p:nvPr/>
        </p:nvSpPr>
        <p:spPr>
          <a:xfrm>
            <a:off x="4591666" y="6404557"/>
            <a:ext cx="7510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Inspireurope</a:t>
            </a:r>
            <a:r>
              <a:rPr lang="en-US" sz="1600" dirty="0"/>
              <a:t>+ Outreach Workshop Regional, Thessaloniki, Greece, March 13,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C55DB3-7448-4BD1-A2DA-E1E1CB838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25" y="186003"/>
            <a:ext cx="5514492" cy="1136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054FF9-6F95-8FEA-E1ED-6BCA26F264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887"/>
          <a:stretch/>
        </p:blipFill>
        <p:spPr>
          <a:xfrm>
            <a:off x="898771" y="86319"/>
            <a:ext cx="3712558" cy="13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building, outdoor, ground&#10;&#10;Description automatically generated">
            <a:extLst>
              <a:ext uri="{FF2B5EF4-FFF2-40B4-BE49-F238E27FC236}">
                <a16:creationId xmlns:a16="http://schemas.microsoft.com/office/drawing/2014/main" id="{F4F00A44-5C04-49BB-9B0F-71D448E85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2" descr="C:\Users\mc5848\Desktop\Getting Involved 2016 Revision_Page_1.png">
            <a:extLst>
              <a:ext uri="{FF2B5EF4-FFF2-40B4-BE49-F238E27FC236}">
                <a16:creationId xmlns:a16="http://schemas.microsoft.com/office/drawing/2014/main" id="{D1C7A6EC-B00D-4528-9759-5D34214EE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/>
          <a:stretch/>
        </p:blipFill>
        <p:spPr bwMode="auto">
          <a:xfrm>
            <a:off x="1524001" y="1140153"/>
            <a:ext cx="5971159" cy="571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3DF4CC-985C-46B0-9297-CE1C527A8259}"/>
              </a:ext>
            </a:extLst>
          </p:cNvPr>
          <p:cNvSpPr/>
          <p:nvPr/>
        </p:nvSpPr>
        <p:spPr>
          <a:xfrm>
            <a:off x="1524000" y="6153347"/>
            <a:ext cx="9144000" cy="685799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1B41E-E038-4377-A9FE-63E8F6EEE00B}"/>
              </a:ext>
            </a:extLst>
          </p:cNvPr>
          <p:cNvSpPr/>
          <p:nvPr/>
        </p:nvSpPr>
        <p:spPr>
          <a:xfrm>
            <a:off x="1524000" y="3649980"/>
            <a:ext cx="7086600" cy="183642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3BE64-767E-4698-B36E-5A792BAB696E}"/>
              </a:ext>
            </a:extLst>
          </p:cNvPr>
          <p:cNvSpPr/>
          <p:nvPr/>
        </p:nvSpPr>
        <p:spPr>
          <a:xfrm>
            <a:off x="1714500" y="4201003"/>
            <a:ext cx="7658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SCHOLARS AT RISK</a:t>
            </a: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13282A04-F458-47E3-918C-3E0E14F5F0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/>
        </p:blipFill>
        <p:spPr>
          <a:xfrm>
            <a:off x="8030489" y="6300354"/>
            <a:ext cx="2362200" cy="429491"/>
          </a:xfrm>
          <a:prstGeom prst="rect">
            <a:avLst/>
          </a:prstGeom>
        </p:spPr>
      </p:pic>
      <p:pic>
        <p:nvPicPr>
          <p:cNvPr id="10" name="Picture 6" descr="C:\Users\mc5848\Documents\Getting Involved Powerpoint Docs\Untitled-7.jpg">
            <a:extLst>
              <a:ext uri="{FF2B5EF4-FFF2-40B4-BE49-F238E27FC236}">
                <a16:creationId xmlns:a16="http://schemas.microsoft.com/office/drawing/2014/main" id="{02266DB5-4208-4E77-BF51-607AB5FCB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37765" r="23076" b="34249"/>
          <a:stretch/>
        </p:blipFill>
        <p:spPr bwMode="auto">
          <a:xfrm rot="1486596">
            <a:off x="7566293" y="153796"/>
            <a:ext cx="3290593" cy="25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52718865-5E33-F2DA-C8E6-3003383EB1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410"/>
          <a:stretch/>
        </p:blipFill>
        <p:spPr>
          <a:xfrm>
            <a:off x="9406574" y="3790306"/>
            <a:ext cx="2713963" cy="1583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46EADB-7BD4-F487-AE79-40D10555FA4F}"/>
              </a:ext>
            </a:extLst>
          </p:cNvPr>
          <p:cNvSpPr txBox="1"/>
          <p:nvPr/>
        </p:nvSpPr>
        <p:spPr>
          <a:xfrm>
            <a:off x="9305933" y="5460837"/>
            <a:ext cx="296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latin typeface="Calibri" panose="020F0502020204030204" pitchFamily="34" charset="0"/>
                <a:cs typeface="Calibri" panose="020F0502020204030204" pitchFamily="34" charset="0"/>
              </a:rPr>
              <a:t>Launch of SAR Greece, </a:t>
            </a:r>
            <a:r>
              <a:rPr lang="en-I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</a:t>
            </a:r>
            <a:r>
              <a:rPr lang="en-IE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Thessaloniki, October 2021 </a:t>
            </a:r>
          </a:p>
        </p:txBody>
      </p:sp>
    </p:spTree>
    <p:extLst>
      <p:ext uri="{BB962C8B-B14F-4D97-AF65-F5344CB8AC3E}">
        <p14:creationId xmlns:p14="http://schemas.microsoft.com/office/powerpoint/2010/main" val="35181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BC43C-B389-3C40-A67D-E039127E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067" y="455896"/>
            <a:ext cx="8949136" cy="56514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Informing HE </a:t>
            </a:r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</a:rPr>
              <a:t>the President of the Hellenic Republic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on SAR Greece and  the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Inspireurope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project (March 14, 2022)</a:t>
            </a:r>
            <a:endParaRPr lang="el-GR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Ensuring support at the highest University level (Rectors of the joining Universities)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Presentation/raising awareness at the highest possible level (Rectors’ Synod – April 2021, July 2022, April 2023, June 2024</a:t>
            </a:r>
            <a:r>
              <a:rPr lang="el-GR" sz="72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Cyprus Rector’s meeting </a:t>
            </a:r>
            <a:r>
              <a:rPr lang="el-GR" sz="72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July 2022)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Presentation/collaboration with the Greek Vice-Minister of Education – May 2021, June 2022, August 2022, March 2023) to promote specific measures for the support  of researchers at risk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Frequent Contact with Greek National Scholarship Agency – including the new Head Prof V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Kinti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(Dec 2024)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Personal communications with academics and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HEIs’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administration at all levels (not just one time but with follow-ups) to develop/expand the network</a:t>
            </a:r>
            <a:endParaRPr lang="el-GR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Seeking external sources of funding (from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ational, European and private bodies)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Dedicated website at Ionian Univ.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https://scholarsatrisk.ionio.gr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Dissemination of SAR Greece's work through participation in European events (EPICUR forum, </a:t>
            </a:r>
            <a:r>
              <a:rPr lang="hu-HU" sz="7200" b="1" u="sng" dirty="0">
                <a:solidFill>
                  <a:schemeClr val="accent1">
                    <a:lumMod val="75000"/>
                  </a:schemeClr>
                </a:solidFill>
              </a:rPr>
              <a:t>Utrecht Network</a:t>
            </a:r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</a:rPr>
              <a:t> Task Force</a:t>
            </a: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, PSI forum etc.) and through relevant publications (SAR network newsletters, Inspireurope project etc.)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Helping others – </a:t>
            </a:r>
            <a:r>
              <a:rPr lang="en-US" sz="7200" b="1" u="sng" dirty="0" err="1">
                <a:solidFill>
                  <a:schemeClr val="accent1">
                    <a:lumMod val="75000"/>
                  </a:schemeClr>
                </a:solidFill>
              </a:rPr>
              <a:t>Inspireurope</a:t>
            </a:r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</a:rPr>
              <a:t>+ University Leaders Roundtable (Thessaloniki, 23/10/23)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with representation from 30 Rectors/Vice Rectors/ Higher Level Officials from 12 countries mostly from SE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Eeurope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from 22 HEIs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EFD3DC-6FA0-4E06-8EB4-93C6579F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781" y="8546"/>
            <a:ext cx="10515600" cy="8930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SAR Greece actions</a:t>
            </a:r>
            <a:endParaRPr lang="en-NL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0B5E5-D44B-4628-9D38-A527B547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7" y="3480882"/>
            <a:ext cx="2926756" cy="787065"/>
          </a:xfrm>
          <a:prstGeom prst="rect">
            <a:avLst/>
          </a:prstGeom>
        </p:spPr>
      </p:pic>
      <p:pic>
        <p:nvPicPr>
          <p:cNvPr id="2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D628F85E-1B27-07BD-839E-96841B2CE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69" y="766270"/>
            <a:ext cx="3526371" cy="2216504"/>
          </a:xfrm>
          <a:prstGeom prst="rect">
            <a:avLst/>
          </a:prstGeom>
        </p:spPr>
      </p:pic>
      <p:pic>
        <p:nvPicPr>
          <p:cNvPr id="4" name="Εικόνα 14">
            <a:extLst>
              <a:ext uri="{FF2B5EF4-FFF2-40B4-BE49-F238E27FC236}">
                <a16:creationId xmlns:a16="http://schemas.microsoft.com/office/drawing/2014/main" id="{DE61D2C0-6C76-4938-9B04-CD8A4353A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71" y="4390200"/>
            <a:ext cx="2788118" cy="17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DB7D2F9-BE9F-374F-8B48-D56418491E3E}"/>
              </a:ext>
            </a:extLst>
          </p:cNvPr>
          <p:cNvSpPr/>
          <p:nvPr/>
        </p:nvSpPr>
        <p:spPr>
          <a:xfrm>
            <a:off x="1394931" y="282920"/>
            <a:ext cx="9144000" cy="65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i="1" dirty="0">
                <a:latin typeface="Times New Roman"/>
              </a:rPr>
              <a:t>https://www.maynoothuniversity.ie/sar-europe/events/inspireurope-outreach-workshop-thessaloniki-greece-september-30th-2020 </a:t>
            </a:r>
            <a:endParaRPr lang="en-US" dirty="0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371600"/>
            <a:ext cx="8153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latin typeface="+mj-lt"/>
              <a:cs typeface="Kaling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C5181-53C1-4058-9959-CB082D419731}"/>
              </a:ext>
            </a:extLst>
          </p:cNvPr>
          <p:cNvSpPr/>
          <p:nvPr/>
        </p:nvSpPr>
        <p:spPr>
          <a:xfrm>
            <a:off x="1524000" y="-28136"/>
            <a:ext cx="9144000" cy="590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E1D82-50EB-3745-A25B-A17D6D068AC1}"/>
              </a:ext>
            </a:extLst>
          </p:cNvPr>
          <p:cNvSpPr/>
          <p:nvPr/>
        </p:nvSpPr>
        <p:spPr>
          <a:xfrm>
            <a:off x="4563692" y="2971800"/>
            <a:ext cx="610430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AAAC1-2C32-A44B-A737-D17403E54783}"/>
              </a:ext>
            </a:extLst>
          </p:cNvPr>
          <p:cNvSpPr txBox="1"/>
          <p:nvPr/>
        </p:nvSpPr>
        <p:spPr>
          <a:xfrm>
            <a:off x="2667000" y="4343400"/>
            <a:ext cx="2143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1"/>
                </a:solidFill>
                <a:latin typeface="+mj-lt"/>
                <a:ea typeface="Adobe Fan Heiti Std B" panose="020B0700000000000000" pitchFamily="34" charset="-128"/>
              </a:rPr>
              <a:t> 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F1ADE-756F-4565-B094-6C5586B75E64}"/>
              </a:ext>
            </a:extLst>
          </p:cNvPr>
          <p:cNvSpPr/>
          <p:nvPr/>
        </p:nvSpPr>
        <p:spPr>
          <a:xfrm>
            <a:off x="2094721" y="1813711"/>
            <a:ext cx="830617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DBB80-F66E-40AE-A5D4-D1BDF6F17F6C}"/>
              </a:ext>
            </a:extLst>
          </p:cNvPr>
          <p:cNvSpPr/>
          <p:nvPr/>
        </p:nvSpPr>
        <p:spPr>
          <a:xfrm>
            <a:off x="2103686" y="1329617"/>
            <a:ext cx="8306177" cy="677108"/>
          </a:xfrm>
          <a:prstGeom prst="rect">
            <a:avLst/>
          </a:prstGeom>
        </p:spPr>
        <p:txBody>
          <a:bodyPr wrap="square" lIns="91440" tIns="32004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latin typeface="+mj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73D8F-005A-4CE6-9C96-B42CAD4A7D56}"/>
              </a:ext>
            </a:extLst>
          </p:cNvPr>
          <p:cNvSpPr txBox="1"/>
          <p:nvPr/>
        </p:nvSpPr>
        <p:spPr>
          <a:xfrm>
            <a:off x="6987069" y="5197256"/>
            <a:ext cx="355186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I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0C725-D07A-4DCF-A1AA-34DCCE214CA9}"/>
              </a:ext>
            </a:extLst>
          </p:cNvPr>
          <p:cNvSpPr/>
          <p:nvPr/>
        </p:nvSpPr>
        <p:spPr>
          <a:xfrm>
            <a:off x="1437128" y="1058728"/>
            <a:ext cx="10235380" cy="62478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Signing of Memorandum of Understanding with Ministry of Migration Policy </a:t>
            </a:r>
            <a:r>
              <a:rPr lang="en-US" sz="2000" dirty="0"/>
              <a:t>(special regulatory decision to enable Greek HEIs to offer temporary positions for S@Rs beyond the regular procedures for academic posts/ work visa acceptance)</a:t>
            </a:r>
            <a:endParaRPr lang="el-GR" sz="2000" u="sng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Creation of a Welcome Guide</a:t>
            </a:r>
            <a:endParaRPr lang="el-GR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For hosting S@Rs in AUTH </a:t>
            </a:r>
            <a:r>
              <a:rPr lang="en-US" sz="2000" dirty="0">
                <a:hlinkClick r:id="rId3"/>
              </a:rPr>
              <a:t>https://inspireurope.auth.gr/welcomeguide/</a:t>
            </a:r>
            <a:endParaRPr lang="el-GR" sz="2000" dirty="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Submission to both MSCA4Ukraine Calls</a:t>
            </a:r>
            <a:endParaRPr lang="el-GR" sz="2000" b="1" dirty="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Push for Creation of A National Scheme for S@R (</a:t>
            </a:r>
            <a:r>
              <a:rPr lang="en-US" sz="2000" dirty="0"/>
              <a:t>the National Agency is willing to fund a limited symbolic number of scholarships  to warmly encourage Greek HEIs to independently establish temporary positions for </a:t>
            </a:r>
            <a:r>
              <a:rPr lang="en-US" sz="2000" dirty="0" err="1"/>
              <a:t>Rs@R</a:t>
            </a:r>
            <a:r>
              <a:rPr lang="en-US" sz="2000" dirty="0"/>
              <a:t> with partial funding from the HEI’s Research Committee and co-funding from the National Agency)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err="1">
                <a:cs typeface="Calibri"/>
              </a:rPr>
              <a:t>AUTh</a:t>
            </a:r>
            <a:r>
              <a:rPr lang="en-US" sz="2000" b="1" dirty="0">
                <a:cs typeface="Calibri"/>
              </a:rPr>
              <a:t> is Associate Partner of Consortium for Preparatory Action-European Fellowship Scheme for Researchers at Risk (</a:t>
            </a:r>
            <a:r>
              <a:rPr lang="en-US" sz="2000" dirty="0"/>
              <a:t>SAFE project)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Supporting</a:t>
            </a:r>
            <a:r>
              <a:rPr lang="el-GR" sz="2000" b="1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Scholar </a:t>
            </a:r>
            <a:r>
              <a:rPr lang="en-US" sz="2000" b="1">
                <a:cs typeface="Calibri"/>
              </a:rPr>
              <a:t>at Risk!!!</a:t>
            </a:r>
            <a:endParaRPr lang="en-US" sz="2000" b="1" dirty="0">
              <a:cs typeface="Calibri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000" dirty="0">
                <a:cs typeface="Calibri"/>
              </a:rPr>
              <a:t>1</a:t>
            </a:r>
            <a:r>
              <a:rPr lang="el-GR" sz="2000" baseline="30000" dirty="0">
                <a:cs typeface="Calibri"/>
              </a:rPr>
              <a:t>η</a:t>
            </a:r>
            <a:r>
              <a:rPr lang="el-GR" sz="200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Scholarship in </a:t>
            </a:r>
            <a:r>
              <a:rPr lang="en-US" sz="2000" dirty="0" err="1">
                <a:cs typeface="Calibri"/>
              </a:rPr>
              <a:t>AUTh</a:t>
            </a:r>
            <a:r>
              <a:rPr lang="en-US" sz="2000" dirty="0">
                <a:cs typeface="Calibri"/>
              </a:rPr>
              <a:t> through self funding</a:t>
            </a:r>
            <a:r>
              <a:rPr lang="el-GR" sz="2000" dirty="0">
                <a:cs typeface="Calibri"/>
              </a:rPr>
              <a:t> – </a:t>
            </a:r>
            <a:r>
              <a:rPr lang="en-US" sz="2000" dirty="0">
                <a:cs typeface="Calibri"/>
              </a:rPr>
              <a:t>CALL OPEN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5EC9EC-BB94-437F-A961-E80E8C34602A}"/>
              </a:ext>
            </a:extLst>
          </p:cNvPr>
          <p:cNvSpPr txBox="1"/>
          <p:nvPr/>
        </p:nvSpPr>
        <p:spPr>
          <a:xfrm>
            <a:off x="3848287" y="-107525"/>
            <a:ext cx="524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Recent Actions in </a:t>
            </a:r>
            <a:r>
              <a:rPr lang="en-US" sz="4000" dirty="0" err="1">
                <a:solidFill>
                  <a:srgbClr val="002060"/>
                </a:solidFill>
              </a:rPr>
              <a:t>AUTh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01AD0-3A8B-7738-D95F-E8EB0739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6" y="-21643"/>
            <a:ext cx="2019300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D88A2-AECB-2B59-276F-331A4B85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087" y="-2567"/>
            <a:ext cx="2334970" cy="8168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6D8ABE-53F6-6185-375E-4B1E24EB7040}"/>
              </a:ext>
            </a:extLst>
          </p:cNvPr>
          <p:cNvSpPr/>
          <p:nvPr/>
        </p:nvSpPr>
        <p:spPr>
          <a:xfrm rot="16200000">
            <a:off x="-469883" y="4185952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90500">
                    <a:srgbClr val="FF0000"/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2625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AC0CD9-8B50-414B-B04F-5E7F6A9399AD}"/>
              </a:ext>
            </a:extLst>
          </p:cNvPr>
          <p:cNvSpPr txBox="1">
            <a:spLocks/>
          </p:cNvSpPr>
          <p:nvPr/>
        </p:nvSpPr>
        <p:spPr>
          <a:xfrm>
            <a:off x="923732" y="764975"/>
            <a:ext cx="11065786" cy="49456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sz="2400" dirty="0">
              <a:solidFill>
                <a:srgbClr val="002060"/>
              </a:solidFill>
            </a:endParaRPr>
          </a:p>
          <a:p>
            <a:pPr fontAlgn="base"/>
            <a:endParaRPr lang="el-GR" dirty="0">
              <a:solidFill>
                <a:schemeClr val="accent1"/>
              </a:solidFill>
            </a:endParaRPr>
          </a:p>
          <a:p>
            <a:pPr fontAlgn="base"/>
            <a:endParaRPr lang="el-GR" dirty="0">
              <a:solidFill>
                <a:schemeClr val="accent1"/>
              </a:solidFill>
            </a:endParaRPr>
          </a:p>
          <a:p>
            <a:pPr fontAlgn="base"/>
            <a:endParaRPr lang="el-GR" dirty="0">
              <a:solidFill>
                <a:schemeClr val="accent1"/>
              </a:solidFill>
            </a:endParaRPr>
          </a:p>
          <a:p>
            <a:pPr fontAlgn="base"/>
            <a:r>
              <a:rPr lang="en-IE" dirty="0"/>
              <a:t>Email: </a:t>
            </a:r>
            <a:r>
              <a:rPr lang="en-IE" dirty="0">
                <a:hlinkClick r:id="rId2"/>
              </a:rPr>
              <a:t>inspire_auth@auth.gr</a:t>
            </a:r>
            <a:r>
              <a:rPr lang="en-IE" dirty="0"/>
              <a:t> </a:t>
            </a:r>
          </a:p>
          <a:p>
            <a:pPr fontAlgn="base"/>
            <a:r>
              <a:rPr lang="en-IE" dirty="0"/>
              <a:t>Website</a:t>
            </a:r>
            <a:r>
              <a:rPr lang="en-IE" dirty="0">
                <a:solidFill>
                  <a:schemeClr val="accent1"/>
                </a:solidFill>
              </a:rPr>
              <a:t>:</a:t>
            </a:r>
            <a:r>
              <a:rPr lang="en-IE" dirty="0"/>
              <a:t> </a:t>
            </a:r>
            <a:r>
              <a:rPr lang="en-IE" dirty="0">
                <a:hlinkClick r:id="rId3"/>
              </a:rPr>
              <a:t>https://scholarsatrisk.ionio.gr/en/greece/</a:t>
            </a:r>
            <a:r>
              <a:rPr lang="el-GR" u="sng" dirty="0"/>
              <a:t> </a:t>
            </a:r>
            <a:r>
              <a:rPr lang="en-IE" dirty="0"/>
              <a:t>​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49D33-3E86-4121-8D7A-FC248C570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0" y="1587802"/>
            <a:ext cx="5514492" cy="1136664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179A0E58-A26C-B38B-F912-E9878AFEA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292" y="142488"/>
            <a:ext cx="3165864" cy="1117496"/>
          </a:xfrm>
          <a:prstGeom prst="rect">
            <a:avLst/>
          </a:prstGeom>
        </p:spPr>
      </p:pic>
      <p:pic>
        <p:nvPicPr>
          <p:cNvPr id="3" name="Εικόνα 4">
            <a:extLst>
              <a:ext uri="{FF2B5EF4-FFF2-40B4-BE49-F238E27FC236}">
                <a16:creationId xmlns:a16="http://schemas.microsoft.com/office/drawing/2014/main" id="{FBC032DE-F699-649F-DE4F-FC67E93EF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646" y="6016964"/>
            <a:ext cx="2859272" cy="603556"/>
          </a:xfrm>
          <a:prstGeom prst="rect">
            <a:avLst/>
          </a:prstGeom>
        </p:spPr>
      </p:pic>
      <p:pic>
        <p:nvPicPr>
          <p:cNvPr id="4" name="Εικόνα 8">
            <a:extLst>
              <a:ext uri="{FF2B5EF4-FFF2-40B4-BE49-F238E27FC236}">
                <a16:creationId xmlns:a16="http://schemas.microsoft.com/office/drawing/2014/main" id="{38917188-EE86-E237-D707-53936AB58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16" y="134686"/>
            <a:ext cx="1899804" cy="620603"/>
          </a:xfrm>
          <a:prstGeom prst="rect">
            <a:avLst/>
          </a:prstGeom>
        </p:spPr>
      </p:pic>
      <p:pic>
        <p:nvPicPr>
          <p:cNvPr id="5" name="Picture 4" descr="Colorful moored vessels on the lake">
            <a:extLst>
              <a:ext uri="{FF2B5EF4-FFF2-40B4-BE49-F238E27FC236}">
                <a16:creationId xmlns:a16="http://schemas.microsoft.com/office/drawing/2014/main" id="{4EC1F229-79BB-4898-48A2-B519F5D68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4" y="4670321"/>
            <a:ext cx="3920650" cy="2205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51D488D076A408F532115BB45DDEC" ma:contentTypeVersion="10" ma:contentTypeDescription="Create a new document." ma:contentTypeScope="" ma:versionID="6620161f559560c882fbdf54d84fb89b">
  <xsd:schema xmlns:xsd="http://www.w3.org/2001/XMLSchema" xmlns:xs="http://www.w3.org/2001/XMLSchema" xmlns:p="http://schemas.microsoft.com/office/2006/metadata/properties" xmlns:ns2="1b09da4b-253b-45a0-83f8-ee5601e0fc99" targetNamespace="http://schemas.microsoft.com/office/2006/metadata/properties" ma:root="true" ma:fieldsID="a93b06568db77b9ef77e833068e1db69" ns2:_="">
    <xsd:import namespace="1b09da4b-253b-45a0-83f8-ee5601e0f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9da4b-253b-45a0-83f8-ee5601e0f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C1348C-D3B5-4224-BD2C-2200A5E37BC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b09da4b-253b-45a0-83f8-ee5601e0fc9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625C0C-2313-447D-BD85-7B5ACD6D4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9da4b-253b-45a0-83f8-ee5601e0f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0B181-C9C9-4D21-9485-318FB9526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4062</TotalTime>
  <Words>502</Words>
  <Application>Microsoft Office PowerPoint</Application>
  <PresentationFormat>Widescreen</PresentationFormat>
  <Paragraphs>47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Building SAR Greece support through the years</vt:lpstr>
      <vt:lpstr>PowerPoint Presentation</vt:lpstr>
      <vt:lpstr>SAR Greece 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universities welcoming researchers at risk, promoting academic freedom</dc:title>
  <dc:creator>Orla Duke</dc:creator>
  <cp:lastModifiedBy>Alexandros Triantafyllidis</cp:lastModifiedBy>
  <cp:revision>16</cp:revision>
  <cp:lastPrinted>2020-11-20T08:54:28Z</cp:lastPrinted>
  <dcterms:created xsi:type="dcterms:W3CDTF">2020-04-15T03:15:18Z</dcterms:created>
  <dcterms:modified xsi:type="dcterms:W3CDTF">2025-03-12T15:36:11Z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0x010100EB251D488D076A408F532115BB45DDEC</vt:lpwstr>
  </property>
</Properties>
</file>