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  <p:sldMasterId id="2147483648" r:id="rId2"/>
  </p:sldMasterIdLst>
  <p:notesMasterIdLst>
    <p:notesMasterId r:id="rId15"/>
  </p:notesMasterIdLst>
  <p:handoutMasterIdLst>
    <p:handoutMasterId r:id="rId16"/>
  </p:handoutMasterIdLst>
  <p:sldIdLst>
    <p:sldId id="344" r:id="rId3"/>
    <p:sldId id="258" r:id="rId4"/>
    <p:sldId id="275" r:id="rId5"/>
    <p:sldId id="257" r:id="rId6"/>
    <p:sldId id="272" r:id="rId7"/>
    <p:sldId id="384" r:id="rId8"/>
    <p:sldId id="385" r:id="rId9"/>
    <p:sldId id="382" r:id="rId10"/>
    <p:sldId id="383" r:id="rId11"/>
    <p:sldId id="340" r:id="rId12"/>
    <p:sldId id="386" r:id="rId13"/>
    <p:sldId id="348" r:id="rId14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CHO ANDRES Laura (RTD-EXT)" initials="SAL(" lastIdx="1" clrIdx="0">
    <p:extLst>
      <p:ext uri="{19B8F6BF-5375-455C-9EA6-DF929625EA0E}">
        <p15:presenceInfo xmlns:p15="http://schemas.microsoft.com/office/powerpoint/2012/main" userId="SANCHO ANDRES Laura (RTD-EXT)" providerId="None"/>
      </p:ext>
    </p:extLst>
  </p:cmAuthor>
  <p:cmAuthor id="2" name="Miroslav Malinovic" initials="MM" lastIdx="1" clrIdx="1">
    <p:extLst>
      <p:ext uri="{19B8F6BF-5375-455C-9EA6-DF929625EA0E}">
        <p15:presenceInfo xmlns:p15="http://schemas.microsoft.com/office/powerpoint/2012/main" userId="Miroslav Malinovic" providerId="None"/>
      </p:ext>
    </p:extLst>
  </p:cmAuthor>
  <p:cmAuthor id="3" name="Miroslav Malinovic" initials="MM [2]" lastIdx="33" clrIdx="2">
    <p:extLst>
      <p:ext uri="{19B8F6BF-5375-455C-9EA6-DF929625EA0E}">
        <p15:presenceInfo xmlns:p15="http://schemas.microsoft.com/office/powerpoint/2012/main" userId="S::miroslav.malinovic@aggf.unibl.org::fbea90be-6299-4302-aa23-257226b9b1d8" providerId="AD"/>
      </p:ext>
    </p:extLst>
  </p:cmAuthor>
  <p:cmAuthor id="4" name="John Baarli" initials="JB" lastIdx="18" clrIdx="3">
    <p:extLst>
      <p:ext uri="{19B8F6BF-5375-455C-9EA6-DF929625EA0E}">
        <p15:presenceInfo xmlns:p15="http://schemas.microsoft.com/office/powerpoint/2012/main" userId="S::bjo_forskningsradet.no#ext#@aggfuniblorg.onmicrosoft.com::ad2feb68-4b5b-44e4-9e4a-a76600f2082c" providerId="AD"/>
      </p:ext>
    </p:extLst>
  </p:cmAuthor>
  <p:cmAuthor id="5" name="John Baarli" initials="JB [2]" lastIdx="1" clrIdx="4">
    <p:extLst>
      <p:ext uri="{19B8F6BF-5375-455C-9EA6-DF929625EA0E}">
        <p15:presenceInfo xmlns:p15="http://schemas.microsoft.com/office/powerpoint/2012/main" userId="S::bjo@forskningsradet.no::40a3ee50-dcb6-4ecf-8b40-04f3e23febd6" providerId="AD"/>
      </p:ext>
    </p:extLst>
  </p:cmAuthor>
  <p:cmAuthor id="6" name="SANCHO Laura (RTD-EXT)" initials="SL(" lastIdx="23" clrIdx="5">
    <p:extLst>
      <p:ext uri="{19B8F6BF-5375-455C-9EA6-DF929625EA0E}">
        <p15:presenceInfo xmlns:p15="http://schemas.microsoft.com/office/powerpoint/2012/main" userId="S-1-5-21-1606980848-2025429265-839522115-111615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3398"/>
    <a:srgbClr val="0F5494"/>
    <a:srgbClr val="006B99"/>
    <a:srgbClr val="008FB1"/>
    <a:srgbClr val="FEC20E"/>
    <a:srgbClr val="006195"/>
    <a:srgbClr val="3166CF"/>
    <a:srgbClr val="009FBA"/>
    <a:srgbClr val="2D5EC1"/>
    <a:srgbClr val="FFD6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DBA9BA-6B72-4F79-2BB6-044C173E1186}" v="8" dt="2020-05-26T11:58:38.569"/>
    <p1510:client id="{19D393BB-4434-A9E7-2803-2859BDFD3935}" v="204" dt="2020-06-16T13:33:41.306"/>
    <p1510:client id="{2769DCCB-E71F-DEB3-9667-4B6BABA411FB}" v="42" dt="2020-06-04T07:47:40.725"/>
    <p1510:client id="{33FB1EEC-2E9A-CB59-8AFE-7DEA5F901456}" v="773" dt="2020-08-27T08:36:31.141"/>
    <p1510:client id="{372739AE-3F30-BB24-960C-496FD3E766B6}" v="5" dt="2020-09-07T09:00:30.743"/>
    <p1510:client id="{380B7B45-B7B2-E367-779A-AEDC07223E76}" v="432" dt="2020-09-07T09:02:05.399"/>
    <p1510:client id="{79534908-FE80-4F4E-9E66-36F923C22E7B}" v="67" dt="2020-05-26T12:23:17.990"/>
    <p1510:client id="{7DF1D48D-F617-FD3C-BA4E-FC5DF842F40B}" v="18" dt="2020-08-26T08:00:20.936"/>
    <p1510:client id="{8205F965-D30E-E0B2-D09E-8976136B8E3E}" v="20" dt="2020-09-07T13:21:52.869"/>
    <p1510:client id="{83B6BFEA-71BB-3612-5274-D8030B00DA3C}" v="8" dt="2020-06-04T07:44:10.747"/>
    <p1510:client id="{8EB61E57-14E7-17C1-0E58-B055DDAA5EC9}" v="1" dt="2020-06-01T09:58:04.636"/>
    <p1510:client id="{AB93185D-C2D9-9ADC-3E5F-FF956894890D}" v="193" dt="2020-10-05T08:33:20.821"/>
    <p1510:client id="{C6FA93B7-FD1E-23C8-2392-1267AAF89CF1}" v="515" dt="2020-06-25T08:34:09.149"/>
    <p1510:client id="{D438A29C-570A-C955-9355-2455E7CD401C}" v="286" dt="2020-06-01T09:54:47.887"/>
    <p1510:client id="{DBF1CD1D-A6DE-FAEC-2BCD-48E8E10E3997}" v="103" dt="2020-06-24T08:27:30.326"/>
    <p1510:client id="{DF16C61F-DB0B-CEFB-9A80-8958D6448A09}" v="294" dt="2020-06-16T13:33:10.382"/>
    <p1510:client id="{E3C239CD-18A4-E6C1-CCEF-B98855514579}" v="58" dt="2020-09-02T08:22:58.922"/>
    <p1510:client id="{E8464978-70C5-EED4-5B3D-B8A08785B6E6}" v="105" dt="2020-09-02T08:45:40.447"/>
    <p1510:client id="{FB32A2F3-8B3A-ACFB-E002-3EE870ECAC8B}" v="106" dt="2020-06-25T08:30:30.648"/>
    <p1510:client id="{FBB053D9-B191-76F6-7808-CC6BD8AEC8B7}" v="1039" dt="2020-08-26T08:08:29.1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79" autoAdjust="0"/>
  </p:normalViewPr>
  <p:slideViewPr>
    <p:cSldViewPr snapToGrid="0">
      <p:cViewPr varScale="1">
        <p:scale>
          <a:sx n="71" d="100"/>
          <a:sy n="71" d="100"/>
        </p:scale>
        <p:origin x="153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6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56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EC7A9CE-B5D3-4830-AA57-DD8049CE9F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766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6441B25-C4D1-47DB-817D-B9C4FC5392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9238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BC8185-6371-481A-B14C-F4EA82DDEA36}" type="slidenum">
              <a:rPr lang="nb-NO" smtClean="0"/>
              <a:pPr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4583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BC8185-6371-481A-B14C-F4EA82DDEA36}" type="slidenum">
              <a:rPr lang="nb-NO" smtClean="0"/>
              <a:pPr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4601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BC8185-6371-481A-B14C-F4EA82DDEA36}" type="slidenum">
              <a:rPr lang="nb-NO" smtClean="0"/>
              <a:pPr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78113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BC8185-6371-481A-B14C-F4EA82DDEA36}" type="slidenum">
              <a:rPr lang="nb-NO" smtClean="0"/>
              <a:pPr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78113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BC8185-6371-481A-B14C-F4EA82DDEA36}" type="slidenum">
              <a:rPr lang="nb-NO" smtClean="0"/>
              <a:pPr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781135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BC8185-6371-481A-B14C-F4EA82DDEA36}" type="slidenum">
              <a:rPr lang="nb-NO" smtClean="0"/>
              <a:pPr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46012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BC8185-6371-481A-B14C-F4EA82DDEA36}" type="slidenum">
              <a:rPr lang="nb-NO" smtClean="0"/>
              <a:pPr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46012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BC8185-6371-481A-B14C-F4EA82DDEA36}" type="slidenum">
              <a:rPr lang="nb-NO" smtClean="0"/>
              <a:pPr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46012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BC8185-6371-481A-B14C-F4EA82DDEA36}" type="slidenum">
              <a:rPr lang="nb-NO" smtClean="0"/>
              <a:pPr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32060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ERCLE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1784350"/>
            <a:ext cx="6553200" cy="470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LOGO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1338" y="5848350"/>
            <a:ext cx="2073275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6"/>
          <p:cNvSpPr>
            <a:spLocks noChangeShapeType="1"/>
          </p:cNvSpPr>
          <p:nvPr/>
        </p:nvSpPr>
        <p:spPr bwMode="auto">
          <a:xfrm flipH="1">
            <a:off x="2771775" y="1628775"/>
            <a:ext cx="5832475" cy="0"/>
          </a:xfrm>
          <a:prstGeom prst="line">
            <a:avLst/>
          </a:prstGeom>
          <a:noFill/>
          <a:ln w="12700">
            <a:solidFill>
              <a:srgbClr val="2B679F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GB" sz="18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700338" y="981075"/>
            <a:ext cx="5616575" cy="935038"/>
          </a:xfrm>
        </p:spPr>
        <p:txBody>
          <a:bodyPr/>
          <a:lstStyle>
            <a:lvl1pPr algn="l">
              <a:defRPr sz="2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738438" y="1773238"/>
            <a:ext cx="5721350" cy="504825"/>
          </a:xfrm>
        </p:spPr>
        <p:txBody>
          <a:bodyPr/>
          <a:lstStyle>
            <a:lvl1pPr marL="0" indent="0">
              <a:buFont typeface="Arial" charset="0"/>
              <a:buNone/>
              <a:defRPr sz="1800"/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69313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8177A-0CE3-43B6-B11B-ED2E8AEAD8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55DDF-6655-40F2-8D9E-CA15739A7E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BFC62-E3CF-4012-8A8B-ABF1C18EA0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800BF-55FD-4017-8F82-94A8DE4F57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47253-C9BC-4251-8AE3-8910CE9253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98375-5C84-4176-84A5-B6A3E0825F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23950"/>
            <a:ext cx="2058988" cy="48974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23950"/>
            <a:ext cx="6029325" cy="48974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C7773-6390-40B5-8F3A-46FD9E5B70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1639931" y="2005163"/>
            <a:ext cx="7355124" cy="1413349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1788813" marR="0" indent="0" algn="l">
              <a:lnSpc>
                <a:spcPts val="2566"/>
              </a:lnSpc>
              <a:spcBef>
                <a:spcPts val="314"/>
              </a:spcBef>
              <a:spcAft>
                <a:spcPts val="5715"/>
              </a:spcAft>
              <a:defRPr/>
            </a:lvl1pPr>
          </a:lstStyle>
          <a:p>
            <a:pPr marL="0" marR="0" indent="0" algn="l">
              <a:lnSpc>
                <a:spcPts val="3900"/>
              </a:lnSpc>
              <a:spcAft>
                <a:spcPts val="0"/>
              </a:spcAft>
            </a:pPr>
            <a:r>
              <a:rPr lang="en-US" sz="4111" b="1" spc="42">
                <a:solidFill>
                  <a:srgbClr val="00679A"/>
                </a:solidFill>
                <a:latin typeface="Arial" panose="02020603050405020304" pitchFamily="2"/>
              </a:rPr>
              <a:t>The EURAXESS network: </a:t>
            </a:r>
          </a:p>
          <a:p>
            <a:pPr marL="2788920" marR="0" indent="0" algn="l">
              <a:lnSpc>
                <a:spcPts val="4000"/>
              </a:lnSpc>
              <a:spcBef>
                <a:spcPts val="490"/>
              </a:spcBef>
              <a:spcAft>
                <a:spcPts val="8910"/>
              </a:spcAft>
            </a:pPr>
            <a:r>
              <a:rPr lang="en-US" sz="4111" b="1" spc="145">
                <a:solidFill>
                  <a:srgbClr val="00679A"/>
                </a:solidFill>
                <a:latin typeface="Arial" panose="02020603050405020304" pitchFamily="2"/>
              </a:rPr>
              <a:t>what we do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1639931" y="3418512"/>
            <a:ext cx="7355124" cy="3439692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0" indent="0" algn="r">
              <a:lnSpc>
                <a:spcPts val="898"/>
              </a:lnSpc>
              <a:spcBef>
                <a:spcPts val="3666"/>
              </a:spcBef>
              <a:spcAft>
                <a:spcPts val="840"/>
              </a:spcAft>
              <a:buFont typeface="Symbol"/>
              <a:buChar char="·"/>
              <a:defRPr/>
            </a:lvl1pPr>
          </a:lstStyle>
          <a:p>
            <a:pPr marL="1554480" marR="777240" indent="274320" algn="just">
              <a:lnSpc>
                <a:spcPts val="1500"/>
              </a:lnSpc>
              <a:spcAft>
                <a:spcPts val="0"/>
              </a:spcAft>
              <a:buFont typeface="Symbol"/>
              <a:buChar char="·"/>
            </a:pPr>
            <a:r>
              <a:rPr lang="en-US" sz="1269" spc="0">
                <a:solidFill>
                  <a:srgbClr val="6C6D6F"/>
                </a:solidFill>
                <a:latin typeface="Arial" panose="02020603050405020304" pitchFamily="2"/>
              </a:rPr>
              <a:t>EURAXESS is a network of offices providing information and </a:t>
            </a:r>
            <a:r>
              <a:rPr lang="en-US" sz="1209" spc="0">
                <a:solidFill>
                  <a:srgbClr val="6C6D6F"/>
                </a:solidFill>
                <a:latin typeface="Tahoma" panose="02020603050405020304" pitchFamily="2"/>
              </a:rPr>
              <a:t>advice for national and international researchers who already live or work in Europe, who are looking for an opportunity to </a:t>
            </a:r>
            <a:r>
              <a:rPr lang="en-US" sz="1269" spc="0">
                <a:solidFill>
                  <a:srgbClr val="6C6D6F"/>
                </a:solidFill>
                <a:latin typeface="Arial" panose="02020603050405020304" pitchFamily="2"/>
              </a:rPr>
              <a:t>conduct a scientific career or who are interested in moving to </a:t>
            </a:r>
            <a:r>
              <a:rPr lang="en-US" sz="1209" spc="0">
                <a:solidFill>
                  <a:srgbClr val="6C6D6F"/>
                </a:solidFill>
                <a:latin typeface="Tahoma" panose="02020603050405020304" pitchFamily="2"/>
              </a:rPr>
              <a:t>another country to do so. </a:t>
            </a:r>
          </a:p>
          <a:p>
            <a:pPr marL="1554480" marR="777240" indent="274320" algn="just">
              <a:lnSpc>
                <a:spcPts val="1500"/>
              </a:lnSpc>
              <a:spcBef>
                <a:spcPts val="560"/>
              </a:spcBef>
              <a:spcAft>
                <a:spcPts val="0"/>
              </a:spcAft>
              <a:buFont typeface="Symbol"/>
              <a:buChar char="·"/>
            </a:pPr>
            <a:r>
              <a:rPr lang="en-US" sz="1209" spc="0">
                <a:solidFill>
                  <a:srgbClr val="6C6D6F"/>
                </a:solidFill>
                <a:latin typeface="Tahoma" panose="02020603050405020304" pitchFamily="2"/>
              </a:rPr>
              <a:t>The EURAXESS network consists of 500 centres in 40 different European and associated countries to support and assist researchers wherever needed. </a:t>
            </a:r>
          </a:p>
          <a:p>
            <a:pPr marL="1554480" marR="777240" indent="274320" algn="just">
              <a:lnSpc>
                <a:spcPts val="1500"/>
              </a:lnSpc>
              <a:spcBef>
                <a:spcPts val="565"/>
              </a:spcBef>
              <a:spcAft>
                <a:spcPts val="0"/>
              </a:spcAft>
              <a:buFont typeface="Symbol"/>
              <a:buChar char="·"/>
            </a:pPr>
            <a:r>
              <a:rPr lang="en-US" sz="1209" spc="0">
                <a:solidFill>
                  <a:srgbClr val="6C6D6F"/>
                </a:solidFill>
                <a:latin typeface="Tahoma" panose="02020603050405020304" pitchFamily="2"/>
              </a:rPr>
              <a:t>EURAXESS services contain practical information concerning professional and daily life as well as information on job and funding opportunities. EURAXESS helps researchers to plan and organize their move to a foreign country and provides assistance in all matters related to mobility and career development. </a:t>
            </a:r>
          </a:p>
          <a:p>
            <a:pPr marL="1554480" marR="777240" indent="274320" algn="just">
              <a:lnSpc>
                <a:spcPts val="1500"/>
              </a:lnSpc>
              <a:spcBef>
                <a:spcPts val="595"/>
              </a:spcBef>
              <a:spcAft>
                <a:spcPts val="0"/>
              </a:spcAft>
              <a:buFont typeface="Symbol"/>
              <a:buChar char="·"/>
            </a:pPr>
            <a:r>
              <a:rPr lang="en-US" sz="1209" spc="0">
                <a:solidFill>
                  <a:srgbClr val="6C6D6F"/>
                </a:solidFill>
                <a:latin typeface="Tahoma" panose="02020603050405020304" pitchFamily="2"/>
              </a:rPr>
              <a:t>EURAXESS Jobs offers a platform for talents with thousands of job opportunities in research and innovation in any sector </a:t>
            </a:r>
            <a:r>
              <a:rPr lang="en-US" sz="1269" spc="0">
                <a:solidFill>
                  <a:srgbClr val="6C6D6F"/>
                </a:solidFill>
                <a:latin typeface="Arial" panose="02020603050405020304" pitchFamily="2"/>
              </a:rPr>
              <a:t>and scientific field all over Europe. </a:t>
            </a:r>
          </a:p>
          <a:p>
            <a:pPr marL="1554480" marR="777240" indent="274320" algn="just">
              <a:lnSpc>
                <a:spcPts val="1500"/>
              </a:lnSpc>
              <a:spcBef>
                <a:spcPts val="545"/>
              </a:spcBef>
              <a:spcAft>
                <a:spcPts val="0"/>
              </a:spcAft>
              <a:buFont typeface="Symbol"/>
              <a:buChar char="·"/>
            </a:pPr>
            <a:r>
              <a:rPr lang="en-US" sz="1209" spc="0">
                <a:solidFill>
                  <a:srgbClr val="6C6D6F"/>
                </a:solidFill>
                <a:latin typeface="Tahoma" panose="02020603050405020304" pitchFamily="2"/>
              </a:rPr>
              <a:t>EURAXESS Worldwide is a network supporting researchers working outside of Europe who wish to connect or stay connected </a:t>
            </a:r>
            <a:r>
              <a:rPr lang="en-US" sz="1269" spc="0">
                <a:solidFill>
                  <a:srgbClr val="6C6D6F"/>
                </a:solidFill>
                <a:latin typeface="Arial" panose="02020603050405020304" pitchFamily="2"/>
              </a:rPr>
              <a:t>with Europe. The EURAXESS officers in the outposts advise and </a:t>
            </a:r>
            <a:r>
              <a:rPr lang="en-US" sz="1209" spc="0">
                <a:solidFill>
                  <a:srgbClr val="6C6D6F"/>
                </a:solidFill>
                <a:latin typeface="Tahoma" panose="02020603050405020304" pitchFamily="2"/>
              </a:rPr>
              <a:t>help networking within the respective regions: </a:t>
            </a:r>
          </a:p>
          <a:p>
            <a:pPr marL="1554480" marR="0" indent="0" algn="l">
              <a:lnSpc>
                <a:spcPts val="1300"/>
              </a:lnSpc>
              <a:spcBef>
                <a:spcPts val="245"/>
              </a:spcBef>
              <a:spcAft>
                <a:spcPts val="0"/>
              </a:spcAft>
            </a:pPr>
            <a:r>
              <a:rPr lang="en-US" sz="1209" spc="55">
                <a:solidFill>
                  <a:srgbClr val="6C6D6F"/>
                </a:solidFill>
                <a:latin typeface="Tahoma" panose="02020603050405020304" pitchFamily="2"/>
              </a:rPr>
              <a:t>ASEAN, Brazil, China, India, Japan, North America. </a:t>
            </a:r>
          </a:p>
          <a:p>
            <a:pPr marL="0" marR="0" indent="0" algn="r">
              <a:lnSpc>
                <a:spcPts val="1400"/>
              </a:lnSpc>
              <a:spcBef>
                <a:spcPts val="5715"/>
              </a:spcBef>
              <a:spcAft>
                <a:spcPts val="1310"/>
              </a:spcAft>
            </a:pPr>
            <a:r>
              <a:rPr lang="en-US" sz="1451" spc="0">
                <a:solidFill>
                  <a:srgbClr val="9BA0A5"/>
                </a:solidFill>
                <a:latin typeface="Arial" panose="02020603050405020304" pitchFamily="2"/>
              </a:rPr>
              <a:t>3 </a:t>
            </a:r>
          </a:p>
        </p:txBody>
      </p:sp>
    </p:spTree>
    <p:extLst>
      <p:ext uri="{BB962C8B-B14F-4D97-AF65-F5344CB8AC3E}">
        <p14:creationId xmlns:p14="http://schemas.microsoft.com/office/powerpoint/2010/main" val="3372860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9021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/>
          </p:cNvSpPr>
          <p:nvPr userDrawn="1"/>
        </p:nvSpPr>
        <p:spPr bwMode="auto">
          <a:xfrm>
            <a:off x="1295400" y="609600"/>
            <a:ext cx="6858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en-GB" sz="2000" b="0">
              <a:solidFill>
                <a:srgbClr val="FF0000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219200" y="533400"/>
            <a:ext cx="7467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219200" y="1905000"/>
            <a:ext cx="7467600" cy="42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8050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927919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2792" y="1825626"/>
            <a:ext cx="3695131" cy="3769957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5112792" y="482861"/>
            <a:ext cx="350195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34787" y="-46383"/>
            <a:ext cx="4606787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4255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340768"/>
            <a:ext cx="9144000" cy="5517232"/>
          </a:xfrm>
          <a:prstGeom prst="rect">
            <a:avLst/>
          </a:prstGeom>
          <a:solidFill>
            <a:srgbClr val="006195"/>
          </a:solidFill>
          <a:ln w="73025" algn="ctr">
            <a:noFill/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39952" y="1700808"/>
            <a:ext cx="4536504" cy="2016224"/>
          </a:xfrm>
        </p:spPr>
        <p:txBody>
          <a:bodyPr/>
          <a:lstStyle>
            <a:lvl1pPr indent="0">
              <a:defRPr sz="4800">
                <a:solidFill>
                  <a:srgbClr val="FEC20E"/>
                </a:solidFill>
              </a:defRPr>
            </a:lvl1pPr>
          </a:lstStyle>
          <a:p>
            <a:r>
              <a:rPr lang="en-GB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 marL="0" indent="0"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BB59E6E-B967-488E-B209-8B7FA0D7AF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AutoShape 2" descr="Image result for euraxess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4" descr="Image result for euraxess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6" descr="Image result for euraxess"/>
          <p:cNvSpPr>
            <a:spLocks noChangeAspect="1" noChangeArrowheads="1"/>
          </p:cNvSpPr>
          <p:nvPr userDrawn="1"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42101"/>
            <a:ext cx="3762456" cy="986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980728"/>
            <a:ext cx="8229600" cy="9366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577013" y="116632"/>
            <a:ext cx="2133600" cy="476250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37126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7544" y="6297439"/>
            <a:ext cx="2133600" cy="47625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37EC8A20-BA03-4FF7-8742-03D8AD4CA4F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AutoShape 2" descr="Image result for unibl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Image result for unibl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88F9B-71EE-4D5C-B44E-012EF44E92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CDD1B-50E0-44E8-82B7-F85F69F6D4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533400"/>
            <a:ext cx="7467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905000"/>
            <a:ext cx="7467600" cy="42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3881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8" r:id="rId5"/>
  </p:sldLayoutIdLst>
  <p:transition spd="med">
    <p:circl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+mj-lt"/>
          <a:ea typeface="+mj-ea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Arial" charset="0"/>
          <a:ea typeface="ＭＳ Ｐゴシック" pitchFamily="-16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Arial" charset="0"/>
          <a:ea typeface="ＭＳ Ｐゴシック" pitchFamily="-16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Arial" charset="0"/>
          <a:ea typeface="ＭＳ Ｐゴシック" pitchFamily="-16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Arial" charset="0"/>
          <a:ea typeface="ＭＳ Ｐゴシック" pitchFamily="-16" charset="-128"/>
          <a:cs typeface="ＭＳ Ｐゴシック" charset="-128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rgbClr val="2B679F"/>
          </a:solidFill>
          <a:latin typeface="Arial" charset="0"/>
          <a:ea typeface="ＭＳ Ｐゴシック" pitchFamily="-16" charset="-128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rgbClr val="2B679F"/>
          </a:solidFill>
          <a:latin typeface="Arial" charset="0"/>
          <a:ea typeface="ＭＳ Ｐゴシック" pitchFamily="-16" charset="-128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rgbClr val="2B679F"/>
          </a:solidFill>
          <a:latin typeface="Arial" charset="0"/>
          <a:ea typeface="ＭＳ Ｐゴシック" pitchFamily="-16" charset="-128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rgbClr val="2B679F"/>
          </a:solidFill>
          <a:latin typeface="Arial" charset="0"/>
          <a:ea typeface="ＭＳ Ｐゴシック" pitchFamily="-1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50000"/>
        <a:buFont typeface="Arial" charset="0"/>
        <a:buBlip>
          <a:blip r:embed="rId7"/>
        </a:buBlip>
        <a:defRPr sz="2000">
          <a:solidFill>
            <a:srgbClr val="2B679F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rgbClr val="2B679F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2B679F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2B679F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2B679F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2B679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2B679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2B679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2B679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/>
              <a:t>Et dolor fragum</a:t>
            </a:r>
            <a:endParaRPr lang="en-GB"/>
          </a:p>
          <a:p>
            <a:pPr lvl="1"/>
            <a:r>
              <a:rPr lang="en-GB"/>
              <a:t>Et </a:t>
            </a:r>
            <a:r>
              <a:rPr lang="en-GB" err="1"/>
              <a:t>dolor</a:t>
            </a:r>
            <a:r>
              <a:rPr lang="en-GB"/>
              <a:t> </a:t>
            </a:r>
            <a:r>
              <a:rPr lang="en-GB" err="1"/>
              <a:t>fragum</a:t>
            </a:r>
            <a:endParaRPr lang="en-GB"/>
          </a:p>
          <a:p>
            <a:pPr lvl="2"/>
            <a:r>
              <a:rPr lang="en-GB"/>
              <a:t>- Et </a:t>
            </a:r>
            <a:r>
              <a:rPr lang="en-GB" err="1"/>
              <a:t>dolor</a:t>
            </a:r>
            <a:r>
              <a:rPr lang="en-GB"/>
              <a:t> </a:t>
            </a:r>
            <a:r>
              <a:rPr lang="en-GB" err="1"/>
              <a:t>fragum</a:t>
            </a:r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C8D21B7-B314-438C-91E9-7FF9087DC07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2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5" r:id="rId12"/>
  </p:sldLayoutIdLst>
  <p:hf sldNum="0" hdr="0" ftr="0" dt="0"/>
  <p:txStyles>
    <p:titleStyle>
      <a:lvl1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SVETLANA\ERA-talent-3459\implementation\WP2-Communication-Dissemination-Exploitation\official-promo-video\ERA%20TALENT%20Videopill%20-%20SU.mp4" TargetMode="Externa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showcase/researchers-beyond-academia-by-euraxess/" TargetMode="External"/><Relationship Id="rId3" Type="http://schemas.openxmlformats.org/officeDocument/2006/relationships/image" Target="../media/image20.jpeg"/><Relationship Id="rId7" Type="http://schemas.openxmlformats.org/officeDocument/2006/relationships/hyperlink" Target="https://www.linkedin.com/groups/8891078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inkedin.com/groups/9090864/" TargetMode="External"/><Relationship Id="rId5" Type="http://schemas.openxmlformats.org/officeDocument/2006/relationships/hyperlink" Target="https://www.linkedin.com/company/106665649/" TargetMode="External"/><Relationship Id="rId4" Type="http://schemas.openxmlformats.org/officeDocument/2006/relationships/image" Target="../media/image8.png"/><Relationship Id="rId9" Type="http://schemas.openxmlformats.org/officeDocument/2006/relationships/hyperlink" Target="mailto:svetlana@fmi.uni-sofia.b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uraxess.rs/serbia/euraxess-startup-hub-digital-toolkit" TargetMode="External"/><Relationship Id="rId3" Type="http://schemas.openxmlformats.org/officeDocument/2006/relationships/image" Target="../media/image10.jpeg"/><Relationship Id="rId7" Type="http://schemas.openxmlformats.org/officeDocument/2006/relationships/hyperlink" Target="https://www.euraxess.es/spain/euraxess-researcher-careers-beyond-academia-digital-toolki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ntoring.euraxess.bg/" TargetMode="External"/><Relationship Id="rId11" Type="http://schemas.openxmlformats.org/officeDocument/2006/relationships/image" Target="../media/image11.png"/><Relationship Id="rId5" Type="http://schemas.openxmlformats.org/officeDocument/2006/relationships/hyperlink" Target="https://euraxess.ec.europa.eu/frameworks/science4refugees" TargetMode="External"/><Relationship Id="rId10" Type="http://schemas.openxmlformats.org/officeDocument/2006/relationships/hyperlink" Target="https://euraxess.ec.europa.eu/worldwide" TargetMode="External"/><Relationship Id="rId4" Type="http://schemas.openxmlformats.org/officeDocument/2006/relationships/image" Target="../media/image8.png"/><Relationship Id="rId9" Type="http://schemas.openxmlformats.org/officeDocument/2006/relationships/hyperlink" Target="https://euraxess.ec.europa.eu/choose-your-country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https://mentoring.euraxess.bg/" TargetMode="Externa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hyperlink" Target="https://www.euraxess.es/spain/rebeca-mentoring-programme" TargetMode="Externa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hyperlink" Target="https://www.euraxess.rs/serbia/euraxess-startup-hub-digital-toolkit" TargetMode="Externa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nternship.euraxess.bg/" TargetMode="External"/><Relationship Id="rId5" Type="http://schemas.openxmlformats.org/officeDocument/2006/relationships/hyperlink" Target="https://www.euraxess.bg/bulgaria/euraxess-sience4refugees-hub-digital-toolkit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C3D9069-5C4E-4740-8504-D7AAF8459F5C}"/>
              </a:ext>
            </a:extLst>
          </p:cNvPr>
          <p:cNvSpPr/>
          <p:nvPr/>
        </p:nvSpPr>
        <p:spPr bwMode="auto">
          <a:xfrm flipV="1">
            <a:off x="-3491" y="1600200"/>
            <a:ext cx="9147491" cy="5262208"/>
          </a:xfrm>
          <a:prstGeom prst="rect">
            <a:avLst/>
          </a:prstGeom>
          <a:solidFill>
            <a:srgbClr val="006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0C35F958-835B-40C2-AE77-BF9E6A7D9C51}"/>
              </a:ext>
            </a:extLst>
          </p:cNvPr>
          <p:cNvSpPr txBox="1">
            <a:spLocks/>
          </p:cNvSpPr>
          <p:nvPr/>
        </p:nvSpPr>
        <p:spPr bwMode="auto">
          <a:xfrm>
            <a:off x="4224969" y="2210907"/>
            <a:ext cx="4536504" cy="75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GB" sz="5400" kern="0" dirty="0">
                <a:solidFill>
                  <a:srgbClr val="FFC000"/>
                </a:solidFill>
              </a:rPr>
              <a:t>EURAXESS</a:t>
            </a:r>
            <a:endParaRPr lang="en-GB" sz="5400" kern="0" dirty="0">
              <a:ea typeface="Verdana"/>
            </a:endParaRPr>
          </a:p>
        </p:txBody>
      </p:sp>
      <p:pic>
        <p:nvPicPr>
          <p:cNvPr id="22" name="Picture 22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33B2B955-1E01-4F1B-B3BC-C54800FD67E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7036" y="157628"/>
            <a:ext cx="4651348" cy="122448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AD94664E-5394-4F04-BB5D-F26A6CD8FC60}"/>
              </a:ext>
            </a:extLst>
          </p:cNvPr>
          <p:cNvSpPr txBox="1"/>
          <p:nvPr/>
        </p:nvSpPr>
        <p:spPr>
          <a:xfrm>
            <a:off x="4277276" y="3039813"/>
            <a:ext cx="4176060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GB" sz="2600" dirty="0" smtClean="0">
                <a:solidFill>
                  <a:srgbClr val="FFC000"/>
                </a:solidFill>
              </a:rPr>
              <a:t>science 4 re</a:t>
            </a:r>
            <a:r>
              <a:rPr lang="en-US" sz="2600" dirty="0" err="1" smtClean="0">
                <a:solidFill>
                  <a:srgbClr val="FFC000"/>
                </a:solidFill>
              </a:rPr>
              <a:t>fugees</a:t>
            </a:r>
            <a:endParaRPr lang="en-US" sz="2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167494-6A46-4C5F-90D8-5B4EB503D781}"/>
              </a:ext>
            </a:extLst>
          </p:cNvPr>
          <p:cNvSpPr txBox="1"/>
          <p:nvPr/>
        </p:nvSpPr>
        <p:spPr>
          <a:xfrm>
            <a:off x="520638" y="4031673"/>
            <a:ext cx="8623361" cy="29238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dirty="0" err="1" smtClean="0">
                <a:solidFill>
                  <a:schemeClr val="bg1"/>
                </a:solidFill>
                <a:latin typeface="Verdana"/>
                <a:ea typeface="Verdana"/>
              </a:rPr>
              <a:t>Inspireurope</a:t>
            </a:r>
            <a:r>
              <a:rPr lang="en-US" sz="2000" dirty="0" smtClean="0">
                <a:solidFill>
                  <a:schemeClr val="bg1"/>
                </a:solidFill>
                <a:latin typeface="Verdana"/>
                <a:ea typeface="Verdana"/>
              </a:rPr>
              <a:t>+ Outreach Workshop, Regional,</a:t>
            </a:r>
          </a:p>
          <a:p>
            <a:pPr>
              <a:spcBef>
                <a:spcPct val="20000"/>
              </a:spcBef>
            </a:pPr>
            <a:r>
              <a:rPr lang="en-US" sz="2000" dirty="0" smtClean="0">
                <a:solidFill>
                  <a:schemeClr val="bg1"/>
                </a:solidFill>
                <a:latin typeface="Verdana"/>
                <a:ea typeface="Verdana"/>
              </a:rPr>
              <a:t>13 March 2025</a:t>
            </a:r>
            <a:endParaRPr lang="en-US" sz="2000" b="0" dirty="0">
              <a:solidFill>
                <a:schemeClr val="bg1"/>
              </a:solidFill>
              <a:latin typeface="Verdana"/>
              <a:ea typeface="Verdana"/>
            </a:endParaRPr>
          </a:p>
          <a:p>
            <a:pPr>
              <a:spcBef>
                <a:spcPct val="20000"/>
              </a:spcBef>
            </a:pPr>
            <a:endParaRPr lang="en-US" sz="2000" b="0" dirty="0">
              <a:latin typeface="Verdana"/>
              <a:ea typeface="Verdana"/>
            </a:endParaRPr>
          </a:p>
          <a:p>
            <a:pPr>
              <a:spcBef>
                <a:spcPct val="20000"/>
              </a:spcBef>
            </a:pPr>
            <a:r>
              <a:rPr lang="en-US" sz="2000" dirty="0" smtClean="0">
                <a:solidFill>
                  <a:schemeClr val="bg1"/>
                </a:solidFill>
                <a:latin typeface="Verdana"/>
                <a:ea typeface="Verdana"/>
              </a:rPr>
              <a:t>Employment opportunities for refugee and at risk researchers through the EURAXESS services</a:t>
            </a:r>
          </a:p>
          <a:p>
            <a:pPr>
              <a:spcBef>
                <a:spcPct val="20000"/>
              </a:spcBef>
            </a:pPr>
            <a:endParaRPr lang="en-US" sz="2000" dirty="0" smtClean="0">
              <a:solidFill>
                <a:schemeClr val="bg1"/>
              </a:solidFill>
              <a:latin typeface="Verdana"/>
              <a:ea typeface="Verdana"/>
            </a:endParaRPr>
          </a:p>
          <a:p>
            <a:pPr>
              <a:spcBef>
                <a:spcPct val="20000"/>
              </a:spcBef>
            </a:pPr>
            <a:r>
              <a:rPr lang="en-US" sz="2000" dirty="0" smtClean="0">
                <a:solidFill>
                  <a:schemeClr val="bg1"/>
                </a:solidFill>
                <a:latin typeface="Verdana"/>
                <a:ea typeface="Verdana"/>
              </a:rPr>
              <a:t>Svetlana Dimitrova, </a:t>
            </a:r>
          </a:p>
          <a:p>
            <a:pPr>
              <a:spcBef>
                <a:spcPct val="20000"/>
              </a:spcBef>
            </a:pPr>
            <a:r>
              <a:rPr lang="en-US" sz="2000" dirty="0" smtClean="0">
                <a:solidFill>
                  <a:schemeClr val="bg1"/>
                </a:solidFill>
                <a:latin typeface="Verdana"/>
                <a:ea typeface="Verdana"/>
              </a:rPr>
              <a:t>Sofia University "</a:t>
            </a:r>
            <a:r>
              <a:rPr lang="en-US" sz="2000" dirty="0" err="1" smtClean="0">
                <a:solidFill>
                  <a:schemeClr val="bg1"/>
                </a:solidFill>
                <a:latin typeface="Verdana"/>
                <a:ea typeface="Verdana"/>
              </a:rPr>
              <a:t>St.Kliment</a:t>
            </a:r>
            <a:r>
              <a:rPr lang="en-US" sz="2000" dirty="0" smtClean="0">
                <a:solidFill>
                  <a:schemeClr val="bg1"/>
                </a:solidFill>
                <a:latin typeface="Verdana"/>
                <a:ea typeface="Verdana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Verdana"/>
                <a:ea typeface="Verdana"/>
              </a:rPr>
              <a:t>Ohridski</a:t>
            </a:r>
            <a:r>
              <a:rPr lang="en-US" sz="2000" dirty="0" smtClean="0">
                <a:solidFill>
                  <a:schemeClr val="bg1"/>
                </a:solidFill>
                <a:latin typeface="Verdana"/>
                <a:ea typeface="Verdana"/>
              </a:rPr>
              <a:t>”, EURAXESS Bulgaria</a:t>
            </a:r>
            <a:endParaRPr lang="en-US" sz="2000" b="0" dirty="0">
              <a:solidFill>
                <a:srgbClr val="0F5494"/>
              </a:solidFill>
              <a:latin typeface="Verdana"/>
              <a:ea typeface="Verdan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1498" y="178612"/>
            <a:ext cx="3324832" cy="1097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5343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053D6C5-61B1-4BB2-8FFE-0D4B96B2CEA1}"/>
              </a:ext>
            </a:extLst>
          </p:cNvPr>
          <p:cNvGrpSpPr/>
          <p:nvPr/>
        </p:nvGrpSpPr>
        <p:grpSpPr>
          <a:xfrm>
            <a:off x="0" y="533400"/>
            <a:ext cx="9144000" cy="1066800"/>
            <a:chOff x="0" y="533400"/>
            <a:chExt cx="9144000" cy="10668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E965D72-FEDA-478F-B602-B6CF091D6DC1}"/>
                </a:ext>
              </a:extLst>
            </p:cNvPr>
            <p:cNvGrpSpPr/>
            <p:nvPr/>
          </p:nvGrpSpPr>
          <p:grpSpPr>
            <a:xfrm>
              <a:off x="0" y="533400"/>
              <a:ext cx="9144000" cy="1066800"/>
              <a:chOff x="0" y="533400"/>
              <a:chExt cx="9144000" cy="106680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209E1DC-09FE-42C7-9F24-B2463497D2BB}"/>
                  </a:ext>
                </a:extLst>
              </p:cNvPr>
              <p:cNvSpPr/>
              <p:nvPr/>
            </p:nvSpPr>
            <p:spPr bwMode="auto">
              <a:xfrm>
                <a:off x="0" y="533400"/>
                <a:ext cx="683568" cy="1066800"/>
              </a:xfrm>
              <a:prstGeom prst="rect">
                <a:avLst/>
              </a:prstGeom>
              <a:solidFill>
                <a:srgbClr val="006B9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ADF4B8E-AE43-4D60-AC65-60FD6D5A83F4}"/>
                  </a:ext>
                </a:extLst>
              </p:cNvPr>
              <p:cNvSpPr/>
              <p:nvPr/>
            </p:nvSpPr>
            <p:spPr bwMode="auto">
              <a:xfrm>
                <a:off x="988368" y="533400"/>
                <a:ext cx="8155632" cy="1066800"/>
              </a:xfrm>
              <a:prstGeom prst="rect">
                <a:avLst/>
              </a:prstGeom>
              <a:solidFill>
                <a:srgbClr val="006B9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11F6475-793D-463C-B08B-2F101CF163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80312" y="764704"/>
              <a:ext cx="1112452" cy="835496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F298E33-6099-4124-B2CA-96034FCC1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533400"/>
            <a:ext cx="6161112" cy="1066800"/>
          </a:xfrm>
        </p:spPr>
        <p:txBody>
          <a:bodyPr/>
          <a:lstStyle/>
          <a:p>
            <a:r>
              <a:rPr lang="nb-NO" b="1" dirty="0"/>
              <a:t>The </a:t>
            </a:r>
            <a:r>
              <a:rPr lang="en-US" b="1" dirty="0" smtClean="0"/>
              <a:t>Internship Program for Refugee and Displaced Researchers in Europe</a:t>
            </a:r>
            <a:endParaRPr lang="en-GB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C08912-4619-4D97-AF82-D2628C8ED171}"/>
              </a:ext>
            </a:extLst>
          </p:cNvPr>
          <p:cNvSpPr/>
          <p:nvPr/>
        </p:nvSpPr>
        <p:spPr bwMode="auto">
          <a:xfrm>
            <a:off x="2876" y="2188724"/>
            <a:ext cx="9152625" cy="4669276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0" name="Picture 20" descr="The front of a building&#10;&#10;Description generated with high confidence">
            <a:extLst>
              <a:ext uri="{FF2B5EF4-FFF2-40B4-BE49-F238E27FC236}">
                <a16:creationId xmlns:a16="http://schemas.microsoft.com/office/drawing/2014/main" id="{CF54D8EA-25D7-4B8F-B220-4F439748B18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01482"/>
            <a:ext cx="4882483" cy="3233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ERA TALENT Videopill - SU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082904" y="3132307"/>
            <a:ext cx="5061096" cy="372569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7500" y="1614792"/>
            <a:ext cx="24765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32910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FA642FC-6EB0-4FFE-B992-130F9262EE5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81629"/>
            <a:ext cx="9144000" cy="515257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8D378FD-9182-4413-89D9-70F458955192}"/>
              </a:ext>
            </a:extLst>
          </p:cNvPr>
          <p:cNvSpPr/>
          <p:nvPr/>
        </p:nvSpPr>
        <p:spPr bwMode="auto">
          <a:xfrm>
            <a:off x="988366" y="2042809"/>
            <a:ext cx="6832671" cy="4066162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D924CED-5E7E-46BE-B71D-48CF9113F22A}"/>
              </a:ext>
            </a:extLst>
          </p:cNvPr>
          <p:cNvGrpSpPr/>
          <p:nvPr/>
        </p:nvGrpSpPr>
        <p:grpSpPr>
          <a:xfrm>
            <a:off x="0" y="533400"/>
            <a:ext cx="9144000" cy="1066800"/>
            <a:chOff x="0" y="533400"/>
            <a:chExt cx="9144000" cy="10668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653E86D-FD88-4FB1-AED5-E9B9835945EA}"/>
                </a:ext>
              </a:extLst>
            </p:cNvPr>
            <p:cNvGrpSpPr/>
            <p:nvPr/>
          </p:nvGrpSpPr>
          <p:grpSpPr>
            <a:xfrm>
              <a:off x="0" y="533400"/>
              <a:ext cx="9144000" cy="1066800"/>
              <a:chOff x="0" y="533400"/>
              <a:chExt cx="9144000" cy="106680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178E9AF-78FE-4296-B58B-4AA7CA90B029}"/>
                  </a:ext>
                </a:extLst>
              </p:cNvPr>
              <p:cNvSpPr/>
              <p:nvPr/>
            </p:nvSpPr>
            <p:spPr bwMode="auto">
              <a:xfrm>
                <a:off x="0" y="533400"/>
                <a:ext cx="683568" cy="1066800"/>
              </a:xfrm>
              <a:prstGeom prst="rect">
                <a:avLst/>
              </a:prstGeom>
              <a:solidFill>
                <a:srgbClr val="006B9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ADF5030-B3AD-4C96-A2FE-52BB20EB51A8}"/>
                  </a:ext>
                </a:extLst>
              </p:cNvPr>
              <p:cNvSpPr/>
              <p:nvPr/>
            </p:nvSpPr>
            <p:spPr bwMode="auto">
              <a:xfrm>
                <a:off x="988368" y="533400"/>
                <a:ext cx="8155632" cy="1066800"/>
              </a:xfrm>
              <a:prstGeom prst="rect">
                <a:avLst/>
              </a:prstGeom>
              <a:solidFill>
                <a:srgbClr val="006B9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2E84968-8099-48D2-9265-43661D495C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80312" y="764704"/>
              <a:ext cx="1112452" cy="835496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9D8E247-E5C1-4DB2-B4DE-3C5B7A48B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Internship Program for Refugee and Displaced Researchers in Europe</a:t>
            </a:r>
            <a:endParaRPr lang="nb-NO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F1BEA-3E95-4075-BEF5-78B323E22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3039" y="2081718"/>
            <a:ext cx="6848272" cy="4776281"/>
          </a:xfrm>
        </p:spPr>
        <p:txBody>
          <a:bodyPr>
            <a:normAutofit/>
          </a:bodyPr>
          <a:lstStyle/>
          <a:p>
            <a:r>
              <a:rPr lang="en-US" sz="1800" dirty="0" smtClean="0">
                <a:ea typeface="ＭＳ Ｐゴシック"/>
              </a:rPr>
              <a:t>Registered more than 400 researchers waiting for job</a:t>
            </a:r>
          </a:p>
          <a:p>
            <a:r>
              <a:rPr lang="en-US" sz="1800" dirty="0" smtClean="0">
                <a:ea typeface="ＭＳ Ｐゴシック"/>
              </a:rPr>
              <a:t>Registered less than 20 employers</a:t>
            </a:r>
          </a:p>
          <a:p>
            <a:r>
              <a:rPr lang="en-US" sz="1800" dirty="0" smtClean="0">
                <a:ea typeface="ＭＳ Ｐゴシック"/>
              </a:rPr>
              <a:t>Funded 6 couples</a:t>
            </a:r>
          </a:p>
          <a:p>
            <a:r>
              <a:rPr lang="en-US" sz="1800" dirty="0" smtClean="0">
                <a:ea typeface="ＭＳ Ｐゴシック"/>
              </a:rPr>
              <a:t>1 year to go</a:t>
            </a:r>
          </a:p>
          <a:p>
            <a:r>
              <a:rPr lang="en-US" sz="1800" dirty="0" smtClean="0">
                <a:solidFill>
                  <a:srgbClr val="C23398"/>
                </a:solidFill>
                <a:ea typeface="ＭＳ Ｐゴシック"/>
              </a:rPr>
              <a:t>Please, help in spreading!</a:t>
            </a:r>
          </a:p>
          <a:p>
            <a:endParaRPr lang="en-US" sz="1800" dirty="0" smtClean="0">
              <a:ea typeface="ＭＳ Ｐゴシック"/>
            </a:endParaRPr>
          </a:p>
          <a:p>
            <a:endParaRPr lang="en-US" sz="1800" dirty="0" smtClean="0">
              <a:ea typeface="ＭＳ Ｐゴシック"/>
            </a:endParaRPr>
          </a:p>
          <a:p>
            <a:pPr>
              <a:buFont typeface="Wingdings" pitchFamily="2" charset="2"/>
              <a:buChar char="Ø"/>
            </a:pPr>
            <a:r>
              <a:rPr lang="en-US" sz="1800" dirty="0" smtClean="0">
                <a:ea typeface="ＭＳ Ｐゴシック"/>
              </a:rPr>
              <a:t>If a researcher knows an </a:t>
            </a:r>
            <a:r>
              <a:rPr lang="en-US" sz="1800" dirty="0" err="1" smtClean="0">
                <a:ea typeface="ＭＳ Ｐゴシック"/>
              </a:rPr>
              <a:t>organisation</a:t>
            </a:r>
            <a:r>
              <a:rPr lang="en-US" sz="1800" dirty="0" smtClean="0">
                <a:ea typeface="ＭＳ Ｐゴシック"/>
              </a:rPr>
              <a:t> that might hire him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 smtClean="0">
                <a:ea typeface="ＭＳ Ｐゴシック"/>
              </a:rPr>
              <a:t>If an </a:t>
            </a:r>
            <a:r>
              <a:rPr lang="en-US" sz="1800" dirty="0" err="1" smtClean="0">
                <a:ea typeface="ＭＳ Ｐゴシック"/>
              </a:rPr>
              <a:t>organisation</a:t>
            </a:r>
            <a:r>
              <a:rPr lang="en-US" sz="1800" dirty="0" smtClean="0">
                <a:ea typeface="ＭＳ Ｐゴシック"/>
              </a:rPr>
              <a:t> has contacts with a specific researcher</a:t>
            </a:r>
            <a:endParaRPr lang="es-ES" sz="1800" dirty="0" smtClean="0">
              <a:ea typeface="ＭＳ Ｐゴシック"/>
            </a:endParaRPr>
          </a:p>
          <a:p>
            <a:pPr>
              <a:buFont typeface="Wingdings" pitchFamily="2" charset="2"/>
              <a:buChar char="Ø"/>
            </a:pPr>
            <a:endParaRPr lang="en-US" sz="1800" dirty="0" smtClean="0">
              <a:ea typeface="ＭＳ Ｐゴシック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15354" y="5496129"/>
            <a:ext cx="24765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5644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 descr="A picture containing indoor, sitting, pair, table&#10;&#10;Description generated with very high confidence">
            <a:extLst>
              <a:ext uri="{FF2B5EF4-FFF2-40B4-BE49-F238E27FC236}">
                <a16:creationId xmlns:a16="http://schemas.microsoft.com/office/drawing/2014/main" id="{364DF448-E8A3-4E5B-A197-189B22C4A55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375" y="1952400"/>
            <a:ext cx="9152750" cy="515298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53F56FF-0A0D-4EE0-9215-908CB0A1814A}"/>
              </a:ext>
            </a:extLst>
          </p:cNvPr>
          <p:cNvGrpSpPr/>
          <p:nvPr/>
        </p:nvGrpSpPr>
        <p:grpSpPr>
          <a:xfrm>
            <a:off x="0" y="533400"/>
            <a:ext cx="9144000" cy="1066800"/>
            <a:chOff x="0" y="533400"/>
            <a:chExt cx="9144000" cy="10668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83D0170-A4DD-44DC-84FD-C184D518A379}"/>
                </a:ext>
              </a:extLst>
            </p:cNvPr>
            <p:cNvGrpSpPr/>
            <p:nvPr/>
          </p:nvGrpSpPr>
          <p:grpSpPr>
            <a:xfrm>
              <a:off x="0" y="533400"/>
              <a:ext cx="9144000" cy="1066800"/>
              <a:chOff x="0" y="533400"/>
              <a:chExt cx="9144000" cy="106680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C4C2458-E819-44FB-9DDE-D8AF7E1D9DDE}"/>
                  </a:ext>
                </a:extLst>
              </p:cNvPr>
              <p:cNvSpPr/>
              <p:nvPr/>
            </p:nvSpPr>
            <p:spPr bwMode="auto">
              <a:xfrm>
                <a:off x="0" y="533400"/>
                <a:ext cx="683568" cy="1066800"/>
              </a:xfrm>
              <a:prstGeom prst="rect">
                <a:avLst/>
              </a:prstGeom>
              <a:solidFill>
                <a:srgbClr val="006B9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040592D-54CA-444B-8E86-3D9B9FB2F9DE}"/>
                  </a:ext>
                </a:extLst>
              </p:cNvPr>
              <p:cNvSpPr/>
              <p:nvPr/>
            </p:nvSpPr>
            <p:spPr bwMode="auto">
              <a:xfrm>
                <a:off x="988368" y="533400"/>
                <a:ext cx="8155632" cy="1066800"/>
              </a:xfrm>
              <a:prstGeom prst="rect">
                <a:avLst/>
              </a:prstGeom>
              <a:solidFill>
                <a:srgbClr val="006B9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432106D-A8A3-424F-9870-3DA7564C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80312" y="764704"/>
              <a:ext cx="1112452" cy="835496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5C42F86-359C-4E60-BFD8-888B5F4BD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Follow and Contact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12D744F-1787-4485-97B4-45D53E48706C}"/>
              </a:ext>
            </a:extLst>
          </p:cNvPr>
          <p:cNvSpPr/>
          <p:nvPr/>
        </p:nvSpPr>
        <p:spPr>
          <a:xfrm>
            <a:off x="982384" y="2169268"/>
            <a:ext cx="7326568" cy="3785652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anchor="t">
            <a:spAutoFit/>
          </a:bodyPr>
          <a:lstStyle/>
          <a:p>
            <a:pPr defTabSz="685800"/>
            <a:endParaRPr lang="en-GB" sz="2000" dirty="0" smtClean="0">
              <a:solidFill>
                <a:srgbClr val="FFC000"/>
              </a:solidFill>
              <a:latin typeface="Arial"/>
              <a:cs typeface="Arial"/>
            </a:endParaRPr>
          </a:p>
          <a:p>
            <a:pPr defTabSz="685800"/>
            <a:r>
              <a:rPr lang="en-GB" sz="2000" dirty="0" smtClean="0">
                <a:solidFill>
                  <a:srgbClr val="FFC000"/>
                </a:solidFill>
                <a:latin typeface="Arial"/>
                <a:cs typeface="Arial"/>
              </a:rPr>
              <a:t>LinkedIn</a:t>
            </a:r>
            <a:r>
              <a:rPr lang="en-GB" sz="2000" dirty="0">
                <a:solidFill>
                  <a:srgbClr val="FFC000"/>
                </a:solidFill>
                <a:latin typeface="Arial"/>
                <a:cs typeface="Arial"/>
              </a:rPr>
              <a:t> </a:t>
            </a:r>
            <a:r>
              <a:rPr lang="en-GB" sz="2000" dirty="0" smtClean="0">
                <a:solidFill>
                  <a:srgbClr val="FFC000"/>
                </a:solidFill>
                <a:latin typeface="Arial"/>
                <a:cs typeface="Arial"/>
              </a:rPr>
              <a:t>mentoring groups</a:t>
            </a:r>
          </a:p>
          <a:p>
            <a:pPr defTabSz="685800"/>
            <a:r>
              <a:rPr lang="en-GB" sz="2000" dirty="0" smtClean="0">
                <a:solidFill>
                  <a:srgbClr val="0F5494"/>
                </a:solidFill>
                <a:latin typeface="Arial"/>
                <a:cs typeface="Arial"/>
              </a:rPr>
              <a:t>Funding program </a:t>
            </a:r>
          </a:p>
          <a:p>
            <a:pPr defTabSz="685800"/>
            <a:r>
              <a:rPr lang="en-GB" sz="2000" dirty="0" smtClean="0">
                <a:solidFill>
                  <a:srgbClr val="FF0000"/>
                </a:solidFill>
                <a:latin typeface="Arial"/>
                <a:cs typeface="Arial"/>
                <a:hlinkClick r:id="rId5"/>
              </a:rPr>
              <a:t>https://www.linkedin.com/company/106665649/</a:t>
            </a:r>
            <a:r>
              <a:rPr lang="en-GB" sz="2000" dirty="0" smtClean="0">
                <a:solidFill>
                  <a:srgbClr val="FF0000"/>
                </a:solidFill>
                <a:latin typeface="Arial"/>
                <a:cs typeface="Arial"/>
              </a:rPr>
              <a:t>     </a:t>
            </a:r>
            <a:endParaRPr lang="en-US" sz="2000" dirty="0" smtClean="0">
              <a:solidFill>
                <a:srgbClr val="FFC000"/>
              </a:solidFill>
              <a:ea typeface="Verdana" pitchFamily="34" charset="0"/>
              <a:cs typeface="Verdana" pitchFamily="34" charset="0"/>
            </a:endParaRPr>
          </a:p>
          <a:p>
            <a:pPr defTabSz="685800"/>
            <a:r>
              <a:rPr lang="en-GB" sz="2000" dirty="0" smtClean="0">
                <a:solidFill>
                  <a:srgbClr val="0F5494"/>
                </a:solidFill>
                <a:latin typeface="Arial"/>
                <a:cs typeface="Arial"/>
              </a:rPr>
              <a:t>Global program</a:t>
            </a:r>
          </a:p>
          <a:p>
            <a:pPr defTabSz="685800"/>
            <a:r>
              <a:rPr lang="en-GB" sz="2000" dirty="0" smtClean="0">
                <a:solidFill>
                  <a:srgbClr val="FF0000"/>
                </a:solidFill>
                <a:latin typeface="Arial"/>
                <a:cs typeface="Arial"/>
                <a:hlinkClick r:id="rId6"/>
              </a:rPr>
              <a:t>https://www.linkedin.com/groups/9090864/</a:t>
            </a:r>
            <a:endParaRPr lang="en-GB" sz="2000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defTabSz="685800"/>
            <a:r>
              <a:rPr lang="en-GB" sz="2000" dirty="0" err="1" smtClean="0">
                <a:solidFill>
                  <a:srgbClr val="0F5494"/>
                </a:solidFill>
                <a:latin typeface="Arial"/>
                <a:cs typeface="Arial"/>
              </a:rPr>
              <a:t>ReBeCA</a:t>
            </a:r>
            <a:r>
              <a:rPr lang="en-GB" sz="2000" dirty="0" smtClean="0">
                <a:solidFill>
                  <a:srgbClr val="0F5494"/>
                </a:solidFill>
                <a:latin typeface="Arial"/>
                <a:cs typeface="Arial"/>
              </a:rPr>
              <a:t> program</a:t>
            </a:r>
          </a:p>
          <a:p>
            <a:pPr defTabSz="685800"/>
            <a:r>
              <a:rPr lang="en-GB" sz="2000" dirty="0" smtClean="0">
                <a:solidFill>
                  <a:srgbClr val="FF0000"/>
                </a:solidFill>
                <a:latin typeface="Arial"/>
                <a:cs typeface="Arial"/>
                <a:hlinkClick r:id="rId7"/>
              </a:rPr>
              <a:t>https://www.linkedin.com/groups/8891078/</a:t>
            </a:r>
            <a:endParaRPr lang="en-GB" sz="2000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defTabSz="685800"/>
            <a:r>
              <a:rPr lang="en-GB" sz="2000" dirty="0" smtClean="0">
                <a:solidFill>
                  <a:srgbClr val="0F5494"/>
                </a:solidFill>
                <a:latin typeface="Arial"/>
                <a:cs typeface="Arial"/>
              </a:rPr>
              <a:t>Showcase </a:t>
            </a:r>
            <a:r>
              <a:rPr lang="en-GB" sz="2000" dirty="0" err="1" smtClean="0">
                <a:solidFill>
                  <a:srgbClr val="0F5494"/>
                </a:solidFill>
                <a:latin typeface="Arial"/>
                <a:cs typeface="Arial"/>
              </a:rPr>
              <a:t>ReBeCa</a:t>
            </a:r>
            <a:endParaRPr lang="en-GB" sz="2000" dirty="0" smtClean="0">
              <a:solidFill>
                <a:srgbClr val="0F5494"/>
              </a:solidFill>
              <a:latin typeface="Arial"/>
              <a:cs typeface="Arial"/>
            </a:endParaRPr>
          </a:p>
          <a:p>
            <a:pPr defTabSz="685800"/>
            <a:r>
              <a:rPr lang="en-GB" sz="2000" dirty="0" smtClean="0">
                <a:solidFill>
                  <a:srgbClr val="FF0000"/>
                </a:solidFill>
                <a:latin typeface="Arial"/>
                <a:cs typeface="Arial"/>
                <a:hlinkClick r:id="rId8"/>
              </a:rPr>
              <a:t>https://www.linkedin.com/showcase/researchers-beyond-academia-by-euraxess/</a:t>
            </a:r>
            <a:r>
              <a:rPr lang="en-GB" sz="20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</a:p>
          <a:p>
            <a:pPr defTabSz="685800"/>
            <a:endParaRPr lang="en-GB" sz="2000" dirty="0" smtClean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0FAAEFE-3459-40FF-AD7C-D192EC24521D}"/>
              </a:ext>
            </a:extLst>
          </p:cNvPr>
          <p:cNvSpPr/>
          <p:nvPr/>
        </p:nvSpPr>
        <p:spPr>
          <a:xfrm>
            <a:off x="972765" y="6292520"/>
            <a:ext cx="7315202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anchor="t">
            <a:spAutoFit/>
          </a:bodyPr>
          <a:lstStyle/>
          <a:p>
            <a:pPr defTabSz="685800"/>
            <a:r>
              <a:rPr lang="en-GB" sz="2000" dirty="0" smtClean="0">
                <a:solidFill>
                  <a:srgbClr val="C23398"/>
                </a:solidFill>
                <a:latin typeface="Arial"/>
                <a:ea typeface="Verdana"/>
                <a:cs typeface="Arial"/>
              </a:rPr>
              <a:t>Contact: </a:t>
            </a:r>
            <a:r>
              <a:rPr lang="en-GB" sz="2000" dirty="0" smtClean="0">
                <a:solidFill>
                  <a:srgbClr val="C23398"/>
                </a:solidFill>
                <a:latin typeface="Arial"/>
                <a:ea typeface="Verdana"/>
                <a:cs typeface="Arial"/>
                <a:hlinkClick r:id="rId9"/>
              </a:rPr>
              <a:t>svetlana@fmi.uni-sofia.bg</a:t>
            </a:r>
            <a:r>
              <a:rPr lang="en-GB" sz="2000" dirty="0" smtClean="0">
                <a:solidFill>
                  <a:srgbClr val="C23398"/>
                </a:solidFill>
                <a:latin typeface="Arial"/>
                <a:ea typeface="Verdana"/>
                <a:cs typeface="Arial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82719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A2FBB64-F2EF-44B6-89E8-5E923BA957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05484"/>
            <a:ext cx="9144000" cy="6096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3FD9150-3FC5-453D-8620-73F6AD0DE055}"/>
              </a:ext>
            </a:extLst>
          </p:cNvPr>
          <p:cNvSpPr/>
          <p:nvPr/>
        </p:nvSpPr>
        <p:spPr bwMode="auto">
          <a:xfrm>
            <a:off x="988367" y="2006997"/>
            <a:ext cx="6540841" cy="3819871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418A709-F744-40D5-9B0E-2CB61384A75F}"/>
              </a:ext>
            </a:extLst>
          </p:cNvPr>
          <p:cNvGrpSpPr/>
          <p:nvPr/>
        </p:nvGrpSpPr>
        <p:grpSpPr>
          <a:xfrm>
            <a:off x="0" y="533400"/>
            <a:ext cx="9144000" cy="1066800"/>
            <a:chOff x="0" y="533400"/>
            <a:chExt cx="9144000" cy="10668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B293116-5481-468A-A94C-D35C42603C45}"/>
                </a:ext>
              </a:extLst>
            </p:cNvPr>
            <p:cNvGrpSpPr/>
            <p:nvPr/>
          </p:nvGrpSpPr>
          <p:grpSpPr>
            <a:xfrm>
              <a:off x="0" y="533400"/>
              <a:ext cx="9144000" cy="1066800"/>
              <a:chOff x="0" y="533400"/>
              <a:chExt cx="9144000" cy="106680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C002FF2-91F0-4E03-96E9-3DE9F4889BCA}"/>
                  </a:ext>
                </a:extLst>
              </p:cNvPr>
              <p:cNvSpPr/>
              <p:nvPr/>
            </p:nvSpPr>
            <p:spPr bwMode="auto">
              <a:xfrm>
                <a:off x="0" y="533400"/>
                <a:ext cx="683568" cy="1066800"/>
              </a:xfrm>
              <a:prstGeom prst="rect">
                <a:avLst/>
              </a:prstGeom>
              <a:solidFill>
                <a:srgbClr val="006B9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40CA0C6-6DD2-48B3-8647-DF7838B47C8B}"/>
                  </a:ext>
                </a:extLst>
              </p:cNvPr>
              <p:cNvSpPr/>
              <p:nvPr/>
            </p:nvSpPr>
            <p:spPr bwMode="auto">
              <a:xfrm>
                <a:off x="988368" y="533400"/>
                <a:ext cx="8155632" cy="1066800"/>
              </a:xfrm>
              <a:prstGeom prst="rect">
                <a:avLst/>
              </a:prstGeom>
              <a:solidFill>
                <a:srgbClr val="006B9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B023B6A-66ED-48B3-A28A-7CA964B05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80312" y="764704"/>
              <a:ext cx="1112452" cy="835496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B87A4F4-BE74-45BA-8715-48867D275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/>
              <a:t>EURAXESS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5F044-845A-485C-9344-119B77FEA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3583" y="2095241"/>
            <a:ext cx="6322979" cy="3854039"/>
          </a:xfrm>
        </p:spPr>
        <p:txBody>
          <a:bodyPr wrap="square" lIns="90000">
            <a:noAutofit/>
          </a:bodyPr>
          <a:lstStyle/>
          <a:p>
            <a:pPr marL="0" indent="0">
              <a:buNone/>
            </a:pPr>
            <a:r>
              <a:rPr lang="en-GB" dirty="0">
                <a:ea typeface="+mn-lt"/>
                <a:cs typeface="+mn-lt"/>
              </a:rPr>
              <a:t>The </a:t>
            </a:r>
            <a:r>
              <a:rPr lang="en-GB" b="1" dirty="0">
                <a:ea typeface="+mn-lt"/>
                <a:cs typeface="+mn-lt"/>
              </a:rPr>
              <a:t>mission</a:t>
            </a:r>
            <a:r>
              <a:rPr lang="en-GB" dirty="0">
                <a:ea typeface="+mn-lt"/>
                <a:cs typeface="+mn-lt"/>
              </a:rPr>
              <a:t> of the EURAXESS Service Network </a:t>
            </a:r>
            <a:endParaRPr lang="en-GB" dirty="0" smtClean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GB" dirty="0" smtClean="0">
                <a:ea typeface="+mn-lt"/>
                <a:cs typeface="+mn-lt"/>
              </a:rPr>
              <a:t>is </a:t>
            </a:r>
            <a:r>
              <a:rPr lang="en-GB" dirty="0">
                <a:ea typeface="+mn-lt"/>
                <a:cs typeface="+mn-lt"/>
              </a:rPr>
              <a:t>to facilitate building a common </a:t>
            </a:r>
            <a:r>
              <a:rPr lang="en-GB" b="1" dirty="0">
                <a:ea typeface="+mn-lt"/>
                <a:cs typeface="+mn-lt"/>
              </a:rPr>
              <a:t>European labour market of researchers</a:t>
            </a:r>
            <a:r>
              <a:rPr lang="en-GB" dirty="0">
                <a:ea typeface="+mn-lt"/>
                <a:cs typeface="+mn-lt"/>
              </a:rPr>
              <a:t> by providing </a:t>
            </a:r>
            <a:r>
              <a:rPr lang="en-GB" b="1" dirty="0">
                <a:ea typeface="+mn-lt"/>
                <a:cs typeface="+mn-lt"/>
              </a:rPr>
              <a:t>free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b="1" dirty="0" smtClean="0">
                <a:ea typeface="+mn-lt"/>
                <a:cs typeface="+mn-lt"/>
              </a:rPr>
              <a:t>services</a:t>
            </a:r>
            <a:r>
              <a:rPr lang="en-GB" dirty="0">
                <a:ea typeface="+mn-lt"/>
                <a:cs typeface="+mn-lt"/>
              </a:rPr>
              <a:t>, and timely and high-quality </a:t>
            </a:r>
            <a:r>
              <a:rPr lang="en-GB" b="1" dirty="0">
                <a:ea typeface="+mn-lt"/>
                <a:cs typeface="+mn-lt"/>
              </a:rPr>
              <a:t>support </a:t>
            </a:r>
            <a:r>
              <a:rPr lang="en-GB" dirty="0" smtClean="0">
                <a:ea typeface="+mn-lt"/>
                <a:cs typeface="+mn-lt"/>
              </a:rPr>
              <a:t>for </a:t>
            </a:r>
            <a:r>
              <a:rPr lang="en-GB" b="1" dirty="0">
                <a:ea typeface="+mn-lt"/>
                <a:cs typeface="+mn-lt"/>
              </a:rPr>
              <a:t>relocation</a:t>
            </a:r>
            <a:r>
              <a:rPr lang="en-GB" dirty="0">
                <a:ea typeface="+mn-lt"/>
                <a:cs typeface="+mn-lt"/>
              </a:rPr>
              <a:t> and </a:t>
            </a:r>
            <a:r>
              <a:rPr lang="en-GB" b="1" dirty="0">
                <a:ea typeface="+mn-lt"/>
                <a:cs typeface="+mn-lt"/>
              </a:rPr>
              <a:t>career development of researchers in Europe</a:t>
            </a:r>
            <a:r>
              <a:rPr lang="en-GB" dirty="0">
                <a:ea typeface="+mn-lt"/>
                <a:cs typeface="+mn-lt"/>
              </a:rPr>
              <a:t>. </a:t>
            </a:r>
            <a:endParaRPr lang="en-US" dirty="0">
              <a:cs typeface="+mn-lt"/>
            </a:endParaRPr>
          </a:p>
          <a:p>
            <a:pPr>
              <a:buNone/>
            </a:pPr>
            <a:endParaRPr lang="en-US" dirty="0"/>
          </a:p>
          <a:p>
            <a:pPr marL="0" indent="0">
              <a:buNone/>
            </a:pPr>
            <a:r>
              <a:rPr lang="en-GB" dirty="0">
                <a:ea typeface="+mn-lt"/>
                <a:cs typeface="+mn-lt"/>
              </a:rPr>
              <a:t>The EURAXESS initiative </a:t>
            </a:r>
            <a:r>
              <a:rPr lang="en-GB" dirty="0" smtClean="0">
                <a:ea typeface="+mn-lt"/>
                <a:cs typeface="+mn-lt"/>
              </a:rPr>
              <a:t>– an implementation </a:t>
            </a:r>
            <a:r>
              <a:rPr lang="en-GB" dirty="0">
                <a:ea typeface="+mn-lt"/>
                <a:cs typeface="+mn-lt"/>
              </a:rPr>
              <a:t>tool, translating European Research Area policies into everyday working practice.  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0014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8049460-B372-4BA2-88D1-EBD19A460E4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81898"/>
            <a:ext cx="9144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B3C6524-7EFC-4FDD-BD42-A322F5A102C1}"/>
              </a:ext>
            </a:extLst>
          </p:cNvPr>
          <p:cNvSpPr/>
          <p:nvPr/>
        </p:nvSpPr>
        <p:spPr bwMode="auto">
          <a:xfrm>
            <a:off x="988366" y="2344730"/>
            <a:ext cx="6433837" cy="4513269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C3E7119-DED9-49AE-AAFF-6B2B914C0FD6}"/>
              </a:ext>
            </a:extLst>
          </p:cNvPr>
          <p:cNvGrpSpPr/>
          <p:nvPr/>
        </p:nvGrpSpPr>
        <p:grpSpPr>
          <a:xfrm>
            <a:off x="0" y="533400"/>
            <a:ext cx="9144000" cy="1066800"/>
            <a:chOff x="0" y="533400"/>
            <a:chExt cx="9144000" cy="106680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3C70C9AE-FCD5-4CC0-88D7-475F3C8C490F}"/>
                </a:ext>
              </a:extLst>
            </p:cNvPr>
            <p:cNvGrpSpPr/>
            <p:nvPr/>
          </p:nvGrpSpPr>
          <p:grpSpPr>
            <a:xfrm>
              <a:off x="0" y="533400"/>
              <a:ext cx="9144000" cy="1066800"/>
              <a:chOff x="0" y="533400"/>
              <a:chExt cx="9144000" cy="1066800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E9C9E39-A701-405E-A59E-09A4AF27758A}"/>
                  </a:ext>
                </a:extLst>
              </p:cNvPr>
              <p:cNvSpPr/>
              <p:nvPr/>
            </p:nvSpPr>
            <p:spPr bwMode="auto">
              <a:xfrm>
                <a:off x="0" y="533400"/>
                <a:ext cx="683568" cy="1066800"/>
              </a:xfrm>
              <a:prstGeom prst="rect">
                <a:avLst/>
              </a:prstGeom>
              <a:solidFill>
                <a:srgbClr val="006B9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92684A9-43BB-4E7A-8B68-4D4F9CEE9258}"/>
                  </a:ext>
                </a:extLst>
              </p:cNvPr>
              <p:cNvSpPr/>
              <p:nvPr/>
            </p:nvSpPr>
            <p:spPr bwMode="auto">
              <a:xfrm>
                <a:off x="988368" y="533400"/>
                <a:ext cx="8155632" cy="1066800"/>
              </a:xfrm>
              <a:prstGeom prst="rect">
                <a:avLst/>
              </a:prstGeom>
              <a:solidFill>
                <a:srgbClr val="006B9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B895DF0-02CA-4211-887D-FBB856A690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80312" y="764704"/>
              <a:ext cx="1112452" cy="835496"/>
            </a:xfrm>
            <a:prstGeom prst="rect">
              <a:avLst/>
            </a:prstGeom>
          </p:spPr>
        </p:pic>
      </p:grpSp>
      <p:sp>
        <p:nvSpPr>
          <p:cNvPr id="15" name="Text Placeholder 7"/>
          <p:cNvSpPr txBox="1">
            <a:spLocks/>
          </p:cNvSpPr>
          <p:nvPr/>
        </p:nvSpPr>
        <p:spPr bwMode="auto">
          <a:xfrm>
            <a:off x="1188639" y="2470781"/>
            <a:ext cx="5426170" cy="4788450"/>
          </a:xfrm>
          <a:prstGeom prst="rect">
            <a:avLst/>
          </a:prstGeom>
          <a:noFill/>
          <a:ln w="0" cmpd="sng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10000"/>
              </a:lnSpc>
              <a:buFont typeface="Wingdings"/>
              <a:buChar char="Ø"/>
            </a:pPr>
            <a:r>
              <a:rPr lang="sr-Latn-RS" sz="2400" spc="19" dirty="0">
                <a:solidFill>
                  <a:srgbClr val="006195"/>
                </a:solidFill>
                <a:latin typeface="+mn-lt"/>
                <a:ea typeface="ＭＳ Ｐゴシック"/>
              </a:rPr>
              <a:t>The </a:t>
            </a:r>
            <a:r>
              <a:rPr lang="en-GB" sz="2400" b="1" spc="19" dirty="0" smtClean="0">
                <a:solidFill>
                  <a:srgbClr val="006195"/>
                </a:solidFill>
                <a:latin typeface="+mn-lt"/>
                <a:ea typeface="ＭＳ Ｐゴシック"/>
              </a:rPr>
              <a:t>Initiative</a:t>
            </a:r>
            <a:endParaRPr lang="en-GB" sz="2400" b="1" spc="19" dirty="0" smtClean="0">
              <a:solidFill>
                <a:srgbClr val="006195"/>
              </a:solidFill>
              <a:latin typeface="+mn-lt"/>
              <a:ea typeface="ＭＳ Ｐゴシック"/>
              <a:cs typeface="Arial"/>
            </a:endParaRPr>
          </a:p>
          <a:p>
            <a:pPr marL="285750" indent="-285750">
              <a:lnSpc>
                <a:spcPct val="110000"/>
              </a:lnSpc>
              <a:buFont typeface="Wingdings"/>
              <a:buChar char="Ø"/>
            </a:pPr>
            <a:endParaRPr lang="en-US" sz="1800" dirty="0">
              <a:solidFill>
                <a:srgbClr val="006195"/>
              </a:solidFill>
              <a:latin typeface="Arial"/>
              <a:cs typeface="Arial"/>
            </a:endParaRPr>
          </a:p>
          <a:p>
            <a:pPr marL="285750" indent="-285750">
              <a:lnSpc>
                <a:spcPct val="110000"/>
              </a:lnSpc>
              <a:buFont typeface="Wingdings"/>
              <a:buChar char="Ø"/>
            </a:pPr>
            <a:r>
              <a:rPr lang="en-US" sz="2400" dirty="0">
                <a:solidFill>
                  <a:srgbClr val="006195"/>
                </a:solidFill>
                <a:latin typeface="Arial"/>
                <a:cs typeface="Arial"/>
              </a:rPr>
              <a:t>The </a:t>
            </a:r>
            <a:r>
              <a:rPr lang="en-US" sz="2400" b="1" dirty="0">
                <a:solidFill>
                  <a:srgbClr val="006195"/>
                </a:solidFill>
                <a:latin typeface="Arial"/>
                <a:cs typeface="Arial"/>
              </a:rPr>
              <a:t>Instruments</a:t>
            </a:r>
            <a:endParaRPr lang="sr-Latn-RS" sz="1800" b="1" spc="19" dirty="0">
              <a:solidFill>
                <a:srgbClr val="006195"/>
              </a:solidFill>
              <a:latin typeface="Arial"/>
              <a:cs typeface="Arial"/>
            </a:endParaRPr>
          </a:p>
          <a:p>
            <a:pPr marL="742950" lvl="1" indent="-285750">
              <a:lnSpc>
                <a:spcPct val="110000"/>
              </a:lnSpc>
              <a:buFont typeface="Arial"/>
              <a:buChar char="•"/>
            </a:pPr>
            <a:r>
              <a:rPr lang="en-US" sz="1800" dirty="0">
                <a:solidFill>
                  <a:srgbClr val="006195"/>
                </a:solidFill>
                <a:latin typeface="Arial"/>
                <a:cs typeface="Arial"/>
              </a:rPr>
              <a:t>The Portal</a:t>
            </a:r>
          </a:p>
          <a:p>
            <a:pPr marL="742950" lvl="1" indent="-285750">
              <a:lnSpc>
                <a:spcPct val="110000"/>
              </a:lnSpc>
              <a:buFont typeface="Arial"/>
              <a:buChar char="•"/>
            </a:pPr>
            <a:r>
              <a:rPr lang="en-US" sz="1800" dirty="0" smtClean="0">
                <a:solidFill>
                  <a:srgbClr val="006195"/>
                </a:solidFill>
                <a:latin typeface="Arial"/>
                <a:cs typeface="Arial"/>
              </a:rPr>
              <a:t>Career Development tools &amp; resources</a:t>
            </a:r>
            <a:endParaRPr lang="en-US" sz="1800" dirty="0">
              <a:solidFill>
                <a:srgbClr val="006195"/>
              </a:solidFill>
              <a:latin typeface="Arial"/>
              <a:cs typeface="Arial"/>
            </a:endParaRPr>
          </a:p>
          <a:p>
            <a:pPr marL="742950" lvl="1" indent="-285750">
              <a:lnSpc>
                <a:spcPct val="110000"/>
              </a:lnSpc>
              <a:buFont typeface="Arial"/>
              <a:buChar char="•"/>
            </a:pPr>
            <a:r>
              <a:rPr lang="en-US" sz="1800" dirty="0">
                <a:solidFill>
                  <a:srgbClr val="006195"/>
                </a:solidFill>
                <a:latin typeface="Arial"/>
                <a:cs typeface="Arial"/>
              </a:rPr>
              <a:t>EURAXESS Service Network</a:t>
            </a:r>
          </a:p>
          <a:p>
            <a:pPr marL="742950" lvl="1" indent="-285750">
              <a:lnSpc>
                <a:spcPct val="110000"/>
              </a:lnSpc>
              <a:buFont typeface="Arial"/>
              <a:buChar char="•"/>
            </a:pPr>
            <a:r>
              <a:rPr lang="en-US" sz="1800" dirty="0">
                <a:solidFill>
                  <a:srgbClr val="006195"/>
                </a:solidFill>
                <a:latin typeface="Arial"/>
                <a:cs typeface="Arial"/>
              </a:rPr>
              <a:t>Worldwide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endParaRPr lang="en-US" sz="1800" b="1" dirty="0">
              <a:solidFill>
                <a:srgbClr val="006195"/>
              </a:solidFill>
              <a:latin typeface="Arial"/>
              <a:cs typeface="Arial"/>
            </a:endParaRPr>
          </a:p>
          <a:p>
            <a:pPr marL="285750" indent="-285750">
              <a:lnSpc>
                <a:spcPct val="110000"/>
              </a:lnSpc>
              <a:spcBef>
                <a:spcPts val="94"/>
              </a:spcBef>
              <a:buFont typeface="Wingdings"/>
              <a:buChar char="Ø"/>
            </a:pPr>
            <a:r>
              <a:rPr lang="en-US" sz="2400" dirty="0" smtClean="0">
                <a:solidFill>
                  <a:srgbClr val="006195"/>
                </a:solidFill>
                <a:latin typeface="Arial"/>
                <a:cs typeface="Arial"/>
              </a:rPr>
              <a:t>The</a:t>
            </a:r>
            <a:r>
              <a:rPr lang="en-US" sz="2400" b="1" dirty="0" smtClean="0">
                <a:solidFill>
                  <a:srgbClr val="006195"/>
                </a:solidFill>
                <a:latin typeface="Arial"/>
                <a:cs typeface="Arial"/>
              </a:rPr>
              <a:t> EURAXESS S4R Hub</a:t>
            </a:r>
          </a:p>
          <a:p>
            <a:pPr marL="742950" lvl="1" indent="-285750">
              <a:lnSpc>
                <a:spcPct val="110000"/>
              </a:lnSpc>
              <a:spcBef>
                <a:spcPts val="94"/>
              </a:spcBef>
              <a:buFont typeface="Arial" pitchFamily="34" charset="0"/>
              <a:buChar char="•"/>
            </a:pPr>
            <a:r>
              <a:rPr lang="en-US" sz="1800" b="1" dirty="0" smtClean="0">
                <a:solidFill>
                  <a:srgbClr val="006195"/>
                </a:solidFill>
                <a:latin typeface="+mn-lt"/>
                <a:cs typeface="Arial"/>
              </a:rPr>
              <a:t>The hub toolkit</a:t>
            </a:r>
          </a:p>
          <a:p>
            <a:pPr marL="742950" lvl="1" indent="-285750">
              <a:lnSpc>
                <a:spcPct val="110000"/>
              </a:lnSpc>
              <a:spcBef>
                <a:spcPts val="94"/>
              </a:spcBef>
              <a:buFont typeface="Arial" pitchFamily="34" charset="0"/>
              <a:buChar char="•"/>
            </a:pPr>
            <a:r>
              <a:rPr lang="en-US" sz="1800" b="1" dirty="0" smtClean="0">
                <a:solidFill>
                  <a:srgbClr val="006195"/>
                </a:solidFill>
                <a:latin typeface="+mn-lt"/>
                <a:cs typeface="Arial"/>
              </a:rPr>
              <a:t>The Internship Program for Refugee and Displaced Researchers in Europe</a:t>
            </a:r>
          </a:p>
          <a:p>
            <a:pPr marL="742950" lvl="1" indent="-285750">
              <a:lnSpc>
                <a:spcPct val="110000"/>
              </a:lnSpc>
              <a:spcBef>
                <a:spcPts val="94"/>
              </a:spcBef>
              <a:buFont typeface="Arial" pitchFamily="34" charset="0"/>
              <a:buChar char="•"/>
            </a:pPr>
            <a:r>
              <a:rPr lang="en-US" sz="1800" b="1" dirty="0" smtClean="0">
                <a:solidFill>
                  <a:srgbClr val="006195"/>
                </a:solidFill>
                <a:latin typeface="+mn-lt"/>
                <a:cs typeface="Arial"/>
              </a:rPr>
              <a:t>The team</a:t>
            </a:r>
            <a:endParaRPr lang="en-US" sz="1600" spc="66" dirty="0">
              <a:solidFill>
                <a:srgbClr val="00619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Placeholder 10"/>
          <p:cNvSpPr txBox="1">
            <a:spLocks/>
          </p:cNvSpPr>
          <p:nvPr/>
        </p:nvSpPr>
        <p:spPr bwMode="auto">
          <a:xfrm>
            <a:off x="5364088" y="6489258"/>
            <a:ext cx="3660292" cy="682265"/>
          </a:xfrm>
          <a:prstGeom prst="rect">
            <a:avLst/>
          </a:prstGeom>
          <a:noFill/>
          <a:ln w="0" cmpd="sng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95000"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>
              <a:lnSpc>
                <a:spcPts val="2639"/>
              </a:lnSpc>
            </a:pPr>
            <a:endParaRPr lang="en-US" sz="1600">
              <a:solidFill>
                <a:srgbClr val="00619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Placeholder 11"/>
          <p:cNvSpPr txBox="1">
            <a:spLocks/>
          </p:cNvSpPr>
          <p:nvPr/>
        </p:nvSpPr>
        <p:spPr bwMode="auto">
          <a:xfrm>
            <a:off x="5364088" y="7580883"/>
            <a:ext cx="3556157" cy="682265"/>
          </a:xfrm>
          <a:prstGeom prst="rect">
            <a:avLst/>
          </a:prstGeom>
          <a:noFill/>
          <a:ln w="0" cmpd="sng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95000"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marL="1378915">
              <a:lnSpc>
                <a:spcPts val="2639"/>
              </a:lnSpc>
            </a:pPr>
            <a:endParaRPr lang="en-US" sz="1600">
              <a:solidFill>
                <a:srgbClr val="00619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Placeholder 12"/>
          <p:cNvSpPr txBox="1">
            <a:spLocks/>
          </p:cNvSpPr>
          <p:nvPr/>
        </p:nvSpPr>
        <p:spPr bwMode="auto">
          <a:xfrm>
            <a:off x="5364088" y="8816141"/>
            <a:ext cx="3636353" cy="682265"/>
          </a:xfrm>
          <a:prstGeom prst="rect">
            <a:avLst/>
          </a:prstGeom>
          <a:noFill/>
          <a:ln w="0" cmpd="sng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95000"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>
              <a:lnSpc>
                <a:spcPts val="2639"/>
              </a:lnSpc>
            </a:pPr>
            <a:endParaRPr lang="en-US" sz="1600" spc="123">
              <a:solidFill>
                <a:srgbClr val="00619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Placeholder 13"/>
          <p:cNvSpPr txBox="1">
            <a:spLocks/>
          </p:cNvSpPr>
          <p:nvPr/>
        </p:nvSpPr>
        <p:spPr bwMode="auto">
          <a:xfrm>
            <a:off x="5364088" y="9710266"/>
            <a:ext cx="3509476" cy="682265"/>
          </a:xfrm>
          <a:prstGeom prst="rect">
            <a:avLst/>
          </a:prstGeom>
          <a:noFill/>
          <a:ln w="0" cmpd="sng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95000"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marL="861822">
              <a:lnSpc>
                <a:spcPts val="2639"/>
              </a:lnSpc>
            </a:pPr>
            <a:endParaRPr lang="en-US" sz="1600">
              <a:solidFill>
                <a:srgbClr val="00619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D3F7E048-3C8E-4331-9D96-C094AB424EA2}"/>
              </a:ext>
            </a:extLst>
          </p:cNvPr>
          <p:cNvSpPr txBox="1">
            <a:spLocks/>
          </p:cNvSpPr>
          <p:nvPr/>
        </p:nvSpPr>
        <p:spPr bwMode="auto">
          <a:xfrm>
            <a:off x="1187624" y="620688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bg1"/>
                </a:solidFill>
                <a:latin typeface="+mj-lt"/>
                <a:ea typeface="+mj-ea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bg1"/>
                </a:solidFill>
                <a:latin typeface="Arial" charset="0"/>
                <a:ea typeface="ＭＳ Ｐゴシック" pitchFamily="-16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bg1"/>
                </a:solidFill>
                <a:latin typeface="Arial" charset="0"/>
                <a:ea typeface="ＭＳ Ｐゴシック" pitchFamily="-16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bg1"/>
                </a:solidFill>
                <a:latin typeface="Arial" charset="0"/>
                <a:ea typeface="ＭＳ Ｐゴシック" pitchFamily="-16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bg1"/>
                </a:solidFill>
                <a:latin typeface="Arial" charset="0"/>
                <a:ea typeface="ＭＳ Ｐゴシック" pitchFamily="-16" charset="-128"/>
                <a:cs typeface="ＭＳ Ｐゴシック" charset="-128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2B679F"/>
                </a:solidFill>
                <a:latin typeface="Arial" charset="0"/>
                <a:ea typeface="ＭＳ Ｐゴシック" pitchFamily="-16" charset="-128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2B679F"/>
                </a:solidFill>
                <a:latin typeface="Arial" charset="0"/>
                <a:ea typeface="ＭＳ Ｐゴシック" pitchFamily="-16" charset="-128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2B679F"/>
                </a:solidFill>
                <a:latin typeface="Arial" charset="0"/>
                <a:ea typeface="ＭＳ Ｐゴシック" pitchFamily="-16" charset="-128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2B679F"/>
                </a:solidFill>
                <a:latin typeface="Arial" charset="0"/>
                <a:ea typeface="ＭＳ Ｐゴシック" pitchFamily="-16" charset="-128"/>
              </a:defRPr>
            </a:lvl9pPr>
          </a:lstStyle>
          <a:p>
            <a:r>
              <a:rPr lang="en-GB" sz="2000" kern="0" dirty="0" smtClean="0">
                <a:solidFill>
                  <a:srgbClr val="FEC20E"/>
                </a:solidFill>
                <a:latin typeface="Arial"/>
                <a:cs typeface="Arial"/>
              </a:rPr>
              <a:t>science 4 refugees (S4R) </a:t>
            </a:r>
            <a:r>
              <a:rPr lang="en-GB" sz="2000" kern="0" dirty="0" smtClean="0">
                <a:latin typeface="Arial"/>
                <a:cs typeface="Arial"/>
              </a:rPr>
              <a:t>INITIATIVE </a:t>
            </a:r>
            <a:endParaRPr lang="en-GB" sz="20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21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FA642FC-6EB0-4FFE-B992-130F9262EE5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81629"/>
            <a:ext cx="9144000" cy="515257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8D378FD-9182-4413-89D9-70F458955192}"/>
              </a:ext>
            </a:extLst>
          </p:cNvPr>
          <p:cNvSpPr/>
          <p:nvPr/>
        </p:nvSpPr>
        <p:spPr bwMode="auto">
          <a:xfrm>
            <a:off x="988366" y="2042808"/>
            <a:ext cx="6832671" cy="4416357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D924CED-5E7E-46BE-B71D-48CF9113F22A}"/>
              </a:ext>
            </a:extLst>
          </p:cNvPr>
          <p:cNvGrpSpPr/>
          <p:nvPr/>
        </p:nvGrpSpPr>
        <p:grpSpPr>
          <a:xfrm>
            <a:off x="0" y="533400"/>
            <a:ext cx="9144000" cy="1066800"/>
            <a:chOff x="0" y="533400"/>
            <a:chExt cx="9144000" cy="10668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653E86D-FD88-4FB1-AED5-E9B9835945EA}"/>
                </a:ext>
              </a:extLst>
            </p:cNvPr>
            <p:cNvGrpSpPr/>
            <p:nvPr/>
          </p:nvGrpSpPr>
          <p:grpSpPr>
            <a:xfrm>
              <a:off x="0" y="533400"/>
              <a:ext cx="9144000" cy="1066800"/>
              <a:chOff x="0" y="533400"/>
              <a:chExt cx="9144000" cy="106680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178E9AF-78FE-4296-B58B-4AA7CA90B029}"/>
                  </a:ext>
                </a:extLst>
              </p:cNvPr>
              <p:cNvSpPr/>
              <p:nvPr/>
            </p:nvSpPr>
            <p:spPr bwMode="auto">
              <a:xfrm>
                <a:off x="0" y="533400"/>
                <a:ext cx="683568" cy="1066800"/>
              </a:xfrm>
              <a:prstGeom prst="rect">
                <a:avLst/>
              </a:prstGeom>
              <a:solidFill>
                <a:srgbClr val="006B9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ADF5030-B3AD-4C96-A2FE-52BB20EB51A8}"/>
                  </a:ext>
                </a:extLst>
              </p:cNvPr>
              <p:cNvSpPr/>
              <p:nvPr/>
            </p:nvSpPr>
            <p:spPr bwMode="auto">
              <a:xfrm>
                <a:off x="988368" y="533400"/>
                <a:ext cx="8155632" cy="1066800"/>
              </a:xfrm>
              <a:prstGeom prst="rect">
                <a:avLst/>
              </a:prstGeom>
              <a:solidFill>
                <a:srgbClr val="006B9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2E84968-8099-48D2-9265-43661D495C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80312" y="764704"/>
              <a:ext cx="1112452" cy="835496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9D8E247-E5C1-4DB2-B4DE-3C5B7A48B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THE INSTRUMENTS</a:t>
            </a:r>
            <a:endParaRPr lang="nb-NO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F1BEA-3E95-4075-BEF5-78B323E22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3039" y="2081719"/>
            <a:ext cx="6848272" cy="422180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1800" dirty="0" smtClean="0">
                <a:ea typeface="ＭＳ Ｐゴシック"/>
              </a:rPr>
              <a:t>Valid for all kind of researchers and available for free </a:t>
            </a:r>
          </a:p>
          <a:p>
            <a:pPr>
              <a:buNone/>
            </a:pPr>
            <a:endParaRPr lang="en-US" sz="1800" dirty="0" smtClean="0">
              <a:ea typeface="ＭＳ Ｐゴシック"/>
            </a:endParaRPr>
          </a:p>
          <a:p>
            <a:r>
              <a:rPr lang="en-US" sz="1800" dirty="0" smtClean="0">
                <a:ea typeface="ＭＳ Ｐゴシック"/>
              </a:rPr>
              <a:t>The Portal 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ea typeface="ＭＳ Ｐゴシック"/>
              </a:rPr>
              <a:t>Dedicated section </a:t>
            </a:r>
            <a:r>
              <a:rPr lang="en-US" sz="1200" dirty="0" smtClean="0">
                <a:ea typeface="ＭＳ Ｐゴシック"/>
                <a:hlinkClick r:id="rId5"/>
              </a:rPr>
              <a:t>https://euraxess.ec.europa.eu/frameworks/science4refugees</a:t>
            </a:r>
            <a:r>
              <a:rPr lang="en-US" sz="1200" dirty="0" smtClean="0">
                <a:ea typeface="ＭＳ Ｐゴシック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ea typeface="ＭＳ Ｐゴシック"/>
              </a:rPr>
              <a:t>Jobs – </a:t>
            </a:r>
            <a:r>
              <a:rPr lang="en-US" sz="1600" b="1" dirty="0" smtClean="0">
                <a:ea typeface="ＭＳ Ｐゴシック"/>
              </a:rPr>
              <a:t>mostly in academia</a:t>
            </a:r>
            <a:r>
              <a:rPr lang="en-US" sz="1600" dirty="0" smtClean="0">
                <a:ea typeface="ＭＳ Ｐゴシック"/>
              </a:rPr>
              <a:t>, marked with S4R sign</a:t>
            </a:r>
          </a:p>
          <a:p>
            <a:pPr>
              <a:buNone/>
            </a:pPr>
            <a:r>
              <a:rPr lang="en-US" sz="1600" dirty="0" smtClean="0">
                <a:ea typeface="ＭＳ Ｐゴシック"/>
              </a:rPr>
              <a:t> </a:t>
            </a:r>
          </a:p>
          <a:p>
            <a:r>
              <a:rPr lang="en-US" sz="1800" dirty="0" smtClean="0">
                <a:ea typeface="ＭＳ Ｐゴシック"/>
              </a:rPr>
              <a:t>Career Development tools &amp; resources</a:t>
            </a:r>
          </a:p>
          <a:p>
            <a:r>
              <a:rPr lang="en-US" sz="1800" dirty="0" smtClean="0">
                <a:ea typeface="ＭＳ Ｐゴシック"/>
              </a:rPr>
              <a:t>Dedicated section</a:t>
            </a:r>
          </a:p>
          <a:p>
            <a:r>
              <a:rPr lang="en-US" sz="1800" dirty="0" smtClean="0">
                <a:ea typeface="ＭＳ Ｐゴシック"/>
              </a:rPr>
              <a:t>EURAXESS Hubs toolkits to help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ea typeface="ＭＳ Ｐゴシック"/>
              </a:rPr>
              <a:t>Talent management – </a:t>
            </a:r>
            <a:r>
              <a:rPr lang="en-US" sz="1600" dirty="0" smtClean="0">
                <a:ea typeface="ＭＳ Ｐゴシック"/>
                <a:hlinkClick r:id="rId6"/>
              </a:rPr>
              <a:t>global mentoring program</a:t>
            </a:r>
            <a:endParaRPr lang="en-US" sz="1600" dirty="0" smtClean="0">
              <a:ea typeface="ＭＳ Ｐゴシック"/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ea typeface="ＭＳ Ｐゴシック"/>
              </a:rPr>
              <a:t>Beyond academia – </a:t>
            </a:r>
            <a:r>
              <a:rPr lang="en-US" sz="1600" dirty="0" err="1" smtClean="0">
                <a:ea typeface="ＭＳ Ｐゴシック"/>
                <a:hlinkClick r:id="rId7"/>
              </a:rPr>
              <a:t>ReBeCa</a:t>
            </a:r>
            <a:r>
              <a:rPr lang="en-US" sz="1600" dirty="0" smtClean="0">
                <a:ea typeface="ＭＳ Ｐゴシック"/>
                <a:hlinkClick r:id="rId7"/>
              </a:rPr>
              <a:t> mentoring </a:t>
            </a:r>
            <a:endParaRPr lang="en-US" sz="1600" dirty="0" smtClean="0">
              <a:ea typeface="ＭＳ Ｐゴシック"/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ea typeface="ＭＳ Ｐゴシック"/>
              </a:rPr>
              <a:t>Start-up – </a:t>
            </a:r>
            <a:r>
              <a:rPr lang="en-US" sz="1600" dirty="0" smtClean="0">
                <a:ea typeface="ＭＳ Ｐゴシック"/>
                <a:hlinkClick r:id="rId8"/>
              </a:rPr>
              <a:t>hub toolkit</a:t>
            </a:r>
            <a:endParaRPr lang="en-US" sz="1600" dirty="0" smtClean="0">
              <a:ea typeface="ＭＳ Ｐゴシック"/>
            </a:endParaRPr>
          </a:p>
          <a:p>
            <a:pPr>
              <a:buFont typeface="Arial" pitchFamily="34" charset="0"/>
              <a:buChar char="•"/>
            </a:pPr>
            <a:endParaRPr lang="en-US" sz="1600" dirty="0" smtClean="0">
              <a:ea typeface="ＭＳ Ｐゴシック"/>
            </a:endParaRPr>
          </a:p>
          <a:p>
            <a:r>
              <a:rPr lang="en-US" sz="1800" dirty="0" smtClean="0">
                <a:ea typeface="ＭＳ Ｐゴシック"/>
              </a:rPr>
              <a:t>EURAXESS Service Network – </a:t>
            </a:r>
            <a:r>
              <a:rPr lang="en-US" sz="1800" dirty="0" smtClean="0">
                <a:ea typeface="ＭＳ Ｐゴシック"/>
                <a:hlinkClick r:id="rId9"/>
              </a:rPr>
              <a:t>more than 1600 ECPs in 650 org.</a:t>
            </a:r>
            <a:endParaRPr lang="en-US" sz="1800" dirty="0" smtClean="0">
              <a:ea typeface="ＭＳ Ｐゴシック"/>
            </a:endParaRPr>
          </a:p>
          <a:p>
            <a:r>
              <a:rPr lang="en-US" sz="1800" dirty="0" smtClean="0">
                <a:ea typeface="ＭＳ Ｐゴシック"/>
              </a:rPr>
              <a:t>Worldwide – </a:t>
            </a:r>
            <a:r>
              <a:rPr lang="en-US" sz="1800" dirty="0" smtClean="0">
                <a:ea typeface="ＭＳ Ｐゴシック"/>
                <a:hlinkClick r:id="rId10"/>
              </a:rPr>
              <a:t>9 EURAXESS officers based on all continents</a:t>
            </a:r>
            <a:endParaRPr lang="en-US" sz="1800" dirty="0" smtClean="0">
              <a:ea typeface="ＭＳ Ｐゴシック"/>
            </a:endParaRPr>
          </a:p>
          <a:p>
            <a:pPr lvl="1"/>
            <a:endParaRPr lang="en-GB" sz="18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622590" y="2921237"/>
            <a:ext cx="1313234" cy="236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5644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 descr="A picture containing person, outdoor, watercraft, water&#10;&#10;Description generated with very high confidence">
            <a:extLst>
              <a:ext uri="{FF2B5EF4-FFF2-40B4-BE49-F238E27FC236}">
                <a16:creationId xmlns:a16="http://schemas.microsoft.com/office/drawing/2014/main" id="{59C52171-1811-44FD-B7D7-1BD452E80F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4" r="-110"/>
          <a:stretch/>
        </p:blipFill>
        <p:spPr>
          <a:xfrm>
            <a:off x="0" y="1755972"/>
            <a:ext cx="9144000" cy="510034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40E35C7-EE4E-4D21-B601-310D2E24196A}"/>
              </a:ext>
            </a:extLst>
          </p:cNvPr>
          <p:cNvSpPr/>
          <p:nvPr/>
        </p:nvSpPr>
        <p:spPr bwMode="auto">
          <a:xfrm>
            <a:off x="953310" y="1929337"/>
            <a:ext cx="7811311" cy="4374185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56B4CE2-71EE-4634-8334-7B40FEEB9CED}"/>
              </a:ext>
            </a:extLst>
          </p:cNvPr>
          <p:cNvGrpSpPr/>
          <p:nvPr/>
        </p:nvGrpSpPr>
        <p:grpSpPr>
          <a:xfrm>
            <a:off x="0" y="533400"/>
            <a:ext cx="9144000" cy="1066800"/>
            <a:chOff x="0" y="533400"/>
            <a:chExt cx="9144000" cy="10668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CA4D43B-2C4E-41D9-9E31-BB0F84C5B98B}"/>
                </a:ext>
              </a:extLst>
            </p:cNvPr>
            <p:cNvGrpSpPr/>
            <p:nvPr/>
          </p:nvGrpSpPr>
          <p:grpSpPr>
            <a:xfrm>
              <a:off x="0" y="533400"/>
              <a:ext cx="9144000" cy="1066800"/>
              <a:chOff x="0" y="533400"/>
              <a:chExt cx="9144000" cy="106680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D4CB1C3-A525-4602-BC58-81240DA813ED}"/>
                  </a:ext>
                </a:extLst>
              </p:cNvPr>
              <p:cNvSpPr/>
              <p:nvPr/>
            </p:nvSpPr>
            <p:spPr bwMode="auto">
              <a:xfrm>
                <a:off x="0" y="533400"/>
                <a:ext cx="683568" cy="1066800"/>
              </a:xfrm>
              <a:prstGeom prst="rect">
                <a:avLst/>
              </a:prstGeom>
              <a:solidFill>
                <a:srgbClr val="006B9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897FBDD-9F53-41FF-AB39-F9A88B133DA0}"/>
                  </a:ext>
                </a:extLst>
              </p:cNvPr>
              <p:cNvSpPr/>
              <p:nvPr/>
            </p:nvSpPr>
            <p:spPr bwMode="auto">
              <a:xfrm>
                <a:off x="988368" y="533400"/>
                <a:ext cx="8155632" cy="1066800"/>
              </a:xfrm>
              <a:prstGeom prst="rect">
                <a:avLst/>
              </a:prstGeom>
              <a:solidFill>
                <a:srgbClr val="006B9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48CC2BF-015C-4ED1-8617-81CCC080EE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80312" y="764704"/>
              <a:ext cx="1112452" cy="835496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DBECB12-6234-4303-919B-33E65B33B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1600" b="1" dirty="0" smtClean="0"/>
              <a:t>THE INSTRUMENTS</a:t>
            </a:r>
            <a:r>
              <a:rPr lang="nb-NO" b="1" dirty="0" smtClean="0"/>
              <a:t/>
            </a:r>
            <a:br>
              <a:rPr lang="nb-NO" b="1" dirty="0" smtClean="0"/>
            </a:br>
            <a:r>
              <a:rPr lang="nb-NO" b="1" dirty="0" smtClean="0"/>
              <a:t>EURAXESS Talent Management Hub  </a:t>
            </a:r>
            <a:br>
              <a:rPr lang="nb-NO" b="1" dirty="0" smtClean="0"/>
            </a:br>
            <a:r>
              <a:rPr lang="nb-NO" sz="1800" b="1" dirty="0" smtClean="0"/>
              <a:t>global mentoring program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81C249-DF03-40E5-8F01-3284212BE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3584" y="1944804"/>
            <a:ext cx="8005864" cy="425171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1800" dirty="0" smtClean="0">
                <a:ea typeface="ＭＳ Ｐゴシック"/>
              </a:rPr>
              <a:t>Unique International Mentoring </a:t>
            </a:r>
            <a:r>
              <a:rPr lang="en-US" sz="1800" dirty="0" err="1" smtClean="0">
                <a:ea typeface="ＭＳ Ｐゴシック"/>
              </a:rPr>
              <a:t>Programme</a:t>
            </a:r>
            <a:r>
              <a:rPr lang="en-US" sz="1800" dirty="0" smtClean="0">
                <a:ea typeface="ＭＳ Ｐゴシック"/>
              </a:rPr>
              <a:t> “Shape the future of a Researcher coming to Europe” - </a:t>
            </a:r>
            <a:r>
              <a:rPr lang="en-US" sz="1800" dirty="0" smtClean="0">
                <a:ea typeface="ＭＳ Ｐゴシック"/>
                <a:hlinkClick r:id="rId5"/>
              </a:rPr>
              <a:t>https://mentoring.euraxess.bg/</a:t>
            </a:r>
            <a:r>
              <a:rPr lang="en-US" sz="1800" dirty="0" smtClean="0">
                <a:ea typeface="ＭＳ Ｐゴシック"/>
              </a:rPr>
              <a:t> </a:t>
            </a:r>
          </a:p>
          <a:p>
            <a:pPr>
              <a:buNone/>
            </a:pPr>
            <a:endParaRPr lang="en-US" sz="1800" dirty="0" smtClean="0">
              <a:ea typeface="ＭＳ Ｐゴシック"/>
            </a:endParaRPr>
          </a:p>
          <a:p>
            <a:pPr>
              <a:buFont typeface="Wingdings" pitchFamily="2" charset="2"/>
              <a:buChar char="Ø"/>
            </a:pPr>
            <a:r>
              <a:rPr lang="en-US" sz="1800" b="1" dirty="0" smtClean="0">
                <a:ea typeface="ＭＳ Ｐゴシック"/>
              </a:rPr>
              <a:t>6 months</a:t>
            </a:r>
            <a:r>
              <a:rPr lang="en-US" sz="1800" dirty="0" smtClean="0">
                <a:ea typeface="ＭＳ Ｐゴシック"/>
              </a:rPr>
              <a:t>, no limits to No of mentorships, obligatory to choose </a:t>
            </a:r>
            <a:r>
              <a:rPr lang="en-US" sz="1800" b="1" dirty="0" smtClean="0">
                <a:ea typeface="ＭＳ Ｐゴシック"/>
              </a:rPr>
              <a:t>3 of 6 </a:t>
            </a:r>
            <a:r>
              <a:rPr lang="en-US" sz="1800" dirty="0" smtClean="0">
                <a:ea typeface="ＭＳ Ｐゴシック"/>
              </a:rPr>
              <a:t>predefined topics, </a:t>
            </a:r>
            <a:r>
              <a:rPr lang="en-US" sz="1800" b="1" dirty="0" smtClean="0">
                <a:ea typeface="ＭＳ Ｐゴシック"/>
              </a:rPr>
              <a:t>3 topics </a:t>
            </a:r>
            <a:r>
              <a:rPr lang="en-US" sz="1800" dirty="0" smtClean="0">
                <a:ea typeface="ＭＳ Ｐゴシック"/>
              </a:rPr>
              <a:t>by mutual interest, </a:t>
            </a:r>
            <a:r>
              <a:rPr lang="en-US" sz="1800" b="1" dirty="0" smtClean="0">
                <a:ea typeface="ＭＳ Ｐゴシック"/>
              </a:rPr>
              <a:t>automatic</a:t>
            </a:r>
            <a:r>
              <a:rPr lang="en-US" sz="1800" dirty="0" smtClean="0">
                <a:ea typeface="ＭＳ Ｐゴシック"/>
              </a:rPr>
              <a:t> matching tool, </a:t>
            </a:r>
            <a:r>
              <a:rPr lang="en-US" sz="1800" b="1" dirty="0" smtClean="0">
                <a:ea typeface="ＭＳ Ｐゴシック"/>
              </a:rPr>
              <a:t>permanently</a:t>
            </a:r>
            <a:r>
              <a:rPr lang="en-US" sz="1800" dirty="0" smtClean="0">
                <a:ea typeface="ＭＳ Ｐゴシック"/>
              </a:rPr>
              <a:t> running program, </a:t>
            </a:r>
            <a:r>
              <a:rPr lang="en-US" sz="1800" b="1" dirty="0" smtClean="0">
                <a:ea typeface="ＭＳ Ｐゴシック"/>
              </a:rPr>
              <a:t>supporting</a:t>
            </a:r>
            <a:r>
              <a:rPr lang="en-US" sz="1800" dirty="0" smtClean="0">
                <a:ea typeface="ＭＳ Ｐゴシック"/>
              </a:rPr>
              <a:t> services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 smtClean="0">
                <a:ea typeface="ＭＳ Ｐゴシック"/>
              </a:rPr>
              <a:t>Voluntary participation, </a:t>
            </a:r>
            <a:r>
              <a:rPr lang="en-US" sz="1800" b="1" dirty="0" smtClean="0">
                <a:ea typeface="ＭＳ Ｐゴシック"/>
              </a:rPr>
              <a:t>exchange</a:t>
            </a:r>
            <a:r>
              <a:rPr lang="en-US" sz="1800" dirty="0" smtClean="0">
                <a:ea typeface="ＭＳ Ｐゴシック"/>
              </a:rPr>
              <a:t> of ideas and experiences, building </a:t>
            </a:r>
            <a:r>
              <a:rPr lang="en-US" sz="1800" b="1" dirty="0" smtClean="0">
                <a:ea typeface="ＭＳ Ｐゴシック"/>
              </a:rPr>
              <a:t>own network</a:t>
            </a:r>
            <a:r>
              <a:rPr lang="en-US" sz="1800" dirty="0" smtClean="0">
                <a:ea typeface="ＭＳ Ｐゴシック"/>
              </a:rPr>
              <a:t>, joint </a:t>
            </a:r>
            <a:r>
              <a:rPr lang="en-US" sz="1800" b="1" dirty="0" smtClean="0">
                <a:ea typeface="ＭＳ Ｐゴシック"/>
              </a:rPr>
              <a:t>projects &amp; articles, finding job, etc</a:t>
            </a:r>
            <a:r>
              <a:rPr lang="en-US" sz="1800" dirty="0" smtClean="0">
                <a:ea typeface="ＭＳ Ｐゴシック"/>
              </a:rPr>
              <a:t>., </a:t>
            </a:r>
            <a:r>
              <a:rPr lang="en-US" sz="1800" b="1" dirty="0" smtClean="0">
                <a:ea typeface="ＭＳ Ｐゴシック"/>
              </a:rPr>
              <a:t>interdisciplinary</a:t>
            </a:r>
            <a:r>
              <a:rPr lang="en-US" sz="1800" dirty="0" smtClean="0">
                <a:ea typeface="ＭＳ Ｐゴシック"/>
              </a:rPr>
              <a:t> cooperation</a:t>
            </a:r>
          </a:p>
          <a:p>
            <a:pPr>
              <a:buFont typeface="Wingdings" pitchFamily="2" charset="2"/>
              <a:buChar char="Ø"/>
            </a:pPr>
            <a:endParaRPr lang="en-US" sz="1800" dirty="0" smtClean="0">
              <a:ea typeface="ＭＳ Ｐゴシック"/>
            </a:endParaRPr>
          </a:p>
          <a:p>
            <a:r>
              <a:rPr lang="en-US" sz="1400" dirty="0" smtClean="0">
                <a:ea typeface="ＭＳ Ｐゴシック"/>
              </a:rPr>
              <a:t>Career Counseling</a:t>
            </a:r>
          </a:p>
          <a:p>
            <a:r>
              <a:rPr lang="en-US" sz="1400" dirty="0" smtClean="0">
                <a:ea typeface="ＭＳ Ｐゴシック"/>
              </a:rPr>
              <a:t>Publications and presentations</a:t>
            </a:r>
          </a:p>
          <a:p>
            <a:r>
              <a:rPr lang="en-US" sz="1400" dirty="0" smtClean="0">
                <a:ea typeface="ＭＳ Ｐゴシック"/>
              </a:rPr>
              <a:t>Advancing the professional networking opportunities</a:t>
            </a:r>
          </a:p>
          <a:p>
            <a:r>
              <a:rPr lang="en-US" sz="1400" dirty="0" smtClean="0">
                <a:ea typeface="ＭＳ Ｐゴシック"/>
              </a:rPr>
              <a:t>Introduction to Open Science policies</a:t>
            </a:r>
          </a:p>
          <a:p>
            <a:r>
              <a:rPr lang="en-US" sz="1400" dirty="0" smtClean="0">
                <a:ea typeface="ＭＳ Ｐゴシック"/>
              </a:rPr>
              <a:t>Career Opportunities outside academia</a:t>
            </a:r>
          </a:p>
          <a:p>
            <a:r>
              <a:rPr lang="en-US" sz="1400" dirty="0" smtClean="0">
                <a:ea typeface="ＭＳ Ｐゴシック"/>
              </a:rPr>
              <a:t>Funding opportunities</a:t>
            </a:r>
            <a:endParaRPr lang="en-GB" sz="1400" dirty="0"/>
          </a:p>
          <a:p>
            <a:endParaRPr lang="nb-NO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10528" y="4606455"/>
            <a:ext cx="2270530" cy="1617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6278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 descr="A picture containing person, outdoor, watercraft, water&#10;&#10;Description generated with very high confidence">
            <a:extLst>
              <a:ext uri="{FF2B5EF4-FFF2-40B4-BE49-F238E27FC236}">
                <a16:creationId xmlns:a16="http://schemas.microsoft.com/office/drawing/2014/main" id="{59C52171-1811-44FD-B7D7-1BD452E80F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4" r="-110"/>
          <a:stretch/>
        </p:blipFill>
        <p:spPr>
          <a:xfrm>
            <a:off x="0" y="1755972"/>
            <a:ext cx="9144000" cy="510034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40E35C7-EE4E-4D21-B601-310D2E24196A}"/>
              </a:ext>
            </a:extLst>
          </p:cNvPr>
          <p:cNvSpPr/>
          <p:nvPr/>
        </p:nvSpPr>
        <p:spPr bwMode="auto">
          <a:xfrm>
            <a:off x="943581" y="1861244"/>
            <a:ext cx="7723763" cy="4704925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56B4CE2-71EE-4634-8334-7B40FEEB9CED}"/>
              </a:ext>
            </a:extLst>
          </p:cNvPr>
          <p:cNvGrpSpPr/>
          <p:nvPr/>
        </p:nvGrpSpPr>
        <p:grpSpPr>
          <a:xfrm>
            <a:off x="0" y="533400"/>
            <a:ext cx="9144000" cy="1066800"/>
            <a:chOff x="0" y="533400"/>
            <a:chExt cx="9144000" cy="10668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CA4D43B-2C4E-41D9-9E31-BB0F84C5B98B}"/>
                </a:ext>
              </a:extLst>
            </p:cNvPr>
            <p:cNvGrpSpPr/>
            <p:nvPr/>
          </p:nvGrpSpPr>
          <p:grpSpPr>
            <a:xfrm>
              <a:off x="0" y="533400"/>
              <a:ext cx="9144000" cy="1066800"/>
              <a:chOff x="0" y="533400"/>
              <a:chExt cx="9144000" cy="106680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D4CB1C3-A525-4602-BC58-81240DA813ED}"/>
                  </a:ext>
                </a:extLst>
              </p:cNvPr>
              <p:cNvSpPr/>
              <p:nvPr/>
            </p:nvSpPr>
            <p:spPr bwMode="auto">
              <a:xfrm>
                <a:off x="0" y="533400"/>
                <a:ext cx="683568" cy="1066800"/>
              </a:xfrm>
              <a:prstGeom prst="rect">
                <a:avLst/>
              </a:prstGeom>
              <a:solidFill>
                <a:srgbClr val="006B9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897FBDD-9F53-41FF-AB39-F9A88B133DA0}"/>
                  </a:ext>
                </a:extLst>
              </p:cNvPr>
              <p:cNvSpPr/>
              <p:nvPr/>
            </p:nvSpPr>
            <p:spPr bwMode="auto">
              <a:xfrm>
                <a:off x="988368" y="533400"/>
                <a:ext cx="8155632" cy="1066800"/>
              </a:xfrm>
              <a:prstGeom prst="rect">
                <a:avLst/>
              </a:prstGeom>
              <a:solidFill>
                <a:srgbClr val="006B9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48CC2BF-015C-4ED1-8617-81CCC080EE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80312" y="764704"/>
              <a:ext cx="1112452" cy="835496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DBECB12-6234-4303-919B-33E65B33B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1600" b="1" dirty="0" smtClean="0"/>
              <a:t>THE INSTRUMENTS</a:t>
            </a:r>
            <a:r>
              <a:rPr lang="nb-NO" b="1" dirty="0" smtClean="0"/>
              <a:t/>
            </a:r>
            <a:br>
              <a:rPr lang="nb-NO" b="1" dirty="0" smtClean="0"/>
            </a:br>
            <a:r>
              <a:rPr lang="nb-NO" b="1" dirty="0" smtClean="0"/>
              <a:t>EURAXESS Beyond Academia Hub</a:t>
            </a:r>
            <a:br>
              <a:rPr lang="nb-NO" b="1" dirty="0" smtClean="0"/>
            </a:br>
            <a:r>
              <a:rPr lang="nb-NO" sz="1800" b="1" dirty="0" smtClean="0"/>
              <a:t>ReBeCa – industrial mentoring program</a:t>
            </a:r>
            <a:endParaRPr lang="en-GB" sz="1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81C249-DF03-40E5-8F01-3284212BE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311" y="1935076"/>
            <a:ext cx="7694577" cy="464082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1800" b="1" dirty="0" err="1" smtClean="0">
                <a:ea typeface="ＭＳ Ｐゴシック"/>
              </a:rPr>
              <a:t>RE</a:t>
            </a:r>
            <a:r>
              <a:rPr lang="en-GB" sz="1800" dirty="0" err="1" smtClean="0">
                <a:ea typeface="ＭＳ Ｐゴシック"/>
              </a:rPr>
              <a:t>searchers</a:t>
            </a:r>
            <a:r>
              <a:rPr lang="en-GB" sz="1800" dirty="0" smtClean="0">
                <a:ea typeface="ＭＳ Ｐゴシック"/>
              </a:rPr>
              <a:t> </a:t>
            </a:r>
            <a:r>
              <a:rPr lang="en-GB" sz="1800" b="1" dirty="0" err="1" smtClean="0">
                <a:ea typeface="ＭＳ Ｐゴシック"/>
              </a:rPr>
              <a:t>BE</a:t>
            </a:r>
            <a:r>
              <a:rPr lang="en-GB" sz="1800" dirty="0" err="1" smtClean="0">
                <a:ea typeface="ＭＳ Ｐゴシック"/>
              </a:rPr>
              <a:t>yond</a:t>
            </a:r>
            <a:r>
              <a:rPr lang="en-GB" sz="1800" dirty="0" smtClean="0">
                <a:ea typeface="ＭＳ Ｐゴシック"/>
              </a:rPr>
              <a:t> the </a:t>
            </a:r>
            <a:r>
              <a:rPr lang="en-GB" sz="1800" dirty="0" err="1" smtClean="0">
                <a:ea typeface="ＭＳ Ｐゴシック"/>
              </a:rPr>
              <a:t>a</a:t>
            </a:r>
            <a:r>
              <a:rPr lang="en-GB" sz="1800" b="1" dirty="0" err="1" smtClean="0">
                <a:ea typeface="ＭＳ Ｐゴシック"/>
              </a:rPr>
              <a:t>CA</a:t>
            </a:r>
            <a:r>
              <a:rPr lang="en-GB" sz="1800" dirty="0" err="1" smtClean="0">
                <a:ea typeface="ＭＳ Ｐゴシック"/>
              </a:rPr>
              <a:t>demia</a:t>
            </a:r>
            <a:r>
              <a:rPr lang="en-GB" sz="1800" dirty="0" smtClean="0">
                <a:ea typeface="ＭＳ Ｐゴシック"/>
              </a:rPr>
              <a:t> mentoring program </a:t>
            </a:r>
            <a:r>
              <a:rPr lang="en-US" sz="1800" dirty="0" smtClean="0">
                <a:ea typeface="ＭＳ Ｐゴシック"/>
                <a:hlinkClick r:id="rId5"/>
              </a:rPr>
              <a:t>https://www.euraxess.es/spain/rebeca-mentoring-programme</a:t>
            </a:r>
            <a:r>
              <a:rPr lang="en-US" sz="1800" dirty="0" smtClean="0">
                <a:ea typeface="ＭＳ Ｐゴシック"/>
              </a:rPr>
              <a:t> </a:t>
            </a:r>
            <a:endParaRPr lang="en-GB" sz="1800" dirty="0" smtClean="0">
              <a:ea typeface="ＭＳ Ｐゴシック"/>
            </a:endParaRPr>
          </a:p>
          <a:p>
            <a:endParaRPr lang="en-GB" sz="1800" dirty="0" smtClean="0">
              <a:effectLst/>
              <a:ea typeface="ＭＳ Ｐゴシック"/>
            </a:endParaRPr>
          </a:p>
          <a:p>
            <a:pPr>
              <a:buFont typeface="Wingdings" pitchFamily="2" charset="2"/>
              <a:buChar char="Ø"/>
            </a:pPr>
            <a:r>
              <a:rPr lang="en-GB" sz="1800" dirty="0" smtClean="0">
                <a:ea typeface="ＭＳ Ｐゴシック"/>
              </a:rPr>
              <a:t>Voluntary participation, </a:t>
            </a:r>
            <a:r>
              <a:rPr lang="en-GB" sz="1800" b="1" dirty="0" smtClean="0">
                <a:ea typeface="ＭＳ Ｐゴシック"/>
              </a:rPr>
              <a:t>6 months</a:t>
            </a:r>
            <a:r>
              <a:rPr lang="en-GB" sz="1800" dirty="0" smtClean="0">
                <a:ea typeface="ＭＳ Ｐゴシック"/>
              </a:rPr>
              <a:t>, </a:t>
            </a:r>
            <a:r>
              <a:rPr lang="en-GB" sz="1800" b="1" dirty="0" smtClean="0">
                <a:ea typeface="ＭＳ Ｐゴシック"/>
              </a:rPr>
              <a:t>6 topics </a:t>
            </a:r>
            <a:r>
              <a:rPr lang="en-GB" sz="1800" dirty="0" smtClean="0">
                <a:ea typeface="ＭＳ Ｐゴシック"/>
              </a:rPr>
              <a:t>by choice from a list, matching </a:t>
            </a:r>
            <a:r>
              <a:rPr lang="en-GB" sz="1800" b="1" dirty="0" smtClean="0">
                <a:ea typeface="ＭＳ Ｐゴシック"/>
              </a:rPr>
              <a:t>by specialty</a:t>
            </a:r>
            <a:r>
              <a:rPr lang="en-GB" sz="1800" dirty="0" smtClean="0">
                <a:ea typeface="ＭＳ Ｐゴシック"/>
              </a:rPr>
              <a:t>, </a:t>
            </a:r>
            <a:r>
              <a:rPr lang="en-GB" sz="1800" b="1" dirty="0" smtClean="0">
                <a:ea typeface="ＭＳ Ｐゴシック"/>
              </a:rPr>
              <a:t>supporting</a:t>
            </a:r>
            <a:r>
              <a:rPr lang="en-GB" sz="1800" dirty="0" smtClean="0">
                <a:ea typeface="ＭＳ Ｐゴシック"/>
              </a:rPr>
              <a:t> service, </a:t>
            </a:r>
            <a:r>
              <a:rPr lang="en-GB" sz="1800" b="1" dirty="0" smtClean="0">
                <a:ea typeface="ＭＳ Ｐゴシック"/>
              </a:rPr>
              <a:t>training</a:t>
            </a:r>
            <a:r>
              <a:rPr lang="en-GB" sz="1800" dirty="0" smtClean="0">
                <a:ea typeface="ＭＳ Ｐゴシック"/>
              </a:rPr>
              <a:t>, </a:t>
            </a:r>
          </a:p>
          <a:p>
            <a:pPr>
              <a:buFont typeface="Wingdings" pitchFamily="2" charset="2"/>
              <a:buChar char="Ø"/>
            </a:pPr>
            <a:r>
              <a:rPr lang="en-GB" sz="1800" b="1" dirty="0" smtClean="0">
                <a:ea typeface="ＭＳ Ｐゴシック"/>
              </a:rPr>
              <a:t>Companies</a:t>
            </a:r>
            <a:r>
              <a:rPr lang="en-GB" sz="1800" dirty="0" smtClean="0">
                <a:ea typeface="ＭＳ Ｐゴシック"/>
              </a:rPr>
              <a:t> send their rep to find employees, </a:t>
            </a:r>
            <a:r>
              <a:rPr lang="en-GB" sz="1800" b="1" dirty="0" smtClean="0">
                <a:ea typeface="ＭＳ Ｐゴシック"/>
              </a:rPr>
              <a:t>researchers</a:t>
            </a:r>
            <a:r>
              <a:rPr lang="en-GB" sz="1800" dirty="0" smtClean="0">
                <a:ea typeface="ＭＳ Ｐゴシック"/>
              </a:rPr>
              <a:t> from companies participate as experts</a:t>
            </a:r>
          </a:p>
          <a:p>
            <a:endParaRPr lang="en-GB" sz="1800" dirty="0" smtClean="0">
              <a:effectLst/>
              <a:ea typeface="ＭＳ Ｐゴシック"/>
            </a:endParaRPr>
          </a:p>
          <a:p>
            <a:r>
              <a:rPr lang="en-US" sz="1400" dirty="0" smtClean="0">
                <a:ea typeface="ＭＳ Ｐゴシック"/>
              </a:rPr>
              <a:t>Professional career expectations.</a:t>
            </a:r>
          </a:p>
          <a:p>
            <a:r>
              <a:rPr lang="en-US" sz="1400" dirty="0" smtClean="0">
                <a:ea typeface="ＭＳ Ｐゴシック"/>
              </a:rPr>
              <a:t>Career development needs for moving beyond academia.</a:t>
            </a:r>
          </a:p>
          <a:p>
            <a:r>
              <a:rPr lang="en-US" sz="1400" dirty="0" smtClean="0">
                <a:ea typeface="ＭＳ Ｐゴシック"/>
              </a:rPr>
              <a:t>Key transferable skills.</a:t>
            </a:r>
          </a:p>
          <a:p>
            <a:r>
              <a:rPr lang="en-US" sz="1400" dirty="0" smtClean="0">
                <a:ea typeface="ＭＳ Ｐゴシック"/>
              </a:rPr>
              <a:t>Key technical skills.</a:t>
            </a:r>
          </a:p>
          <a:p>
            <a:r>
              <a:rPr lang="en-US" sz="1400" dirty="0" smtClean="0">
                <a:ea typeface="ＭＳ Ｐゴシック"/>
              </a:rPr>
              <a:t>Differences between academic and non-academic environments</a:t>
            </a:r>
          </a:p>
          <a:p>
            <a:r>
              <a:rPr lang="en-US" sz="1400" dirty="0" smtClean="0">
                <a:ea typeface="ＭＳ Ｐゴシック"/>
              </a:rPr>
              <a:t>Etc..</a:t>
            </a:r>
            <a:endParaRPr lang="en-GB" sz="1400" dirty="0"/>
          </a:p>
          <a:p>
            <a:endParaRPr lang="nb-NO" sz="1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0254" y="5283942"/>
            <a:ext cx="2140963" cy="1201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6278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 descr="A picture containing person, outdoor, watercraft, water&#10;&#10;Description generated with very high confidence">
            <a:extLst>
              <a:ext uri="{FF2B5EF4-FFF2-40B4-BE49-F238E27FC236}">
                <a16:creationId xmlns:a16="http://schemas.microsoft.com/office/drawing/2014/main" id="{59C52171-1811-44FD-B7D7-1BD452E80F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4" r="-110"/>
          <a:stretch/>
        </p:blipFill>
        <p:spPr>
          <a:xfrm>
            <a:off x="0" y="1755972"/>
            <a:ext cx="9144000" cy="510034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40E35C7-EE4E-4D21-B601-310D2E24196A}"/>
              </a:ext>
            </a:extLst>
          </p:cNvPr>
          <p:cNvSpPr/>
          <p:nvPr/>
        </p:nvSpPr>
        <p:spPr bwMode="auto">
          <a:xfrm>
            <a:off x="963038" y="1861244"/>
            <a:ext cx="7607030" cy="4267182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56B4CE2-71EE-4634-8334-7B40FEEB9CED}"/>
              </a:ext>
            </a:extLst>
          </p:cNvPr>
          <p:cNvGrpSpPr/>
          <p:nvPr/>
        </p:nvGrpSpPr>
        <p:grpSpPr>
          <a:xfrm>
            <a:off x="0" y="533400"/>
            <a:ext cx="9144000" cy="1066800"/>
            <a:chOff x="0" y="533400"/>
            <a:chExt cx="9144000" cy="10668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CA4D43B-2C4E-41D9-9E31-BB0F84C5B98B}"/>
                </a:ext>
              </a:extLst>
            </p:cNvPr>
            <p:cNvGrpSpPr/>
            <p:nvPr/>
          </p:nvGrpSpPr>
          <p:grpSpPr>
            <a:xfrm>
              <a:off x="0" y="533400"/>
              <a:ext cx="9144000" cy="1066800"/>
              <a:chOff x="0" y="533400"/>
              <a:chExt cx="9144000" cy="106680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D4CB1C3-A525-4602-BC58-81240DA813ED}"/>
                  </a:ext>
                </a:extLst>
              </p:cNvPr>
              <p:cNvSpPr/>
              <p:nvPr/>
            </p:nvSpPr>
            <p:spPr bwMode="auto">
              <a:xfrm>
                <a:off x="0" y="533400"/>
                <a:ext cx="683568" cy="1066800"/>
              </a:xfrm>
              <a:prstGeom prst="rect">
                <a:avLst/>
              </a:prstGeom>
              <a:solidFill>
                <a:srgbClr val="006B9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897FBDD-9F53-41FF-AB39-F9A88B133DA0}"/>
                  </a:ext>
                </a:extLst>
              </p:cNvPr>
              <p:cNvSpPr/>
              <p:nvPr/>
            </p:nvSpPr>
            <p:spPr bwMode="auto">
              <a:xfrm>
                <a:off x="988368" y="533400"/>
                <a:ext cx="8155632" cy="1066800"/>
              </a:xfrm>
              <a:prstGeom prst="rect">
                <a:avLst/>
              </a:prstGeom>
              <a:solidFill>
                <a:srgbClr val="006B9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48CC2BF-015C-4ED1-8617-81CCC080EE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80312" y="764704"/>
              <a:ext cx="1112452" cy="835496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DBECB12-6234-4303-919B-33E65B33B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1400" b="1" dirty="0" smtClean="0"/>
              <a:t>THE INSTRUMENTS</a:t>
            </a:r>
            <a:r>
              <a:rPr lang="nb-NO" b="1" dirty="0" smtClean="0"/>
              <a:t/>
            </a:r>
            <a:br>
              <a:rPr lang="nb-NO" b="1" dirty="0" smtClean="0"/>
            </a:br>
            <a:r>
              <a:rPr lang="nb-NO" b="1" dirty="0" smtClean="0"/>
              <a:t>EURAXESS Start-up Hub</a:t>
            </a:r>
            <a:br>
              <a:rPr lang="nb-NO" b="1" dirty="0" smtClean="0"/>
            </a:br>
            <a:r>
              <a:rPr lang="nb-NO" sz="1800" b="1" dirty="0" smtClean="0"/>
              <a:t>Scientific Entrepreneurship</a:t>
            </a:r>
            <a:endParaRPr lang="en-GB" sz="1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81C249-DF03-40E5-8F01-3284212BE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493" y="1935077"/>
            <a:ext cx="7548663" cy="41447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>
                <a:ea typeface="ＭＳ Ｐゴシック"/>
              </a:rPr>
              <a:t>A journey towards the novel researchers careers</a:t>
            </a:r>
            <a:endParaRPr lang="en-GB" sz="1800" dirty="0" smtClean="0">
              <a:ea typeface="ＭＳ Ｐゴシック"/>
              <a:hlinkClick r:id="rId5"/>
            </a:endParaRPr>
          </a:p>
          <a:p>
            <a:pPr marL="0" indent="0">
              <a:buNone/>
            </a:pPr>
            <a:r>
              <a:rPr lang="en-GB" sz="1800" dirty="0" smtClean="0">
                <a:ea typeface="ＭＳ Ｐゴシック"/>
                <a:hlinkClick r:id="rId5"/>
              </a:rPr>
              <a:t>https://www.euraxess.rs/serbia/euraxess-startup-hub-digital-toolkit</a:t>
            </a:r>
            <a:r>
              <a:rPr lang="en-GB" sz="1800" dirty="0" smtClean="0">
                <a:ea typeface="ＭＳ Ｐゴシック"/>
              </a:rPr>
              <a:t> </a:t>
            </a:r>
            <a:endParaRPr lang="en-GB" sz="1800" dirty="0">
              <a:ea typeface="ＭＳ Ｐゴシック"/>
            </a:endParaRPr>
          </a:p>
          <a:p>
            <a:endParaRPr lang="en-GB" sz="1800" dirty="0" smtClean="0">
              <a:ea typeface="ＭＳ Ｐゴシック"/>
            </a:endParaRPr>
          </a:p>
          <a:p>
            <a:pPr>
              <a:buFont typeface="Wingdings" pitchFamily="2" charset="2"/>
              <a:buChar char="Ø"/>
            </a:pPr>
            <a:r>
              <a:rPr lang="en-GB" sz="1800" b="1" dirty="0" smtClean="0">
                <a:ea typeface="ＭＳ Ｐゴシック"/>
              </a:rPr>
              <a:t>Guide</a:t>
            </a:r>
            <a:r>
              <a:rPr lang="en-GB" sz="1800" dirty="0" smtClean="0">
                <a:ea typeface="ＭＳ Ｐゴシック"/>
              </a:rPr>
              <a:t> on start-up entrepreneurship, </a:t>
            </a:r>
            <a:r>
              <a:rPr lang="en-GB" sz="1800" b="1" dirty="0" smtClean="0">
                <a:ea typeface="ＭＳ Ｐゴシック"/>
              </a:rPr>
              <a:t>supporting</a:t>
            </a:r>
            <a:r>
              <a:rPr lang="en-GB" sz="1800" dirty="0" smtClean="0">
                <a:ea typeface="ＭＳ Ｐゴシック"/>
              </a:rPr>
              <a:t> tools, materials and databases</a:t>
            </a:r>
          </a:p>
          <a:p>
            <a:pPr>
              <a:buFont typeface="Wingdings" pitchFamily="2" charset="2"/>
              <a:buChar char="Ø"/>
            </a:pPr>
            <a:r>
              <a:rPr lang="en-GB" sz="1800" dirty="0" smtClean="0">
                <a:ea typeface="ＭＳ Ｐゴシック"/>
              </a:rPr>
              <a:t>International team to help, </a:t>
            </a:r>
            <a:r>
              <a:rPr lang="en-GB" sz="1800" b="1" dirty="0" smtClean="0">
                <a:ea typeface="ＭＳ Ｐゴシック"/>
              </a:rPr>
              <a:t>start-up tours</a:t>
            </a:r>
            <a:r>
              <a:rPr lang="en-GB" sz="1800" dirty="0" smtClean="0">
                <a:ea typeface="ＭＳ Ｐゴシック"/>
              </a:rPr>
              <a:t>, local </a:t>
            </a:r>
            <a:r>
              <a:rPr lang="en-GB" sz="1800" b="1" dirty="0" smtClean="0">
                <a:ea typeface="ＭＳ Ｐゴシック"/>
              </a:rPr>
              <a:t>ecosystems</a:t>
            </a:r>
          </a:p>
          <a:p>
            <a:endParaRPr lang="en-GB" sz="1800" dirty="0" smtClean="0">
              <a:ea typeface="ＭＳ Ｐゴシック"/>
            </a:endParaRPr>
          </a:p>
          <a:p>
            <a:r>
              <a:rPr lang="en-GB" sz="1600" dirty="0" smtClean="0">
                <a:ea typeface="ＭＳ Ｐゴシック"/>
              </a:rPr>
              <a:t>Sections for researchers, RPOs, supporting EURAXESS staff</a:t>
            </a:r>
          </a:p>
          <a:p>
            <a:r>
              <a:rPr lang="en-GB" sz="1600" dirty="0" smtClean="0">
                <a:ea typeface="ＭＳ Ｐゴシック"/>
              </a:rPr>
              <a:t>Training, </a:t>
            </a:r>
          </a:p>
          <a:p>
            <a:r>
              <a:rPr lang="en-GB" sz="1600" dirty="0" smtClean="0">
                <a:ea typeface="ＭＳ Ｐゴシック"/>
              </a:rPr>
              <a:t>Recorded videos, </a:t>
            </a:r>
          </a:p>
          <a:p>
            <a:r>
              <a:rPr lang="en-GB" sz="1600" dirty="0" smtClean="0">
                <a:ea typeface="ＭＳ Ｐゴシック"/>
              </a:rPr>
              <a:t>Etc.</a:t>
            </a:r>
            <a:endParaRPr lang="en-GB" sz="1600" dirty="0"/>
          </a:p>
          <a:p>
            <a:endParaRPr lang="nb-NO" sz="1800" dirty="0"/>
          </a:p>
        </p:txBody>
      </p:sp>
      <p:sp>
        <p:nvSpPr>
          <p:cNvPr id="7170" name="AutoShape 2" descr="https://www.euraxess.rs/sites/default/files/styles/euraxess_xl_1920_/public/domains/rs/business-ge63b50bdb_640-1.jpg.webp?itok=I5Id6c4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67687" y="4494178"/>
            <a:ext cx="1243743" cy="1572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6278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FA642FC-6EB0-4FFE-B992-130F9262EE5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81629"/>
            <a:ext cx="9144000" cy="515257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8D378FD-9182-4413-89D9-70F458955192}"/>
              </a:ext>
            </a:extLst>
          </p:cNvPr>
          <p:cNvSpPr/>
          <p:nvPr/>
        </p:nvSpPr>
        <p:spPr bwMode="auto">
          <a:xfrm>
            <a:off x="988366" y="2042809"/>
            <a:ext cx="6832671" cy="4036978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D924CED-5E7E-46BE-B71D-48CF9113F22A}"/>
              </a:ext>
            </a:extLst>
          </p:cNvPr>
          <p:cNvGrpSpPr/>
          <p:nvPr/>
        </p:nvGrpSpPr>
        <p:grpSpPr>
          <a:xfrm>
            <a:off x="0" y="533400"/>
            <a:ext cx="9144000" cy="1066800"/>
            <a:chOff x="0" y="533400"/>
            <a:chExt cx="9144000" cy="10668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653E86D-FD88-4FB1-AED5-E9B9835945EA}"/>
                </a:ext>
              </a:extLst>
            </p:cNvPr>
            <p:cNvGrpSpPr/>
            <p:nvPr/>
          </p:nvGrpSpPr>
          <p:grpSpPr>
            <a:xfrm>
              <a:off x="0" y="533400"/>
              <a:ext cx="9144000" cy="1066800"/>
              <a:chOff x="0" y="533400"/>
              <a:chExt cx="9144000" cy="106680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178E9AF-78FE-4296-B58B-4AA7CA90B029}"/>
                  </a:ext>
                </a:extLst>
              </p:cNvPr>
              <p:cNvSpPr/>
              <p:nvPr/>
            </p:nvSpPr>
            <p:spPr bwMode="auto">
              <a:xfrm>
                <a:off x="0" y="533400"/>
                <a:ext cx="683568" cy="1066800"/>
              </a:xfrm>
              <a:prstGeom prst="rect">
                <a:avLst/>
              </a:prstGeom>
              <a:solidFill>
                <a:srgbClr val="006B9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ADF5030-B3AD-4C96-A2FE-52BB20EB51A8}"/>
                  </a:ext>
                </a:extLst>
              </p:cNvPr>
              <p:cNvSpPr/>
              <p:nvPr/>
            </p:nvSpPr>
            <p:spPr bwMode="auto">
              <a:xfrm>
                <a:off x="988368" y="533400"/>
                <a:ext cx="8155632" cy="1066800"/>
              </a:xfrm>
              <a:prstGeom prst="rect">
                <a:avLst/>
              </a:prstGeom>
              <a:solidFill>
                <a:srgbClr val="006B9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2E84968-8099-48D2-9265-43661D495C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80312" y="764704"/>
              <a:ext cx="1112452" cy="835496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9D8E247-E5C1-4DB2-B4DE-3C5B7A48B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DEDICATED EURAXESS S4R HUB</a:t>
            </a:r>
            <a:endParaRPr lang="nb-NO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F1BEA-3E95-4075-BEF5-78B323E22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3039" y="2081719"/>
            <a:ext cx="6848272" cy="394654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sz="1800" dirty="0" smtClean="0">
              <a:ea typeface="ＭＳ Ｐゴシック"/>
            </a:endParaRPr>
          </a:p>
          <a:p>
            <a:r>
              <a:rPr lang="en-US" sz="1800" dirty="0" smtClean="0">
                <a:solidFill>
                  <a:srgbClr val="008FB1"/>
                </a:solidFill>
                <a:ea typeface="ＭＳ Ｐゴシック"/>
              </a:rPr>
              <a:t>Provide specific services </a:t>
            </a:r>
            <a:r>
              <a:rPr lang="en-US" sz="1800" b="1" dirty="0" smtClean="0">
                <a:solidFill>
                  <a:srgbClr val="008FB1"/>
                </a:solidFill>
                <a:ea typeface="ＭＳ Ｐゴシック"/>
              </a:rPr>
              <a:t>to Refugee and At Risk Researchers </a:t>
            </a:r>
            <a:r>
              <a:rPr lang="en-US" sz="1800" dirty="0" smtClean="0">
                <a:solidFill>
                  <a:srgbClr val="008FB1"/>
                </a:solidFill>
                <a:ea typeface="ＭＳ Ｐゴシック"/>
              </a:rPr>
              <a:t>and/or</a:t>
            </a:r>
            <a:r>
              <a:rPr lang="en-US" sz="1800" b="1" dirty="0" smtClean="0">
                <a:solidFill>
                  <a:srgbClr val="008FB1"/>
                </a:solidFill>
                <a:ea typeface="ＭＳ Ｐゴシック"/>
              </a:rPr>
              <a:t> R&amp;D organizations that host them </a:t>
            </a:r>
          </a:p>
          <a:p>
            <a:endParaRPr lang="en-US" sz="1800" b="1" dirty="0" smtClean="0">
              <a:solidFill>
                <a:srgbClr val="008FB1"/>
              </a:solidFill>
              <a:ea typeface="ＭＳ Ｐゴシック"/>
            </a:endParaRPr>
          </a:p>
          <a:p>
            <a:r>
              <a:rPr lang="en-US" sz="1800" dirty="0" smtClean="0">
                <a:solidFill>
                  <a:srgbClr val="008FB1"/>
                </a:solidFill>
                <a:ea typeface="ＭＳ Ｐゴシック"/>
              </a:rPr>
              <a:t>Support </a:t>
            </a:r>
            <a:r>
              <a:rPr lang="en-US" sz="1800" b="1" dirty="0" smtClean="0">
                <a:solidFill>
                  <a:srgbClr val="008FB1"/>
                </a:solidFill>
                <a:ea typeface="ＭＳ Ｐゴシック"/>
              </a:rPr>
              <a:t>social and </a:t>
            </a:r>
            <a:r>
              <a:rPr lang="en-US" sz="1800" b="1" dirty="0" err="1" smtClean="0">
                <a:solidFill>
                  <a:srgbClr val="008FB1"/>
                </a:solidFill>
                <a:ea typeface="ＭＳ Ｐゴシック"/>
              </a:rPr>
              <a:t>labour</a:t>
            </a:r>
            <a:r>
              <a:rPr lang="en-US" sz="1800" b="1" dirty="0" smtClean="0">
                <a:solidFill>
                  <a:srgbClr val="008FB1"/>
                </a:solidFill>
                <a:ea typeface="ＭＳ Ｐゴシック"/>
              </a:rPr>
              <a:t> market integration </a:t>
            </a:r>
            <a:r>
              <a:rPr lang="en-US" sz="1800" dirty="0" smtClean="0">
                <a:solidFill>
                  <a:srgbClr val="008FB1"/>
                </a:solidFill>
                <a:ea typeface="ＭＳ Ｐゴシック"/>
              </a:rPr>
              <a:t>of the Refugee and At Risk Researchers and </a:t>
            </a:r>
            <a:r>
              <a:rPr lang="en-US" sz="1800" b="1" dirty="0" smtClean="0">
                <a:solidFill>
                  <a:srgbClr val="008FB1"/>
                </a:solidFill>
                <a:ea typeface="ＭＳ Ｐゴシック"/>
              </a:rPr>
              <a:t>their families</a:t>
            </a:r>
          </a:p>
          <a:p>
            <a:endParaRPr lang="en-US" sz="1800" b="1" dirty="0" smtClean="0">
              <a:ea typeface="ＭＳ Ｐゴシック"/>
            </a:endParaRPr>
          </a:p>
          <a:p>
            <a:r>
              <a:rPr lang="en-US" sz="1800" dirty="0" smtClean="0">
                <a:solidFill>
                  <a:srgbClr val="FEC20E"/>
                </a:solidFill>
                <a:ea typeface="ＭＳ Ｐゴシック"/>
              </a:rPr>
              <a:t>Secure </a:t>
            </a:r>
            <a:r>
              <a:rPr lang="en-US" sz="1800" b="1" dirty="0" smtClean="0">
                <a:solidFill>
                  <a:srgbClr val="FEC20E"/>
                </a:solidFill>
                <a:ea typeface="ＭＳ Ｐゴシック"/>
              </a:rPr>
              <a:t>cross-border collaboration of local networks</a:t>
            </a:r>
            <a:r>
              <a:rPr lang="en-US" sz="1800" dirty="0" smtClean="0">
                <a:solidFill>
                  <a:srgbClr val="FEC20E"/>
                </a:solidFill>
                <a:ea typeface="ＭＳ Ｐゴシック"/>
              </a:rPr>
              <a:t> in their everyday service to them</a:t>
            </a:r>
          </a:p>
          <a:p>
            <a:endParaRPr lang="en-US" sz="1800" dirty="0" smtClean="0">
              <a:solidFill>
                <a:srgbClr val="FEC20E"/>
              </a:solidFill>
              <a:ea typeface="ＭＳ Ｐゴシック"/>
            </a:endParaRPr>
          </a:p>
          <a:p>
            <a:r>
              <a:rPr lang="en-US" sz="1800" dirty="0" smtClean="0">
                <a:solidFill>
                  <a:srgbClr val="FEC20E"/>
                </a:solidFill>
                <a:ea typeface="ＭＳ Ｐゴシック"/>
              </a:rPr>
              <a:t>Implement </a:t>
            </a:r>
            <a:r>
              <a:rPr lang="en-US" sz="1800" b="1" dirty="0" smtClean="0">
                <a:solidFill>
                  <a:srgbClr val="FEC20E"/>
                </a:solidFill>
                <a:ea typeface="ＭＳ Ｐゴシック"/>
              </a:rPr>
              <a:t>activities to strengthen and enhance the everyday service</a:t>
            </a:r>
            <a:r>
              <a:rPr lang="en-US" sz="1800" dirty="0" smtClean="0">
                <a:solidFill>
                  <a:srgbClr val="FEC20E"/>
                </a:solidFill>
                <a:ea typeface="ＭＳ Ｐゴシック"/>
              </a:rPr>
              <a:t> provided to Refugee and At Risk Researchers and their families. </a:t>
            </a:r>
          </a:p>
        </p:txBody>
      </p:sp>
    </p:spTree>
    <p:extLst>
      <p:ext uri="{BB962C8B-B14F-4D97-AF65-F5344CB8AC3E}">
        <p14:creationId xmlns:p14="http://schemas.microsoft.com/office/powerpoint/2010/main" val="365644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FA642FC-6EB0-4FFE-B992-130F9262EE5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81629"/>
            <a:ext cx="9144000" cy="515257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8D378FD-9182-4413-89D9-70F458955192}"/>
              </a:ext>
            </a:extLst>
          </p:cNvPr>
          <p:cNvSpPr/>
          <p:nvPr/>
        </p:nvSpPr>
        <p:spPr bwMode="auto">
          <a:xfrm>
            <a:off x="988366" y="2042808"/>
            <a:ext cx="6832671" cy="4815191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D924CED-5E7E-46BE-B71D-48CF9113F22A}"/>
              </a:ext>
            </a:extLst>
          </p:cNvPr>
          <p:cNvGrpSpPr/>
          <p:nvPr/>
        </p:nvGrpSpPr>
        <p:grpSpPr>
          <a:xfrm>
            <a:off x="0" y="533400"/>
            <a:ext cx="9144000" cy="1066800"/>
            <a:chOff x="0" y="533400"/>
            <a:chExt cx="9144000" cy="10668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653E86D-FD88-4FB1-AED5-E9B9835945EA}"/>
                </a:ext>
              </a:extLst>
            </p:cNvPr>
            <p:cNvGrpSpPr/>
            <p:nvPr/>
          </p:nvGrpSpPr>
          <p:grpSpPr>
            <a:xfrm>
              <a:off x="0" y="533400"/>
              <a:ext cx="9144000" cy="1066800"/>
              <a:chOff x="0" y="533400"/>
              <a:chExt cx="9144000" cy="106680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178E9AF-78FE-4296-B58B-4AA7CA90B029}"/>
                  </a:ext>
                </a:extLst>
              </p:cNvPr>
              <p:cNvSpPr/>
              <p:nvPr/>
            </p:nvSpPr>
            <p:spPr bwMode="auto">
              <a:xfrm>
                <a:off x="0" y="533400"/>
                <a:ext cx="683568" cy="1066800"/>
              </a:xfrm>
              <a:prstGeom prst="rect">
                <a:avLst/>
              </a:prstGeom>
              <a:solidFill>
                <a:srgbClr val="006B9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ADF5030-B3AD-4C96-A2FE-52BB20EB51A8}"/>
                  </a:ext>
                </a:extLst>
              </p:cNvPr>
              <p:cNvSpPr/>
              <p:nvPr/>
            </p:nvSpPr>
            <p:spPr bwMode="auto">
              <a:xfrm>
                <a:off x="988368" y="533400"/>
                <a:ext cx="8155632" cy="1066800"/>
              </a:xfrm>
              <a:prstGeom prst="rect">
                <a:avLst/>
              </a:prstGeom>
              <a:solidFill>
                <a:srgbClr val="006B9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2E84968-8099-48D2-9265-43661D495C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80312" y="764704"/>
              <a:ext cx="1112452" cy="835496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9D8E247-E5C1-4DB2-B4DE-3C5B7A48B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THE EURAXESS S4R HUB</a:t>
            </a:r>
            <a:endParaRPr lang="nb-NO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F1BEA-3E95-4075-BEF5-78B323E22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3039" y="2081718"/>
            <a:ext cx="6848272" cy="477628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1800" b="1" dirty="0" smtClean="0">
                <a:ea typeface="ＭＳ Ｐゴシック"/>
              </a:rPr>
              <a:t>Develops further S4R initiative, focus beyond academia</a:t>
            </a:r>
          </a:p>
          <a:p>
            <a:pPr>
              <a:buNone/>
            </a:pPr>
            <a:endParaRPr lang="en-US" sz="1800" dirty="0" smtClean="0">
              <a:ea typeface="ＭＳ Ｐゴシック"/>
            </a:endParaRPr>
          </a:p>
          <a:p>
            <a:r>
              <a:rPr lang="en-US" sz="1800" dirty="0" smtClean="0">
                <a:ea typeface="ＭＳ Ｐゴシック"/>
              </a:rPr>
              <a:t>The hub toolkit – </a:t>
            </a:r>
            <a:r>
              <a:rPr lang="en-US" sz="1800" dirty="0" smtClean="0">
                <a:ea typeface="ＭＳ Ｐゴシック"/>
                <a:hlinkClick r:id="rId5"/>
              </a:rPr>
              <a:t>draft version TBO end of Mar 2025</a:t>
            </a:r>
            <a:endParaRPr lang="en-US" sz="1800" dirty="0" smtClean="0">
              <a:ea typeface="ＭＳ Ｐゴシック"/>
            </a:endParaRPr>
          </a:p>
          <a:p>
            <a:endParaRPr lang="en-US" sz="1800" dirty="0" smtClean="0">
              <a:ea typeface="ＭＳ Ｐゴシック"/>
            </a:endParaRPr>
          </a:p>
          <a:p>
            <a:r>
              <a:rPr lang="en-US" sz="1800" dirty="0" smtClean="0">
                <a:ea typeface="ＭＳ Ｐゴシック"/>
              </a:rPr>
              <a:t>The Internship Program for Refugee and Displaced Researchers in Europe: </a:t>
            </a:r>
            <a:r>
              <a:rPr lang="en-US" sz="1800" dirty="0" smtClean="0">
                <a:solidFill>
                  <a:srgbClr val="008FB1"/>
                </a:solidFill>
                <a:ea typeface="ＭＳ Ｐゴシック"/>
                <a:hlinkClick r:id="rId6"/>
              </a:rPr>
              <a:t>Funding program for SMEs, NGOs, hospitals, museums, libraries, etc. to hire a refugee researcher for a 6 months probation period</a:t>
            </a:r>
            <a:endParaRPr lang="en-US" sz="1800" dirty="0" smtClean="0">
              <a:solidFill>
                <a:srgbClr val="008FB1"/>
              </a:solidFill>
              <a:ea typeface="ＭＳ Ｐゴシック"/>
            </a:endParaRPr>
          </a:p>
          <a:p>
            <a:pPr>
              <a:buFont typeface="Wingdings" pitchFamily="2" charset="2"/>
              <a:buChar char="Ø"/>
            </a:pPr>
            <a:r>
              <a:rPr lang="en-US" sz="1500" dirty="0" smtClean="0">
                <a:solidFill>
                  <a:srgbClr val="006B99"/>
                </a:solidFill>
                <a:ea typeface="ＭＳ Ｐゴシック"/>
              </a:rPr>
              <a:t>Under the </a:t>
            </a:r>
            <a:r>
              <a:rPr lang="en-US" sz="1500" b="1" dirty="0" smtClean="0">
                <a:solidFill>
                  <a:srgbClr val="C23398"/>
                </a:solidFill>
                <a:ea typeface="ＭＳ Ｐゴシック"/>
              </a:rPr>
              <a:t>ERA Talent project </a:t>
            </a:r>
            <a:r>
              <a:rPr lang="en-US" sz="1500" dirty="0" smtClean="0">
                <a:solidFill>
                  <a:srgbClr val="006B99"/>
                </a:solidFill>
                <a:ea typeface="ＭＳ Ｐゴシック"/>
              </a:rPr>
              <a:t>financing devoted to the EURAXESS Internship Program is </a:t>
            </a:r>
            <a:r>
              <a:rPr lang="en-US" sz="1500" dirty="0" smtClean="0">
                <a:solidFill>
                  <a:srgbClr val="C23398"/>
                </a:solidFill>
                <a:ea typeface="ＭＳ Ｐゴシック"/>
              </a:rPr>
              <a:t>200 000 EUR</a:t>
            </a:r>
            <a:r>
              <a:rPr lang="en-US" sz="1500" dirty="0" smtClean="0">
                <a:solidFill>
                  <a:srgbClr val="006B99"/>
                </a:solidFill>
                <a:ea typeface="ＭＳ Ｐゴシック"/>
              </a:rPr>
              <a:t>. Covers </a:t>
            </a:r>
            <a:r>
              <a:rPr lang="en-US" sz="1500" dirty="0" smtClean="0">
                <a:solidFill>
                  <a:srgbClr val="C23398"/>
                </a:solidFill>
                <a:ea typeface="ＭＳ Ｐゴシック"/>
              </a:rPr>
              <a:t>average monthly salary </a:t>
            </a:r>
            <a:r>
              <a:rPr lang="en-US" sz="1500" dirty="0" smtClean="0">
                <a:solidFill>
                  <a:srgbClr val="006B99"/>
                </a:solidFill>
                <a:ea typeface="ＭＳ Ｐゴシック"/>
              </a:rPr>
              <a:t>in the country. Duration is between </a:t>
            </a:r>
            <a:r>
              <a:rPr lang="en-US" sz="1500" dirty="0" smtClean="0">
                <a:solidFill>
                  <a:srgbClr val="C23398"/>
                </a:solidFill>
                <a:ea typeface="ＭＳ Ｐゴシック"/>
              </a:rPr>
              <a:t>min 1 to max 6 months. </a:t>
            </a:r>
            <a:endParaRPr lang="en-US" sz="1800" dirty="0" smtClean="0">
              <a:ea typeface="ＭＳ Ｐゴシック"/>
            </a:endParaRPr>
          </a:p>
          <a:p>
            <a:endParaRPr lang="en-US" sz="1800" dirty="0" smtClean="0">
              <a:ea typeface="ＭＳ Ｐゴシック"/>
            </a:endParaRPr>
          </a:p>
          <a:p>
            <a:endParaRPr lang="en-US" sz="1800" dirty="0" smtClean="0">
              <a:ea typeface="ＭＳ Ｐゴシック"/>
            </a:endParaRPr>
          </a:p>
          <a:p>
            <a:r>
              <a:rPr lang="en-US" sz="1800" dirty="0" smtClean="0">
                <a:ea typeface="ＭＳ Ｐゴシック"/>
              </a:rPr>
              <a:t>The team</a:t>
            </a:r>
          </a:p>
          <a:p>
            <a:pPr>
              <a:buFont typeface="Wingdings" pitchFamily="2" charset="2"/>
              <a:buChar char="Ø"/>
            </a:pPr>
            <a:r>
              <a:rPr lang="es-ES" sz="1800" b="1" dirty="0" err="1" smtClean="0">
                <a:ea typeface="ＭＳ Ｐゴシック"/>
              </a:rPr>
              <a:t>Coordination</a:t>
            </a:r>
            <a:r>
              <a:rPr lang="es-ES" sz="1800" b="1" dirty="0" smtClean="0">
                <a:ea typeface="ＭＳ Ｐゴシック"/>
              </a:rPr>
              <a:t> EURAXESS BG</a:t>
            </a:r>
            <a:r>
              <a:rPr lang="es-ES" sz="1800" dirty="0" smtClean="0">
                <a:ea typeface="ＭＳ Ｐゴシック"/>
              </a:rPr>
              <a:t>, </a:t>
            </a:r>
            <a:r>
              <a:rPr lang="es-ES" sz="1800" dirty="0" err="1" smtClean="0">
                <a:ea typeface="ＭＳ Ｐゴシック"/>
              </a:rPr>
              <a:t>partnering</a:t>
            </a:r>
            <a:r>
              <a:rPr lang="es-ES" sz="1800" dirty="0" smtClean="0">
                <a:ea typeface="ＭＳ Ｐゴシック"/>
              </a:rPr>
              <a:t> </a:t>
            </a:r>
            <a:r>
              <a:rPr lang="es-ES" sz="1800" dirty="0" err="1" smtClean="0">
                <a:ea typeface="ＭＳ Ｐゴシック"/>
              </a:rPr>
              <a:t>national</a:t>
            </a:r>
            <a:r>
              <a:rPr lang="es-ES" sz="1800" dirty="0" smtClean="0">
                <a:ea typeface="ＭＳ Ｐゴシック"/>
              </a:rPr>
              <a:t> </a:t>
            </a:r>
            <a:r>
              <a:rPr lang="es-ES" sz="1800" dirty="0" err="1" smtClean="0">
                <a:ea typeface="ＭＳ Ｐゴシック"/>
              </a:rPr>
              <a:t>coordinators</a:t>
            </a:r>
            <a:r>
              <a:rPr lang="es-ES" sz="1800" dirty="0" smtClean="0">
                <a:ea typeface="ＭＳ Ｐゴシック"/>
              </a:rPr>
              <a:t> of EURAXESS in AT, CH, EE, FR, GR, LV, PL, RO, SE , SI, SK, UK</a:t>
            </a:r>
          </a:p>
          <a:p>
            <a:pPr>
              <a:buFont typeface="Wingdings" pitchFamily="2" charset="2"/>
              <a:buChar char="Ø"/>
            </a:pPr>
            <a:endParaRPr lang="en-US" sz="1800" dirty="0" smtClean="0">
              <a:ea typeface="ＭＳ Ｐゴシック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54265" y="4990290"/>
            <a:ext cx="24765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5644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URAXESS Master">
  <a:themeElements>
    <a:clrScheme name="EURAXESS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URAXESS Master">
      <a:majorFont>
        <a:latin typeface="Arial"/>
        <a:ea typeface="ＭＳ Ｐゴシック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URAXESS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RAXESS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RAXESS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RAXESS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RAXESS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RAXESS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RAXESS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RAXESS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RAXESS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RAXESS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RAXESS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RAXESS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1265</TotalTime>
  <Words>776</Words>
  <Application>Microsoft Office PowerPoint</Application>
  <PresentationFormat>Προβολή στην οθόνη (4:3)</PresentationFormat>
  <Paragraphs>131</Paragraphs>
  <Slides>12</Slides>
  <Notes>9</Notes>
  <HiddenSlides>0</HiddenSlides>
  <MMClips>1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12</vt:i4>
      </vt:variant>
    </vt:vector>
  </HeadingPairs>
  <TitlesOfParts>
    <vt:vector size="20" baseType="lpstr">
      <vt:lpstr>ＭＳ Ｐゴシック</vt:lpstr>
      <vt:lpstr>Arial</vt:lpstr>
      <vt:lpstr>Symbol</vt:lpstr>
      <vt:lpstr>Tahoma</vt:lpstr>
      <vt:lpstr>Verdana</vt:lpstr>
      <vt:lpstr>Wingdings</vt:lpstr>
      <vt:lpstr>EURAXESS Master</vt:lpstr>
      <vt:lpstr>Default Design</vt:lpstr>
      <vt:lpstr>Παρουσίαση του PowerPoint</vt:lpstr>
      <vt:lpstr>EURAXESS</vt:lpstr>
      <vt:lpstr>Παρουσίαση του PowerPoint</vt:lpstr>
      <vt:lpstr>THE INSTRUMENTS</vt:lpstr>
      <vt:lpstr>THE INSTRUMENTS EURAXESS Talent Management Hub   global mentoring program</vt:lpstr>
      <vt:lpstr>THE INSTRUMENTS EURAXESS Beyond Academia Hub ReBeCa – industrial mentoring program</vt:lpstr>
      <vt:lpstr>THE INSTRUMENTS EURAXESS Start-up Hub Scientific Entrepreneurship</vt:lpstr>
      <vt:lpstr>DEDICATED EURAXESS S4R HUB</vt:lpstr>
      <vt:lpstr>THE EURAXESS S4R HUB</vt:lpstr>
      <vt:lpstr>The Internship Program for Refugee and Displaced Researchers in Europe</vt:lpstr>
      <vt:lpstr>The Internship Program for Refugee and Displaced Researchers in Europe</vt:lpstr>
      <vt:lpstr>Follow and Contact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HRS4R Introduction</dc:title>
  <dc:creator>SANCHO ANDRES Laura (RTD-EXT)</dc:creator>
  <cp:lastModifiedBy>malamat</cp:lastModifiedBy>
  <cp:revision>83</cp:revision>
  <dcterms:created xsi:type="dcterms:W3CDTF">2019-10-29T09:40:58Z</dcterms:created>
  <dcterms:modified xsi:type="dcterms:W3CDTF">2025-03-12T15:35:26Z</dcterms:modified>
</cp:coreProperties>
</file>