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21"/>
  </p:notesMasterIdLst>
  <p:sldIdLst>
    <p:sldId id="256" r:id="rId5"/>
    <p:sldId id="506" r:id="rId6"/>
    <p:sldId id="258" r:id="rId7"/>
    <p:sldId id="508" r:id="rId8"/>
    <p:sldId id="511" r:id="rId9"/>
    <p:sldId id="512" r:id="rId10"/>
    <p:sldId id="513" r:id="rId11"/>
    <p:sldId id="514" r:id="rId12"/>
    <p:sldId id="517" r:id="rId13"/>
    <p:sldId id="523" r:id="rId14"/>
    <p:sldId id="524" r:id="rId15"/>
    <p:sldId id="525" r:id="rId16"/>
    <p:sldId id="526" r:id="rId17"/>
    <p:sldId id="521" r:id="rId18"/>
    <p:sldId id="527" r:id="rId19"/>
    <p:sldId id="510" r:id="rId2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521415D9-36F7-43E2-AB2F-B90AF26B5E84}">
      <p14:sectionLst xmlns:p14="http://schemas.microsoft.com/office/powerpoint/2010/main">
        <p14:section name="Default Section" id="{8B3E2FEC-205E-4FBE-A796-D5D1912D323E}">
          <p14:sldIdLst>
            <p14:sldId id="256"/>
            <p14:sldId id="506"/>
            <p14:sldId id="258"/>
            <p14:sldId id="508"/>
            <p14:sldId id="511"/>
            <p14:sldId id="512"/>
            <p14:sldId id="513"/>
            <p14:sldId id="514"/>
            <p14:sldId id="517"/>
            <p14:sldId id="523"/>
            <p14:sldId id="524"/>
            <p14:sldId id="525"/>
            <p14:sldId id="526"/>
            <p14:sldId id="521"/>
            <p14:sldId id="527"/>
            <p14:sldId id="51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B0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72263" autoAdjust="0"/>
  </p:normalViewPr>
  <p:slideViewPr>
    <p:cSldViewPr snapToGrid="0">
      <p:cViewPr varScale="1">
        <p:scale>
          <a:sx n="27" d="100"/>
          <a:sy n="27" d="100"/>
        </p:scale>
        <p:origin x="15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2D4A08-EADA-41E1-9F5E-A9908E07DEF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9BF327A-2DF0-4CFD-B985-1F76620E2742}">
      <dgm:prSet/>
      <dgm:spPr/>
      <dgm:t>
        <a:bodyPr/>
        <a:lstStyle/>
        <a:p>
          <a:r>
            <a:rPr lang="en-GB" dirty="0"/>
            <a:t>Strengthening the international dimension of research &amp; teaching (55%)</a:t>
          </a:r>
          <a:endParaRPr lang="en-BE" dirty="0"/>
        </a:p>
      </dgm:t>
    </dgm:pt>
    <dgm:pt modelId="{D5D82FFD-375F-45A8-B36D-9909D31D0D92}" type="parTrans" cxnId="{23E2F66E-429F-442D-9B6D-011C95D3972D}">
      <dgm:prSet/>
      <dgm:spPr/>
      <dgm:t>
        <a:bodyPr/>
        <a:lstStyle/>
        <a:p>
          <a:endParaRPr lang="en-GB"/>
        </a:p>
      </dgm:t>
    </dgm:pt>
    <dgm:pt modelId="{E69FA6C6-CA71-4985-8B17-EFDAE7285D59}" type="sibTrans" cxnId="{23E2F66E-429F-442D-9B6D-011C95D3972D}">
      <dgm:prSet/>
      <dgm:spPr/>
      <dgm:t>
        <a:bodyPr/>
        <a:lstStyle/>
        <a:p>
          <a:endParaRPr lang="en-GB"/>
        </a:p>
      </dgm:t>
    </dgm:pt>
    <dgm:pt modelId="{A415BCBF-897A-4000-91F2-D6FEABD61038}">
      <dgm:prSet/>
      <dgm:spPr/>
      <dgm:t>
        <a:bodyPr/>
        <a:lstStyle/>
        <a:p>
          <a:r>
            <a:rPr lang="en-GB" dirty="0"/>
            <a:t>Enhance our talent pool (38%)</a:t>
          </a:r>
          <a:endParaRPr lang="en-BE" dirty="0"/>
        </a:p>
      </dgm:t>
    </dgm:pt>
    <dgm:pt modelId="{93BF6C56-09A5-465E-B1E7-E8B3044A55B7}" type="parTrans" cxnId="{6B34CF5F-4EF8-400E-8D3B-3C5E427308BD}">
      <dgm:prSet/>
      <dgm:spPr/>
      <dgm:t>
        <a:bodyPr/>
        <a:lstStyle/>
        <a:p>
          <a:endParaRPr lang="en-GB"/>
        </a:p>
      </dgm:t>
    </dgm:pt>
    <dgm:pt modelId="{CD2C4D1A-8D2B-4B94-8FEC-F14787B74F38}" type="sibTrans" cxnId="{6B34CF5F-4EF8-400E-8D3B-3C5E427308BD}">
      <dgm:prSet/>
      <dgm:spPr/>
      <dgm:t>
        <a:bodyPr/>
        <a:lstStyle/>
        <a:p>
          <a:endParaRPr lang="en-GB"/>
        </a:p>
      </dgm:t>
    </dgm:pt>
    <dgm:pt modelId="{103A802D-FDB0-46D6-8C0B-43A0AE379F1A}">
      <dgm:prSet/>
      <dgm:spPr/>
      <dgm:t>
        <a:bodyPr/>
        <a:lstStyle/>
        <a:p>
          <a:r>
            <a:rPr lang="en-GB"/>
            <a:t>Internationalisation at home (25%)</a:t>
          </a:r>
          <a:endParaRPr lang="en-BE"/>
        </a:p>
      </dgm:t>
    </dgm:pt>
    <dgm:pt modelId="{EB4992DE-F7C4-412F-B3CA-18864254250B}" type="parTrans" cxnId="{02567F91-A43B-4C1C-BD19-A263A699DBE6}">
      <dgm:prSet/>
      <dgm:spPr/>
      <dgm:t>
        <a:bodyPr/>
        <a:lstStyle/>
        <a:p>
          <a:endParaRPr lang="en-GB"/>
        </a:p>
      </dgm:t>
    </dgm:pt>
    <dgm:pt modelId="{E62CA0F2-54B2-4681-8932-9450BC9212AF}" type="sibTrans" cxnId="{02567F91-A43B-4C1C-BD19-A263A699DBE6}">
      <dgm:prSet/>
      <dgm:spPr/>
      <dgm:t>
        <a:bodyPr/>
        <a:lstStyle/>
        <a:p>
          <a:endParaRPr lang="en-GB"/>
        </a:p>
      </dgm:t>
    </dgm:pt>
    <dgm:pt modelId="{B42AD1A8-0564-4EA3-941C-9C16859ECC66}" type="pres">
      <dgm:prSet presAssocID="{BB2D4A08-EADA-41E1-9F5E-A9908E07DEF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1E843939-3D74-4733-BBAC-48494D99D282}" type="pres">
      <dgm:prSet presAssocID="{79BF327A-2DF0-4CFD-B985-1F76620E2742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40D3688-7510-48D3-B8B6-A7006E450344}" type="pres">
      <dgm:prSet presAssocID="{E69FA6C6-CA71-4985-8B17-EFDAE7285D59}" presName="spacer" presStyleCnt="0"/>
      <dgm:spPr/>
    </dgm:pt>
    <dgm:pt modelId="{A8B54530-9421-4BE0-A777-94533F7FDB3F}" type="pres">
      <dgm:prSet presAssocID="{A415BCBF-897A-4000-91F2-D6FEABD6103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11024A1-874E-443D-9F47-E19554244842}" type="pres">
      <dgm:prSet presAssocID="{CD2C4D1A-8D2B-4B94-8FEC-F14787B74F38}" presName="spacer" presStyleCnt="0"/>
      <dgm:spPr/>
    </dgm:pt>
    <dgm:pt modelId="{8DFC21AC-8AF7-49C7-9A73-B4DD6EF1512D}" type="pres">
      <dgm:prSet presAssocID="{103A802D-FDB0-46D6-8C0B-43A0AE379F1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1808651C-8E15-4492-94CE-04DDCD2F35B3}" type="presOf" srcId="{BB2D4A08-EADA-41E1-9F5E-A9908E07DEF7}" destId="{B42AD1A8-0564-4EA3-941C-9C16859ECC66}" srcOrd="0" destOrd="0" presId="urn:microsoft.com/office/officeart/2005/8/layout/vList2"/>
    <dgm:cxn modelId="{27076360-3A94-432B-BD23-82DBA03E6EE7}" type="presOf" srcId="{79BF327A-2DF0-4CFD-B985-1F76620E2742}" destId="{1E843939-3D74-4733-BBAC-48494D99D282}" srcOrd="0" destOrd="0" presId="urn:microsoft.com/office/officeart/2005/8/layout/vList2"/>
    <dgm:cxn modelId="{6B34CF5F-4EF8-400E-8D3B-3C5E427308BD}" srcId="{BB2D4A08-EADA-41E1-9F5E-A9908E07DEF7}" destId="{A415BCBF-897A-4000-91F2-D6FEABD61038}" srcOrd="1" destOrd="0" parTransId="{93BF6C56-09A5-465E-B1E7-E8B3044A55B7}" sibTransId="{CD2C4D1A-8D2B-4B94-8FEC-F14787B74F38}"/>
    <dgm:cxn modelId="{23E2F66E-429F-442D-9B6D-011C95D3972D}" srcId="{BB2D4A08-EADA-41E1-9F5E-A9908E07DEF7}" destId="{79BF327A-2DF0-4CFD-B985-1F76620E2742}" srcOrd="0" destOrd="0" parTransId="{D5D82FFD-375F-45A8-B36D-9909D31D0D92}" sibTransId="{E69FA6C6-CA71-4985-8B17-EFDAE7285D59}"/>
    <dgm:cxn modelId="{9BB3CCA0-EC10-4ADB-A7F4-FFC3742185CD}" type="presOf" srcId="{103A802D-FDB0-46D6-8C0B-43A0AE379F1A}" destId="{8DFC21AC-8AF7-49C7-9A73-B4DD6EF1512D}" srcOrd="0" destOrd="0" presId="urn:microsoft.com/office/officeart/2005/8/layout/vList2"/>
    <dgm:cxn modelId="{D41026B2-E07C-4D15-A58D-6FEA9386B1C5}" type="presOf" srcId="{A415BCBF-897A-4000-91F2-D6FEABD61038}" destId="{A8B54530-9421-4BE0-A777-94533F7FDB3F}" srcOrd="0" destOrd="0" presId="urn:microsoft.com/office/officeart/2005/8/layout/vList2"/>
    <dgm:cxn modelId="{02567F91-A43B-4C1C-BD19-A263A699DBE6}" srcId="{BB2D4A08-EADA-41E1-9F5E-A9908E07DEF7}" destId="{103A802D-FDB0-46D6-8C0B-43A0AE379F1A}" srcOrd="2" destOrd="0" parTransId="{EB4992DE-F7C4-412F-B3CA-18864254250B}" sibTransId="{E62CA0F2-54B2-4681-8932-9450BC9212AF}"/>
    <dgm:cxn modelId="{A0AF0CAE-BFEA-4145-A7DD-6FC418726BD2}" type="presParOf" srcId="{B42AD1A8-0564-4EA3-941C-9C16859ECC66}" destId="{1E843939-3D74-4733-BBAC-48494D99D282}" srcOrd="0" destOrd="0" presId="urn:microsoft.com/office/officeart/2005/8/layout/vList2"/>
    <dgm:cxn modelId="{A2201B29-1B4B-4FD1-A166-F7BDF69A0F37}" type="presParOf" srcId="{B42AD1A8-0564-4EA3-941C-9C16859ECC66}" destId="{C40D3688-7510-48D3-B8B6-A7006E450344}" srcOrd="1" destOrd="0" presId="urn:microsoft.com/office/officeart/2005/8/layout/vList2"/>
    <dgm:cxn modelId="{4AF993FA-E40F-413B-9BED-229E17FBD7FA}" type="presParOf" srcId="{B42AD1A8-0564-4EA3-941C-9C16859ECC66}" destId="{A8B54530-9421-4BE0-A777-94533F7FDB3F}" srcOrd="2" destOrd="0" presId="urn:microsoft.com/office/officeart/2005/8/layout/vList2"/>
    <dgm:cxn modelId="{498D2065-D872-4F9F-82BD-B2F3F024F45F}" type="presParOf" srcId="{B42AD1A8-0564-4EA3-941C-9C16859ECC66}" destId="{D11024A1-874E-443D-9F47-E19554244842}" srcOrd="3" destOrd="0" presId="urn:microsoft.com/office/officeart/2005/8/layout/vList2"/>
    <dgm:cxn modelId="{92B9464E-FF3A-4818-89D2-D5BF1F30BDD7}" type="presParOf" srcId="{B42AD1A8-0564-4EA3-941C-9C16859ECC66}" destId="{8DFC21AC-8AF7-49C7-9A73-B4DD6EF1512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843939-3D74-4733-BBAC-48494D99D282}">
      <dsp:nvSpPr>
        <dsp:cNvPr id="0" name=""/>
        <dsp:cNvSpPr/>
      </dsp:nvSpPr>
      <dsp:spPr>
        <a:xfrm>
          <a:off x="0" y="839516"/>
          <a:ext cx="5391276" cy="2578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800" kern="1200" dirty="0"/>
            <a:t>Strengthening the international dimension of research &amp; teaching (55%)</a:t>
          </a:r>
          <a:endParaRPr lang="en-BE" sz="3800" kern="1200" dirty="0"/>
        </a:p>
      </dsp:txBody>
      <dsp:txXfrm>
        <a:off x="125881" y="965397"/>
        <a:ext cx="5139514" cy="2326918"/>
      </dsp:txXfrm>
    </dsp:sp>
    <dsp:sp modelId="{A8B54530-9421-4BE0-A777-94533F7FDB3F}">
      <dsp:nvSpPr>
        <dsp:cNvPr id="0" name=""/>
        <dsp:cNvSpPr/>
      </dsp:nvSpPr>
      <dsp:spPr>
        <a:xfrm>
          <a:off x="0" y="3527636"/>
          <a:ext cx="5391276" cy="2578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800" kern="1200" dirty="0"/>
            <a:t>Enhance our talent pool (38%)</a:t>
          </a:r>
          <a:endParaRPr lang="en-BE" sz="3800" kern="1200" dirty="0"/>
        </a:p>
      </dsp:txBody>
      <dsp:txXfrm>
        <a:off x="125881" y="3653517"/>
        <a:ext cx="5139514" cy="2326918"/>
      </dsp:txXfrm>
    </dsp:sp>
    <dsp:sp modelId="{8DFC21AC-8AF7-49C7-9A73-B4DD6EF1512D}">
      <dsp:nvSpPr>
        <dsp:cNvPr id="0" name=""/>
        <dsp:cNvSpPr/>
      </dsp:nvSpPr>
      <dsp:spPr>
        <a:xfrm>
          <a:off x="0" y="6215756"/>
          <a:ext cx="5391276" cy="2578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800" kern="1200"/>
            <a:t>Internationalisation at home (25%)</a:t>
          </a:r>
          <a:endParaRPr lang="en-BE" sz="3800" kern="1200"/>
        </a:p>
      </dsp:txBody>
      <dsp:txXfrm>
        <a:off x="125881" y="6341637"/>
        <a:ext cx="5139514" cy="23269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2" name="Shape 10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828800" latinLnBrk="0">
      <a:defRPr sz="2400">
        <a:latin typeface="+mj-lt"/>
        <a:ea typeface="+mj-ea"/>
        <a:cs typeface="+mj-cs"/>
        <a:sym typeface="Calibri"/>
      </a:defRPr>
    </a:lvl1pPr>
    <a:lvl2pPr indent="228600" defTabSz="1828800" latinLnBrk="0">
      <a:defRPr sz="2400">
        <a:latin typeface="+mj-lt"/>
        <a:ea typeface="+mj-ea"/>
        <a:cs typeface="+mj-cs"/>
        <a:sym typeface="Calibri"/>
      </a:defRPr>
    </a:lvl2pPr>
    <a:lvl3pPr indent="457200" defTabSz="1828800" latinLnBrk="0">
      <a:defRPr sz="2400">
        <a:latin typeface="+mj-lt"/>
        <a:ea typeface="+mj-ea"/>
        <a:cs typeface="+mj-cs"/>
        <a:sym typeface="Calibri"/>
      </a:defRPr>
    </a:lvl3pPr>
    <a:lvl4pPr indent="685800" defTabSz="1828800" latinLnBrk="0">
      <a:defRPr sz="2400">
        <a:latin typeface="+mj-lt"/>
        <a:ea typeface="+mj-ea"/>
        <a:cs typeface="+mj-cs"/>
        <a:sym typeface="Calibri"/>
      </a:defRPr>
    </a:lvl4pPr>
    <a:lvl5pPr indent="914400" defTabSz="1828800" latinLnBrk="0">
      <a:defRPr sz="2400">
        <a:latin typeface="+mj-lt"/>
        <a:ea typeface="+mj-ea"/>
        <a:cs typeface="+mj-cs"/>
        <a:sym typeface="Calibri"/>
      </a:defRPr>
    </a:lvl5pPr>
    <a:lvl6pPr indent="1143000" defTabSz="1828800" latinLnBrk="0">
      <a:defRPr sz="2400">
        <a:latin typeface="+mj-lt"/>
        <a:ea typeface="+mj-ea"/>
        <a:cs typeface="+mj-cs"/>
        <a:sym typeface="Calibri"/>
      </a:defRPr>
    </a:lvl6pPr>
    <a:lvl7pPr indent="1371600" defTabSz="1828800" latinLnBrk="0">
      <a:defRPr sz="2400">
        <a:latin typeface="+mj-lt"/>
        <a:ea typeface="+mj-ea"/>
        <a:cs typeface="+mj-cs"/>
        <a:sym typeface="Calibri"/>
      </a:defRPr>
    </a:lvl7pPr>
    <a:lvl8pPr indent="1600200" defTabSz="1828800" latinLnBrk="0">
      <a:defRPr sz="2400">
        <a:latin typeface="+mj-lt"/>
        <a:ea typeface="+mj-ea"/>
        <a:cs typeface="+mj-cs"/>
        <a:sym typeface="Calibri"/>
      </a:defRPr>
    </a:lvl8pPr>
    <a:lvl9pPr indent="1828800" defTabSz="1828800" latinLnBrk="0">
      <a:defRPr sz="24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MG</a:t>
            </a:r>
          </a:p>
        </p:txBody>
      </p:sp>
    </p:spTree>
    <p:extLst>
      <p:ext uri="{BB962C8B-B14F-4D97-AF65-F5344CB8AC3E}">
        <p14:creationId xmlns:p14="http://schemas.microsoft.com/office/powerpoint/2010/main" val="42766430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6EE1F5-689F-52C8-32D3-2B5982A39C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31EDDF8-ACF2-25EA-CE73-F939827EE1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C8AA2D3-75B9-5EC1-F912-5041432A54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13913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9A6B48-0322-FE14-87D5-8B42390F23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37A330C-C394-D462-44AA-64784F07D2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C96B53A-1B90-3439-B335-0637841D10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1877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9C2C76-E66F-8007-7C02-B869A5A1E5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A04C05B-FBB3-CF4A-614A-E5F618881D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854D8E2-FEB6-958C-CDD6-4E2404754B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57739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2DF7E1-8C97-AF0F-C8D0-2AB57A4B99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760E76C-FE91-322D-335C-F526D0EEE0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DB563C9-E41B-6DFC-1F28-77BAA656E2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9410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74327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49054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259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96687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27302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75164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19377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8824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9020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49429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7254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6874070" y="2244722"/>
            <a:ext cx="17518825" cy="4775197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152285" y="7204081"/>
            <a:ext cx="18288003" cy="3311522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4800"/>
            </a:lvl1pPr>
            <a:lvl2pPr marL="914400" indent="-457200" algn="ctr">
              <a:buFontTx/>
              <a:defRPr sz="4800"/>
            </a:lvl2pPr>
            <a:lvl3pPr marL="1463038" indent="-548638" algn="ctr">
              <a:buFontTx/>
              <a:defRPr sz="4800"/>
            </a:lvl3pPr>
            <a:lvl4pPr marL="1981200" indent="-609600" algn="ctr">
              <a:buFontTx/>
              <a:defRPr sz="4800"/>
            </a:lvl4pPr>
            <a:lvl5pPr marL="2438400" indent="-609600" algn="ctr">
              <a:buFontTx/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3" name="EN-Funded by the EU-NEG.pdf" descr="EN-Funded by the EU-NEG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70996" y="836190"/>
            <a:ext cx="5893551" cy="1236491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663693" y="3419469"/>
            <a:ext cx="21031202" cy="5705475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t>Title Text</a:t>
            </a:r>
          </a:p>
        </p:txBody>
      </p:sp>
      <p:sp>
        <p:nvSpPr>
          <p:cNvPr id="3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63693" y="9178928"/>
            <a:ext cx="21031202" cy="300036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4800">
                <a:solidFill>
                  <a:srgbClr val="898989"/>
                </a:solidFill>
              </a:defRPr>
            </a:lvl1pPr>
            <a:lvl2pPr marL="914400" indent="-457200">
              <a:buFontTx/>
              <a:defRPr sz="4800">
                <a:solidFill>
                  <a:srgbClr val="898989"/>
                </a:solidFill>
              </a:defRPr>
            </a:lvl2pPr>
            <a:lvl3pPr marL="1463038" indent="-548638">
              <a:buFontTx/>
              <a:defRPr sz="4800">
                <a:solidFill>
                  <a:srgbClr val="898989"/>
                </a:solidFill>
              </a:defRPr>
            </a:lvl3pPr>
            <a:lvl4pPr marL="1981200" indent="-609600">
              <a:buFontTx/>
              <a:defRPr sz="4800">
                <a:solidFill>
                  <a:srgbClr val="898989"/>
                </a:solidFill>
              </a:defRPr>
            </a:lvl4pPr>
            <a:lvl5pPr marL="2438400" indent="-609600">
              <a:buFontTx/>
              <a:defRPr sz="4800">
                <a:solidFill>
                  <a:srgbClr val="898989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8003449" y="3336903"/>
            <a:ext cx="21031203" cy="2651122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003449" y="6400081"/>
            <a:ext cx="10363208" cy="6135654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41" name="EN-Funded by the EU-NEG.pdf" descr="EN-Funded by the EU-NEG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70996" y="836190"/>
            <a:ext cx="5893551" cy="1236491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Text"/>
          <p:cNvSpPr txBox="1">
            <a:spLocks noGrp="1"/>
          </p:cNvSpPr>
          <p:nvPr>
            <p:ph type="title"/>
          </p:nvPr>
        </p:nvSpPr>
        <p:spPr>
          <a:xfrm>
            <a:off x="1679568" y="730256"/>
            <a:ext cx="21031202" cy="265112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79568" y="3362319"/>
            <a:ext cx="10315565" cy="1647825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4800" b="1"/>
            </a:lvl1pPr>
            <a:lvl2pPr marL="914400" indent="-457200">
              <a:buFontTx/>
              <a:defRPr sz="4800" b="1"/>
            </a:lvl2pPr>
            <a:lvl3pPr marL="1463038" indent="-548638">
              <a:buFontTx/>
              <a:defRPr sz="4800" b="1"/>
            </a:lvl3pPr>
            <a:lvl4pPr marL="1981200" indent="-609600">
              <a:buFontTx/>
              <a:defRPr sz="4800" b="1"/>
            </a:lvl4pPr>
            <a:lvl5pPr marL="2438400" indent="-609600">
              <a:buFontTx/>
              <a:defRPr sz="48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" name="Text Placeholder 4"/>
          <p:cNvSpPr txBox="1">
            <a:spLocks noGrp="1"/>
          </p:cNvSpPr>
          <p:nvPr>
            <p:ph type="body" sz="quarter" idx="21"/>
          </p:nvPr>
        </p:nvSpPr>
        <p:spPr>
          <a:xfrm>
            <a:off x="12344399" y="3362319"/>
            <a:ext cx="10366374" cy="1647821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5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Text"/>
          <p:cNvSpPr txBox="1">
            <a:spLocks noGrp="1"/>
          </p:cNvSpPr>
          <p:nvPr>
            <p:ph type="title"/>
          </p:nvPr>
        </p:nvSpPr>
        <p:spPr>
          <a:xfrm>
            <a:off x="1679568" y="914400"/>
            <a:ext cx="7864480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t>Title Text</a:t>
            </a:r>
          </a:p>
        </p:txBody>
      </p:sp>
      <p:sp>
        <p:nvSpPr>
          <p:cNvPr id="7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0366368" y="1974843"/>
            <a:ext cx="12344401" cy="9747251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 marL="979714" indent="-522513">
              <a:defRPr sz="6400"/>
            </a:lvl2pPr>
            <a:lvl3pPr marL="1524000" indent="-609600">
              <a:defRPr sz="6400"/>
            </a:lvl3pPr>
            <a:lvl4pPr marL="2103120" indent="-731519">
              <a:defRPr sz="6400"/>
            </a:lvl4pPr>
            <a:lvl5pPr marL="2560320" indent="-731520">
              <a:defRPr sz="6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Text Placeholder 3"/>
          <p:cNvSpPr txBox="1">
            <a:spLocks noGrp="1"/>
          </p:cNvSpPr>
          <p:nvPr>
            <p:ph type="body" sz="quarter" idx="21"/>
          </p:nvPr>
        </p:nvSpPr>
        <p:spPr>
          <a:xfrm>
            <a:off x="1679567" y="4114798"/>
            <a:ext cx="7864479" cy="762317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le Text"/>
          <p:cNvSpPr txBox="1">
            <a:spLocks noGrp="1"/>
          </p:cNvSpPr>
          <p:nvPr>
            <p:ph type="title"/>
          </p:nvPr>
        </p:nvSpPr>
        <p:spPr>
          <a:xfrm>
            <a:off x="1679568" y="914400"/>
            <a:ext cx="7864480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t>Title Text</a:t>
            </a:r>
          </a:p>
        </p:txBody>
      </p:sp>
      <p:sp>
        <p:nvSpPr>
          <p:cNvPr id="85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10366368" y="1974843"/>
            <a:ext cx="12344401" cy="974725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79568" y="4114800"/>
            <a:ext cx="7864480" cy="762316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3200"/>
            </a:lvl1pPr>
            <a:lvl2pPr marL="762000" indent="-304800">
              <a:buFontTx/>
              <a:defRPr sz="3200"/>
            </a:lvl2pPr>
            <a:lvl3pPr marL="1280160" indent="-365760">
              <a:buFontTx/>
              <a:defRPr sz="3200"/>
            </a:lvl3pPr>
            <a:lvl4pPr marL="1778000" indent="-406400">
              <a:buFontTx/>
              <a:defRPr sz="3200"/>
            </a:lvl4pPr>
            <a:lvl5pPr marL="2235200" indent="-406400">
              <a:buFontTx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icture Placeholder 4"/>
          <p:cNvSpPr>
            <a:spLocks noGrp="1"/>
          </p:cNvSpPr>
          <p:nvPr>
            <p:ph type="pic" idx="21"/>
          </p:nvPr>
        </p:nvSpPr>
        <p:spPr>
          <a:xfrm>
            <a:off x="-30978" y="-47591"/>
            <a:ext cx="24445955" cy="1381118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676406" y="730256"/>
            <a:ext cx="21031202" cy="26511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6" tIns="91436" rIns="91436" bIns="91436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676406" y="3651253"/>
            <a:ext cx="21031202" cy="87026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6" tIns="91436" rIns="91436" bIns="91436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203068" y="12802245"/>
            <a:ext cx="504540" cy="551173"/>
          </a:xfrm>
          <a:prstGeom prst="rect">
            <a:avLst/>
          </a:prstGeom>
          <a:ln w="12700">
            <a:miter lim="400000"/>
          </a:ln>
        </p:spPr>
        <p:txBody>
          <a:bodyPr wrap="none" lIns="91436" tIns="91436" rIns="91436" bIns="91436" anchor="ctr">
            <a:spAutoFit/>
          </a:bodyPr>
          <a:lstStyle>
            <a:lvl1pPr algn="r">
              <a:defRPr sz="2400"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transition spd="med"/>
  <p:txStyles>
    <p:titleStyle>
      <a:lvl1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457200" marR="0" indent="-457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990600" marR="0" indent="-5334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554477" marR="0" indent="-640077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20828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5400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9972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4544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9116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3688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ubtitle"/>
          <p:cNvSpPr txBox="1">
            <a:spLocks noGrp="1"/>
          </p:cNvSpPr>
          <p:nvPr>
            <p:ph type="body" sz="quarter" idx="1"/>
          </p:nvPr>
        </p:nvSpPr>
        <p:spPr>
          <a:xfrm>
            <a:off x="8183880" y="9879495"/>
            <a:ext cx="16200120" cy="3607905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en-GB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Regional Outreach Workshop, Thessaloniki, 13 March 2025</a:t>
            </a:r>
          </a:p>
          <a:p>
            <a:pPr algn="l"/>
            <a:r>
              <a:rPr lang="en-GB" i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Henriette Stoeber – EUA European University Association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A30F75-3271-5703-A4BC-CBBE23DDF57B}"/>
              </a:ext>
            </a:extLst>
          </p:cNvPr>
          <p:cNvSpPr txBox="1"/>
          <p:nvPr/>
        </p:nvSpPr>
        <p:spPr>
          <a:xfrm>
            <a:off x="8183880" y="5016633"/>
            <a:ext cx="15511008" cy="48628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436" tIns="91436" rIns="91436" bIns="91436">
            <a:spAutoFit/>
          </a:bodyPr>
          <a:lstStyle/>
          <a:p>
            <a:pPr>
              <a:defRPr sz="7200" b="1">
                <a:solidFill>
                  <a:srgbClr val="30383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sz="8800" dirty="0"/>
              <a:t>INSPIREUROPE</a:t>
            </a:r>
            <a:r>
              <a:rPr sz="8800" dirty="0">
                <a:solidFill>
                  <a:srgbClr val="F0A93F"/>
                </a:solidFill>
              </a:rPr>
              <a:t>+</a:t>
            </a:r>
            <a:r>
              <a:rPr lang="en-GB" sz="8800" dirty="0">
                <a:solidFill>
                  <a:srgbClr val="F0A93F"/>
                </a:solidFill>
              </a:rPr>
              <a:t> </a:t>
            </a:r>
          </a:p>
          <a:p>
            <a:pPr>
              <a:defRPr sz="7200" b="1">
                <a:solidFill>
                  <a:srgbClr val="30383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lang="en-GB" sz="7200" dirty="0">
                <a:solidFill>
                  <a:srgbClr val="F0A93F"/>
                </a:solidFill>
              </a:rPr>
              <a:t>Expanding opportunities for researchers at risk</a:t>
            </a:r>
          </a:p>
          <a:p>
            <a:pPr algn="ctr">
              <a:defRPr sz="7200" b="1">
                <a:solidFill>
                  <a:srgbClr val="30383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CA6667-ACF3-4056-F55D-ED18147E13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0F5F0-FE5F-A15A-67D8-DE16E4416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304" y="859930"/>
            <a:ext cx="6568256" cy="7003910"/>
          </a:xfrm>
        </p:spPr>
        <p:txBody>
          <a:bodyPr>
            <a:normAutofit/>
          </a:bodyPr>
          <a:lstStyle/>
          <a:p>
            <a:r>
              <a:rPr lang="en-GB" sz="4800" b="1" dirty="0">
                <a:solidFill>
                  <a:srgbClr val="30383B"/>
                </a:solidFill>
                <a:latin typeface="Source Sans Pro"/>
                <a:ea typeface="Source Sans Pro"/>
                <a:sym typeface="Calibri"/>
              </a:rPr>
              <a:t>Eight Inspireurope(+) recommendations</a:t>
            </a:r>
            <a:endParaRPr lang="en-GB" sz="4800" b="1" dirty="0">
              <a:solidFill>
                <a:srgbClr val="30383B"/>
              </a:solidFill>
              <a:latin typeface="Source Sans Pro"/>
              <a:ea typeface="Source Sans Pro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734659-6498-2FE5-8A83-43F1D94C1902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7645103" y="2940190"/>
            <a:ext cx="16178724" cy="11751994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GB" sz="4400" dirty="0">
                <a:solidFill>
                  <a:schemeClr val="tx2">
                    <a:lumMod val="75000"/>
                  </a:schemeClr>
                </a:solidFill>
              </a:rPr>
              <a:t>Acknowledge and support researchers at risk in higher education and research - as a matter of defending academic freedom, and as a contribution to diversity, equity, and inclusion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4400" dirty="0">
                <a:solidFill>
                  <a:schemeClr val="tx1"/>
                </a:solidFill>
              </a:rPr>
              <a:t>Establish a dedicated European fellowship scheme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4400" dirty="0">
                <a:solidFill>
                  <a:schemeClr val="tx1"/>
                </a:solidFill>
              </a:rPr>
              <a:t>Create national support programmes for researchers at risk</a:t>
            </a:r>
          </a:p>
          <a:p>
            <a:pPr marL="0" indent="0">
              <a:buNone/>
            </a:pPr>
            <a:r>
              <a:rPr lang="en-GB" sz="4400" dirty="0">
                <a:solidFill>
                  <a:schemeClr val="tx1"/>
                </a:solidFill>
              </a:rPr>
              <a:t>…</a:t>
            </a:r>
          </a:p>
          <a:p>
            <a:pPr marL="742950" indent="-742950">
              <a:buFont typeface="+mj-lt"/>
              <a:buAutoNum type="arabicPeriod"/>
            </a:pPr>
            <a:endParaRPr lang="en-GB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326579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A2351A-B370-22AA-751F-1EC4AC42FA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5555C-04AB-8B1D-5714-FA0AF97F7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758" y="3409747"/>
            <a:ext cx="6565166" cy="2651122"/>
          </a:xfrm>
        </p:spPr>
        <p:txBody>
          <a:bodyPr>
            <a:normAutofit fontScale="90000"/>
          </a:bodyPr>
          <a:lstStyle/>
          <a:p>
            <a:r>
              <a:rPr lang="en-GB" sz="6000" b="1" dirty="0">
                <a:solidFill>
                  <a:srgbClr val="30383B"/>
                </a:solidFill>
                <a:latin typeface="Source Sans Pro"/>
                <a:ea typeface="Source Sans Pro"/>
                <a:sym typeface="Calibri"/>
              </a:rPr>
              <a:t>Recommendations</a:t>
            </a:r>
            <a:br>
              <a:rPr lang="en-GB" sz="6000" b="1" dirty="0">
                <a:solidFill>
                  <a:srgbClr val="30383B"/>
                </a:solidFill>
                <a:latin typeface="Source Sans Pro"/>
                <a:ea typeface="Source Sans Pro"/>
                <a:sym typeface="Calibri"/>
              </a:rPr>
            </a:br>
            <a:r>
              <a:rPr lang="en-GB" sz="6000" b="1" dirty="0">
                <a:solidFill>
                  <a:srgbClr val="30383B"/>
                </a:solidFill>
                <a:latin typeface="Source Sans Pro"/>
                <a:ea typeface="Source Sans Pro"/>
                <a:sym typeface="Calibri"/>
              </a:rPr>
              <a:t>2&amp;3 –support programmes:</a:t>
            </a:r>
            <a:br>
              <a:rPr lang="en-GB" sz="6000" b="1" dirty="0">
                <a:solidFill>
                  <a:srgbClr val="30383B"/>
                </a:solidFill>
                <a:latin typeface="Source Sans Pro"/>
                <a:ea typeface="Source Sans Pro"/>
                <a:sym typeface="Calibri"/>
              </a:rPr>
            </a:br>
            <a:r>
              <a:rPr lang="en-GB" sz="6000" b="1" dirty="0">
                <a:solidFill>
                  <a:srgbClr val="30383B"/>
                </a:solidFill>
                <a:latin typeface="Source Sans Pro"/>
                <a:ea typeface="Source Sans Pro"/>
                <a:sym typeface="Calibri"/>
              </a:rPr>
              <a:t/>
            </a:r>
            <a:br>
              <a:rPr lang="en-GB" sz="6000" b="1" dirty="0">
                <a:solidFill>
                  <a:srgbClr val="30383B"/>
                </a:solidFill>
                <a:latin typeface="Source Sans Pro"/>
                <a:ea typeface="Source Sans Pro"/>
                <a:sym typeface="Calibri"/>
              </a:rPr>
            </a:br>
            <a:r>
              <a:rPr lang="en-GB" sz="6000" b="1" dirty="0">
                <a:solidFill>
                  <a:srgbClr val="30383B"/>
                </a:solidFill>
                <a:latin typeface="Source Sans Pro"/>
                <a:ea typeface="Source Sans Pro"/>
                <a:sym typeface="Calibri"/>
              </a:rPr>
              <a:t>Policy levels</a:t>
            </a:r>
            <a:endParaRPr lang="en-GB" sz="6000" b="1" dirty="0">
              <a:solidFill>
                <a:srgbClr val="30383B"/>
              </a:solidFill>
              <a:latin typeface="Source Sans Pro"/>
              <a:ea typeface="Source Sans Pro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6B1A5D-3D70-A641-85A3-8C5ECF971EC9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7645103" y="2940190"/>
            <a:ext cx="16178724" cy="100096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6000" b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National</a:t>
            </a:r>
            <a:r>
              <a:rPr lang="en-GB" sz="60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:</a:t>
            </a:r>
          </a:p>
          <a:p>
            <a:r>
              <a:rPr lang="en-GB" sz="60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Replicate national programmes</a:t>
            </a:r>
          </a:p>
          <a:p>
            <a:r>
              <a:rPr lang="en-GB" sz="6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</a:t>
            </a:r>
            <a:r>
              <a:rPr lang="en-GB" sz="6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nsure legal and framework conditions</a:t>
            </a:r>
            <a:endParaRPr lang="en-GB" dirty="0"/>
          </a:p>
          <a:p>
            <a:pPr marL="0" indent="0">
              <a:buNone/>
            </a:pPr>
            <a:r>
              <a:rPr lang="en-GB" sz="6000" b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European:</a:t>
            </a:r>
          </a:p>
          <a:p>
            <a:r>
              <a:rPr lang="en-GB" sz="60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Establish permanent instrument, flexible, </a:t>
            </a:r>
            <a:r>
              <a:rPr lang="en-GB" sz="6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enhanced in times of crisis</a:t>
            </a:r>
          </a:p>
          <a:p>
            <a:r>
              <a:rPr lang="en-GB" sz="6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</a:t>
            </a:r>
            <a:r>
              <a:rPr lang="en-GB" sz="6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ynergies between different EU</a:t>
            </a:r>
            <a:r>
              <a:rPr lang="en-GB" sz="6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funding sources and programmes</a:t>
            </a:r>
            <a:endParaRPr lang="en-GB" dirty="0"/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76DD33-AC1B-FE1B-29B4-52E8B719BA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5877" y="11136690"/>
            <a:ext cx="7652246" cy="21159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CF78BE-52F9-F640-0628-20E2BEA8F4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64483" y="11373759"/>
            <a:ext cx="6805442" cy="187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5312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88B83A-DDBD-EBCC-8D52-E01F815F19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67204-6A83-703C-F81E-AA22C2B2B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458" y="4206878"/>
            <a:ext cx="6565166" cy="2651122"/>
          </a:xfrm>
        </p:spPr>
        <p:txBody>
          <a:bodyPr>
            <a:normAutofit fontScale="90000"/>
          </a:bodyPr>
          <a:lstStyle/>
          <a:p>
            <a:r>
              <a:rPr lang="en-GB" sz="6000" b="1" dirty="0">
                <a:solidFill>
                  <a:srgbClr val="30383B"/>
                </a:solidFill>
                <a:latin typeface="Source Sans Pro"/>
                <a:ea typeface="Source Sans Pro"/>
                <a:sym typeface="Calibri"/>
              </a:rPr>
              <a:t>Recommendations</a:t>
            </a:r>
            <a:br>
              <a:rPr lang="en-GB" sz="6000" b="1" dirty="0">
                <a:solidFill>
                  <a:srgbClr val="30383B"/>
                </a:solidFill>
                <a:latin typeface="Source Sans Pro"/>
                <a:ea typeface="Source Sans Pro"/>
                <a:sym typeface="Calibri"/>
              </a:rPr>
            </a:br>
            <a:r>
              <a:rPr lang="en-GB" sz="6000" b="1" dirty="0">
                <a:solidFill>
                  <a:srgbClr val="30383B"/>
                </a:solidFill>
                <a:latin typeface="Source Sans Pro"/>
                <a:ea typeface="Source Sans Pro"/>
                <a:sym typeface="Calibri"/>
              </a:rPr>
              <a:t>2&amp;3 - support programmes:</a:t>
            </a:r>
            <a:br>
              <a:rPr lang="en-GB" sz="6000" b="1" dirty="0">
                <a:solidFill>
                  <a:srgbClr val="30383B"/>
                </a:solidFill>
                <a:latin typeface="Source Sans Pro"/>
                <a:ea typeface="Source Sans Pro"/>
                <a:sym typeface="Calibri"/>
              </a:rPr>
            </a:br>
            <a:r>
              <a:rPr lang="en-GB" sz="6000" b="1" dirty="0">
                <a:solidFill>
                  <a:srgbClr val="30383B"/>
                </a:solidFill>
                <a:latin typeface="Source Sans Pro"/>
                <a:ea typeface="Source Sans Pro"/>
                <a:sym typeface="Calibri"/>
              </a:rPr>
              <a:t/>
            </a:r>
            <a:br>
              <a:rPr lang="en-GB" sz="6000" b="1" dirty="0">
                <a:solidFill>
                  <a:srgbClr val="30383B"/>
                </a:solidFill>
                <a:latin typeface="Source Sans Pro"/>
                <a:ea typeface="Source Sans Pro"/>
                <a:sym typeface="Calibri"/>
              </a:rPr>
            </a:br>
            <a:r>
              <a:rPr lang="en-GB" sz="6000" b="1" dirty="0">
                <a:solidFill>
                  <a:srgbClr val="30383B"/>
                </a:solidFill>
                <a:latin typeface="Source Sans Pro"/>
                <a:ea typeface="Source Sans Pro"/>
                <a:sym typeface="Calibri"/>
              </a:rPr>
              <a:t>Higher Education Institutions</a:t>
            </a:r>
            <a:endParaRPr lang="en-GB" sz="6000" b="1" dirty="0">
              <a:solidFill>
                <a:srgbClr val="30383B"/>
              </a:solidFill>
              <a:latin typeface="Source Sans Pro"/>
              <a:ea typeface="Source Sans Pro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8AB47D-113F-726D-9B58-5295321AD3B3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7645103" y="3543300"/>
            <a:ext cx="16178724" cy="9406581"/>
          </a:xfrm>
        </p:spPr>
        <p:txBody>
          <a:bodyPr>
            <a:normAutofit/>
          </a:bodyPr>
          <a:lstStyle/>
          <a:p>
            <a:r>
              <a:rPr lang="en-GB" sz="6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</a:t>
            </a:r>
            <a:r>
              <a:rPr lang="en-GB" sz="6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howcase support for researchers at risk</a:t>
            </a:r>
          </a:p>
          <a:p>
            <a:r>
              <a:rPr lang="en-GB" sz="6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Raise awareness of challenges of hosting</a:t>
            </a:r>
            <a:r>
              <a:rPr lang="en-GB" sz="6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en-GB" sz="6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Advocate for establishment of European and national programmes</a:t>
            </a:r>
          </a:p>
          <a:p>
            <a:endParaRPr lang="en-GB" dirty="0"/>
          </a:p>
        </p:txBody>
      </p:sp>
      <p:pic>
        <p:nvPicPr>
          <p:cNvPr id="4" name="LOGO AUTH ENGLISH.pdf" descr="LOGO AUTH ENGLISH.pdf">
            <a:extLst>
              <a:ext uri="{FF2B5EF4-FFF2-40B4-BE49-F238E27FC236}">
                <a16:creationId xmlns:a16="http://schemas.microsoft.com/office/drawing/2014/main" id="{147340F9-FA63-C8E8-CA37-6C4402C536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18178" y="6858000"/>
            <a:ext cx="3183577" cy="523096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6022928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46E203-575F-FAD4-866C-7E6D3A142B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5D0A6-EA4C-1D23-68BC-523DFCA7B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304" y="859930"/>
            <a:ext cx="6568256" cy="7003910"/>
          </a:xfrm>
        </p:spPr>
        <p:txBody>
          <a:bodyPr>
            <a:normAutofit/>
          </a:bodyPr>
          <a:lstStyle/>
          <a:p>
            <a:r>
              <a:rPr lang="en-GB" sz="4800" b="1" dirty="0">
                <a:solidFill>
                  <a:srgbClr val="30383B"/>
                </a:solidFill>
                <a:latin typeface="Source Sans Pro"/>
                <a:ea typeface="Source Sans Pro"/>
                <a:sym typeface="Calibri"/>
              </a:rPr>
              <a:t>Eight Inspireurope(+) recommendations</a:t>
            </a:r>
            <a:endParaRPr lang="en-GB" sz="4800" b="1" dirty="0">
              <a:solidFill>
                <a:srgbClr val="30383B"/>
              </a:solidFill>
              <a:latin typeface="Source Sans Pro"/>
              <a:ea typeface="Source Sans Pro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663ED9-A2D1-527B-25F7-6B38311151CC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7645103" y="2940190"/>
            <a:ext cx="16178724" cy="11751994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GB" sz="4400" dirty="0">
                <a:solidFill>
                  <a:schemeClr val="tx2">
                    <a:lumMod val="75000"/>
                  </a:schemeClr>
                </a:solidFill>
              </a:rPr>
              <a:t>Acknowledge and support researchers at risk in higher education and research - as a matter of defending academic freedom, and as a contribution to diversity, equity, and inclusion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4400" dirty="0">
                <a:solidFill>
                  <a:schemeClr val="tx2">
                    <a:lumMod val="75000"/>
                  </a:schemeClr>
                </a:solidFill>
              </a:rPr>
              <a:t>Establish a dedicated European fellowship scheme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4400" dirty="0">
                <a:solidFill>
                  <a:schemeClr val="tx2">
                    <a:lumMod val="75000"/>
                  </a:schemeClr>
                </a:solidFill>
              </a:rPr>
              <a:t>Create national support programmes for researchers at risk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4400" dirty="0">
                <a:solidFill>
                  <a:schemeClr val="tx1"/>
                </a:solidFill>
              </a:rPr>
              <a:t>Facilitate access of researchers at risk to existing European funding programmes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4400" dirty="0">
                <a:solidFill>
                  <a:schemeClr val="tx1"/>
                </a:solidFill>
              </a:rPr>
              <a:t>Build capacity to enhance long-term prospects for researchers at risk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4400" dirty="0">
                <a:solidFill>
                  <a:schemeClr val="tx1"/>
                </a:solidFill>
              </a:rPr>
              <a:t>Expand opportunities beyond academia for researchers at risk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4400" dirty="0">
                <a:solidFill>
                  <a:schemeClr val="tx1"/>
                </a:solidFill>
              </a:rPr>
              <a:t>Consider intersectionality in the support for researchers at risk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4400" dirty="0">
                <a:solidFill>
                  <a:schemeClr val="tx1"/>
                </a:solidFill>
              </a:rPr>
              <a:t>Enhance visa pathways for researchers at risk</a:t>
            </a:r>
          </a:p>
        </p:txBody>
      </p:sp>
    </p:spTree>
    <p:extLst>
      <p:ext uri="{BB962C8B-B14F-4D97-AF65-F5344CB8AC3E}">
        <p14:creationId xmlns:p14="http://schemas.microsoft.com/office/powerpoint/2010/main" val="3676193851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2B3B7-297B-9E46-E7B9-2E5C304D3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9687" y="2508999"/>
            <a:ext cx="13583806" cy="10218460"/>
          </a:xfrm>
        </p:spPr>
        <p:txBody>
          <a:bodyPr/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en-GB" sz="7200" dirty="0">
                <a:solidFill>
                  <a:srgbClr val="30383B"/>
                </a:solidFill>
                <a:latin typeface="Source Sans Pro"/>
                <a:ea typeface="Source Sans Pro"/>
              </a:rPr>
              <a:t>Update of the recommendations for higher education institutions</a:t>
            </a:r>
            <a:br>
              <a:rPr lang="en-GB" sz="7200" dirty="0">
                <a:solidFill>
                  <a:srgbClr val="30383B"/>
                </a:solidFill>
                <a:latin typeface="Source Sans Pro"/>
                <a:ea typeface="Source Sans Pro"/>
              </a:rPr>
            </a:br>
            <a:r>
              <a:rPr lang="en-GB" sz="7200" dirty="0">
                <a:solidFill>
                  <a:srgbClr val="30383B"/>
                </a:solidFill>
                <a:latin typeface="Source Sans Pro"/>
                <a:ea typeface="Source Sans Pro"/>
              </a:rPr>
              <a:t>	- good practise examples</a:t>
            </a:r>
            <a:br>
              <a:rPr lang="en-GB" sz="7200" dirty="0">
                <a:solidFill>
                  <a:srgbClr val="30383B"/>
                </a:solidFill>
                <a:latin typeface="Source Sans Pro"/>
                <a:ea typeface="Source Sans Pro"/>
              </a:rPr>
            </a:br>
            <a:r>
              <a:rPr lang="en-GB" sz="7200" dirty="0">
                <a:solidFill>
                  <a:srgbClr val="30383B"/>
                </a:solidFill>
                <a:latin typeface="Source Sans Pro"/>
                <a:ea typeface="Source Sans Pro"/>
              </a:rPr>
              <a:t>	- geopolitical situation</a:t>
            </a:r>
            <a:br>
              <a:rPr lang="en-GB" sz="7200" dirty="0">
                <a:solidFill>
                  <a:srgbClr val="30383B"/>
                </a:solidFill>
                <a:latin typeface="Source Sans Pro"/>
                <a:ea typeface="Source Sans Pro"/>
              </a:rPr>
            </a:br>
            <a:r>
              <a:rPr lang="en-GB" sz="7200" dirty="0">
                <a:solidFill>
                  <a:srgbClr val="30383B"/>
                </a:solidFill>
                <a:latin typeface="Source Sans Pro"/>
                <a:ea typeface="Source Sans Pro"/>
              </a:rPr>
              <a:t/>
            </a:r>
            <a:br>
              <a:rPr lang="en-GB" sz="7200" dirty="0">
                <a:solidFill>
                  <a:srgbClr val="30383B"/>
                </a:solidFill>
                <a:latin typeface="Source Sans Pro"/>
                <a:ea typeface="Source Sans Pro"/>
              </a:rPr>
            </a:br>
            <a:r>
              <a:rPr lang="en-GB" sz="7200" dirty="0">
                <a:solidFill>
                  <a:srgbClr val="30383B"/>
                </a:solidFill>
                <a:latin typeface="Source Sans Pro"/>
                <a:ea typeface="Source Sans Pro"/>
              </a:rPr>
              <a:t>-&gt; online consultation April 2025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B2878A5-C2EF-6935-8ECB-D2CE9C15C5E2}"/>
              </a:ext>
            </a:extLst>
          </p:cNvPr>
          <p:cNvSpPr txBox="1">
            <a:spLocks/>
          </p:cNvSpPr>
          <p:nvPr/>
        </p:nvSpPr>
        <p:spPr>
          <a:xfrm>
            <a:off x="266379" y="2688730"/>
            <a:ext cx="6568256" cy="70039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6" tIns="91436" rIns="91436" bIns="91436" anchor="ctr">
            <a:normAutofit/>
          </a:bodyPr>
          <a:lstStyle>
            <a:lvl1pPr marL="0" marR="0" indent="0" algn="l" defTabSz="18288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  <a:lvl2pPr marL="0" marR="0" indent="0" algn="l" defTabSz="18288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18288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18288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18288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0" algn="l" defTabSz="18288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18288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18288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18288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hangingPunct="1"/>
            <a:r>
              <a:rPr lang="en-GB" sz="6600" b="1" dirty="0">
                <a:solidFill>
                  <a:srgbClr val="30383B"/>
                </a:solidFill>
                <a:latin typeface="Source Sans Pro"/>
                <a:ea typeface="Source Sans Pro"/>
              </a:rPr>
              <a:t>Up next</a:t>
            </a:r>
            <a:br>
              <a:rPr lang="en-GB" sz="6600" b="1" dirty="0">
                <a:solidFill>
                  <a:srgbClr val="30383B"/>
                </a:solidFill>
                <a:latin typeface="Source Sans Pro"/>
                <a:ea typeface="Source Sans Pro"/>
              </a:rPr>
            </a:br>
            <a:endParaRPr lang="en-GB" sz="6600" b="1" dirty="0">
              <a:solidFill>
                <a:srgbClr val="30383B"/>
              </a:solidFill>
              <a:latin typeface="Source Sans Pro"/>
              <a:ea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643679926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59502-94F5-DBB7-B1FE-695DB2EF3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Thanks for your attention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1558BB-65A7-9659-6628-9302F14F6562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Henriette Stoeber</a:t>
            </a:r>
          </a:p>
          <a:p>
            <a:pPr marL="0" indent="0">
              <a:buNone/>
            </a:pPr>
            <a:r>
              <a:rPr lang="en-GB" dirty="0"/>
              <a:t>Policy Analyst</a:t>
            </a:r>
          </a:p>
          <a:p>
            <a:pPr marL="0" indent="0">
              <a:buNone/>
            </a:pPr>
            <a:r>
              <a:rPr lang="en-GB" b="1" dirty="0"/>
              <a:t>EUA - Higher Education Policy Unit</a:t>
            </a:r>
          </a:p>
          <a:p>
            <a:pPr marL="0" indent="0">
              <a:buNone/>
            </a:pPr>
            <a:r>
              <a:rPr lang="en-GB" dirty="0"/>
              <a:t>Henriette.Stoeber@eua.eu</a:t>
            </a:r>
          </a:p>
        </p:txBody>
      </p:sp>
    </p:spTree>
    <p:extLst>
      <p:ext uri="{BB962C8B-B14F-4D97-AF65-F5344CB8AC3E}">
        <p14:creationId xmlns:p14="http://schemas.microsoft.com/office/powerpoint/2010/main" val="3086548427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5BC86-550B-7838-9C99-5203E1236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903" y="2940190"/>
            <a:ext cx="5910259" cy="4172299"/>
          </a:xfrm>
        </p:spPr>
        <p:txBody>
          <a:bodyPr>
            <a:normAutofit/>
          </a:bodyPr>
          <a:lstStyle/>
          <a:p>
            <a:r>
              <a:rPr lang="en-GB" sz="7200" b="1" dirty="0">
                <a:solidFill>
                  <a:srgbClr val="30383B"/>
                </a:solidFill>
                <a:latin typeface="Source Sans Pro"/>
                <a:ea typeface="Source Sans Pro"/>
                <a:sym typeface="Calibri"/>
              </a:rPr>
              <a:t>Why are researchers at risk? </a:t>
            </a:r>
            <a:endParaRPr lang="en-GB" sz="7200" b="1" dirty="0">
              <a:solidFill>
                <a:srgbClr val="30383B"/>
              </a:solidFill>
              <a:latin typeface="Source Sans Pro"/>
              <a:ea typeface="Source Sans Pro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7080C1-9B42-214F-5F3D-FD0D7367C78B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7645103" y="2940190"/>
            <a:ext cx="16178724" cy="10009691"/>
          </a:xfrm>
        </p:spPr>
        <p:txBody>
          <a:bodyPr>
            <a:normAutofit/>
          </a:bodyPr>
          <a:lstStyle/>
          <a:p>
            <a:r>
              <a:rPr lang="en-GB" sz="6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content of a scholar’s work, research, or teaching </a:t>
            </a:r>
          </a:p>
          <a:p>
            <a:r>
              <a:rPr lang="en-GB" sz="6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individual’s status as academics/researchers </a:t>
            </a:r>
          </a:p>
          <a:p>
            <a:r>
              <a:rPr lang="en-GB" sz="6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as a result of their peaceful exercise of basic human rights</a:t>
            </a:r>
          </a:p>
          <a:p>
            <a:r>
              <a:rPr lang="en-GB" sz="6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as a result of conflict, situational violence, and natural disasters</a:t>
            </a:r>
          </a:p>
        </p:txBody>
      </p:sp>
    </p:spTree>
    <p:extLst>
      <p:ext uri="{BB962C8B-B14F-4D97-AF65-F5344CB8AC3E}">
        <p14:creationId xmlns:p14="http://schemas.microsoft.com/office/powerpoint/2010/main" val="302099708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81558-2B3C-A219-36B1-0285A84E0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742" y="3693718"/>
            <a:ext cx="3585577" cy="5587442"/>
          </a:xfrm>
        </p:spPr>
        <p:txBody>
          <a:bodyPr>
            <a:noAutofit/>
          </a:bodyPr>
          <a:lstStyle/>
          <a:p>
            <a:r>
              <a:rPr lang="en-GB" sz="8000" b="1" dirty="0">
                <a:solidFill>
                  <a:srgbClr val="30383B"/>
                </a:solidFill>
                <a:latin typeface="Source Sans Pro"/>
                <a:ea typeface="Source Sans Pro"/>
                <a:sym typeface="Calibri"/>
              </a:rPr>
              <a:t>EUA</a:t>
            </a:r>
            <a:r>
              <a:rPr lang="en-GB" sz="4800" b="1" dirty="0">
                <a:solidFill>
                  <a:srgbClr val="30383B"/>
                </a:solidFill>
                <a:latin typeface="Source Sans Pro"/>
                <a:ea typeface="Source Sans Pro"/>
                <a:sym typeface="Calibri"/>
              </a:rPr>
              <a:t/>
            </a:r>
            <a:br>
              <a:rPr lang="en-GB" sz="4800" b="1" dirty="0">
                <a:solidFill>
                  <a:srgbClr val="30383B"/>
                </a:solidFill>
                <a:latin typeface="Source Sans Pro"/>
                <a:ea typeface="Source Sans Pro"/>
                <a:sym typeface="Calibri"/>
              </a:rPr>
            </a:br>
            <a:r>
              <a:rPr lang="en-GB" sz="4800" b="1" dirty="0">
                <a:solidFill>
                  <a:srgbClr val="30383B"/>
                </a:solidFill>
                <a:latin typeface="Source Sans Pro"/>
                <a:ea typeface="Source Sans Pro"/>
                <a:sym typeface="Calibri"/>
              </a:rPr>
              <a:t/>
            </a:r>
            <a:br>
              <a:rPr lang="en-GB" sz="4800" b="1" dirty="0">
                <a:solidFill>
                  <a:srgbClr val="30383B"/>
                </a:solidFill>
                <a:latin typeface="Source Sans Pro"/>
                <a:ea typeface="Source Sans Pro"/>
                <a:sym typeface="Calibri"/>
              </a:rPr>
            </a:br>
            <a:r>
              <a:rPr lang="en-GB" sz="48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j-cs"/>
              </a:rPr>
              <a:t>Independent voice of the university sector</a:t>
            </a:r>
            <a:br>
              <a:rPr lang="en-GB" sz="48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j-cs"/>
              </a:rPr>
            </a:br>
            <a:endParaRPr lang="en-GB" sz="4800" b="1" dirty="0">
              <a:solidFill>
                <a:srgbClr val="30383B"/>
              </a:solidFill>
              <a:latin typeface="Source Sans Pro"/>
              <a:ea typeface="Source Sans Pro"/>
              <a:sym typeface="Calibri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4064E17-31E5-831E-1C97-6A9892C67B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2008" y="2057401"/>
            <a:ext cx="13200369" cy="1076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5637DA49-C6F7-0CB4-0687-B6A456518378}"/>
              </a:ext>
            </a:extLst>
          </p:cNvPr>
          <p:cNvSpPr txBox="1">
            <a:spLocks/>
          </p:cNvSpPr>
          <p:nvPr/>
        </p:nvSpPr>
        <p:spPr>
          <a:xfrm>
            <a:off x="6594082" y="5711479"/>
            <a:ext cx="5392509" cy="59471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000" b="1" kern="1200" baseline="0">
                <a:solidFill>
                  <a:schemeClr val="accent1"/>
                </a:solidFill>
                <a:latin typeface="Arial" charset="0"/>
                <a:ea typeface="+mn-ea"/>
                <a:cs typeface="+mn-cs"/>
              </a:defRPr>
            </a:lvl1pPr>
            <a:lvl2pPr marL="349200" indent="-349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 baseline="0">
                <a:solidFill>
                  <a:schemeClr val="accent1"/>
                </a:solidFill>
                <a:latin typeface="Arial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349200" indent="-349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7200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ü"/>
              <a:defRPr sz="20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defRPr/>
            </a:pPr>
            <a:r>
              <a:rPr lang="en-GB" sz="44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j-cs"/>
              </a:rPr>
              <a:t>About 890 higher education institutions &amp; National Rectors’ Conferences</a:t>
            </a:r>
          </a:p>
          <a:p>
            <a:pPr lvl="1">
              <a:defRPr/>
            </a:pPr>
            <a:r>
              <a:rPr lang="en-GB" sz="44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j-cs"/>
              </a:rPr>
              <a:t>48 countries in the European Higher Education Area (EHEA)</a:t>
            </a:r>
          </a:p>
          <a:p>
            <a:pPr>
              <a:defRPr/>
            </a:pP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62811625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UA logo CMYK.pdf" descr="EUA logo CMYK.pdf">
            <a:extLst>
              <a:ext uri="{FF2B5EF4-FFF2-40B4-BE49-F238E27FC236}">
                <a16:creationId xmlns:a16="http://schemas.microsoft.com/office/drawing/2014/main" id="{F7206236-4173-CDD5-2FF5-F668B6D238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8546" y="11145625"/>
            <a:ext cx="2983454" cy="1330124"/>
          </a:xfrm>
          <a:prstGeom prst="rect">
            <a:avLst/>
          </a:prstGeom>
          <a:ln w="12700">
            <a:miter lim="400000"/>
          </a:ln>
        </p:spPr>
      </p:pic>
      <p:sp>
        <p:nvSpPr>
          <p:cNvPr id="111" name="Bullet points"/>
          <p:cNvSpPr txBox="1">
            <a:spLocks noGrp="1"/>
          </p:cNvSpPr>
          <p:nvPr>
            <p:ph type="body" sz="quarter" idx="1"/>
          </p:nvPr>
        </p:nvSpPr>
        <p:spPr>
          <a:xfrm>
            <a:off x="7430628" y="3697972"/>
            <a:ext cx="14883520" cy="725094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l" rtl="0" fontAlgn="base">
              <a:buNone/>
            </a:pP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Title: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		</a:t>
            </a:r>
            <a:r>
              <a:rPr lang="en-US" sz="4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Initiative to Support, Promote and Integrate 			Researchers at Risk in Europe PLUS </a:t>
            </a:r>
            <a:endParaRPr lang="en-US" sz="4400" dirty="0">
              <a:solidFill>
                <a:schemeClr val="tx1">
                  <a:lumMod val="85000"/>
                  <a:lumOff val="1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indent="0" algn="l" rtl="0" fontAlgn="base">
              <a:buNone/>
            </a:pP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Duration: 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	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September 2022 to August 2025</a:t>
            </a:r>
          </a:p>
          <a:p>
            <a:pPr marL="0" indent="0" algn="l" rtl="0" fontAlgn="base">
              <a:buNone/>
            </a:pPr>
            <a:r>
              <a:rPr lang="en-US" sz="440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Coordinator: </a:t>
            </a:r>
            <a:r>
              <a:rPr lang="en-US" sz="4400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	</a:t>
            </a:r>
            <a:r>
              <a:rPr lang="en-US" sz="4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SAR Europe at Maynooth University, Ireland</a:t>
            </a:r>
          </a:p>
          <a:p>
            <a:pPr marL="0" indent="0" algn="l" rtl="0" fontAlgn="base">
              <a:buNone/>
            </a:pPr>
            <a:r>
              <a:rPr lang="en-US" sz="440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Consortium: </a:t>
            </a:r>
            <a:r>
              <a:rPr lang="en-US" sz="4400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	</a:t>
            </a:r>
            <a:r>
              <a:rPr lang="en-US" sz="4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7 project partners, 3 associated partners</a:t>
            </a:r>
            <a:endParaRPr lang="en-US" sz="4400" dirty="0">
              <a:solidFill>
                <a:schemeClr val="tx1">
                  <a:lumMod val="85000"/>
                  <a:lumOff val="1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indent="0" algn="l" rtl="0" fontAlgn="base">
              <a:buNone/>
            </a:pP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Funder: 	European Union’s </a:t>
            </a:r>
            <a:r>
              <a:rPr lang="fr-FR" sz="4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Marie </a:t>
            </a:r>
            <a:r>
              <a:rPr lang="fr-FR" sz="44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Skłodowska</a:t>
            </a:r>
            <a:r>
              <a:rPr lang="fr-FR" sz="4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-Curie 			Actions (MSCA), Horizon Europe </a:t>
            </a:r>
          </a:p>
          <a:p>
            <a:pPr algn="l" rtl="0" fontAlgn="base"/>
            <a:endParaRPr lang="fr-FR" sz="5400" b="0" i="0" dirty="0">
              <a:solidFill>
                <a:srgbClr val="000000"/>
              </a:solidFill>
              <a:effectLst/>
            </a:endParaRPr>
          </a:p>
          <a:p>
            <a:pPr algn="l" rtl="0" fontAlgn="base"/>
            <a:endParaRPr lang="en-IE" b="0" i="0" dirty="0">
              <a:solidFill>
                <a:srgbClr val="000000"/>
              </a:solidFill>
              <a:effectLst/>
            </a:endParaRPr>
          </a:p>
          <a:p>
            <a:pPr algn="l" rtl="0" fontAlgn="base"/>
            <a:endParaRPr lang="en-US" b="0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F49442-464E-FD17-81DD-182A85774724}"/>
              </a:ext>
            </a:extLst>
          </p:cNvPr>
          <p:cNvSpPr txBox="1"/>
          <p:nvPr/>
        </p:nvSpPr>
        <p:spPr>
          <a:xfrm>
            <a:off x="375532" y="3563193"/>
            <a:ext cx="7438841" cy="2523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436" tIns="91436" rIns="91436" bIns="91436">
            <a:spAutoFit/>
          </a:bodyPr>
          <a:lstStyle/>
          <a:p>
            <a:pPr>
              <a:defRPr sz="7200" b="1">
                <a:solidFill>
                  <a:srgbClr val="30383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sz="6000" dirty="0"/>
              <a:t>INSPIREUROPE</a:t>
            </a:r>
            <a:r>
              <a:rPr sz="6000" dirty="0">
                <a:solidFill>
                  <a:srgbClr val="F0A93F"/>
                </a:solidFill>
              </a:rPr>
              <a:t>+</a:t>
            </a:r>
            <a:r>
              <a:rPr sz="6000" dirty="0"/>
              <a:t> </a:t>
            </a:r>
            <a:endParaRPr lang="en-GB" sz="6000" dirty="0"/>
          </a:p>
          <a:p>
            <a:pPr>
              <a:defRPr sz="7200" b="1">
                <a:solidFill>
                  <a:srgbClr val="30383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lang="en-IE" sz="6000" dirty="0"/>
              <a:t>project</a:t>
            </a:r>
            <a:endParaRPr sz="6000" dirty="0"/>
          </a:p>
          <a:p>
            <a:pPr>
              <a:defRPr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sz="2800" dirty="0"/>
              <a:t> </a:t>
            </a:r>
          </a:p>
        </p:txBody>
      </p:sp>
      <p:pic>
        <p:nvPicPr>
          <p:cNvPr id="2" name="MU-Scholars-at-Risk-Logos-_Europe-1.pdf" descr="MU-Scholars-at-Risk-Logos-_Europe-1.pdf">
            <a:extLst>
              <a:ext uri="{FF2B5EF4-FFF2-40B4-BE49-F238E27FC236}">
                <a16:creationId xmlns:a16="http://schemas.microsoft.com/office/drawing/2014/main" id="{34381A25-2E52-AAEC-CA5A-7CBCC7560B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8855" y="9909135"/>
            <a:ext cx="3599908" cy="123649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Maynooth University English logo colour (1).pdf" descr="Maynooth University English logo colour (1).pdf">
            <a:extLst>
              <a:ext uri="{FF2B5EF4-FFF2-40B4-BE49-F238E27FC236}">
                <a16:creationId xmlns:a16="http://schemas.microsoft.com/office/drawing/2014/main" id="{16805A13-7E14-FBAA-F392-5B8DF4021C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02142" y="9704236"/>
            <a:ext cx="2878446" cy="1525184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AUSE-logo-RVB.pdf" descr="PAUSE-logo-RVB.pdf">
            <a:extLst>
              <a:ext uri="{FF2B5EF4-FFF2-40B4-BE49-F238E27FC236}">
                <a16:creationId xmlns:a16="http://schemas.microsoft.com/office/drawing/2014/main" id="{884B7020-E25B-63A3-E802-55CFF4731D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79599" y="9966115"/>
            <a:ext cx="1847525" cy="927028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UGOT 2 Row CMYK.pdf" descr="UGOT 2 Row CMYK.pdf">
            <a:extLst>
              <a:ext uri="{FF2B5EF4-FFF2-40B4-BE49-F238E27FC236}">
                <a16:creationId xmlns:a16="http://schemas.microsoft.com/office/drawing/2014/main" id="{40633A43-19EA-0847-E430-D4000184A7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057148" y="9927942"/>
            <a:ext cx="1308101" cy="965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LOGO AUTH ENGLISH.pdf" descr="LOGO AUTH ENGLISH.pdf">
            <a:extLst>
              <a:ext uri="{FF2B5EF4-FFF2-40B4-BE49-F238E27FC236}">
                <a16:creationId xmlns:a16="http://schemas.microsoft.com/office/drawing/2014/main" id="{BCE473EE-F54A-AE1D-8274-79C245D9D0B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60080" y="9704236"/>
            <a:ext cx="1162475" cy="1910073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AvH_Logo_n7_b_rgb.pdf" descr="AvH_Logo_n7_b_rgb.pdf">
            <a:extLst>
              <a:ext uri="{FF2B5EF4-FFF2-40B4-BE49-F238E27FC236}">
                <a16:creationId xmlns:a16="http://schemas.microsoft.com/office/drawing/2014/main" id="{8BCD65AF-AC27-4C9F-B12E-62FC4FD7CD3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243622" y="11154867"/>
            <a:ext cx="2467576" cy="140243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CARA logo tagline.pdf" descr="CARA logo tagline.pdf">
            <a:extLst>
              <a:ext uri="{FF2B5EF4-FFF2-40B4-BE49-F238E27FC236}">
                <a16:creationId xmlns:a16="http://schemas.microsoft.com/office/drawing/2014/main" id="{4738EA6D-66F8-7F29-237D-D40C8615E96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538906" y="11420595"/>
            <a:ext cx="2153228" cy="87190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2B3B7-297B-9E46-E7B9-2E5C304D3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389" y="6438449"/>
            <a:ext cx="21031203" cy="2651122"/>
          </a:xfrm>
        </p:spPr>
        <p:txBody>
          <a:bodyPr/>
          <a:lstStyle/>
          <a:p>
            <a:r>
              <a:rPr lang="en-GB" sz="7200" b="1" dirty="0">
                <a:solidFill>
                  <a:srgbClr val="30383B"/>
                </a:solidFill>
                <a:latin typeface="Source Sans Pro"/>
                <a:ea typeface="Source Sans Pro"/>
              </a:rPr>
              <a:t>Inspireurope(+) 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373771756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5BC86-550B-7838-9C99-5203E1236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622" y="4399583"/>
            <a:ext cx="6379815" cy="2651122"/>
          </a:xfrm>
        </p:spPr>
        <p:txBody>
          <a:bodyPr>
            <a:normAutofit/>
          </a:bodyPr>
          <a:lstStyle/>
          <a:p>
            <a:r>
              <a:rPr lang="en-GB" sz="7200" b="1" dirty="0">
                <a:solidFill>
                  <a:srgbClr val="30383B"/>
                </a:solidFill>
                <a:latin typeface="Source Sans Pro"/>
                <a:ea typeface="Source Sans Pro"/>
              </a:rPr>
              <a:t>Why host?</a:t>
            </a:r>
            <a:br>
              <a:rPr lang="en-GB" sz="7200" b="1" dirty="0">
                <a:solidFill>
                  <a:srgbClr val="30383B"/>
                </a:solidFill>
                <a:latin typeface="Source Sans Pro"/>
                <a:ea typeface="Source Sans Pro"/>
              </a:rPr>
            </a:br>
            <a:endParaRPr lang="en-GB" sz="7200" b="1" dirty="0">
              <a:solidFill>
                <a:srgbClr val="30383B"/>
              </a:solidFill>
              <a:latin typeface="Source Sans Pro"/>
              <a:ea typeface="Source Sans Pro"/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1D636F1C-4131-ED9A-35C9-2046F99434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7551502"/>
              </p:ext>
            </p:extLst>
          </p:nvPr>
        </p:nvGraphicFramePr>
        <p:xfrm>
          <a:off x="18811102" y="3409635"/>
          <a:ext cx="5391276" cy="96339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7CD16BDB-064F-2C43-1462-5E1264A39A9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181" y="6906327"/>
            <a:ext cx="4751325" cy="6729794"/>
          </a:xfrm>
          <a:prstGeom prst="rect">
            <a:avLst/>
          </a:prstGeom>
        </p:spPr>
      </p:pic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FC8735E9-EE27-F6BC-CAD4-619AF2FD004A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19129"/>
          <a:stretch/>
        </p:blipFill>
        <p:spPr>
          <a:xfrm>
            <a:off x="6561436" y="3854724"/>
            <a:ext cx="11508261" cy="896531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9B6C48A-4441-9E30-F753-C682F94EF1E8}"/>
              </a:ext>
            </a:extLst>
          </p:cNvPr>
          <p:cNvSpPr txBox="1"/>
          <p:nvPr/>
        </p:nvSpPr>
        <p:spPr>
          <a:xfrm>
            <a:off x="7871253" y="2947974"/>
            <a:ext cx="3422823" cy="9233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6" tIns="91436" rIns="91436" bIns="91436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4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Motives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1D1574-5960-3266-177E-D14B33ADF83B}"/>
              </a:ext>
            </a:extLst>
          </p:cNvPr>
          <p:cNvSpPr txBox="1"/>
          <p:nvPr/>
        </p:nvSpPr>
        <p:spPr>
          <a:xfrm>
            <a:off x="18811102" y="2931402"/>
            <a:ext cx="3422823" cy="9233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6" tIns="91436" rIns="91436" bIns="91436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4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Benefits</a:t>
            </a:r>
          </a:p>
        </p:txBody>
      </p:sp>
    </p:spTree>
    <p:extLst>
      <p:ext uri="{BB962C8B-B14F-4D97-AF65-F5344CB8AC3E}">
        <p14:creationId xmlns:p14="http://schemas.microsoft.com/office/powerpoint/2010/main" val="21405528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5BC86-550B-7838-9C99-5203E1236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35" y="2583140"/>
            <a:ext cx="7862625" cy="3842374"/>
          </a:xfrm>
        </p:spPr>
        <p:txBody>
          <a:bodyPr>
            <a:normAutofit/>
          </a:bodyPr>
          <a:lstStyle/>
          <a:p>
            <a:r>
              <a:rPr lang="en-GB" sz="6600" b="1" dirty="0">
                <a:solidFill>
                  <a:srgbClr val="30383B"/>
                </a:solidFill>
                <a:latin typeface="Source Sans Pro"/>
                <a:ea typeface="Source Sans Pro"/>
                <a:sym typeface="Calibri"/>
              </a:rPr>
              <a:t>Expanding opportunities</a:t>
            </a:r>
            <a:endParaRPr lang="en-GB" sz="6600" b="1" dirty="0">
              <a:solidFill>
                <a:srgbClr val="30383B"/>
              </a:solidFill>
              <a:latin typeface="Source Sans Pro"/>
              <a:ea typeface="Source Sans Pro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7B2E76-9BD2-DF95-9E4A-7BEFD31248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17546" y="2989617"/>
            <a:ext cx="6623222" cy="9575556"/>
          </a:xfrm>
          <a:prstGeom prst="rect">
            <a:avLst/>
          </a:prstGeom>
        </p:spPr>
      </p:pic>
      <p:sp>
        <p:nvSpPr>
          <p:cNvPr id="5" name="Inhaltsplatzhalter 3">
            <a:extLst>
              <a:ext uri="{FF2B5EF4-FFF2-40B4-BE49-F238E27FC236}">
                <a16:creationId xmlns:a16="http://schemas.microsoft.com/office/drawing/2014/main" id="{311CDA27-3D07-31B8-7E2F-BD5C4A4409A1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7735330" y="2989263"/>
            <a:ext cx="8982633" cy="10010775"/>
          </a:xfrm>
        </p:spPr>
        <p:txBody>
          <a:bodyPr>
            <a:normAutofit lnSpcReduction="10000"/>
          </a:bodyPr>
          <a:lstStyle/>
          <a:p>
            <a:r>
              <a:rPr lang="de-DE" dirty="0">
                <a:solidFill>
                  <a:schemeClr val="tx1"/>
                </a:solidFill>
              </a:rPr>
              <a:t>Recommendations for </a:t>
            </a:r>
          </a:p>
          <a:p>
            <a:pPr marL="1440177" lvl="2" indent="-342900">
              <a:buFontTx/>
              <a:buChar char="-"/>
            </a:pPr>
            <a:r>
              <a:rPr lang="de-DE" b="0" dirty="0">
                <a:solidFill>
                  <a:schemeClr val="tx1"/>
                </a:solidFill>
              </a:rPr>
              <a:t>EU policy level</a:t>
            </a:r>
          </a:p>
          <a:p>
            <a:pPr marL="1440177" lvl="2" indent="-342900">
              <a:buFontTx/>
              <a:buChar char="-"/>
            </a:pPr>
            <a:r>
              <a:rPr lang="de-DE" b="0" dirty="0">
                <a:solidFill>
                  <a:schemeClr val="tx1"/>
                </a:solidFill>
              </a:rPr>
              <a:t>National policy levels</a:t>
            </a:r>
          </a:p>
          <a:p>
            <a:pPr marL="1440177" lvl="2" indent="-342900">
              <a:buFontTx/>
              <a:buChar char="-"/>
            </a:pPr>
            <a:r>
              <a:rPr lang="de-DE" b="0" dirty="0">
                <a:solidFill>
                  <a:schemeClr val="tx1"/>
                </a:solidFill>
              </a:rPr>
              <a:t>Higher education institutions</a:t>
            </a:r>
          </a:p>
          <a:p>
            <a:pPr marL="1440177" lvl="2" indent="-342900">
              <a:buFontTx/>
              <a:buChar char="-"/>
            </a:pPr>
            <a:r>
              <a:rPr lang="de-DE" b="0" dirty="0">
                <a:solidFill>
                  <a:schemeClr val="tx1"/>
                </a:solidFill>
              </a:rPr>
              <a:t>Other</a:t>
            </a:r>
          </a:p>
          <a:p>
            <a:pPr marL="342900" indent="-342900">
              <a:buFontTx/>
              <a:buChar char="-"/>
            </a:pPr>
            <a:endParaRPr lang="de-DE" b="0" dirty="0">
              <a:solidFill>
                <a:schemeClr val="tx1"/>
              </a:solidFill>
            </a:endParaRPr>
          </a:p>
          <a:p>
            <a:r>
              <a:rPr lang="de-DE" dirty="0">
                <a:solidFill>
                  <a:schemeClr val="tx1"/>
                </a:solidFill>
              </a:rPr>
              <a:t>Compendium of resources</a:t>
            </a:r>
          </a:p>
          <a:p>
            <a:pPr marL="1440177" lvl="2" indent="-342900">
              <a:buFontTx/>
              <a:buChar char="-"/>
            </a:pPr>
            <a:r>
              <a:rPr lang="de-DE" b="0" dirty="0">
                <a:solidFill>
                  <a:schemeClr val="tx1"/>
                </a:solidFill>
              </a:rPr>
              <a:t>Relevant policy links</a:t>
            </a:r>
          </a:p>
          <a:p>
            <a:pPr marL="1440177" lvl="2" indent="-342900">
              <a:buFontTx/>
              <a:buChar char="-"/>
            </a:pPr>
            <a:r>
              <a:rPr lang="de-DE" b="0" dirty="0">
                <a:solidFill>
                  <a:schemeClr val="tx1"/>
                </a:solidFill>
              </a:rPr>
              <a:t>Resources, reports, webinars, etc</a:t>
            </a:r>
          </a:p>
        </p:txBody>
      </p:sp>
    </p:spTree>
    <p:extLst>
      <p:ext uri="{BB962C8B-B14F-4D97-AF65-F5344CB8AC3E}">
        <p14:creationId xmlns:p14="http://schemas.microsoft.com/office/powerpoint/2010/main" val="417153422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5BC86-550B-7838-9C99-5203E1236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304" y="859930"/>
            <a:ext cx="6568256" cy="7003910"/>
          </a:xfrm>
        </p:spPr>
        <p:txBody>
          <a:bodyPr>
            <a:normAutofit/>
          </a:bodyPr>
          <a:lstStyle/>
          <a:p>
            <a:r>
              <a:rPr lang="en-GB" sz="4800" b="1" dirty="0">
                <a:solidFill>
                  <a:srgbClr val="30383B"/>
                </a:solidFill>
                <a:latin typeface="Source Sans Pro"/>
                <a:ea typeface="Source Sans Pro"/>
                <a:sym typeface="Calibri"/>
              </a:rPr>
              <a:t>Eight Inspireurope(+) recommendations</a:t>
            </a:r>
            <a:endParaRPr lang="en-GB" sz="4800" b="1" dirty="0">
              <a:solidFill>
                <a:srgbClr val="30383B"/>
              </a:solidFill>
              <a:latin typeface="Source Sans Pro"/>
              <a:ea typeface="Source Sans Pro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7080C1-9B42-214F-5F3D-FD0D7367C78B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7645103" y="2940190"/>
            <a:ext cx="16178724" cy="11751994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GB" sz="4400" dirty="0">
                <a:solidFill>
                  <a:schemeClr val="tx1"/>
                </a:solidFill>
              </a:rPr>
              <a:t>Acknowledge and support researchers at risk in higher education and research - as a matter of defending academic freedom, and as a contribution to diversity, equity, and inclusion</a:t>
            </a:r>
          </a:p>
          <a:p>
            <a:pPr marL="742950" indent="-742950">
              <a:buFont typeface="+mj-lt"/>
              <a:buAutoNum type="arabicPeriod"/>
            </a:pPr>
            <a:endParaRPr lang="en-GB" sz="4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sz="4400" dirty="0">
                <a:solidFill>
                  <a:schemeClr val="tx1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02503907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5BC86-550B-7838-9C99-5203E1236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758" y="3409747"/>
            <a:ext cx="6565166" cy="2651122"/>
          </a:xfrm>
        </p:spPr>
        <p:txBody>
          <a:bodyPr>
            <a:normAutofit fontScale="90000"/>
          </a:bodyPr>
          <a:lstStyle/>
          <a:p>
            <a:r>
              <a:rPr lang="en-GB" sz="6000" b="1" dirty="0">
                <a:solidFill>
                  <a:srgbClr val="30383B"/>
                </a:solidFill>
                <a:latin typeface="Source Sans Pro"/>
                <a:ea typeface="Source Sans Pro"/>
                <a:sym typeface="Calibri"/>
              </a:rPr>
              <a:t>Recommendation  1:</a:t>
            </a:r>
            <a:br>
              <a:rPr lang="en-GB" sz="6000" b="1" dirty="0">
                <a:solidFill>
                  <a:srgbClr val="30383B"/>
                </a:solidFill>
                <a:latin typeface="Source Sans Pro"/>
                <a:ea typeface="Source Sans Pro"/>
                <a:sym typeface="Calibri"/>
              </a:rPr>
            </a:br>
            <a:r>
              <a:rPr lang="en-GB" sz="6000" b="1" dirty="0">
                <a:solidFill>
                  <a:srgbClr val="30383B"/>
                </a:solidFill>
                <a:latin typeface="Source Sans Pro"/>
                <a:ea typeface="Source Sans Pro"/>
                <a:sym typeface="Calibri"/>
              </a:rPr>
              <a:t/>
            </a:r>
            <a:br>
              <a:rPr lang="en-GB" sz="6000" b="1" dirty="0">
                <a:solidFill>
                  <a:srgbClr val="30383B"/>
                </a:solidFill>
                <a:latin typeface="Source Sans Pro"/>
                <a:ea typeface="Source Sans Pro"/>
                <a:sym typeface="Calibri"/>
              </a:rPr>
            </a:br>
            <a:r>
              <a:rPr lang="en-GB" sz="6000" b="1" dirty="0">
                <a:solidFill>
                  <a:srgbClr val="30383B"/>
                </a:solidFill>
                <a:latin typeface="Source Sans Pro"/>
                <a:ea typeface="Source Sans Pro"/>
                <a:sym typeface="Calibri"/>
              </a:rPr>
              <a:t>Policy levels</a:t>
            </a:r>
            <a:endParaRPr lang="en-GB" sz="6000" b="1" dirty="0">
              <a:solidFill>
                <a:srgbClr val="30383B"/>
              </a:solidFill>
              <a:latin typeface="Source Sans Pro"/>
              <a:ea typeface="Source Sans Pro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7080C1-9B42-214F-5F3D-FD0D7367C78B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7645103" y="2940190"/>
            <a:ext cx="16178724" cy="10009691"/>
          </a:xfrm>
        </p:spPr>
        <p:txBody>
          <a:bodyPr>
            <a:normAutofit/>
          </a:bodyPr>
          <a:lstStyle/>
          <a:p>
            <a:r>
              <a:rPr lang="en-GB" dirty="0"/>
              <a:t>EHEA, EEA, ERA: academic freedom, institutional autonomy, and diversity and inclusion as core values of HE</a:t>
            </a:r>
          </a:p>
          <a:p>
            <a:r>
              <a:rPr lang="en-GB" dirty="0"/>
              <a:t>Operationalise commitments </a:t>
            </a:r>
          </a:p>
          <a:p>
            <a:r>
              <a:rPr lang="en-GB" dirty="0"/>
              <a:t>Synergy with various policy areas, from education &amp; RI to foreign policy. </a:t>
            </a:r>
          </a:p>
          <a:p>
            <a:r>
              <a:rPr lang="en-GB" dirty="0"/>
              <a:t>Acknowledge R@R’s contribution to EU talent pools</a:t>
            </a:r>
          </a:p>
          <a:p>
            <a:r>
              <a:rPr lang="en-GB" dirty="0"/>
              <a:t>Demonstrate a European commitment to academic freedom, and related values, such as diversity, equity and inclusion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7985595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5BC86-550B-7838-9C99-5203E1236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904" y="3508600"/>
            <a:ext cx="6565166" cy="2651122"/>
          </a:xfrm>
        </p:spPr>
        <p:txBody>
          <a:bodyPr>
            <a:normAutofit fontScale="90000"/>
          </a:bodyPr>
          <a:lstStyle/>
          <a:p>
            <a:r>
              <a:rPr lang="en-GB" sz="6000" b="1" dirty="0">
                <a:solidFill>
                  <a:srgbClr val="30383B"/>
                </a:solidFill>
                <a:latin typeface="Source Sans Pro"/>
                <a:ea typeface="Source Sans Pro"/>
                <a:sym typeface="Calibri"/>
              </a:rPr>
              <a:t>Recommendation  1:</a:t>
            </a:r>
            <a:br>
              <a:rPr lang="en-GB" sz="6000" b="1" dirty="0">
                <a:solidFill>
                  <a:srgbClr val="30383B"/>
                </a:solidFill>
                <a:latin typeface="Source Sans Pro"/>
                <a:ea typeface="Source Sans Pro"/>
                <a:sym typeface="Calibri"/>
              </a:rPr>
            </a:br>
            <a:r>
              <a:rPr lang="en-GB" sz="6000" b="1" dirty="0">
                <a:solidFill>
                  <a:srgbClr val="30383B"/>
                </a:solidFill>
                <a:latin typeface="Source Sans Pro"/>
                <a:ea typeface="Source Sans Pro"/>
                <a:sym typeface="Calibri"/>
              </a:rPr>
              <a:t/>
            </a:r>
            <a:br>
              <a:rPr lang="en-GB" sz="6000" b="1" dirty="0">
                <a:solidFill>
                  <a:srgbClr val="30383B"/>
                </a:solidFill>
                <a:latin typeface="Source Sans Pro"/>
                <a:ea typeface="Source Sans Pro"/>
                <a:sym typeface="Calibri"/>
              </a:rPr>
            </a:br>
            <a:r>
              <a:rPr lang="en-GB" sz="6000" b="1" dirty="0">
                <a:solidFill>
                  <a:srgbClr val="30383B"/>
                </a:solidFill>
                <a:latin typeface="Source Sans Pro"/>
                <a:ea typeface="Source Sans Pro"/>
                <a:sym typeface="Calibri"/>
              </a:rPr>
              <a:t>Higher education institutions</a:t>
            </a:r>
            <a:endParaRPr lang="en-GB" sz="6000" b="1" dirty="0">
              <a:solidFill>
                <a:srgbClr val="30383B"/>
              </a:solidFill>
              <a:latin typeface="Source Sans Pro"/>
              <a:ea typeface="Source Sans Pro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7080C1-9B42-214F-5F3D-FD0D7367C78B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7645103" y="3703320"/>
            <a:ext cx="16178724" cy="9246561"/>
          </a:xfrm>
        </p:spPr>
        <p:txBody>
          <a:bodyPr>
            <a:normAutofit/>
          </a:bodyPr>
          <a:lstStyle/>
          <a:p>
            <a:r>
              <a:rPr lang="en-GB" dirty="0"/>
              <a:t>Reference in mission and strategies </a:t>
            </a:r>
          </a:p>
          <a:p>
            <a:r>
              <a:rPr lang="en-GB" dirty="0"/>
              <a:t>Recognise contribution of researchers at risk</a:t>
            </a:r>
          </a:p>
          <a:p>
            <a:r>
              <a:rPr lang="en-GB" dirty="0"/>
              <a:t>Promote solidarity </a:t>
            </a:r>
          </a:p>
          <a:p>
            <a:r>
              <a:rPr lang="en-GB" dirty="0"/>
              <a:t>(Further) develop capacities of universities to act upon ‘HE values’ </a:t>
            </a:r>
          </a:p>
          <a:p>
            <a:r>
              <a:rPr lang="en-GB" dirty="0"/>
              <a:t>Share experience - peer learning, training activities, public outreach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024266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6" tIns="91436" rIns="91436" bIns="91436" numCol="1" spcCol="38100" rtlCol="0" anchor="ctr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91436" tIns="91436" rIns="91436" bIns="91436" numCol="1" spcCol="38100" rtlCol="0" anchor="t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6" tIns="91436" rIns="91436" bIns="91436" numCol="1" spcCol="38100" rtlCol="0" anchor="ctr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91436" tIns="91436" rIns="91436" bIns="91436" numCol="1" spcCol="38100" rtlCol="0" anchor="t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1d2c6c9-c1dc-4b52-9e7d-17eb1a9234c5">
      <Terms xmlns="http://schemas.microsoft.com/office/infopath/2007/PartnerControls"/>
    </lcf76f155ced4ddcb4097134ff3c332f>
    <TaxCatchAll xmlns="ec94cac4-eb7e-4c9c-bd8f-bf878bef98c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DBE70A5FED6044B4CC3D7DC66DA3FD" ma:contentTypeVersion="13" ma:contentTypeDescription="Create a new document." ma:contentTypeScope="" ma:versionID="af1b0c9d6bfdc69b17f32508eb7d97c4">
  <xsd:schema xmlns:xsd="http://www.w3.org/2001/XMLSchema" xmlns:xs="http://www.w3.org/2001/XMLSchema" xmlns:p="http://schemas.microsoft.com/office/2006/metadata/properties" xmlns:ns2="b1d2c6c9-c1dc-4b52-9e7d-17eb1a9234c5" xmlns:ns3="ec94cac4-eb7e-4c9c-bd8f-bf878bef98c3" targetNamespace="http://schemas.microsoft.com/office/2006/metadata/properties" ma:root="true" ma:fieldsID="709041cf0ce58ec654e22da8161cd3fe" ns2:_="" ns3:_="">
    <xsd:import namespace="b1d2c6c9-c1dc-4b52-9e7d-17eb1a9234c5"/>
    <xsd:import namespace="ec94cac4-eb7e-4c9c-bd8f-bf878bef98c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d2c6c9-c1dc-4b52-9e7d-17eb1a9234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5ee92b2f-d444-4214-abdd-12644e6e9ea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94cac4-eb7e-4c9c-bd8f-bf878bef98c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bb53815f-70f6-4d99-a988-ec5cfc8469cc}" ma:internalName="TaxCatchAll" ma:showField="CatchAllData" ma:web="ec94cac4-eb7e-4c9c-bd8f-bf878bef98c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2A4BFEF-DCEF-4EF6-B022-3A0B5F4ED62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230DD77-B51B-471A-B7F2-E89037A40333}">
  <ds:schemaRefs>
    <ds:schemaRef ds:uri="b1d2c6c9-c1dc-4b52-9e7d-17eb1a9234c5"/>
    <ds:schemaRef ds:uri="http://www.w3.org/XML/1998/namespace"/>
    <ds:schemaRef ds:uri="http://purl.org/dc/terms/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ec94cac4-eb7e-4c9c-bd8f-bf878bef98c3"/>
  </ds:schemaRefs>
</ds:datastoreItem>
</file>

<file path=customXml/itemProps3.xml><?xml version="1.0" encoding="utf-8"?>
<ds:datastoreItem xmlns:ds="http://schemas.openxmlformats.org/officeDocument/2006/customXml" ds:itemID="{096AB018-9E7A-4B48-BFEC-06C95C15E4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d2c6c9-c1dc-4b52-9e7d-17eb1a9234c5"/>
    <ds:schemaRef ds:uri="ec94cac4-eb7e-4c9c-bd8f-bf878bef98c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643</Words>
  <Application>Microsoft Office PowerPoint</Application>
  <PresentationFormat>Προσαρμογή</PresentationFormat>
  <Paragraphs>87</Paragraphs>
  <Slides>16</Slides>
  <Notes>16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16</vt:i4>
      </vt:variant>
    </vt:vector>
  </HeadingPairs>
  <TitlesOfParts>
    <vt:vector size="24" baseType="lpstr">
      <vt:lpstr>Aptos</vt:lpstr>
      <vt:lpstr>Arial</vt:lpstr>
      <vt:lpstr>Calibri</vt:lpstr>
      <vt:lpstr>Calibri Light</vt:lpstr>
      <vt:lpstr>Helvetica</vt:lpstr>
      <vt:lpstr>Source Sans Pro</vt:lpstr>
      <vt:lpstr>Times New Roman</vt:lpstr>
      <vt:lpstr>Office Theme</vt:lpstr>
      <vt:lpstr>Παρουσίαση του PowerPoint</vt:lpstr>
      <vt:lpstr>EUA  Independent voice of the university sector </vt:lpstr>
      <vt:lpstr>Παρουσίαση του PowerPoint</vt:lpstr>
      <vt:lpstr>Inspireurope(+) Recommendations</vt:lpstr>
      <vt:lpstr>Why host? </vt:lpstr>
      <vt:lpstr>Expanding opportunities</vt:lpstr>
      <vt:lpstr>Eight Inspireurope(+) recommendations</vt:lpstr>
      <vt:lpstr>Recommendation  1:  Policy levels</vt:lpstr>
      <vt:lpstr>Recommendation  1:  Higher education institutions</vt:lpstr>
      <vt:lpstr>Eight Inspireurope(+) recommendations</vt:lpstr>
      <vt:lpstr>Recommendations 2&amp;3 –support programmes:  Policy levels</vt:lpstr>
      <vt:lpstr>Recommendations 2&amp;3 - support programmes:  Higher Education Institutions</vt:lpstr>
      <vt:lpstr>Eight Inspireurope(+) recommendations</vt:lpstr>
      <vt:lpstr>Update of the recommendations for higher education institutions  - good practise examples  - geopolitical situation  -&gt; online consultation April 2025</vt:lpstr>
      <vt:lpstr>Thanks for your attention</vt:lpstr>
      <vt:lpstr>Why are researchers at risk?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Inspireurope+</dc:title>
  <dc:creator>Sinead O'Gorman</dc:creator>
  <cp:lastModifiedBy>malamat</cp:lastModifiedBy>
  <cp:revision>91</cp:revision>
  <dcterms:modified xsi:type="dcterms:W3CDTF">2025-03-12T15:07:09Z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0x01010079DBE70A5FED6044B4CC3D7DC66DA3FD</vt:lpwstr>
  </property>
</Properties>
</file>