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873" r:id="rId5"/>
    <p:sldId id="940" r:id="rId6"/>
    <p:sldId id="1047" r:id="rId7"/>
    <p:sldId id="1162" r:id="rId8"/>
    <p:sldId id="1059" r:id="rId9"/>
    <p:sldId id="1163" r:id="rId10"/>
    <p:sldId id="271" r:id="rId11"/>
    <p:sldId id="272" r:id="rId12"/>
    <p:sldId id="1058" r:id="rId13"/>
    <p:sldId id="334" r:id="rId14"/>
    <p:sldId id="9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E7C36-F72B-496E-AFE8-1681E11012F4}" v="19" dt="2025-03-12T23:50:01.997"/>
  </p1510:revLst>
</p1510:revInfo>
</file>

<file path=ppt/tableStyles.xml><?xml version="1.0" encoding="utf-8"?>
<a:tblStyleLst xmlns:a="http://schemas.openxmlformats.org/drawingml/2006/main" def="{5C22544A-7EE6-4342-B048-85BDC9FD1C3A}">
  <a:tblStyle styleId="{3B4B98B0-60AC-42C2-AFA5-B58CD77FA1E5}" styleName="">
    <a:wholeTbl>
      <a:tcTxStyle>
        <a:font>
          <a:latin typeface="+mn-lt"/>
          <a:ea typeface="+mn-ea"/>
          <a:cs typeface="+mn-cs"/>
        </a:font>
        <a:srgbClr val="000000"/>
      </a:tcTxStyle>
      <a:tcStyle>
        <a:tcBdr>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tcStyle>
    </a:wholeTbl>
    <a:band1H>
      <a:tcStyle>
        <a:tcBdr/>
        <a:fill>
          <a:solidFill>
            <a:srgbClr val="4472C4"/>
          </a:solidFill>
        </a:fill>
      </a:tcStyle>
    </a:band1H>
    <a:band2H>
      <a:tcStyle>
        <a:tcBdr/>
      </a:tcStyle>
    </a:band2H>
    <a:band1V>
      <a:tcStyle>
        <a:tcBdr/>
        <a:fill>
          <a:solidFill>
            <a:srgbClr val="4472C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4472C4"/>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4472C4"/>
              </a:solidFill>
              <a:prstDash val="solid"/>
              <a:round/>
              <a:headEnd type="none" w="med" len="med"/>
              <a:tailEnd type="none" w="med" len="med"/>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97" autoAdjust="0"/>
  </p:normalViewPr>
  <p:slideViewPr>
    <p:cSldViewPr snapToGrid="0">
      <p:cViewPr varScale="1">
        <p:scale>
          <a:sx n="71" d="100"/>
          <a:sy n="71" d="100"/>
        </p:scale>
        <p:origin x="882" y="72"/>
      </p:cViewPr>
      <p:guideLst/>
    </p:cSldViewPr>
  </p:slideViewPr>
  <p:notesTextViewPr>
    <p:cViewPr>
      <p:scale>
        <a:sx n="125" d="100"/>
        <a:sy n="125" d="100"/>
      </p:scale>
      <p:origin x="0" y="-14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Irvine" userId="5ba52812-b043-4c2a-a6d2-63be771affc7" providerId="ADAL" clId="{08DE7C36-F72B-496E-AFE8-1681E11012F4}"/>
    <pc:docChg chg="delSld modSld">
      <pc:chgData name="Gemma Irvine" userId="5ba52812-b043-4c2a-a6d2-63be771affc7" providerId="ADAL" clId="{08DE7C36-F72B-496E-AFE8-1681E11012F4}" dt="2025-03-12T23:51:26.039" v="30" actId="6549"/>
      <pc:docMkLst>
        <pc:docMk/>
      </pc:docMkLst>
      <pc:sldChg chg="del">
        <pc:chgData name="Gemma Irvine" userId="5ba52812-b043-4c2a-a6d2-63be771affc7" providerId="ADAL" clId="{08DE7C36-F72B-496E-AFE8-1681E11012F4}" dt="2025-03-12T23:43:14.518" v="1" actId="47"/>
        <pc:sldMkLst>
          <pc:docMk/>
          <pc:sldMk cId="4122111971" sldId="304"/>
        </pc:sldMkLst>
      </pc:sldChg>
      <pc:sldChg chg="del">
        <pc:chgData name="Gemma Irvine" userId="5ba52812-b043-4c2a-a6d2-63be771affc7" providerId="ADAL" clId="{08DE7C36-F72B-496E-AFE8-1681E11012F4}" dt="2025-03-12T23:43:13.597" v="0" actId="47"/>
        <pc:sldMkLst>
          <pc:docMk/>
          <pc:sldMk cId="1432567026" sldId="812"/>
        </pc:sldMkLst>
      </pc:sldChg>
      <pc:sldChg chg="modSp mod modAnim">
        <pc:chgData name="Gemma Irvine" userId="5ba52812-b043-4c2a-a6d2-63be771affc7" providerId="ADAL" clId="{08DE7C36-F72B-496E-AFE8-1681E11012F4}" dt="2025-03-12T23:50:01.997" v="29"/>
        <pc:sldMkLst>
          <pc:docMk/>
          <pc:sldMk cId="2361734606" sldId="1058"/>
        </pc:sldMkLst>
        <pc:spChg chg="mod">
          <ac:chgData name="Gemma Irvine" userId="5ba52812-b043-4c2a-a6d2-63be771affc7" providerId="ADAL" clId="{08DE7C36-F72B-496E-AFE8-1681E11012F4}" dt="2025-03-12T23:49:09.758" v="24" actId="20577"/>
          <ac:spMkLst>
            <pc:docMk/>
            <pc:sldMk cId="2361734606" sldId="1058"/>
            <ac:spMk id="4" creationId="{063581F8-2768-7FAF-A6D5-4B45E6DA3665}"/>
          </ac:spMkLst>
        </pc:spChg>
      </pc:sldChg>
      <pc:sldChg chg="addSp modSp mod modAnim modNotesTx">
        <pc:chgData name="Gemma Irvine" userId="5ba52812-b043-4c2a-a6d2-63be771affc7" providerId="ADAL" clId="{08DE7C36-F72B-496E-AFE8-1681E11012F4}" dt="2025-03-12T23:51:26.039" v="30" actId="6549"/>
        <pc:sldMkLst>
          <pc:docMk/>
          <pc:sldMk cId="884459741" sldId="1059"/>
        </pc:sldMkLst>
        <pc:spChg chg="add mod">
          <ac:chgData name="Gemma Irvine" userId="5ba52812-b043-4c2a-a6d2-63be771affc7" providerId="ADAL" clId="{08DE7C36-F72B-496E-AFE8-1681E11012F4}" dt="2025-03-12T23:45:06.526" v="7" actId="14100"/>
          <ac:spMkLst>
            <pc:docMk/>
            <pc:sldMk cId="884459741" sldId="1059"/>
            <ac:spMk id="18" creationId="{2F91B67A-865B-4735-FFF9-949451D24F23}"/>
          </ac:spMkLst>
        </pc:spChg>
        <pc:picChg chg="add mod">
          <ac:chgData name="Gemma Irvine" userId="5ba52812-b043-4c2a-a6d2-63be771affc7" providerId="ADAL" clId="{08DE7C36-F72B-496E-AFE8-1681E11012F4}" dt="2025-03-12T23:46:20.799" v="12" actId="1076"/>
          <ac:picMkLst>
            <pc:docMk/>
            <pc:sldMk cId="884459741" sldId="1059"/>
            <ac:picMk id="19" creationId="{8A75F478-0B18-9864-8EC2-D013D0400D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292425-FBBE-6E75-EF37-35B9099F8F8D}"/>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IE" sz="1200" b="0" i="0" u="none" strike="noStrike" kern="1200" cap="none" spc="0" baseline="0">
                <a:solidFill>
                  <a:srgbClr val="000000"/>
                </a:solidFill>
                <a:uFillTx/>
                <a:latin typeface="Calibri"/>
              </a:defRPr>
            </a:lvl1pPr>
          </a:lstStyle>
          <a:p>
            <a:pPr lvl="0"/>
            <a:endParaRPr lang="en-IE"/>
          </a:p>
        </p:txBody>
      </p:sp>
      <p:sp>
        <p:nvSpPr>
          <p:cNvPr id="3" name="Date Placeholder 2">
            <a:extLst>
              <a:ext uri="{FF2B5EF4-FFF2-40B4-BE49-F238E27FC236}">
                <a16:creationId xmlns:a16="http://schemas.microsoft.com/office/drawing/2014/main" id="{BA1A9348-50D1-BC89-87E4-10B264C16E3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IE" sz="1200" b="0" i="0" u="none" strike="noStrike" kern="1200" cap="none" spc="0" baseline="0">
                <a:solidFill>
                  <a:srgbClr val="000000"/>
                </a:solidFill>
                <a:uFillTx/>
                <a:latin typeface="Calibri"/>
              </a:defRPr>
            </a:lvl1pPr>
          </a:lstStyle>
          <a:p>
            <a:pPr lvl="0"/>
            <a:fld id="{503563FF-236D-4C94-B454-A03F07D0552D}" type="datetime1">
              <a:rPr lang="en-IE"/>
              <a:pPr lvl="0"/>
              <a:t>12/03/2025</a:t>
            </a:fld>
            <a:endParaRPr lang="en-IE"/>
          </a:p>
        </p:txBody>
      </p:sp>
      <p:sp>
        <p:nvSpPr>
          <p:cNvPr id="4" name="Slide Image Placeholder 3">
            <a:extLst>
              <a:ext uri="{FF2B5EF4-FFF2-40B4-BE49-F238E27FC236}">
                <a16:creationId xmlns:a16="http://schemas.microsoft.com/office/drawing/2014/main" id="{7C3E3618-7FF3-91DB-369F-0DD679E6108F}"/>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945EFD98-5451-CEF0-C9C3-4E3452AA6648}"/>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a:extLst>
              <a:ext uri="{FF2B5EF4-FFF2-40B4-BE49-F238E27FC236}">
                <a16:creationId xmlns:a16="http://schemas.microsoft.com/office/drawing/2014/main" id="{1829D01A-8FB4-E51C-56F5-42A88F07C73B}"/>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IE" sz="1200" b="0" i="0" u="none" strike="noStrike" kern="1200" cap="none" spc="0" baseline="0">
                <a:solidFill>
                  <a:srgbClr val="000000"/>
                </a:solidFill>
                <a:uFillTx/>
                <a:latin typeface="Calibri"/>
              </a:defRPr>
            </a:lvl1pPr>
          </a:lstStyle>
          <a:p>
            <a:pPr lvl="0"/>
            <a:endParaRPr lang="en-IE"/>
          </a:p>
        </p:txBody>
      </p:sp>
      <p:sp>
        <p:nvSpPr>
          <p:cNvPr id="7" name="Slide Number Placeholder 6">
            <a:extLst>
              <a:ext uri="{FF2B5EF4-FFF2-40B4-BE49-F238E27FC236}">
                <a16:creationId xmlns:a16="http://schemas.microsoft.com/office/drawing/2014/main" id="{7D61784E-AF41-798D-042F-B0D8B2CA5F37}"/>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IE" sz="1200" b="0" i="0" u="none" strike="noStrike" kern="1200" cap="none" spc="0" baseline="0">
                <a:solidFill>
                  <a:srgbClr val="000000"/>
                </a:solidFill>
                <a:uFillTx/>
                <a:latin typeface="Calibri"/>
              </a:defRPr>
            </a:lvl1pPr>
          </a:lstStyle>
          <a:p>
            <a:pPr lvl="0"/>
            <a:fld id="{01206CB7-D9CA-413A-A29D-1293C04E96C5}" type="slidenum">
              <a:t>‹#›</a:t>
            </a:fld>
            <a:endParaRPr lang="en-IE"/>
          </a:p>
        </p:txBody>
      </p:sp>
    </p:spTree>
    <p:extLst>
      <p:ext uri="{BB962C8B-B14F-4D97-AF65-F5344CB8AC3E}">
        <p14:creationId xmlns:p14="http://schemas.microsoft.com/office/powerpoint/2010/main" val="161304016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tcd.ie/" TargetMode="External"/><Relationship Id="rId3" Type="http://schemas.openxmlformats.org/officeDocument/2006/relationships/hyperlink" Target="https://www.dcu.ie/sanctuary/index.shtml" TargetMode="External"/><Relationship Id="rId7" Type="http://schemas.openxmlformats.org/officeDocument/2006/relationships/hyperlink" Target="https://www.nuigalway.ie/sanctuar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ucd.ie/all/cometoucd/financialsupport/scholarships/cnf-refugeesasylumseekerspilot/" TargetMode="External"/><Relationship Id="rId5" Type="http://schemas.openxmlformats.org/officeDocument/2006/relationships/hyperlink" Target="https://www.ucc.ie/en/edi/universityofsanctuary/" TargetMode="External"/><Relationship Id="rId4" Type="http://schemas.openxmlformats.org/officeDocument/2006/relationships/hyperlink" Target="https://www.ul.ie/courses/ul-university-sanctuary" TargetMode="External"/><Relationship Id="rId9" Type="http://schemas.openxmlformats.org/officeDocument/2006/relationships/hyperlink" Target="https://www.ait.ie/life-at-ait/student-supports/access-office"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ur02.safelinks.protection.outlook.com/?url=https%3A%2F%2Fsareurope.eu%2Fsar-resources%2Fresources-for-hosting-or-employing-scholars-and-researchers-at-risk%2F&amp;data=05%7C02%7CGemma.Irvine%40mu.ie%7C7a92256c7de64c308a3108dc8af91ea8%7C1454f5ccbb354685bbd98621fd8055c9%7C0%7C0%7C638538049823686309%7CUnknown%7CTWFpbGZsb3d8eyJWIjoiMC4wLjAwMDAiLCJQIjoiV2luMzIiLCJBTiI6Ik1haWwiLCJXVCI6Mn0%3D%7C0%7C%7C%7C&amp;sdata=nnsxz%2F2A%2B1xWlGdsam9KtR2ntwVXMKmv%2BdPwrjfXyOU%3D&amp;reserved=0" TargetMode="External"/><Relationship Id="rId13" Type="http://schemas.openxmlformats.org/officeDocument/2006/relationships/hyperlink" Target="http://www.eua.eu/" TargetMode="External"/><Relationship Id="rId3" Type="http://schemas.openxmlformats.org/officeDocument/2006/relationships/hyperlink" Target="https://eur02.safelinks.protection.outlook.com/?url=https%3A%2F%2Fsareurope.eu%2Finspireurope%2Finspireurope-webinars%2F&amp;data=05%7C02%7CGemma.Irvine%40mu.ie%7C7a92256c7de64c308a3108dc8af91ea8%7C1454f5ccbb354685bbd98621fd8055c9%7C0%7C0%7C638538049823642969%7CUnknown%7CTWFpbGZsb3d8eyJWIjoiMC4wLjAwMDAiLCJQIjoiV2luMzIiLCJBTiI6Ik1haWwiLCJXVCI6Mn0%3D%7C0%7C%7C%7C&amp;sdata=G7bUE8txebQxTfDTkD4RhjfwEFNMkb%2F34AdWGdgZxAQ%3D&amp;reserved=0" TargetMode="External"/><Relationship Id="rId7" Type="http://schemas.openxmlformats.org/officeDocument/2006/relationships/hyperlink" Target="https://eur02.safelinks.protection.outlook.com/?url=https%3A%2F%2Fsareurope.eu%2Fevents%2Fhosting-researchers-at-risk-how-employers-and-hosts-can-help-researchers-make-the-most-of-their-stay-december-9-2020%2F&amp;data=05%7C02%7CGemma.Irvine%40mu.ie%7C7a92256c7de64c308a3108dc8af91ea8%7C1454f5ccbb354685bbd98621fd8055c9%7C0%7C0%7C638538049823679979%7CUnknown%7CTWFpbGZsb3d8eyJWIjoiMC4wLjAwMDAiLCJQIjoiV2luMzIiLCJBTiI6Ik1haWwiLCJXVCI6Mn0%3D%7C0%7C%7C%7C&amp;sdata=%2BkAFQiS4FebJlLPWicPE3vOY%2FXBZ%2FakOY3mdehjI5%2Fk%3D&amp;reserved=0" TargetMode="External"/><Relationship Id="rId12" Type="http://schemas.openxmlformats.org/officeDocument/2006/relationships/hyperlink" Target="https://urldefense.com/v3/__https:/www.humboldt-foundation.de/en__;!!BhJSzQqDqA!VnaFwVxVBB9juna2qSyRohHJhaR8EVbeAc4sJ6lz6bN9UePBXgpz-6qHI78G6GskaWsvQ-uK2GMx3Ia9KuE2soJtAec$" TargetMode="External"/><Relationship Id="rId2" Type="http://schemas.openxmlformats.org/officeDocument/2006/relationships/slide" Target="../slides/slide8.xml"/><Relationship Id="rId16" Type="http://schemas.openxmlformats.org/officeDocument/2006/relationships/hyperlink" Target="https://urldefense.com/v3/__https:/www.scholarsatrisk.org/__;!!BhJSzQqDqA!VnaFwVxVBB9juna2qSyRohHJhaR8EVbeAc4sJ6lz6bN9UePBXgpz-6qHI78G6GskaWsvQ-uK2GMx3Ia9KuE21KcZMVo$" TargetMode="External"/><Relationship Id="rId1" Type="http://schemas.openxmlformats.org/officeDocument/2006/relationships/notesMaster" Target="../notesMasters/notesMaster1.xml"/><Relationship Id="rId6" Type="http://schemas.openxmlformats.org/officeDocument/2006/relationships/hyperlink" Target="https://eur02.safelinks.protection.outlook.com/?url=https%3A%2F%2Fsareurope.eu%2Fevents%2Fwelcoming-researchers-at-risk-considerations-for-new-employers-and-host-organisations-in-europe-january-30-2020%2F&amp;data=05%7C02%7CGemma.Irvine%40mu.ie%7C7a92256c7de64c308a3108dc8af91ea8%7C1454f5ccbb354685bbd98621fd8055c9%7C0%7C0%7C638538049823673521%7CUnknown%7CTWFpbGZsb3d8eyJWIjoiMC4wLjAwMDAiLCJQIjoiV2luMzIiLCJBTiI6Ik1haWwiLCJXVCI6Mn0%3D%7C0%7C%7C%7C&amp;sdata=NOt1VFmoe13Vg%2Fi4wks5XLuJmaFlQVl0RSpkazCq5Ic%3D&amp;reserved=0" TargetMode="External"/><Relationship Id="rId11" Type="http://schemas.openxmlformats.org/officeDocument/2006/relationships/hyperlink" Target="https://urldefense.com/v3/__https:/www.maynoothuniversity.ie/__;!!BhJSzQqDqA!VnaFwVxVBB9juna2qSyRohHJhaR8EVbeAc4sJ6lz6bN9UePBXgpz-6qHI78G6GskaWsvQ-uK2GMx3Ia9KuE2TMt0QTM$" TargetMode="External"/><Relationship Id="rId5" Type="http://schemas.openxmlformats.org/officeDocument/2006/relationships/hyperlink" Target="https://eur02.safelinks.protection.outlook.com/?url=https%3A%2F%2Fsareurope.eu%2Finspireurope%2Finspireurope-webinars%2F&amp;data=05%7C02%7CGemma.Irvine%40mu.ie%7C7a92256c7de64c308a3108dc8af91ea8%7C1454f5ccbb354685bbd98621fd8055c9%7C0%7C0%7C638538049823666450%7CUnknown%7CTWFpbGZsb3d8eyJWIjoiMC4wLjAwMDAiLCJQIjoiV2luMzIiLCJBTiI6Ik1haWwiLCJXVCI6Mn0%3D%7C0%7C%7C%7C&amp;sdata=yutlhUFxdKGJbI7wpmONItms78SSOAyxnQCnbGmW2gg%3D&amp;reserved=0" TargetMode="External"/><Relationship Id="rId15" Type="http://schemas.openxmlformats.org/officeDocument/2006/relationships/hyperlink" Target="https://urldefense.com/v3/__https:/www.college-de-france.fr/site/college/index.htm__;!!BhJSzQqDqA!VnaFwVxVBB9juna2qSyRohHJhaR8EVbeAc4sJ6lz6bN9UePBXgpz-6qHI78G6GskaWsvQ-uK2GMx3Ia9KuE2GC9rjhA$" TargetMode="External"/><Relationship Id="rId10" Type="http://schemas.openxmlformats.org/officeDocument/2006/relationships/hyperlink" Target="https://urldefense.com/v3/__https:/sareurope.eu/__;!!BhJSzQqDqA!VnaFwVxVBB9juna2qSyRohHJhaR8EVbeAc4sJ6lz6bN9UePBXgpz-6qHI78G6GskaWsvQ-uK2GMx3Ia9KuE2n8TZWHc$" TargetMode="External"/><Relationship Id="rId4" Type="http://schemas.openxmlformats.org/officeDocument/2006/relationships/hyperlink" Target="https://eur02.safelinks.protection.outlook.com/?url=https%3A%2F%2Fsareurope.eu%2Finspireurope%2Finspireurope-resources%2F&amp;data=05%7C02%7CGemma.Irvine%40mu.ie%7C7a92256c7de64c308a3108dc8af91ea8%7C1454f5ccbb354685bbd98621fd8055c9%7C0%7C0%7C638538049823656812%7CUnknown%7CTWFpbGZsb3d8eyJWIjoiMC4wLjAwMDAiLCJQIjoiV2luMzIiLCJBTiI6Ik1haWwiLCJXVCI6Mn0%3D%7C0%7C%7C%7C&amp;sdata=EGJOXgf5RZdbH7kxSp6LSlKhxQEu%2B7Wvklns9otBI4Y%3D&amp;reserved=0" TargetMode="External"/><Relationship Id="rId9" Type="http://schemas.openxmlformats.org/officeDocument/2006/relationships/hyperlink" Target="https://eur02.safelinks.protection.outlook.com/?url=https%3A%2F%2Fwww.scholarsatrisk.org%2Fresources%2Fhow-to-host-handbook%2F&amp;data=05%7C02%7CGemma.Irvine%40mu.ie%7C7a92256c7de64c308a3108dc8af91ea8%7C1454f5ccbb354685bbd98621fd8055c9%7C0%7C0%7C638538049823692080%7CUnknown%7CTWFpbGZsb3d8eyJWIjoiMC4wLjAwMDAiLCJQIjoiV2luMzIiLCJBTiI6Ik1haWwiLCJXVCI6Mn0%3D%7C0%7C%7C%7C&amp;sdata=Yv%2BME81XCTcPVcW7PsVO4fA%2FZw6U0ngOO3y6AjuWAeA%3D&amp;reserved=0" TargetMode="External"/><Relationship Id="rId14" Type="http://schemas.openxmlformats.org/officeDocument/2006/relationships/hyperlink" Target="https://urldefense.com/v3/__https:/www.programmepause.fr/en/__;!!BhJSzQqDqA!VnaFwVxVBB9juna2qSyRohHJhaR8EVbeAc4sJ6lz6bN9UePBXgpz-6qHI78G6GskaWsvQ-uK2GMx3Ia9KuE29_e5u3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ynoothuniversity.ie/ed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ctr">
              <a:buFont typeface="Arial" panose="020B0604020202020204" pitchFamily="34" charset="0"/>
              <a:buNone/>
            </a:pPr>
            <a:r>
              <a:rPr lang="en-US" sz="1100" dirty="0">
                <a:effectLst/>
                <a:latin typeface="Calibri" panose="020F0502020204030204" pitchFamily="34" charset="0"/>
              </a:rPr>
              <a:t>Ensuring Equality, Valuing &amp; Celebrating Diversity, and Promoting Inclusion (EDI)</a:t>
            </a:r>
          </a:p>
          <a:p>
            <a:pPr rtl="0" fontAlgn="ctr">
              <a:buFont typeface="Arial" panose="020B0604020202020204" pitchFamily="34" charset="0"/>
              <a:buChar char="•"/>
            </a:pPr>
            <a:endParaRPr lang="en-US" sz="1100" dirty="0">
              <a:effectLst/>
              <a:latin typeface="Calibri" panose="020F0502020204030204" pitchFamily="34" charset="0"/>
            </a:endParaRPr>
          </a:p>
          <a:p>
            <a:pPr rtl="0" fontAlgn="ctr">
              <a:buFont typeface="Arial" panose="020B0604020202020204" pitchFamily="34" charset="0"/>
              <a:buNone/>
            </a:pPr>
            <a:r>
              <a:rPr lang="en-US" sz="1100" dirty="0">
                <a:effectLst/>
                <a:latin typeface="Calibri" panose="020F0502020204030204" pitchFamily="34" charset="0"/>
              </a:rPr>
              <a:t>This is just our day job (Teaching &amp; Learning, Research and Engagement) made excellent through an EDI lens.   </a:t>
            </a:r>
          </a:p>
          <a:p>
            <a:pPr marL="342900" marR="0"/>
            <a:r>
              <a:rPr lang="en-US" sz="1100" dirty="0">
                <a:effectLst/>
                <a:latin typeface="Calibri" panose="020F0502020204030204" pitchFamily="34" charset="0"/>
              </a:rPr>
              <a:t> </a:t>
            </a:r>
          </a:p>
          <a:p>
            <a:pPr rtl="0" fontAlgn="ctr">
              <a:buFont typeface="Arial" panose="020B0604020202020204" pitchFamily="34" charset="0"/>
              <a:buNone/>
            </a:pPr>
            <a:r>
              <a:rPr lang="en-US" sz="1100" dirty="0">
                <a:effectLst/>
                <a:latin typeface="Calibri" panose="020F0502020204030204" pitchFamily="34" charset="0"/>
              </a:rPr>
              <a:t>Individually we are unique, but collectively we are diverse</a:t>
            </a:r>
          </a:p>
          <a:p>
            <a:pPr marL="342900" marR="0"/>
            <a:r>
              <a:rPr lang="en-US" sz="1100" dirty="0">
                <a:effectLst/>
                <a:latin typeface="Calibri" panose="020F0502020204030204" pitchFamily="34" charset="0"/>
              </a:rPr>
              <a:t> </a:t>
            </a:r>
          </a:p>
          <a:p>
            <a:pPr rtl="0" fontAlgn="ctr">
              <a:buFont typeface="Arial" panose="020B0604020202020204" pitchFamily="34" charset="0"/>
              <a:buNone/>
            </a:pPr>
            <a:r>
              <a:rPr lang="en-US" sz="1100" dirty="0">
                <a:effectLst/>
                <a:latin typeface="Calibri" panose="020F0502020204030204" pitchFamily="34" charset="0"/>
              </a:rPr>
              <a:t>Running a university is like running a mini city (waste disposal, accommodation, transport, security, sports, hospitality as well as our many admin functions, and academic). </a:t>
            </a:r>
          </a:p>
          <a:p>
            <a:pPr marL="342900" marR="0"/>
            <a:r>
              <a:rPr lang="en-US" sz="1100" dirty="0">
                <a:effectLst/>
                <a:latin typeface="Calibri" panose="020F0502020204030204" pitchFamily="34" charset="0"/>
              </a:rPr>
              <a:t> </a:t>
            </a:r>
          </a:p>
          <a:p>
            <a:pPr rtl="0" fontAlgn="ctr">
              <a:buFont typeface="Arial" panose="020B0604020202020204" pitchFamily="34" charset="0"/>
              <a:buNone/>
            </a:pPr>
            <a:r>
              <a:rPr lang="en-US" sz="1100" dirty="0">
                <a:effectLst/>
                <a:latin typeface="Calibri" panose="020F0502020204030204" pitchFamily="34" charset="0"/>
              </a:rPr>
              <a:t>By necessity, our community is made up of many people from many different backgrounds, experiences and expectations and some with complex needs. </a:t>
            </a:r>
          </a:p>
          <a:p>
            <a:pPr marL="342900" marR="0"/>
            <a:r>
              <a:rPr lang="en-US" sz="1100" dirty="0">
                <a:effectLst/>
                <a:latin typeface="Calibri" panose="020F0502020204030204" pitchFamily="34" charset="0"/>
              </a:rPr>
              <a:t> </a:t>
            </a:r>
          </a:p>
          <a:p>
            <a:pPr rtl="0" fontAlgn="ctr">
              <a:buFont typeface="Arial" panose="020B0604020202020204" pitchFamily="34" charset="0"/>
              <a:buNone/>
            </a:pPr>
            <a:r>
              <a:rPr lang="en-US" sz="1100" dirty="0">
                <a:effectLst/>
                <a:latin typeface="Calibri" panose="020F0502020204030204" pitchFamily="34" charset="0"/>
              </a:rPr>
              <a:t>Empowering each of them to be as successful as they can be, is often a complex job. </a:t>
            </a:r>
          </a:p>
          <a:p>
            <a:endParaRPr lang="en-IE" dirty="0"/>
          </a:p>
        </p:txBody>
      </p:sp>
      <p:sp>
        <p:nvSpPr>
          <p:cNvPr id="4" name="Slide Number Placeholder 3"/>
          <p:cNvSpPr>
            <a:spLocks noGrp="1"/>
          </p:cNvSpPr>
          <p:nvPr>
            <p:ph type="sldNum" sz="quarter" idx="5"/>
          </p:nvPr>
        </p:nvSpPr>
        <p:spPr/>
        <p:txBody>
          <a:bodyPr/>
          <a:lstStyle/>
          <a:p>
            <a:pPr lvl="0"/>
            <a:fld id="{01206CB7-D9CA-413A-A29D-1293C04E96C5}" type="slidenum">
              <a:rPr lang="en-IE" smtClean="0"/>
              <a:t>1</a:t>
            </a:fld>
            <a:endParaRPr lang="en-IE"/>
          </a:p>
        </p:txBody>
      </p:sp>
    </p:spTree>
    <p:extLst>
      <p:ext uri="{BB962C8B-B14F-4D97-AF65-F5344CB8AC3E}">
        <p14:creationId xmlns:p14="http://schemas.microsoft.com/office/powerpoint/2010/main" val="354211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A1B14-645C-2C95-189B-34D1D3D747F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DF53C77-2961-EE1B-4EE4-27123F2D4920}"/>
              </a:ext>
            </a:extLst>
          </p:cNvPr>
          <p:cNvSpPr txBox="1">
            <a:spLocks noGrp="1"/>
          </p:cNvSpPr>
          <p:nvPr>
            <p:ph type="body" sz="quarter" idx="1"/>
          </p:nvPr>
        </p:nvSpPr>
        <p:spPr/>
        <p:txBody>
          <a:bodyPr/>
          <a:lstStyle/>
          <a:p>
            <a:pPr lvl="0"/>
            <a:endParaRPr lang="en-IE" dirty="0"/>
          </a:p>
          <a:p>
            <a:pPr lvl="0"/>
            <a:endParaRPr lang="en-US" dirty="0">
              <a:cs typeface="Arial"/>
            </a:endParaRPr>
          </a:p>
        </p:txBody>
      </p:sp>
      <p:sp>
        <p:nvSpPr>
          <p:cNvPr id="4" name="Slide Number Placeholder 3">
            <a:extLst>
              <a:ext uri="{FF2B5EF4-FFF2-40B4-BE49-F238E27FC236}">
                <a16:creationId xmlns:a16="http://schemas.microsoft.com/office/drawing/2014/main" id="{F0274B12-9E19-B3EA-3D1C-9DB56AA023C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700235-4B09-41A3-9B28-D3005B52C781}"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lvl="0"/>
            <a:fld id="{01206CB7-D9CA-413A-A29D-1293C04E96C5}" type="slidenum">
              <a:rPr lang="en-IE" smtClean="0"/>
              <a:t>11</a:t>
            </a:fld>
            <a:endParaRPr lang="en-IE"/>
          </a:p>
        </p:txBody>
      </p:sp>
    </p:spTree>
    <p:extLst>
      <p:ext uri="{BB962C8B-B14F-4D97-AF65-F5344CB8AC3E}">
        <p14:creationId xmlns:p14="http://schemas.microsoft.com/office/powerpoint/2010/main" val="313128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E2A4B-DE04-2BB7-8D41-EF572EE88E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1AED43E-7B27-EA36-F35D-DA31DFBB70B7}"/>
              </a:ext>
            </a:extLst>
          </p:cNvPr>
          <p:cNvSpPr txBox="1">
            <a:spLocks noGrp="1"/>
          </p:cNvSpPr>
          <p:nvPr>
            <p:ph type="body" sz="quarter" idx="1"/>
          </p:nvPr>
        </p:nvSpPr>
        <p:spPr/>
        <p:txBody>
          <a:bodyPr/>
          <a:lstStyle/>
          <a:p>
            <a:pPr lvl="0"/>
            <a:r>
              <a:rPr lang="en-IE" sz="1100" dirty="0">
                <a:latin typeface="+mn-lt"/>
              </a:rPr>
              <a:t>In Ireland everything we do is underpinned by a national legislative lens of </a:t>
            </a:r>
            <a:r>
              <a:rPr lang="en-IE" sz="1100" b="1" dirty="0">
                <a:latin typeface="+mn-lt"/>
              </a:rPr>
              <a:t>The Public Sector Equality and Human Rights Duty </a:t>
            </a:r>
            <a:r>
              <a:rPr lang="en-IE" sz="1100" dirty="0">
                <a:latin typeface="+mn-lt"/>
              </a:rPr>
              <a:t>requirements with a key focus on 10 key groups of people in particular.  </a:t>
            </a:r>
          </a:p>
          <a:p>
            <a:pPr lvl="0"/>
            <a:endParaRPr lang="en-IE" sz="1100" dirty="0">
              <a:latin typeface="+mn-lt"/>
            </a:endParaRPr>
          </a:p>
          <a:p>
            <a:pPr lvl="0"/>
            <a:r>
              <a:rPr lang="en-IE" sz="1100" dirty="0">
                <a:latin typeface="+mn-lt"/>
              </a:rPr>
              <a:t>There are 3 steps to implementing this:</a:t>
            </a:r>
          </a:p>
          <a:p>
            <a:pPr lvl="0"/>
            <a:endParaRPr lang="en-US" sz="1100" dirty="0">
              <a:latin typeface="+mn-lt"/>
              <a:cs typeface="Arial"/>
            </a:endParaRPr>
          </a:p>
          <a:p>
            <a:pPr algn="l">
              <a:buFont typeface="+mj-lt"/>
              <a:buAutoNum type="arabicPeriod"/>
            </a:pPr>
            <a:r>
              <a:rPr lang="en-US" sz="1100" b="1" i="0" cap="all" dirty="0">
                <a:solidFill>
                  <a:srgbClr val="6EBFDF"/>
                </a:solidFill>
                <a:effectLst/>
                <a:latin typeface="+mn-lt"/>
              </a:rPr>
              <a:t>Assess </a:t>
            </a:r>
            <a:r>
              <a:rPr lang="en-US" sz="1100" b="0" i="0" dirty="0">
                <a:solidFill>
                  <a:srgbClr val="333333"/>
                </a:solidFill>
                <a:effectLst/>
                <a:latin typeface="+mn-lt"/>
              </a:rPr>
              <a:t>A public body is required to set out in its strategic/corporate plan </a:t>
            </a:r>
            <a:r>
              <a:rPr lang="en-US" sz="1100" b="1" i="0" dirty="0">
                <a:solidFill>
                  <a:srgbClr val="333333"/>
                </a:solidFill>
                <a:effectLst/>
                <a:latin typeface="+mn-lt"/>
              </a:rPr>
              <a:t>an assessment of the equality and human rights issues relevant to its purpose and functions,</a:t>
            </a:r>
            <a:r>
              <a:rPr lang="en-US" sz="1100" b="0" i="0" dirty="0">
                <a:solidFill>
                  <a:srgbClr val="333333"/>
                </a:solidFill>
                <a:effectLst/>
                <a:latin typeface="+mn-lt"/>
              </a:rPr>
              <a:t> in a manner that is accessible to the public.</a:t>
            </a:r>
          </a:p>
          <a:p>
            <a:pPr algn="l">
              <a:buFont typeface="+mj-lt"/>
              <a:buAutoNum type="arabicPeriod"/>
            </a:pPr>
            <a:endParaRPr lang="en-US" sz="1100" b="1" i="0" cap="all" dirty="0">
              <a:solidFill>
                <a:srgbClr val="D16074"/>
              </a:solidFill>
              <a:effectLst/>
              <a:latin typeface="+mn-lt"/>
            </a:endParaRPr>
          </a:p>
          <a:p>
            <a:pPr algn="l">
              <a:buFont typeface="+mj-lt"/>
              <a:buAutoNum type="arabicPeriod"/>
            </a:pPr>
            <a:r>
              <a:rPr lang="en-US" sz="1100" b="1" i="0" cap="all" dirty="0">
                <a:solidFill>
                  <a:srgbClr val="D16074"/>
                </a:solidFill>
                <a:effectLst/>
                <a:latin typeface="+mn-lt"/>
              </a:rPr>
              <a:t>Address </a:t>
            </a:r>
            <a:r>
              <a:rPr lang="en-US" sz="1100" b="0" i="0" dirty="0">
                <a:solidFill>
                  <a:srgbClr val="333333"/>
                </a:solidFill>
                <a:effectLst/>
                <a:latin typeface="+mn-lt"/>
              </a:rPr>
              <a:t>A public body is required to set out in its strategic/corporate plan the </a:t>
            </a:r>
            <a:r>
              <a:rPr lang="en-US" sz="1100" b="1" i="0" dirty="0">
                <a:solidFill>
                  <a:srgbClr val="333333"/>
                </a:solidFill>
                <a:effectLst/>
                <a:latin typeface="+mn-lt"/>
              </a:rPr>
              <a:t>policies, plans and actions to address issues </a:t>
            </a:r>
            <a:r>
              <a:rPr lang="en-US" sz="1100" b="0" i="0" dirty="0">
                <a:solidFill>
                  <a:srgbClr val="333333"/>
                </a:solidFill>
                <a:effectLst/>
                <a:latin typeface="+mn-lt"/>
              </a:rPr>
              <a:t>raised in the equality and human rights assessment, in a manner that is accessible to the public.</a:t>
            </a:r>
          </a:p>
          <a:p>
            <a:pPr algn="l">
              <a:buFont typeface="+mj-lt"/>
              <a:buAutoNum type="arabicPeriod"/>
            </a:pPr>
            <a:endParaRPr lang="en-US" sz="1100" b="1" i="0" cap="all" dirty="0">
              <a:solidFill>
                <a:srgbClr val="494E89"/>
              </a:solidFill>
              <a:effectLst/>
              <a:latin typeface="+mn-lt"/>
            </a:endParaRPr>
          </a:p>
          <a:p>
            <a:pPr algn="l">
              <a:buFont typeface="+mj-lt"/>
              <a:buAutoNum type="arabicPeriod"/>
            </a:pPr>
            <a:r>
              <a:rPr lang="en-US" sz="1100" b="1" i="0" cap="all" dirty="0">
                <a:solidFill>
                  <a:srgbClr val="494E89"/>
                </a:solidFill>
                <a:effectLst/>
                <a:latin typeface="+mn-lt"/>
              </a:rPr>
              <a:t>Report </a:t>
            </a:r>
            <a:r>
              <a:rPr lang="en-US" sz="1100" b="0" i="0" dirty="0">
                <a:solidFill>
                  <a:srgbClr val="333333"/>
                </a:solidFill>
                <a:effectLst/>
                <a:latin typeface="+mn-lt"/>
              </a:rPr>
              <a:t>A public body is required to </a:t>
            </a:r>
            <a:r>
              <a:rPr lang="en-US" sz="1100" b="1" i="0" dirty="0">
                <a:solidFill>
                  <a:srgbClr val="333333"/>
                </a:solidFill>
                <a:effectLst/>
                <a:latin typeface="+mn-lt"/>
              </a:rPr>
              <a:t>report annually on developments and achievements in regard to the equality and human rights issues and actions</a:t>
            </a:r>
            <a:r>
              <a:rPr lang="en-US" sz="1100" b="0" i="0" dirty="0">
                <a:solidFill>
                  <a:srgbClr val="333333"/>
                </a:solidFill>
                <a:effectLst/>
                <a:latin typeface="+mn-lt"/>
              </a:rPr>
              <a:t>, in a manner accessible to the public, in its annual report.</a:t>
            </a:r>
          </a:p>
          <a:p>
            <a:pPr lvl="0"/>
            <a:endParaRPr lang="en-US" sz="1100" dirty="0">
              <a:latin typeface="+mn-lt"/>
              <a:cs typeface="Arial"/>
            </a:endParaRPr>
          </a:p>
          <a:p>
            <a:pPr lvl="0"/>
            <a:r>
              <a:rPr lang="en-US" sz="1100" dirty="0">
                <a:latin typeface="+mn-lt"/>
                <a:cs typeface="Arial"/>
              </a:rPr>
              <a:t>In MU our annual reports go to our EDIIC.</a:t>
            </a:r>
          </a:p>
        </p:txBody>
      </p:sp>
      <p:sp>
        <p:nvSpPr>
          <p:cNvPr id="4" name="Slide Number Placeholder 3">
            <a:extLst>
              <a:ext uri="{FF2B5EF4-FFF2-40B4-BE49-F238E27FC236}">
                <a16:creationId xmlns:a16="http://schemas.microsoft.com/office/drawing/2014/main" id="{BBA13666-3E7C-D0C8-9DBA-A83A9066179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5095A1-B67D-4335-8CA2-26651B880639}"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sz="1100" dirty="0">
                <a:latin typeface="+mn-lt"/>
              </a:rPr>
              <a:t>Our MU student and staff community almost equals t</a:t>
            </a:r>
            <a:r>
              <a:rPr lang="en-GB" sz="1100" b="0" i="0" dirty="0">
                <a:solidFill>
                  <a:srgbClr val="202122"/>
                </a:solidFill>
                <a:effectLst/>
                <a:latin typeface="+mn-lt"/>
              </a:rPr>
              <a:t>he population of Maynooth town 17,259 (census 2022), so we have a big impact on the culture and feel of the area.</a:t>
            </a:r>
            <a:endParaRPr lang="en-IE" sz="1100" dirty="0">
              <a:latin typeface="+mn-lt"/>
            </a:endParaRPr>
          </a:p>
          <a:p>
            <a:endParaRPr lang="en-IE" sz="1100" dirty="0">
              <a:latin typeface="+mn-lt"/>
            </a:endParaRPr>
          </a:p>
          <a:p>
            <a:r>
              <a:rPr lang="en-IE" sz="1100" dirty="0">
                <a:latin typeface="+mn-lt"/>
              </a:rPr>
              <a:t>Both our student and staff cohorts are gender balanced (min 40% of female &amp; male)</a:t>
            </a:r>
          </a:p>
          <a:p>
            <a:r>
              <a:rPr lang="en-IE" sz="1100" dirty="0">
                <a:latin typeface="+mn-lt"/>
              </a:rPr>
              <a:t>*We also have non-binary students and staff, although %s are not shown here as they are less than 1% in each cohort.</a:t>
            </a:r>
          </a:p>
          <a:p>
            <a:endParaRPr lang="en-IE" sz="1100" dirty="0">
              <a:latin typeface="+mn-lt"/>
            </a:endParaRPr>
          </a:p>
          <a:p>
            <a:r>
              <a:rPr lang="en-IE" sz="1100" dirty="0">
                <a:latin typeface="+mn-lt"/>
              </a:rPr>
              <a:t>We are proud of our increasing diverse scholarly community in MU, e.g. students from over 100 countries and in the </a:t>
            </a:r>
            <a:r>
              <a:rPr lang="en-IE" sz="1100" i="1" dirty="0">
                <a:latin typeface="+mn-lt"/>
              </a:rPr>
              <a:t>1</a:t>
            </a:r>
            <a:r>
              <a:rPr lang="en-IE" sz="1100" i="1" baseline="30000" dirty="0">
                <a:latin typeface="+mn-lt"/>
              </a:rPr>
              <a:t>st</a:t>
            </a:r>
            <a:r>
              <a:rPr lang="en-IE" sz="1100" i="1" dirty="0">
                <a:latin typeface="+mn-lt"/>
              </a:rPr>
              <a:t> year Equal Access Survey </a:t>
            </a:r>
            <a:r>
              <a:rPr lang="en-IE" sz="1100" dirty="0">
                <a:latin typeface="+mn-lt"/>
              </a:rPr>
              <a:t>which is voluntary, our students reporting African/Any other Black background has increased from 3.6% in 2018/19 to 7.8% in 2023 as a snapshot of our increasing ethnic diversity.</a:t>
            </a:r>
          </a:p>
          <a:p>
            <a:endParaRPr lang="en-IE" sz="1100" dirty="0">
              <a:latin typeface="+mn-lt"/>
            </a:endParaRPr>
          </a:p>
          <a:p>
            <a:r>
              <a:rPr lang="en-IE" sz="1100" dirty="0">
                <a:latin typeface="+mn-lt"/>
              </a:rPr>
              <a:t>We also have c.12% of our student body from the most disadvantaged areas with about the same from the most affluent postcodes. </a:t>
            </a:r>
          </a:p>
          <a:p>
            <a:endParaRPr lang="en-IE" sz="1100" dirty="0">
              <a:latin typeface="+mn-lt"/>
            </a:endParaRPr>
          </a:p>
          <a:p>
            <a:r>
              <a:rPr lang="en-IE" sz="1100" dirty="0">
                <a:latin typeface="+mn-lt"/>
              </a:rPr>
              <a:t>Our staff are gender balanced and we have 7% reporting a disability. </a:t>
            </a:r>
          </a:p>
          <a:p>
            <a:endParaRPr lang="en-IE" sz="1100" dirty="0">
              <a:latin typeface="+mn-lt"/>
            </a:endParaRPr>
          </a:p>
          <a:p>
            <a:r>
              <a:rPr lang="en-IE" sz="1100" dirty="0">
                <a:latin typeface="+mn-lt"/>
              </a:rPr>
              <a:t>We see this diversity as our strength, as we come together to study and research </a:t>
            </a:r>
            <a:r>
              <a:rPr lang="en-IE" sz="1100" i="1" dirty="0">
                <a:latin typeface="+mn-lt"/>
              </a:rPr>
              <a:t>‘to imagine and create better futures for all’ </a:t>
            </a:r>
            <a:r>
              <a:rPr lang="en-IE" sz="1100" i="0" dirty="0">
                <a:latin typeface="+mn-lt"/>
              </a:rPr>
              <a:t>and EDI is a key enabler in the MU Strategic Plan 2023-2026.</a:t>
            </a:r>
          </a:p>
          <a:p>
            <a:endParaRPr lang="en-IE" sz="1100" dirty="0">
              <a:latin typeface="+mn-lt"/>
            </a:endParaRPr>
          </a:p>
          <a:p>
            <a:r>
              <a:rPr lang="en-IE" sz="1100" dirty="0">
                <a:latin typeface="+mn-lt"/>
              </a:rPr>
              <a:t>Student data, 2022/23</a:t>
            </a:r>
          </a:p>
          <a:p>
            <a:r>
              <a:rPr lang="en-IE" sz="1100" b="0" i="0" dirty="0">
                <a:latin typeface="+mn-lt"/>
              </a:rPr>
              <a:t>- HEA Deprivation Index Scores 2020/21</a:t>
            </a:r>
          </a:p>
          <a:p>
            <a:r>
              <a:rPr lang="en-IE" sz="1100" b="0" i="0" dirty="0">
                <a:latin typeface="+mn-lt"/>
              </a:rPr>
              <a:t>Staff data, 2022/23</a:t>
            </a:r>
          </a:p>
          <a:p>
            <a:r>
              <a:rPr lang="en-IE" sz="1100" i="0" dirty="0">
                <a:latin typeface="+mn-lt"/>
              </a:rPr>
              <a:t>**from EDI staff survey, 2024</a:t>
            </a:r>
          </a:p>
        </p:txBody>
      </p:sp>
      <p:sp>
        <p:nvSpPr>
          <p:cNvPr id="4" name="Slide Number Placeholder 3"/>
          <p:cNvSpPr>
            <a:spLocks noGrp="1"/>
          </p:cNvSpPr>
          <p:nvPr>
            <p:ph type="sldNum" sz="quarter" idx="5"/>
          </p:nvPr>
        </p:nvSpPr>
        <p:spPr/>
        <p:txBody>
          <a:bodyPr/>
          <a:lstStyle/>
          <a:p>
            <a:pPr lvl="0"/>
            <a:fld id="{01206CB7-D9CA-413A-A29D-1293C04E96C5}" type="slidenum">
              <a:rPr lang="en-IE" smtClean="0"/>
              <a:t>3</a:t>
            </a:fld>
            <a:endParaRPr lang="en-IE"/>
          </a:p>
        </p:txBody>
      </p:sp>
    </p:spTree>
    <p:extLst>
      <p:ext uri="{BB962C8B-B14F-4D97-AF65-F5344CB8AC3E}">
        <p14:creationId xmlns:p14="http://schemas.microsoft.com/office/powerpoint/2010/main" val="78580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47C64-D8CA-1C2C-AD9F-AC00DF186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21646-195A-D71B-5843-5C9C06FC367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EDE8CF4-1BE6-FCFF-DECC-EBFADCDFB2F4}"/>
              </a:ext>
            </a:extLst>
          </p:cNvPr>
          <p:cNvSpPr>
            <a:spLocks noGrp="1"/>
          </p:cNvSpPr>
          <p:nvPr>
            <p:ph type="body" idx="1"/>
          </p:nvPr>
        </p:nvSpPr>
        <p:spPr/>
        <p:txBody>
          <a:bodyPr/>
          <a:lstStyle/>
          <a:p>
            <a:endParaRPr lang="en-IE" dirty="0">
              <a:solidFill>
                <a:schemeClr val="bg1"/>
              </a:solidFill>
            </a:endParaRPr>
          </a:p>
          <a:p>
            <a:endParaRPr lang="en-IE" dirty="0"/>
          </a:p>
        </p:txBody>
      </p:sp>
      <p:sp>
        <p:nvSpPr>
          <p:cNvPr id="4" name="Slide Number Placeholder 3">
            <a:extLst>
              <a:ext uri="{FF2B5EF4-FFF2-40B4-BE49-F238E27FC236}">
                <a16:creationId xmlns:a16="http://schemas.microsoft.com/office/drawing/2014/main" id="{10B9E340-C4A8-4018-3CFC-E065669DA68D}"/>
              </a:ext>
            </a:extLst>
          </p:cNvPr>
          <p:cNvSpPr>
            <a:spLocks noGrp="1"/>
          </p:cNvSpPr>
          <p:nvPr>
            <p:ph type="sldNum" sz="quarter" idx="5"/>
          </p:nvPr>
        </p:nvSpPr>
        <p:spPr/>
        <p:txBody>
          <a:bodyPr/>
          <a:lstStyle/>
          <a:p>
            <a:fld id="{444835E9-96CF-4E9C-BE59-A7DC08D478CF}" type="slidenum">
              <a:rPr lang="en-IE" smtClean="0"/>
              <a:t>4</a:t>
            </a:fld>
            <a:endParaRPr lang="en-IE"/>
          </a:p>
        </p:txBody>
      </p:sp>
    </p:spTree>
    <p:extLst>
      <p:ext uri="{BB962C8B-B14F-4D97-AF65-F5344CB8AC3E}">
        <p14:creationId xmlns:p14="http://schemas.microsoft.com/office/powerpoint/2010/main" val="379735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8380-4E1C-4FA4-B759-AEA80C627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9459E-4AE7-0B35-EEF7-2679FA44F24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CA1F3DB-D518-5DA0-0122-466E828C7713}"/>
              </a:ext>
            </a:extLst>
          </p:cNvPr>
          <p:cNvSpPr txBox="1">
            <a:spLocks noGrp="1"/>
          </p:cNvSpPr>
          <p:nvPr>
            <p:ph type="body" sz="quarter" idx="1"/>
          </p:nvPr>
        </p:nvSpPr>
        <p:spPr/>
        <p:txBody>
          <a:bodyPr/>
          <a:lstStyle/>
          <a:p>
            <a:pPr lvl="0"/>
            <a:r>
              <a:rPr lang="en-IE" sz="1000" dirty="0"/>
              <a:t>What do we mean by EDI?  We’ve taken a unique approach in MU, we’ve brought </a:t>
            </a:r>
            <a:r>
              <a:rPr lang="en-IE" sz="1000" i="1" dirty="0"/>
              <a:t>staff EDI</a:t>
            </a:r>
            <a:r>
              <a:rPr lang="en-IE" sz="1000" dirty="0"/>
              <a:t>, and </a:t>
            </a:r>
            <a:r>
              <a:rPr lang="en-IE" sz="1000" i="1" dirty="0"/>
              <a:t>student access/widening participation </a:t>
            </a:r>
            <a:r>
              <a:rPr lang="en-IE" sz="1000" dirty="0"/>
              <a:t>together, so we just talk about people. Our EDI portfolio relates to all of our community and the areas that it covers has exponentially expanded over recent years in Ireland… </a:t>
            </a:r>
          </a:p>
          <a:p>
            <a:pPr lvl="0"/>
            <a:endParaRPr lang="en-IE" sz="1000" dirty="0"/>
          </a:p>
          <a:p>
            <a:pPr marL="360045" lvl="1" indent="-180975">
              <a:spcBef>
                <a:spcPts val="0"/>
              </a:spcBef>
              <a:defRPr/>
            </a:pPr>
            <a:r>
              <a:rPr lang="en-IE" sz="1200" b="1" i="0" u="none" strike="noStrike" kern="1200" cap="none" spc="0" normalizeH="0" baseline="0" noProof="0" dirty="0">
                <a:ln>
                  <a:noFill/>
                </a:ln>
                <a:solidFill>
                  <a:srgbClr val="000000"/>
                </a:solidFill>
                <a:effectLst/>
                <a:uLnTx/>
                <a:uFillTx/>
                <a:latin typeface="Calibri" panose="020F0502020204030204"/>
                <a:ea typeface="Calibri"/>
                <a:cs typeface="Calibri"/>
              </a:rPr>
              <a:t>MU is a national leader in widening participation and </a:t>
            </a:r>
            <a:r>
              <a:rPr lang="en-US" sz="1200" b="1" i="0" u="none" strike="noStrike" kern="1200" cap="none" spc="0" normalizeH="0" baseline="0" noProof="0" dirty="0">
                <a:ln>
                  <a:noFill/>
                </a:ln>
                <a:solidFill>
                  <a:srgbClr val="000000"/>
                </a:solidFill>
                <a:effectLst/>
                <a:uLnTx/>
                <a:uFillTx/>
                <a:latin typeface="Calibri" panose="020F0502020204030204"/>
                <a:ea typeface="Calibri"/>
                <a:cs typeface="Calibri"/>
              </a:rPr>
              <a:t>we’re </a:t>
            </a: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ranked in the top 100 institutions globally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(#84) </a:t>
            </a: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our work on SDG 10 - Reducing Inequalities (2024)</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We’re a trusted destination for many groups traditionally the furthest from higher education.  </a:t>
            </a:r>
          </a:p>
          <a:p>
            <a:endParaRPr lang="en-IE" b="0" dirty="0"/>
          </a:p>
          <a:p>
            <a:r>
              <a:rPr lang="en-IE" i="1" dirty="0"/>
              <a:t>‘Talent is equally disturbed across gender, race and class, but opportunity and access are not’.  </a:t>
            </a:r>
            <a:r>
              <a:rPr lang="en-IE" i="0" dirty="0"/>
              <a:t>So, we are effectively a first-mover on identifying new talent from groups currently under-represented in higher education.</a:t>
            </a:r>
            <a:endParaRPr lang="en-IE" b="0" i="0" dirty="0"/>
          </a:p>
          <a:p>
            <a:endParaRPr lang="en-IE" b="0" dirty="0"/>
          </a:p>
          <a:p>
            <a:r>
              <a:rPr lang="en-IE" sz="1200" dirty="0">
                <a:solidFill>
                  <a:srgbClr val="333333"/>
                </a:solidFill>
                <a:effectLst/>
                <a:latin typeface="Calibri" panose="020F0502020204030204" pitchFamily="34" charset="0"/>
                <a:ea typeface="Times New Roman" panose="02020603050405020304" pitchFamily="18" charset="0"/>
              </a:rPr>
              <a:t>In 2024 MU was ranked in the top 30% of universities globally for its research on the study of gender equality, policies on gender equality and commitment to recruiting and promoting women </a:t>
            </a:r>
            <a:r>
              <a:rPr lang="en-IE" sz="1200">
                <a:solidFill>
                  <a:srgbClr val="333333"/>
                </a:solidFill>
                <a:effectLst/>
                <a:latin typeface="Calibri" panose="020F0502020204030204" pitchFamily="34" charset="0"/>
                <a:ea typeface="Times New Roman" panose="02020603050405020304" pitchFamily="18" charset="0"/>
              </a:rPr>
              <a:t>SDG5-Gender Equality. </a:t>
            </a:r>
            <a:endParaRPr lang="en-IE" sz="1200" dirty="0">
              <a:solidFill>
                <a:srgbClr val="333333"/>
              </a:solidFill>
              <a:effectLst/>
              <a:latin typeface="Calibri" panose="020F0502020204030204" pitchFamily="34" charset="0"/>
              <a:ea typeface="Times New Roman" panose="02020603050405020304" pitchFamily="18" charset="0"/>
            </a:endParaRPr>
          </a:p>
          <a:p>
            <a:endParaRPr lang="en-IE" sz="12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We’ve also been recognized by the European Commission as a </a:t>
            </a: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Gender Equality Champion</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one of the first four universities in Europe to be awarded this status. For example, we’ve shifted the % of our professors who are female from just 28% in 2018 to 37% now.  Our approach has been to focus on ‘fixing our organization and culture’ rather than the historical ‘fix the women approach’.</a:t>
            </a:r>
          </a:p>
          <a:p>
            <a:pPr lvl="0"/>
            <a:endParaRPr lang="en-IE" sz="1000" dirty="0"/>
          </a:p>
          <a:p>
            <a:pPr lvl="0"/>
            <a:r>
              <a:rPr lang="en-IE" sz="1000" dirty="0"/>
              <a:t>We’re taking the learnings from this work, to develop further our Race Equality, Disability and Intersectionality focus.  </a:t>
            </a:r>
          </a:p>
          <a:p>
            <a:pPr lvl="0"/>
            <a:endParaRPr lang="en-IE" sz="1000" dirty="0"/>
          </a:p>
          <a:p>
            <a:pPr lvl="0"/>
            <a:r>
              <a:rPr lang="en-IE" sz="1000" dirty="0"/>
              <a:t>We have national reporting requirements and frameworks to adhere to, EDI is highly structured and monitored in Ireland. Core grant funding and research funding is linked to our progress.</a:t>
            </a:r>
          </a:p>
          <a:p>
            <a:pPr lvl="0"/>
            <a:endParaRPr lang="en-IE" sz="1000" dirty="0"/>
          </a:p>
          <a:p>
            <a:pPr marL="0" lvl="0" indent="0">
              <a:buSzPct val="100000"/>
              <a:buNone/>
            </a:pPr>
            <a:r>
              <a:rPr lang="en-IE" sz="1000" dirty="0"/>
              <a:t>I work closely with all my colleagues across the university to achieve change, and in particular with Student Services &amp; HR on ‘Belonging &amp; Wellbeing’ through the Healthy Campus Charter, Consent Framework and the Mental Health Framework.</a:t>
            </a:r>
          </a:p>
          <a:p>
            <a:pPr marL="0" lvl="0" indent="0">
              <a:buSzPct val="100000"/>
              <a:buNone/>
            </a:pPr>
            <a:endParaRPr lang="en-IE" sz="1000" dirty="0"/>
          </a:p>
          <a:p>
            <a:pPr marL="0" lvl="0" indent="0">
              <a:buSzPct val="100000"/>
              <a:buNone/>
            </a:pPr>
            <a:r>
              <a:rPr lang="en-IE" sz="1000" dirty="0"/>
              <a:t>This portfolio could sit anywhere in the University, as it spans Students, Staff, Research, International Education, Governance, Finance etc.  It is not important </a:t>
            </a:r>
            <a:r>
              <a:rPr lang="en-IE" sz="1000" i="1" dirty="0"/>
              <a:t>where </a:t>
            </a:r>
            <a:r>
              <a:rPr lang="en-IE" sz="1000" dirty="0"/>
              <a:t>it sits, but rather that someone in the University has responsibility for bringing it all together and coordinating it so that a strategic holistic approach is taken.  In MU, that responsibility rests with me as VPED, but it is everyone’s responsibility to implement in their day job. </a:t>
            </a:r>
          </a:p>
          <a:p>
            <a:pPr marL="0" lvl="0" indent="0">
              <a:buSzPct val="100000"/>
              <a:buNone/>
            </a:pPr>
            <a:endParaRPr lang="en-IE" sz="1000"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IE" sz="1000" dirty="0"/>
              <a:t>We use our community as a living lab, where data and research informs our policy and practice, which then feeds back into new data and research. We’ll be launching a new </a:t>
            </a:r>
            <a:r>
              <a:rPr lang="en-IE" sz="1000" b="1" dirty="0"/>
              <a:t>National Centre of Inclusive Higher Education </a:t>
            </a:r>
            <a:r>
              <a:rPr lang="en-IE" sz="1000" dirty="0"/>
              <a:t>later this year, providing a place to gather all this expertise together.</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IE" sz="1000"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IE" sz="1000" b="1" dirty="0"/>
              <a:t>But I’d like to turn now to how all of this can be used to support Excellence in Exile….</a:t>
            </a:r>
          </a:p>
        </p:txBody>
      </p:sp>
      <p:sp>
        <p:nvSpPr>
          <p:cNvPr id="4" name="Slide Number Placeholder 3">
            <a:extLst>
              <a:ext uri="{FF2B5EF4-FFF2-40B4-BE49-F238E27FC236}">
                <a16:creationId xmlns:a16="http://schemas.microsoft.com/office/drawing/2014/main" id="{0E03B262-5B3D-ADC0-C294-0854B3D2BC2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441407-4AF1-4CD1-84B6-80F243370877}" type="slidenum">
              <a:t>5</a:t>
            </a:fld>
            <a:endParaRPr lang="en-I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12872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C5B44-D344-BF34-9D9C-28BC78FE9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C3470-CAB8-589A-0AF5-9328D2808B3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9E3BBF4-132C-AF4F-EE52-C9B07360B0F8}"/>
              </a:ext>
            </a:extLst>
          </p:cNvPr>
          <p:cNvSpPr>
            <a:spLocks noGrp="1"/>
          </p:cNvSpPr>
          <p:nvPr>
            <p:ph type="body" idx="1"/>
          </p:nvPr>
        </p:nvSpPr>
        <p:spPr/>
        <p:txBody>
          <a:bodyPr/>
          <a:lstStyle/>
          <a:p>
            <a:r>
              <a:rPr lang="en-IE" dirty="0"/>
              <a:t>We have developed a new pillar of work called ‘Excellence in Exile’ which includes:</a:t>
            </a:r>
          </a:p>
          <a:p>
            <a:endParaRPr lang="en-I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dirty="0"/>
              <a:t>being designated as a University of Sanctuary with specific student scholarships for those applying for international protection in Ireland (who are not eligible for state supports)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dirty="0"/>
              <a:t>We are an active member of the Global </a:t>
            </a:r>
            <a:r>
              <a:rPr lang="en-IE" sz="1200" i="1" dirty="0"/>
              <a:t>Scholars at Risk Network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dirty="0"/>
              <a:t>and we host </a:t>
            </a:r>
            <a:r>
              <a:rPr lang="en-IE" sz="1200" i="1" dirty="0"/>
              <a:t>Scholars at Risk Europe, </a:t>
            </a:r>
            <a:r>
              <a:rPr lang="en-IE" sz="1200" dirty="0"/>
              <a:t>the </a:t>
            </a:r>
            <a:r>
              <a:rPr lang="en-IE" sz="1200" i="0" dirty="0"/>
              <a:t>European office </a:t>
            </a:r>
            <a:r>
              <a:rPr lang="en-IE" sz="1200" dirty="0"/>
              <a:t>of the Global Scholars at Risk Network, on campus.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dirty="0"/>
              <a:t>We have a dedicated MU SAR Fellowship, for staff/researchers fleeing their home country and currently this is held by an Afghanistan Fellow.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dirty="0"/>
              <a:t>We are proud of the work we carried out to support the c.100k people displaced from Ukraine who arrived into Ireland in 2022, MU was asked by the Government to run the </a:t>
            </a:r>
            <a:r>
              <a:rPr lang="en-IE" sz="1200" i="1" dirty="0"/>
              <a:t>National Student &amp; Researcher (NSR) Helpdesk </a:t>
            </a:r>
            <a:r>
              <a:rPr lang="en-IE" sz="1200" dirty="0"/>
              <a:t>to assist people looking to access higher education and research while they were in Ireland, and we hosted c1,200 on campus in student accommodation over the summer of 2022 and we setup and chaired a Maynooth Ukrainian Action Group coordinating c20 support agencies to assist our guests while they stayed on campus with us. </a:t>
            </a:r>
            <a:r>
              <a:rPr lang="en-IE" sz="1200" i="1" dirty="0"/>
              <a:t>Painting by 16 year old Sasha which she presented to the MU President.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sz="1200" i="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i="0" dirty="0"/>
              <a:t>This work was transformational for everyone involved.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sz="120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i="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sz="1200" i="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i="0" dirty="0"/>
              <a:t>Under the pressures of our current Higher Education Context, it might be easy to think ‘its hard enough to support our own students and staff, let alone people fleeing their home countries, why should we think about extending ourselves to do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sz="120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b="1" i="0" dirty="0"/>
              <a:t>But take a moment now</a:t>
            </a:r>
            <a:r>
              <a:rPr lang="en-IE" sz="1200" i="0" dirty="0"/>
              <a:t>, to imagine yourself at home eating dinner and a neighbour runs in and says you have 10mins and you have to leave and not come back!  What would you take with you?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i="0" dirty="0"/>
              <a:t>If someone shut down your university today, where would you go, who would take you in, how would your research and students continue to be supported if you had no place to go back to from here, to teach or work?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sz="120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b="1" i="0" dirty="0"/>
              <a:t>We have a duty of care to our colleagues in higher education across the globe.  When someone attacks their academic freedom, they attack the academic freedom of all of us.</a:t>
            </a:r>
          </a:p>
        </p:txBody>
      </p:sp>
      <p:sp>
        <p:nvSpPr>
          <p:cNvPr id="4" name="Slide Number Placeholder 3">
            <a:extLst>
              <a:ext uri="{FF2B5EF4-FFF2-40B4-BE49-F238E27FC236}">
                <a16:creationId xmlns:a16="http://schemas.microsoft.com/office/drawing/2014/main" id="{17538C60-0698-7084-DCD7-406F1530A283}"/>
              </a:ext>
            </a:extLst>
          </p:cNvPr>
          <p:cNvSpPr>
            <a:spLocks noGrp="1"/>
          </p:cNvSpPr>
          <p:nvPr>
            <p:ph type="sldNum" sz="quarter" idx="5"/>
          </p:nvPr>
        </p:nvSpPr>
        <p:spPr/>
        <p:txBody>
          <a:bodyPr/>
          <a:lstStyle/>
          <a:p>
            <a:fld id="{444835E9-96CF-4E9C-BE59-A7DC08D478CF}" type="slidenum">
              <a:rPr lang="en-IE" smtClean="0"/>
              <a:t>6</a:t>
            </a:fld>
            <a:endParaRPr lang="en-IE"/>
          </a:p>
        </p:txBody>
      </p:sp>
    </p:spTree>
    <p:extLst>
      <p:ext uri="{BB962C8B-B14F-4D97-AF65-F5344CB8AC3E}">
        <p14:creationId xmlns:p14="http://schemas.microsoft.com/office/powerpoint/2010/main" val="371463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Ireland, we’ve come together to support each other with taking in people who have no where else to go.</a:t>
            </a:r>
          </a:p>
          <a:p>
            <a:endParaRPr lang="en-US" dirty="0"/>
          </a:p>
          <a:p>
            <a:r>
              <a:rPr lang="en-US" dirty="0"/>
              <a:t>I wanted to explain a bit more about what the </a:t>
            </a:r>
            <a:r>
              <a:rPr lang="en-US" i="1" dirty="0"/>
              <a:t>University of Sanctuary Ireland </a:t>
            </a:r>
            <a:r>
              <a:rPr lang="en-US" dirty="0"/>
              <a:t>initiative is and how it, and </a:t>
            </a:r>
            <a:r>
              <a:rPr lang="en-US" i="1" dirty="0"/>
              <a:t>Schools of Sanctuary,</a:t>
            </a:r>
            <a:r>
              <a:rPr lang="en-US" dirty="0"/>
              <a:t> fit within the wider </a:t>
            </a:r>
            <a:r>
              <a:rPr lang="en-US" i="1" dirty="0"/>
              <a:t>Places of Sanctuary Ireland </a:t>
            </a:r>
            <a:r>
              <a:rPr lang="en-US" i="0" dirty="0"/>
              <a:t>which </a:t>
            </a:r>
            <a:r>
              <a:rPr lang="en-US" dirty="0"/>
              <a:t>is closely to the charter adopted by the </a:t>
            </a:r>
            <a:r>
              <a:rPr lang="en-US" i="1" dirty="0"/>
              <a:t>UK City of Sanctuary </a:t>
            </a:r>
            <a:r>
              <a:rPr lang="en-US" dirty="0" err="1"/>
              <a:t>organisation</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highlight>
                  <a:srgbClr val="F5F5F5"/>
                </a:highlight>
                <a:latin typeface="Arial" panose="020B0604020202020204" pitchFamily="34" charset="0"/>
              </a:rPr>
              <a:t>Across the Island of Ireland, many universities and colleges, public and private, have pledged to support those newcomers seeking sanctuary in Ireland. And ensure </a:t>
            </a:r>
            <a:r>
              <a:rPr lang="en-US" b="0" i="0" dirty="0">
                <a:solidFill>
                  <a:srgbClr val="222222"/>
                </a:solidFill>
                <a:effectLst/>
                <a:highlight>
                  <a:srgbClr val="FFFFFF"/>
                </a:highlight>
                <a:latin typeface="Open Sans" panose="020B0606030504020204" pitchFamily="34" charset="0"/>
              </a:rPr>
              <a:t>that wherever people seeking sanctuary go they will feel safe, find people who welcome them and understand why they are here, and have opportunities to be included in all activities.</a:t>
            </a:r>
            <a:endParaRPr lang="en-US" b="0" i="0" dirty="0">
              <a:solidFill>
                <a:srgbClr val="333333"/>
              </a:solidFill>
              <a:effectLst/>
              <a:highlight>
                <a:srgbClr val="F5F5F5"/>
              </a:highlight>
              <a:latin typeface="Arial" panose="020B0604020202020204" pitchFamily="34" charset="0"/>
            </a:endParaRPr>
          </a:p>
          <a:p>
            <a:endParaRPr lang="en-US" b="0" i="0" dirty="0">
              <a:solidFill>
                <a:srgbClr val="333333"/>
              </a:solidFill>
              <a:effectLst/>
              <a:highlight>
                <a:srgbClr val="F5F5F5"/>
              </a:highlight>
              <a:latin typeface="Arial" panose="020B0604020202020204" pitchFamily="34" charset="0"/>
            </a:endParaRPr>
          </a:p>
          <a:p>
            <a:r>
              <a:rPr lang="en-US" b="0" i="0" dirty="0">
                <a:solidFill>
                  <a:srgbClr val="333333"/>
                </a:solidFill>
                <a:effectLst/>
                <a:highlight>
                  <a:srgbClr val="F5F5F5"/>
                </a:highlight>
                <a:latin typeface="Arial" panose="020B0604020202020204" pitchFamily="34" charset="0"/>
              </a:rPr>
              <a:t>To become a University of Sanctuary, you have to:</a:t>
            </a:r>
          </a:p>
          <a:p>
            <a:pPr marL="171450" indent="-171450">
              <a:buFontTx/>
              <a:buChar char="-"/>
            </a:pPr>
            <a:r>
              <a:rPr lang="en-US" b="1" i="0" u="sng" dirty="0">
                <a:solidFill>
                  <a:srgbClr val="333333"/>
                </a:solidFill>
                <a:effectLst/>
                <a:highlight>
                  <a:srgbClr val="F5F5F5"/>
                </a:highlight>
                <a:latin typeface="Arial" panose="020B0604020202020204" pitchFamily="34" charset="0"/>
              </a:rPr>
              <a:t>Learn</a:t>
            </a:r>
            <a:r>
              <a:rPr lang="en-US" b="1" i="0" dirty="0">
                <a:solidFill>
                  <a:srgbClr val="333333"/>
                </a:solidFill>
                <a:effectLst/>
                <a:highlight>
                  <a:srgbClr val="F5F5F5"/>
                </a:highlight>
                <a:latin typeface="Arial" panose="020B0604020202020204" pitchFamily="34" charset="0"/>
              </a:rPr>
              <a:t> </a:t>
            </a:r>
            <a:r>
              <a:rPr lang="en-US" b="0" i="0" dirty="0">
                <a:solidFill>
                  <a:srgbClr val="333333"/>
                </a:solidFill>
                <a:effectLst/>
                <a:highlight>
                  <a:srgbClr val="F5F5F5"/>
                </a:highlight>
                <a:latin typeface="Arial" panose="020B0604020202020204" pitchFamily="34" charset="0"/>
              </a:rPr>
              <a:t>- </a:t>
            </a:r>
            <a:r>
              <a:rPr lang="en-US" dirty="0"/>
              <a:t>about what it means to seek sanctuary. </a:t>
            </a:r>
            <a:r>
              <a:rPr lang="en-US" b="1" dirty="0"/>
              <a:t>Training staff</a:t>
            </a:r>
            <a:r>
              <a:rPr lang="en-US" dirty="0"/>
              <a:t>, </a:t>
            </a:r>
            <a:r>
              <a:rPr lang="en-US" b="1" dirty="0"/>
              <a:t>teaching students</a:t>
            </a:r>
            <a:r>
              <a:rPr lang="en-US" dirty="0"/>
              <a:t>, </a:t>
            </a:r>
            <a:r>
              <a:rPr lang="en-US" b="1" dirty="0"/>
              <a:t>or holding events to raise awareness</a:t>
            </a:r>
            <a:r>
              <a:rPr lang="en-US" dirty="0"/>
              <a:t>. </a:t>
            </a:r>
            <a:r>
              <a:rPr lang="en-US" dirty="0" err="1"/>
              <a:t>e.g</a:t>
            </a:r>
            <a:r>
              <a:rPr lang="en-US" dirty="0"/>
              <a:t> Inviting refugees and people seeking asylum to come and talk about their experiences and raise awareness ● </a:t>
            </a:r>
            <a:r>
              <a:rPr lang="en-US" b="0" dirty="0"/>
              <a:t>Identifying the issues that refugees, people seeking asylum, and other migrants face in settling into a new country.</a:t>
            </a:r>
          </a:p>
          <a:p>
            <a:pPr marL="0" indent="0">
              <a:buFontTx/>
              <a:buNone/>
            </a:pPr>
            <a:r>
              <a:rPr lang="en-US" b="0" i="0" dirty="0">
                <a:solidFill>
                  <a:srgbClr val="333333"/>
                </a:solidFill>
                <a:effectLst/>
                <a:highlight>
                  <a:srgbClr val="F5F5F5"/>
                </a:highlight>
                <a:latin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u="sng" dirty="0">
                <a:solidFill>
                  <a:srgbClr val="333333"/>
                </a:solidFill>
                <a:effectLst/>
                <a:highlight>
                  <a:srgbClr val="F5F5F5"/>
                </a:highlight>
                <a:latin typeface="Arial" panose="020B0604020202020204" pitchFamily="34" charset="0"/>
              </a:rPr>
              <a:t>Embed </a:t>
            </a:r>
            <a:r>
              <a:rPr lang="en-US" b="0" i="0" dirty="0">
                <a:solidFill>
                  <a:srgbClr val="333333"/>
                </a:solidFill>
                <a:effectLst/>
                <a:highlight>
                  <a:srgbClr val="F5F5F5"/>
                </a:highlight>
                <a:latin typeface="Arial" panose="020B0604020202020204" pitchFamily="34" charset="0"/>
              </a:rPr>
              <a:t>- </a:t>
            </a:r>
            <a:r>
              <a:rPr lang="en-US" dirty="0"/>
              <a:t>a culture of welcome, safety and inclusion within the institution and the wider community with sustainable actions including </a:t>
            </a:r>
            <a:r>
              <a:rPr lang="en-US" b="1" dirty="0"/>
              <a:t>offers of scholarships, fee waivers, bursaries to study)</a:t>
            </a:r>
            <a:r>
              <a:rPr lang="en-US" dirty="0"/>
              <a:t>. </a:t>
            </a:r>
            <a:r>
              <a:rPr lang="en-US" b="1" dirty="0"/>
              <a:t>Open up facilities on campus</a:t>
            </a:r>
            <a:r>
              <a:rPr lang="en-US" dirty="0"/>
              <a:t>, such as sports </a:t>
            </a:r>
            <a:r>
              <a:rPr lang="en-US" dirty="0" err="1"/>
              <a:t>centres</a:t>
            </a:r>
            <a:r>
              <a:rPr lang="en-US" dirty="0"/>
              <a:t>, computer labs and libraries. Find ways to help </a:t>
            </a:r>
            <a:r>
              <a:rPr lang="en-US" b="1" dirty="0"/>
              <a:t>refugees to re-establish themselves and integrate</a:t>
            </a:r>
            <a:r>
              <a:rPr lang="en-US" dirty="0"/>
              <a:t>, </a:t>
            </a:r>
            <a:r>
              <a:rPr lang="en-US" b="1" dirty="0"/>
              <a:t>through language support, work placement, volunteering opportunities </a:t>
            </a:r>
            <a:r>
              <a:rPr lang="en-US" dirty="0"/>
              <a:t>, accrediting prior learning, re-skilling and up-skilling career workshops.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actions need to be coordinated through the </a:t>
            </a:r>
            <a:r>
              <a:rPr lang="en-US" b="1" dirty="0"/>
              <a:t>creation of a sanctuary steering group </a:t>
            </a:r>
            <a:r>
              <a:rPr lang="en-US" dirty="0"/>
              <a:t>that is representative of stakeholders across the board. Stakeholders include: senior management, representation from all faculties, academic and support staff, the Students’ Union and student volunteers, international protection applicants and refugees, and NGO representatives. </a:t>
            </a:r>
          </a:p>
          <a:p>
            <a:pPr marL="171450" indent="-171450">
              <a:buFontTx/>
              <a:buChar char="-"/>
            </a:pPr>
            <a:endParaRPr lang="en-US" b="0" i="0" dirty="0">
              <a:solidFill>
                <a:srgbClr val="333333"/>
              </a:solidFill>
              <a:effectLst/>
              <a:highlight>
                <a:srgbClr val="F5F5F5"/>
              </a:highlight>
              <a:latin typeface="Arial" panose="020B0604020202020204" pitchFamily="34" charset="0"/>
            </a:endParaRPr>
          </a:p>
          <a:p>
            <a:pPr marL="171450" indent="-171450">
              <a:buFontTx/>
              <a:buChar char="-"/>
            </a:pPr>
            <a:r>
              <a:rPr lang="en-US" b="1" i="0" u="sng" dirty="0">
                <a:solidFill>
                  <a:srgbClr val="333333"/>
                </a:solidFill>
                <a:effectLst/>
                <a:highlight>
                  <a:srgbClr val="F5F5F5"/>
                </a:highlight>
                <a:latin typeface="Arial" panose="020B0604020202020204" pitchFamily="34" charset="0"/>
              </a:rPr>
              <a:t>Share </a:t>
            </a:r>
            <a:r>
              <a:rPr lang="en-US" b="0" i="0" dirty="0">
                <a:solidFill>
                  <a:srgbClr val="333333"/>
                </a:solidFill>
                <a:effectLst/>
                <a:highlight>
                  <a:srgbClr val="F5F5F5"/>
                </a:highlight>
                <a:latin typeface="Arial" panose="020B0604020202020204" pitchFamily="34" charset="0"/>
              </a:rPr>
              <a:t>- </a:t>
            </a:r>
            <a:r>
              <a:rPr lang="en-US" dirty="0"/>
              <a:t>Sharing your vision, achievements, what you have learned and your good practice with other education institutions, the local community and through media, website, and events. </a:t>
            </a:r>
            <a:endParaRPr lang="en-US" b="0" i="0" dirty="0">
              <a:solidFill>
                <a:srgbClr val="333333"/>
              </a:solidFill>
              <a:effectLst/>
              <a:highlight>
                <a:srgbClr val="F5F5F5"/>
              </a:highlight>
              <a:latin typeface="Arial" panose="020B0604020202020204" pitchFamily="34" charset="0"/>
            </a:endParaRPr>
          </a:p>
          <a:p>
            <a:endParaRPr lang="en-US" b="0" i="0" dirty="0">
              <a:solidFill>
                <a:srgbClr val="333333"/>
              </a:solidFill>
              <a:effectLst/>
              <a:highlight>
                <a:srgbClr val="F5F5F5"/>
              </a:highlight>
              <a:latin typeface="Arial" panose="020B0604020202020204" pitchFamily="34" charset="0"/>
            </a:endParaRPr>
          </a:p>
          <a:p>
            <a:r>
              <a:rPr lang="en-US" b="1" i="0" dirty="0">
                <a:solidFill>
                  <a:srgbClr val="333333"/>
                </a:solidFill>
                <a:effectLst/>
                <a:highlight>
                  <a:srgbClr val="F5F5F5"/>
                </a:highlight>
                <a:latin typeface="Arial" panose="020B0604020202020204" pitchFamily="34" charset="0"/>
              </a:rPr>
              <a:t>And apply for certification, get assessed and approved. Helps to ensure minimum standards across different HEIs, and a place to go to get support from your peer HEIs</a:t>
            </a:r>
            <a:r>
              <a:rPr lang="en-US" b="0" i="0" dirty="0">
                <a:solidFill>
                  <a:srgbClr val="333333"/>
                </a:solidFill>
                <a:effectLst/>
                <a:highlight>
                  <a:srgbClr val="F5F5F5"/>
                </a:highlight>
                <a:latin typeface="Arial" panose="020B0604020202020204" pitchFamily="34" charset="0"/>
              </a:rPr>
              <a:t>.</a:t>
            </a:r>
          </a:p>
          <a:p>
            <a:endParaRPr lang="en-US" b="0" i="0" dirty="0">
              <a:solidFill>
                <a:srgbClr val="333333"/>
              </a:solidFill>
              <a:effectLst/>
              <a:highlight>
                <a:srgbClr val="F5F5F5"/>
              </a:highlight>
              <a:latin typeface="Arial" panose="020B0604020202020204" pitchFamily="34" charset="0"/>
            </a:endParaRPr>
          </a:p>
          <a:p>
            <a:r>
              <a:rPr lang="en-US" b="0" i="0" dirty="0">
                <a:solidFill>
                  <a:srgbClr val="333333"/>
                </a:solidFill>
                <a:effectLst/>
                <a:highlight>
                  <a:srgbClr val="F5F5F5"/>
                </a:highlight>
                <a:latin typeface="Arial" panose="020B0604020202020204" pitchFamily="34" charset="0"/>
              </a:rPr>
              <a:t>That’s for students, now what about for staff……..</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333333"/>
                </a:solidFill>
                <a:effectLst/>
                <a:highlight>
                  <a:srgbClr val="F5F5F5"/>
                </a:highlight>
                <a:latin typeface="Arial" panose="020B0604020202020204" pitchFamily="34" charset="0"/>
              </a:rPr>
              <a:t>Currently </a:t>
            </a:r>
            <a:r>
              <a:rPr lang="en-US" b="0" i="1" u="none" strike="noStrike" dirty="0">
                <a:solidFill>
                  <a:srgbClr val="059FC6"/>
                </a:solidFill>
                <a:effectLst/>
                <a:highlight>
                  <a:srgbClr val="F5F5F5"/>
                </a:highlight>
                <a:latin typeface="Arial" panose="020B0604020202020204" pitchFamily="34" charset="0"/>
                <a:hlinkClick r:id="rId3"/>
              </a:rPr>
              <a:t>Dublin City </a:t>
            </a:r>
            <a:r>
              <a:rPr lang="en-US" b="0" i="1" u="none" strike="noStrike" dirty="0" err="1">
                <a:solidFill>
                  <a:srgbClr val="059FC6"/>
                </a:solidFill>
                <a:effectLst/>
                <a:highlight>
                  <a:srgbClr val="F5F5F5"/>
                </a:highlight>
                <a:latin typeface="Arial" panose="020B0604020202020204" pitchFamily="34" charset="0"/>
                <a:hlinkClick r:id="rId3"/>
              </a:rPr>
              <a:t>University</a:t>
            </a:r>
            <a:r>
              <a:rPr lang="en-US" b="0" i="1" u="none" strike="noStrike" dirty="0" err="1">
                <a:solidFill>
                  <a:srgbClr val="059FC6"/>
                </a:solidFill>
                <a:effectLst/>
                <a:highlight>
                  <a:srgbClr val="F5F5F5"/>
                </a:highlight>
                <a:latin typeface="Arial" panose="020B0604020202020204" pitchFamily="34" charset="0"/>
                <a:hlinkClick r:id="rId4"/>
              </a:rPr>
              <a:t>University</a:t>
            </a:r>
            <a:r>
              <a:rPr lang="en-US" b="0" i="1" u="none" strike="noStrike" dirty="0">
                <a:solidFill>
                  <a:srgbClr val="059FC6"/>
                </a:solidFill>
                <a:effectLst/>
                <a:highlight>
                  <a:srgbClr val="F5F5F5"/>
                </a:highlight>
                <a:latin typeface="Arial" panose="020B0604020202020204" pitchFamily="34" charset="0"/>
                <a:hlinkClick r:id="rId4"/>
              </a:rPr>
              <a:t> of Limerick</a:t>
            </a:r>
            <a:r>
              <a:rPr lang="en-US" b="0" i="1" u="none" strike="noStrike" dirty="0">
                <a:solidFill>
                  <a:srgbClr val="333333"/>
                </a:solidFill>
                <a:effectLst/>
                <a:highlight>
                  <a:srgbClr val="F5F5F5"/>
                </a:highlight>
                <a:latin typeface="Arial" panose="020B0604020202020204" pitchFamily="34" charset="0"/>
                <a:hlinkClick r:id="rId5"/>
              </a:rPr>
              <a:t>, University College Cork</a:t>
            </a:r>
            <a:r>
              <a:rPr lang="en-US" b="0" i="1" dirty="0">
                <a:solidFill>
                  <a:srgbClr val="333333"/>
                </a:solidFill>
                <a:effectLst/>
                <a:highlight>
                  <a:srgbClr val="F5F5F5"/>
                </a:highlight>
                <a:latin typeface="Arial" panose="020B0604020202020204" pitchFamily="34" charset="0"/>
              </a:rPr>
              <a:t>, </a:t>
            </a:r>
            <a:r>
              <a:rPr lang="en-US" b="0" i="1" u="none" strike="noStrike" dirty="0">
                <a:solidFill>
                  <a:srgbClr val="059FC6"/>
                </a:solidFill>
                <a:effectLst/>
                <a:highlight>
                  <a:srgbClr val="F5F5F5"/>
                </a:highlight>
                <a:latin typeface="Arial" panose="020B0604020202020204" pitchFamily="34" charset="0"/>
                <a:hlinkClick r:id="rId6"/>
              </a:rPr>
              <a:t>University College Dublin</a:t>
            </a:r>
            <a:r>
              <a:rPr lang="en-US" b="0" i="1" dirty="0">
                <a:solidFill>
                  <a:srgbClr val="333333"/>
                </a:solidFill>
                <a:effectLst/>
                <a:highlight>
                  <a:srgbClr val="F5F5F5"/>
                </a:highlight>
                <a:latin typeface="Arial" panose="020B0604020202020204" pitchFamily="34" charset="0"/>
              </a:rPr>
              <a:t>, </a:t>
            </a:r>
            <a:r>
              <a:rPr lang="en-US" b="0" i="1" u="none" strike="noStrike" dirty="0">
                <a:solidFill>
                  <a:srgbClr val="059FC6"/>
                </a:solidFill>
                <a:effectLst/>
                <a:highlight>
                  <a:srgbClr val="F5F5F5"/>
                </a:highlight>
                <a:latin typeface="Arial" panose="020B0604020202020204" pitchFamily="34" charset="0"/>
                <a:hlinkClick r:id="rId7"/>
              </a:rPr>
              <a:t>NUI Galway</a:t>
            </a:r>
            <a:r>
              <a:rPr lang="en-US" b="0" i="1" dirty="0">
                <a:solidFill>
                  <a:srgbClr val="333333"/>
                </a:solidFill>
                <a:effectLst/>
                <a:highlight>
                  <a:srgbClr val="F5F5F5"/>
                </a:highlight>
                <a:latin typeface="Arial" panose="020B0604020202020204" pitchFamily="34" charset="0"/>
              </a:rPr>
              <a:t>, Maynooth University and </a:t>
            </a:r>
            <a:r>
              <a:rPr lang="en-US" b="0" i="1" u="none" strike="noStrike" dirty="0">
                <a:solidFill>
                  <a:srgbClr val="059FC6"/>
                </a:solidFill>
                <a:effectLst/>
                <a:highlight>
                  <a:srgbClr val="F5F5F5"/>
                </a:highlight>
                <a:latin typeface="Arial" panose="020B0604020202020204" pitchFamily="34" charset="0"/>
                <a:hlinkClick r:id="rId8"/>
              </a:rPr>
              <a:t>Trinity College Dublin</a:t>
            </a:r>
            <a:r>
              <a:rPr lang="en-US" b="0" i="1" dirty="0">
                <a:solidFill>
                  <a:srgbClr val="333333"/>
                </a:solidFill>
                <a:effectLst/>
                <a:highlight>
                  <a:srgbClr val="F5F5F5"/>
                </a:highlight>
                <a:latin typeface="Arial" panose="020B0604020202020204" pitchFamily="34" charset="0"/>
              </a:rPr>
              <a:t> have received the University of Sanctuary Award,  and </a:t>
            </a:r>
            <a:r>
              <a:rPr lang="en-US" b="0" i="1" u="none" strike="noStrike" dirty="0">
                <a:solidFill>
                  <a:srgbClr val="059FC6"/>
                </a:solidFill>
                <a:effectLst/>
                <a:highlight>
                  <a:srgbClr val="F5F5F5"/>
                </a:highlight>
                <a:latin typeface="Arial" panose="020B0604020202020204" pitchFamily="34" charset="0"/>
                <a:hlinkClick r:id="rId9"/>
              </a:rPr>
              <a:t>Athlone IT</a:t>
            </a:r>
            <a:r>
              <a:rPr lang="en-US" b="0" i="1" dirty="0">
                <a:solidFill>
                  <a:srgbClr val="333333"/>
                </a:solidFill>
                <a:effectLst/>
                <a:highlight>
                  <a:srgbClr val="F5F5F5"/>
                </a:highlight>
                <a:latin typeface="Arial" panose="020B0604020202020204" pitchFamily="34" charset="0"/>
              </a:rPr>
              <a:t> is the first College of Sanctuary in Ireland. Many other colleges across the island are working on obtaining the designation of the title, too.</a:t>
            </a:r>
          </a:p>
        </p:txBody>
      </p:sp>
      <p:sp>
        <p:nvSpPr>
          <p:cNvPr id="4" name="Slide Number Placeholder 3"/>
          <p:cNvSpPr>
            <a:spLocks noGrp="1"/>
          </p:cNvSpPr>
          <p:nvPr>
            <p:ph type="sldNum" sz="quarter" idx="5"/>
          </p:nvPr>
        </p:nvSpPr>
        <p:spPr/>
        <p:txBody>
          <a:bodyPr/>
          <a:lstStyle/>
          <a:p>
            <a:fld id="{4482ED42-5C27-5D41-844F-CC41E97BAC37}" type="slidenum">
              <a:rPr lang="en-GB" smtClean="0"/>
              <a:t>7</a:t>
            </a:fld>
            <a:endParaRPr lang="en-GB"/>
          </a:p>
        </p:txBody>
      </p:sp>
    </p:spTree>
    <p:extLst>
      <p:ext uri="{BB962C8B-B14F-4D97-AF65-F5344CB8AC3E}">
        <p14:creationId xmlns:p14="http://schemas.microsoft.com/office/powerpoint/2010/main" val="6221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800" b="1" i="0" dirty="0">
                <a:solidFill>
                  <a:srgbClr val="404041"/>
                </a:solidFill>
                <a:effectLst/>
                <a:highlight>
                  <a:srgbClr val="FFFFFF"/>
                </a:highlight>
                <a:latin typeface="Libre Baskerville" panose="020F0502020204030204" pitchFamily="2" charset="0"/>
              </a:rPr>
              <a:t>Scholars at Risk Global </a:t>
            </a:r>
            <a:r>
              <a:rPr lang="en-US" sz="2800" b="0" i="0" dirty="0">
                <a:solidFill>
                  <a:srgbClr val="404041"/>
                </a:solidFill>
                <a:effectLst/>
                <a:highlight>
                  <a:srgbClr val="FFFFFF"/>
                </a:highlight>
                <a:latin typeface="Libre Baskerville" panose="020F0502020204030204" pitchFamily="2" charset="0"/>
              </a:rPr>
              <a:t>protects scholars suffering grave threats to their lives, liberty and well-being by arranging temporary research and teaching positions at institutions across the world as well as by providing advisory and referral services. Based in New York. There are national sections of Scholars at Risk across the world, and there is a European Office of the Scholars at Risk, SAR Europe, which is hosted by Maynooth University in Ireland.</a:t>
            </a:r>
          </a:p>
          <a:p>
            <a:endParaRPr lang="en-US" sz="2800" b="0" i="0" dirty="0">
              <a:solidFill>
                <a:srgbClr val="404041"/>
              </a:solidFill>
              <a:effectLst/>
              <a:highlight>
                <a:srgbClr val="FFFFFF"/>
              </a:highlight>
              <a:latin typeface="Libre Baskerville" panose="020F0502020204030204" pitchFamily="2" charset="0"/>
            </a:endParaRPr>
          </a:p>
          <a:p>
            <a:r>
              <a:rPr lang="en-US" sz="2800" b="0" i="0" dirty="0">
                <a:solidFill>
                  <a:srgbClr val="404041"/>
                </a:solidFill>
                <a:effectLst/>
                <a:highlight>
                  <a:srgbClr val="FFFFFF"/>
                </a:highlight>
                <a:latin typeface="Libre Baskerville" panose="020F0502020204030204" pitchFamily="2" charset="0"/>
              </a:rPr>
              <a:t>SAR Europe has three main areas of supporting ‘Researchers at Risk’, ‘Promoting Academic Freedom’, and supporting the ‘SAR European Networks’ and </a:t>
            </a:r>
            <a:r>
              <a:rPr lang="en-US" sz="2800" b="0" i="0" dirty="0" err="1">
                <a:solidFill>
                  <a:srgbClr val="404041"/>
                </a:solidFill>
                <a:effectLst/>
                <a:highlight>
                  <a:srgbClr val="FFFFFF"/>
                </a:highlight>
                <a:latin typeface="Libre Baskerville" panose="020F0502020204030204" pitchFamily="2" charset="0"/>
              </a:rPr>
              <a:t>organisations</a:t>
            </a:r>
            <a:r>
              <a:rPr lang="en-US" sz="2800" b="0" i="0" dirty="0">
                <a:solidFill>
                  <a:srgbClr val="404041"/>
                </a:solidFill>
                <a:effectLst/>
                <a:highlight>
                  <a:srgbClr val="FFFFFF"/>
                </a:highlight>
                <a:latin typeface="Libre Baskerville" panose="020F0502020204030204" pitchFamily="2" charset="0"/>
              </a:rPr>
              <a:t> of which there are 350 institutions in 26 European Countries.</a:t>
            </a:r>
          </a:p>
          <a:p>
            <a:endParaRPr lang="en-US" sz="2800" b="0" i="0" dirty="0">
              <a:solidFill>
                <a:srgbClr val="404041"/>
              </a:solidFill>
              <a:effectLst/>
              <a:highlight>
                <a:srgbClr val="FFFFFF"/>
              </a:highlight>
              <a:latin typeface="Libre Baskerville" panose="020F0502020204030204" pitchFamily="2" charset="0"/>
              <a:ea typeface="Aptos" panose="020B0004020202020204" pitchFamily="34" charset="0"/>
              <a:cs typeface="Aptos" panose="020B0004020202020204" pitchFamily="34" charset="0"/>
            </a:endParaRPr>
          </a:p>
          <a:p>
            <a:r>
              <a:rPr lang="en-IE" sz="1800" dirty="0">
                <a:effectLst/>
                <a:latin typeface="Aptos" panose="020B0004020202020204" pitchFamily="34" charset="0"/>
                <a:ea typeface="Aptos" panose="020B0004020202020204" pitchFamily="34" charset="0"/>
                <a:cs typeface="Aptos" panose="020B0004020202020204" pitchFamily="34" charset="0"/>
              </a:rPr>
              <a:t>How can SAR Europe support you?</a:t>
            </a:r>
          </a:p>
          <a:p>
            <a:pPr marL="285750" indent="-285750">
              <a:buFontTx/>
              <a:buChar char="-"/>
            </a:pPr>
            <a:r>
              <a:rPr lang="en-IE" sz="1800" b="1" dirty="0" err="1">
                <a:effectLst/>
                <a:latin typeface="Aptos" panose="020B0004020202020204" pitchFamily="34" charset="0"/>
                <a:ea typeface="Aptos" panose="020B0004020202020204" pitchFamily="34" charset="0"/>
                <a:cs typeface="Aptos" panose="020B0004020202020204" pitchFamily="34" charset="0"/>
              </a:rPr>
              <a:t>Inspireurope</a:t>
            </a:r>
            <a:r>
              <a:rPr lang="en-IE" sz="1800" b="1" dirty="0">
                <a:effectLst/>
                <a:latin typeface="Aptos" panose="020B0004020202020204" pitchFamily="34" charset="0"/>
                <a:ea typeface="Aptos" panose="020B0004020202020204" pitchFamily="34" charset="0"/>
                <a:cs typeface="Aptos" panose="020B0004020202020204" pitchFamily="34" charset="0"/>
              </a:rPr>
              <a:t> </a:t>
            </a:r>
            <a:r>
              <a:rPr lang="en-US" sz="2800" b="0" i="0" dirty="0">
                <a:solidFill>
                  <a:srgbClr val="333333"/>
                </a:solidFill>
                <a:effectLst/>
                <a:highlight>
                  <a:srgbClr val="F7F7F7"/>
                </a:highlight>
                <a:latin typeface="IBM Plex Sans Condensed" panose="020F0502020204030204" pitchFamily="34" charset="0"/>
              </a:rPr>
              <a:t>is an ambitious Europe-wide initiative to support researchers at risk. Partners include the Alexander von Humboldt Foundation, Collège de France, the European University Association, as well as </a:t>
            </a:r>
            <a:r>
              <a:rPr lang="en-US" sz="2800" b="0" i="0" dirty="0" err="1">
                <a:solidFill>
                  <a:srgbClr val="333333"/>
                </a:solidFill>
                <a:effectLst/>
                <a:highlight>
                  <a:srgbClr val="F7F7F7"/>
                </a:highlight>
                <a:latin typeface="IBM Plex Sans Condensed" panose="020F0502020204030204" pitchFamily="34" charset="0"/>
              </a:rPr>
              <a:t>universitites</a:t>
            </a:r>
            <a:r>
              <a:rPr lang="en-US" sz="2800" b="0" i="0" dirty="0">
                <a:solidFill>
                  <a:srgbClr val="333333"/>
                </a:solidFill>
                <a:effectLst/>
                <a:highlight>
                  <a:srgbClr val="F7F7F7"/>
                </a:highlight>
                <a:latin typeface="IBM Plex Sans Condensed" panose="020F0502020204030204" pitchFamily="34" charset="0"/>
              </a:rPr>
              <a:t> in Sweden and Greece. It is funded under the European Commission’s Marie </a:t>
            </a:r>
            <a:r>
              <a:rPr lang="en-US" sz="2800" b="0" i="0" dirty="0" err="1">
                <a:solidFill>
                  <a:srgbClr val="333333"/>
                </a:solidFill>
                <a:effectLst/>
                <a:highlight>
                  <a:srgbClr val="F7F7F7"/>
                </a:highlight>
                <a:latin typeface="IBM Plex Sans Condensed" panose="020F0502020204030204" pitchFamily="34" charset="0"/>
              </a:rPr>
              <a:t>Skłodowska</a:t>
            </a:r>
            <a:r>
              <a:rPr lang="en-US" sz="2800" b="0" i="0" dirty="0">
                <a:solidFill>
                  <a:srgbClr val="333333"/>
                </a:solidFill>
                <a:effectLst/>
                <a:highlight>
                  <a:srgbClr val="F7F7F7"/>
                </a:highlight>
                <a:latin typeface="IBM Plex Sans Condensed" panose="020F0502020204030204" pitchFamily="34" charset="0"/>
              </a:rPr>
              <a:t>-Curie Actions</a:t>
            </a:r>
          </a:p>
          <a:p>
            <a:pPr marL="285750" indent="-285750">
              <a:buFontTx/>
              <a:buChar char="-"/>
            </a:pPr>
            <a:r>
              <a:rPr lang="en-IE" sz="1800" dirty="0">
                <a:effectLst/>
                <a:latin typeface="Aptos" panose="020B0004020202020204" pitchFamily="34" charset="0"/>
                <a:ea typeface="Aptos" panose="020B0004020202020204" pitchFamily="34" charset="0"/>
                <a:cs typeface="Aptos" panose="020B0004020202020204" pitchFamily="34" charset="0"/>
              </a:rPr>
              <a:t>has many supports for host institutions including </a:t>
            </a:r>
            <a:r>
              <a:rPr lang="en-IE"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webinars,</a:t>
            </a:r>
            <a:r>
              <a:rPr lang="en-IE" sz="1800" dirty="0">
                <a:effectLst/>
                <a:latin typeface="Aptos" panose="020B0004020202020204" pitchFamily="34" charset="0"/>
                <a:ea typeface="Aptos" panose="020B0004020202020204" pitchFamily="34" charset="0"/>
                <a:cs typeface="Aptos" panose="020B0004020202020204" pitchFamily="34" charset="0"/>
              </a:rPr>
              <a:t> </a:t>
            </a:r>
            <a:r>
              <a:rPr lang="en-IE"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guidance materials</a:t>
            </a:r>
            <a:r>
              <a:rPr lang="en-IE" sz="1800" dirty="0">
                <a:effectLst/>
                <a:latin typeface="Aptos" panose="020B0004020202020204" pitchFamily="34" charset="0"/>
                <a:ea typeface="Aptos" panose="020B0004020202020204" pitchFamily="34" charset="0"/>
                <a:cs typeface="Aptos" panose="020B0004020202020204" pitchFamily="34" charset="0"/>
              </a:rPr>
              <a:t>, and </a:t>
            </a:r>
            <a:r>
              <a:rPr lang="en-IE"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leadership roundtables</a:t>
            </a:r>
            <a:r>
              <a:rPr lang="en-IE" sz="1800" dirty="0">
                <a:effectLst/>
                <a:latin typeface="Aptos" panose="020B0004020202020204" pitchFamily="34" charset="0"/>
                <a:ea typeface="Aptos" panose="020B0004020202020204" pitchFamily="34" charset="0"/>
                <a:cs typeface="Aptos" panose="020B0004020202020204" pitchFamily="34" charset="0"/>
              </a:rPr>
              <a:t>. These activities have covered themes such </a:t>
            </a:r>
            <a:r>
              <a:rPr lang="en-IE"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6"/>
              </a:rPr>
              <a:t>as welcoming researchers at risk: considerations for new employers and host institutions</a:t>
            </a:r>
            <a:r>
              <a:rPr lang="en-IE" sz="1800" dirty="0">
                <a:effectLst/>
                <a:latin typeface="Aptos" panose="020B0004020202020204" pitchFamily="34" charset="0"/>
                <a:ea typeface="Aptos" panose="020B0004020202020204" pitchFamily="34" charset="0"/>
                <a:cs typeface="Aptos" panose="020B0004020202020204" pitchFamily="34" charset="0"/>
              </a:rPr>
              <a:t>, and </a:t>
            </a:r>
            <a:r>
              <a:rPr lang="en-IE"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7"/>
              </a:rPr>
              <a:t>supporting researchers at risk to make the most out of their stay</a:t>
            </a:r>
            <a:r>
              <a:rPr lang="en-IE" sz="1800" dirty="0">
                <a:effectLst/>
                <a:latin typeface="Aptos" panose="020B0004020202020204" pitchFamily="34" charset="0"/>
                <a:ea typeface="Aptos" panose="020B0004020202020204" pitchFamily="34" charset="0"/>
                <a:cs typeface="Aptos" panose="020B0004020202020204" pitchFamily="34" charset="0"/>
              </a:rPr>
              <a:t> which touch upon the coordinated approach that Maynooth has implemented so well.  I would also point to the </a:t>
            </a:r>
            <a:r>
              <a:rPr lang="en-IE"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8"/>
              </a:rPr>
              <a:t>resources for host institutions and employers</a:t>
            </a:r>
            <a:r>
              <a:rPr lang="en-IE" sz="1800" dirty="0">
                <a:effectLst/>
                <a:latin typeface="Aptos" panose="020B0004020202020204" pitchFamily="34" charset="0"/>
                <a:ea typeface="Aptos" panose="020B0004020202020204" pitchFamily="34" charset="0"/>
                <a:cs typeface="Aptos" panose="020B0004020202020204" pitchFamily="34" charset="0"/>
              </a:rPr>
              <a:t> which contains publications, guides, and reports on hosting researchers at risk. SAR has a ‘</a:t>
            </a:r>
            <a:r>
              <a:rPr lang="en-IE"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9"/>
              </a:rPr>
              <a:t>How to Host’ handbook</a:t>
            </a:r>
            <a:r>
              <a:rPr lang="en-IE" sz="1800" dirty="0">
                <a:effectLst/>
                <a:latin typeface="Aptos" panose="020B0004020202020204" pitchFamily="34" charset="0"/>
                <a:ea typeface="Aptos" panose="020B0004020202020204" pitchFamily="34" charset="0"/>
                <a:cs typeface="Aptos" panose="020B0004020202020204" pitchFamily="34" charset="0"/>
              </a:rPr>
              <a:t> which contains good practices that we encourage HEIs to implement.</a:t>
            </a:r>
          </a:p>
          <a:p>
            <a:pPr marL="285750" indent="-285750">
              <a:buFontTx/>
              <a:buChar char="-"/>
            </a:pPr>
            <a:endParaRPr lang="en-IE"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Tx/>
              <a:buChar char="-"/>
            </a:pPr>
            <a:r>
              <a:rPr lang="en-IE" sz="1800" b="1" dirty="0">
                <a:effectLst/>
                <a:latin typeface="Aptos" panose="020B0004020202020204" pitchFamily="34" charset="0"/>
                <a:ea typeface="Aptos" panose="020B0004020202020204" pitchFamily="34" charset="0"/>
                <a:cs typeface="Aptos" panose="020B0004020202020204" pitchFamily="34" charset="0"/>
              </a:rPr>
              <a:t>MSCA4Ukraine </a:t>
            </a:r>
            <a:r>
              <a:rPr lang="en-IE" sz="1800" dirty="0">
                <a:effectLst/>
                <a:latin typeface="Aptos" panose="020B0004020202020204" pitchFamily="34" charset="0"/>
                <a:ea typeface="Aptos" panose="020B0004020202020204" pitchFamily="34" charset="0"/>
                <a:cs typeface="Aptos" panose="020B0004020202020204" pitchFamily="34" charset="0"/>
              </a:rPr>
              <a:t>which funds Fellowships for staff to continue their research in another country. Funded by the European Commission, t</a:t>
            </a:r>
            <a:r>
              <a:rPr lang="en-US" sz="2800" b="0" i="0" dirty="0">
                <a:solidFill>
                  <a:srgbClr val="313835"/>
                </a:solidFill>
                <a:effectLst/>
                <a:highlight>
                  <a:srgbClr val="FFFFFF"/>
                </a:highlight>
                <a:latin typeface="Jost"/>
              </a:rPr>
              <a:t>he MSCA4Ukraine </a:t>
            </a:r>
            <a:r>
              <a:rPr lang="en-US" sz="2800" b="0" i="0" dirty="0" err="1">
                <a:solidFill>
                  <a:srgbClr val="313835"/>
                </a:solidFill>
                <a:effectLst/>
                <a:highlight>
                  <a:srgbClr val="FFFFFF"/>
                </a:highlight>
                <a:latin typeface="Jost"/>
              </a:rPr>
              <a:t>Programme</a:t>
            </a:r>
            <a:r>
              <a:rPr lang="en-US" sz="2800" b="0" i="0" dirty="0">
                <a:solidFill>
                  <a:srgbClr val="313835"/>
                </a:solidFill>
                <a:effectLst/>
                <a:highlight>
                  <a:srgbClr val="FFFFFF"/>
                </a:highlight>
                <a:latin typeface="Jost"/>
              </a:rPr>
              <a:t> is implemented by a consortium comprised of </a:t>
            </a:r>
            <a:r>
              <a:rPr lang="en-US" sz="2800" b="0" i="0" u="none" strike="noStrike" dirty="0">
                <a:effectLst/>
                <a:highlight>
                  <a:srgbClr val="FFFFFF"/>
                </a:highlight>
                <a:latin typeface="Jost"/>
                <a:hlinkClick r:id="rId10"/>
              </a:rPr>
              <a:t>Scholars at Risk Europe</a:t>
            </a:r>
            <a:r>
              <a:rPr lang="en-US" sz="2800" b="0" i="0" dirty="0">
                <a:solidFill>
                  <a:srgbClr val="313835"/>
                </a:solidFill>
                <a:effectLst/>
                <a:highlight>
                  <a:srgbClr val="FFFFFF"/>
                </a:highlight>
                <a:latin typeface="Jost"/>
              </a:rPr>
              <a:t> hosted at </a:t>
            </a:r>
            <a:r>
              <a:rPr lang="en-US" sz="2800" b="0" i="0" u="none" strike="noStrike" dirty="0">
                <a:effectLst/>
                <a:highlight>
                  <a:srgbClr val="FFFFFF"/>
                </a:highlight>
                <a:latin typeface="Jost"/>
                <a:hlinkClick r:id="rId11"/>
              </a:rPr>
              <a:t>Maynooth University, Ireland</a:t>
            </a:r>
            <a:r>
              <a:rPr lang="en-US" sz="2800" b="0" i="0" dirty="0">
                <a:solidFill>
                  <a:srgbClr val="313835"/>
                </a:solidFill>
                <a:effectLst/>
                <a:highlight>
                  <a:srgbClr val="FFFFFF"/>
                </a:highlight>
                <a:latin typeface="Jost"/>
              </a:rPr>
              <a:t> (project coordinator),  the German </a:t>
            </a:r>
            <a:r>
              <a:rPr lang="en-US" sz="2800" b="0" i="0" u="none" strike="noStrike" dirty="0">
                <a:effectLst/>
                <a:highlight>
                  <a:srgbClr val="FFFFFF"/>
                </a:highlight>
                <a:latin typeface="Jost"/>
                <a:hlinkClick r:id="rId12"/>
              </a:rPr>
              <a:t>Alexander von Humboldt Foundation</a:t>
            </a:r>
            <a:r>
              <a:rPr lang="en-US" sz="2800" b="0" i="0" dirty="0">
                <a:solidFill>
                  <a:srgbClr val="313835"/>
                </a:solidFill>
                <a:effectLst/>
                <a:highlight>
                  <a:srgbClr val="FFFFFF"/>
                </a:highlight>
                <a:latin typeface="Jost"/>
              </a:rPr>
              <a:t> and the </a:t>
            </a:r>
            <a:r>
              <a:rPr lang="en-US" sz="2800" b="0" i="0" u="none" strike="noStrike" dirty="0">
                <a:effectLst/>
                <a:highlight>
                  <a:srgbClr val="FFFFFF"/>
                </a:highlight>
                <a:latin typeface="Jost"/>
                <a:hlinkClick r:id="rId13"/>
              </a:rPr>
              <a:t>European University Association</a:t>
            </a:r>
            <a:r>
              <a:rPr lang="en-US" sz="2800" b="0" i="0" dirty="0">
                <a:solidFill>
                  <a:srgbClr val="313835"/>
                </a:solidFill>
                <a:effectLst/>
                <a:highlight>
                  <a:srgbClr val="FFFFFF"/>
                </a:highlight>
                <a:latin typeface="Jost"/>
              </a:rPr>
              <a:t>, with the French national </a:t>
            </a:r>
            <a:r>
              <a:rPr lang="en-US" sz="2800" b="0" i="0" u="none" strike="noStrike" dirty="0">
                <a:effectLst/>
                <a:highlight>
                  <a:srgbClr val="FFFFFF"/>
                </a:highlight>
                <a:latin typeface="Jost"/>
                <a:hlinkClick r:id="rId14"/>
              </a:rPr>
              <a:t>PAUSE </a:t>
            </a:r>
            <a:r>
              <a:rPr lang="en-US" sz="2800" b="0" i="0" u="none" strike="noStrike" dirty="0" err="1">
                <a:effectLst/>
                <a:highlight>
                  <a:srgbClr val="FFFFFF"/>
                </a:highlight>
                <a:latin typeface="Jost"/>
                <a:hlinkClick r:id="rId14"/>
              </a:rPr>
              <a:t>programme</a:t>
            </a:r>
            <a:r>
              <a:rPr lang="en-US" sz="2800" b="0" i="0" dirty="0" err="1">
                <a:solidFill>
                  <a:srgbClr val="313835"/>
                </a:solidFill>
                <a:effectLst/>
                <a:highlight>
                  <a:srgbClr val="FFFFFF"/>
                </a:highlight>
                <a:latin typeface="Jost"/>
              </a:rPr>
              <a:t>,hosted</a:t>
            </a:r>
            <a:r>
              <a:rPr lang="en-US" sz="2800" b="0" i="0" dirty="0">
                <a:solidFill>
                  <a:srgbClr val="313835"/>
                </a:solidFill>
                <a:effectLst/>
                <a:highlight>
                  <a:srgbClr val="FFFFFF"/>
                </a:highlight>
                <a:latin typeface="Jost"/>
              </a:rPr>
              <a:t> by the </a:t>
            </a:r>
            <a:r>
              <a:rPr lang="en-US" sz="2800" b="0" i="0" u="none" strike="noStrike" dirty="0">
                <a:effectLst/>
                <a:highlight>
                  <a:srgbClr val="FFFFFF"/>
                </a:highlight>
                <a:latin typeface="Jost"/>
                <a:hlinkClick r:id="rId15"/>
              </a:rPr>
              <a:t>Collège de France</a:t>
            </a:r>
            <a:r>
              <a:rPr lang="en-US" sz="2800" b="0" i="0" dirty="0">
                <a:solidFill>
                  <a:srgbClr val="313835"/>
                </a:solidFill>
                <a:effectLst/>
                <a:highlight>
                  <a:srgbClr val="FFFFFF"/>
                </a:highlight>
                <a:latin typeface="Jost"/>
              </a:rPr>
              <a:t>, and the global </a:t>
            </a:r>
            <a:r>
              <a:rPr lang="en-US" sz="2800" b="0" i="0" u="none" strike="noStrike" dirty="0">
                <a:effectLst/>
                <a:highlight>
                  <a:srgbClr val="FFFFFF"/>
                </a:highlight>
                <a:latin typeface="Jost"/>
                <a:hlinkClick r:id="rId16"/>
              </a:rPr>
              <a:t>Scholars at Risk Network</a:t>
            </a:r>
            <a:r>
              <a:rPr lang="en-US" sz="2800" b="0" i="0" dirty="0">
                <a:solidFill>
                  <a:srgbClr val="313835"/>
                </a:solidFill>
                <a:effectLst/>
                <a:highlight>
                  <a:srgbClr val="FFFFFF"/>
                </a:highlight>
                <a:latin typeface="Jost"/>
              </a:rPr>
              <a:t> participating as associated partners.</a:t>
            </a:r>
            <a:endParaRPr lang="en-IE" sz="1800" dirty="0">
              <a:effectLst/>
              <a:latin typeface="Aptos" panose="020B0004020202020204" pitchFamily="34" charset="0"/>
              <a:ea typeface="Aptos" panose="020B0004020202020204" pitchFamily="34" charset="0"/>
              <a:cs typeface="Aptos" panose="020B0004020202020204" pitchFamily="34" charset="0"/>
            </a:endParaRPr>
          </a:p>
          <a:p>
            <a:endParaRPr lang="en-IE" dirty="0"/>
          </a:p>
          <a:p>
            <a:pPr marL="285750" indent="-285750" algn="l">
              <a:buFontTx/>
              <a:buChar char="-"/>
            </a:pPr>
            <a:r>
              <a:rPr lang="en-US" sz="1800" b="1" i="0" u="none" strike="noStrike" baseline="0" dirty="0">
                <a:latin typeface="Lato-Bold"/>
              </a:rPr>
              <a:t>Increasing understanding about Academic freedom, freedom of expression (free speech), and protest which are important but distinct concepts. </a:t>
            </a:r>
            <a:r>
              <a:rPr lang="en-US" sz="1800" b="0" i="0" u="none" strike="noStrike" baseline="0" dirty="0">
                <a:latin typeface="Lato-Regular"/>
              </a:rPr>
              <a:t>Each serves a particular function in a healthy democratic society, and each is protected to varying degrees by international human rights standards. But they all do not cross the line into where it becomes discrimination, harassment, direct or threatened harm to others.</a:t>
            </a:r>
          </a:p>
          <a:p>
            <a:pPr marL="285750" indent="-285750" algn="l">
              <a:buFontTx/>
              <a:buChar char="-"/>
            </a:pPr>
            <a:endParaRPr lang="en-US" sz="1800" b="0" i="0" u="none" strike="noStrike" baseline="0" dirty="0">
              <a:latin typeface="Lato-Regular"/>
            </a:endParaRPr>
          </a:p>
          <a:p>
            <a:pPr marL="0" indent="0" algn="l">
              <a:buFontTx/>
              <a:buNone/>
            </a:pPr>
            <a:r>
              <a:rPr lang="en-US" sz="2800" b="0" i="0" dirty="0">
                <a:solidFill>
                  <a:srgbClr val="313835"/>
                </a:solidFill>
                <a:effectLst/>
                <a:highlight>
                  <a:srgbClr val="F5F5F5"/>
                </a:highlight>
                <a:latin typeface="Jost"/>
              </a:rPr>
              <a:t>- </a:t>
            </a:r>
            <a:r>
              <a:rPr lang="en-US" sz="2800" b="1" i="0" dirty="0">
                <a:solidFill>
                  <a:srgbClr val="313835"/>
                </a:solidFill>
                <a:effectLst/>
                <a:highlight>
                  <a:srgbClr val="F5F5F5"/>
                </a:highlight>
                <a:latin typeface="Jost"/>
              </a:rPr>
              <a:t>Informing Policy making: </a:t>
            </a:r>
            <a:r>
              <a:rPr lang="en-US" sz="2800" b="0" i="0" dirty="0">
                <a:solidFill>
                  <a:srgbClr val="313835"/>
                </a:solidFill>
                <a:effectLst/>
                <a:highlight>
                  <a:srgbClr val="F5F5F5"/>
                </a:highlight>
                <a:latin typeface="Jost"/>
              </a:rPr>
              <a:t>SAR Europe is supported in its work by members of the </a:t>
            </a:r>
            <a:r>
              <a:rPr lang="en-US" sz="2800" b="0" i="1" dirty="0">
                <a:solidFill>
                  <a:srgbClr val="313835"/>
                </a:solidFill>
                <a:effectLst/>
                <a:highlight>
                  <a:srgbClr val="F5F5F5"/>
                </a:highlight>
                <a:latin typeface="Jost"/>
              </a:rPr>
              <a:t>European Coordinating Committee for Academic Freedom Advocacy. </a:t>
            </a:r>
            <a:r>
              <a:rPr lang="en-US" sz="2800" b="0" i="0" dirty="0">
                <a:solidFill>
                  <a:srgbClr val="313835"/>
                </a:solidFill>
                <a:effectLst/>
                <a:highlight>
                  <a:srgbClr val="F5F5F5"/>
                </a:highlight>
                <a:latin typeface="Jost"/>
              </a:rPr>
              <a:t>It p</a:t>
            </a:r>
            <a:r>
              <a:rPr lang="en-US" sz="1800" b="0" i="0" u="none" strike="noStrike" baseline="0" dirty="0">
                <a:latin typeface="Lato-Regular"/>
              </a:rPr>
              <a:t>ublishes reports on where attacks of academic freedom are occurring.</a:t>
            </a:r>
          </a:p>
          <a:p>
            <a:pPr marL="285750" indent="-285750" algn="l">
              <a:buFontTx/>
              <a:buChar char="-"/>
            </a:pPr>
            <a:endParaRPr lang="en-US" sz="1800" b="0" i="0" u="none" strike="noStrike" baseline="0" dirty="0">
              <a:latin typeface="Lato-Regular"/>
            </a:endParaRPr>
          </a:p>
          <a:p>
            <a:pPr marL="0" indent="0" algn="l">
              <a:buFontTx/>
              <a:buNone/>
            </a:pPr>
            <a:r>
              <a:rPr lang="en-US" sz="1800" b="1" i="0" u="none" strike="noStrike" baseline="0" dirty="0">
                <a:latin typeface="Lato-Regular"/>
              </a:rPr>
              <a:t>So how have we organized ourselves in MU…</a:t>
            </a:r>
          </a:p>
        </p:txBody>
      </p:sp>
      <p:sp>
        <p:nvSpPr>
          <p:cNvPr id="4" name="Slide Number Placeholder 3"/>
          <p:cNvSpPr>
            <a:spLocks noGrp="1"/>
          </p:cNvSpPr>
          <p:nvPr>
            <p:ph type="sldNum" sz="quarter" idx="5"/>
          </p:nvPr>
        </p:nvSpPr>
        <p:spPr/>
        <p:txBody>
          <a:bodyPr/>
          <a:lstStyle/>
          <a:p>
            <a:fld id="{4482ED42-5C27-5D41-844F-CC41E97BAC37}" type="slidenum">
              <a:rPr lang="en-GB" smtClean="0"/>
              <a:t>8</a:t>
            </a:fld>
            <a:endParaRPr lang="en-GB"/>
          </a:p>
        </p:txBody>
      </p:sp>
    </p:spTree>
    <p:extLst>
      <p:ext uri="{BB962C8B-B14F-4D97-AF65-F5344CB8AC3E}">
        <p14:creationId xmlns:p14="http://schemas.microsoft.com/office/powerpoint/2010/main" val="75762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9070" marR="0" lvl="1" defTabSz="914400" rtl="0" eaLnBrk="1" fontAlgn="auto" latinLnBrk="0" hangingPunct="1">
              <a:lnSpc>
                <a:spcPct val="100000"/>
              </a:lnSpc>
              <a:spcBef>
                <a:spcPts val="0"/>
              </a:spcBef>
              <a:buClrTx/>
              <a:buSzTx/>
              <a:tabLst/>
              <a:defRPr/>
            </a:pPr>
            <a:r>
              <a:rPr lang="en-US" sz="2300" b="0" i="0" u="none" strike="noStrike" kern="1200" cap="none" spc="0" normalizeH="0" baseline="0" noProof="0" dirty="0">
                <a:ln>
                  <a:noFill/>
                </a:ln>
                <a:solidFill>
                  <a:srgbClr val="000000"/>
                </a:solidFill>
                <a:effectLst/>
                <a:uLnTx/>
                <a:uFillTx/>
                <a:ea typeface="Calibri" panose="020F0502020204030204"/>
                <a:cs typeface="Calibri" panose="020F0502020204030204"/>
              </a:rPr>
              <a:t>We have set up a Maynooth University SAR Fellowship.</a:t>
            </a:r>
          </a:p>
          <a:p>
            <a:pPr marL="179070" marR="0" lvl="1" defTabSz="914400" rtl="0" eaLnBrk="1" fontAlgn="auto" latinLnBrk="0" hangingPunct="1">
              <a:lnSpc>
                <a:spcPct val="100000"/>
              </a:lnSpc>
              <a:spcBef>
                <a:spcPts val="0"/>
              </a:spcBef>
              <a:buClrTx/>
              <a:buSzTx/>
              <a:tabLst/>
              <a:defRPr/>
            </a:pPr>
            <a:endParaRPr lang="en-US" sz="2300" b="0" i="0" u="none" strike="noStrike" kern="1200" cap="none" spc="0" normalizeH="0" baseline="0" noProof="0" dirty="0">
              <a:ln>
                <a:noFill/>
              </a:ln>
              <a:solidFill>
                <a:srgbClr val="000000"/>
              </a:solidFill>
              <a:effectLst/>
              <a:uLnTx/>
              <a:uFillTx/>
              <a:ea typeface="Calibri" panose="020F0502020204030204"/>
              <a:cs typeface="Calibri" panose="020F0502020204030204"/>
            </a:endParaRPr>
          </a:p>
          <a:p>
            <a:pPr marL="179070" marR="0" lvl="1" defTabSz="914400" rtl="0" eaLnBrk="1" fontAlgn="auto" latinLnBrk="0" hangingPunct="1">
              <a:lnSpc>
                <a:spcPct val="100000"/>
              </a:lnSpc>
              <a:spcBef>
                <a:spcPts val="0"/>
              </a:spcBef>
              <a:buClrTx/>
              <a:buSzTx/>
              <a:tabLst/>
              <a:defRPr/>
            </a:pPr>
            <a:r>
              <a:rPr lang="ga-IE" sz="2300" b="0" i="0" u="none" strike="noStrike" kern="1200" cap="none" spc="0" normalizeH="0" baseline="0" noProof="0" dirty="0">
                <a:ln>
                  <a:noFill/>
                </a:ln>
                <a:solidFill>
                  <a:srgbClr val="000000"/>
                </a:solidFill>
                <a:effectLst/>
                <a:uLnTx/>
                <a:uFillTx/>
                <a:ea typeface="Calibri" panose="020F0502020204030204"/>
                <a:cs typeface="Calibri" panose="020F0502020204030204"/>
              </a:rPr>
              <a:t>Based on international best practice</a:t>
            </a:r>
            <a:r>
              <a:rPr lang="en-US" sz="2300" b="0" i="0" u="none" strike="noStrike" kern="1200" cap="none" spc="0" normalizeH="0" baseline="0" noProof="0" dirty="0">
                <a:ln>
                  <a:noFill/>
                </a:ln>
                <a:solidFill>
                  <a:srgbClr val="000000"/>
                </a:solidFill>
                <a:effectLst/>
                <a:uLnTx/>
                <a:uFillTx/>
                <a:ea typeface="Calibri" panose="020F0502020204030204"/>
                <a:cs typeface="Calibri" panose="020F0502020204030204"/>
              </a:rPr>
              <a:t> (Germany &amp; France)</a:t>
            </a:r>
            <a:r>
              <a:rPr lang="ga-IE" sz="2300" b="0" i="0" u="none" strike="noStrike" kern="1200" cap="none" spc="0" normalizeH="0" baseline="0" noProof="0" dirty="0">
                <a:ln>
                  <a:noFill/>
                </a:ln>
                <a:solidFill>
                  <a:srgbClr val="000000"/>
                </a:solidFill>
                <a:effectLst/>
                <a:uLnTx/>
                <a:uFillTx/>
                <a:ea typeface="Calibri" panose="020F0502020204030204"/>
                <a:cs typeface="Calibri" panose="020F0502020204030204"/>
              </a:rPr>
              <a:t>, t</a:t>
            </a:r>
            <a:r>
              <a:rPr lang="en-IE" sz="2300" dirty="0">
                <a:effectLst/>
                <a:ea typeface="Calibri" panose="020F0502020204030204" pitchFamily="34" charset="0"/>
                <a:cs typeface="Times New Roman" panose="02020603050405020304" pitchFamily="18" charset="0"/>
              </a:rPr>
              <a:t>his is a fully funded 1-year research Fellowship </a:t>
            </a:r>
            <a:r>
              <a:rPr lang="ga-IE" sz="2300" dirty="0">
                <a:effectLst/>
                <a:ea typeface="Calibri" panose="020F0502020204030204" pitchFamily="34" charset="0"/>
                <a:cs typeface="Times New Roman" panose="02020603050405020304" pitchFamily="18" charset="0"/>
              </a:rPr>
              <a:t>(€75,000) </a:t>
            </a:r>
            <a:r>
              <a:rPr lang="en-IE" sz="2300" dirty="0">
                <a:effectLst/>
                <a:ea typeface="Calibri" panose="020F0502020204030204" pitchFamily="34" charset="0"/>
                <a:cs typeface="Times New Roman" panose="02020603050405020304" pitchFamily="18" charset="0"/>
              </a:rPr>
              <a:t>being offered under the ‘Excellence in Exile’ pillar of the </a:t>
            </a:r>
            <a:r>
              <a:rPr lang="en-IE" sz="2300" u="sng" dirty="0">
                <a:solidFill>
                  <a:srgbClr val="0000FF"/>
                </a:solidFill>
                <a:effectLst/>
                <a:ea typeface="Calibri" panose="020F0502020204030204" pitchFamily="34" charset="0"/>
                <a:cs typeface="Times New Roman" panose="02020603050405020304" pitchFamily="18" charset="0"/>
                <a:hlinkClick r:id="rId3"/>
              </a:rPr>
              <a:t>Equality, Diversity, Inclusion and Interculturalism (EDI) Office</a:t>
            </a:r>
            <a:r>
              <a:rPr lang="en-IE" sz="2300" dirty="0">
                <a:effectLst/>
                <a:ea typeface="Calibri" panose="020F0502020204030204" pitchFamily="34" charset="0"/>
                <a:cs typeface="Times New Roman" panose="02020603050405020304" pitchFamily="18" charset="0"/>
              </a:rPr>
              <a:t>.    </a:t>
            </a:r>
          </a:p>
          <a:p>
            <a:pPr algn="l"/>
            <a:r>
              <a:rPr lang="en-IE" sz="2300" dirty="0">
                <a:effectLst/>
                <a:ea typeface="Calibri" panose="020F0502020204030204" pitchFamily="34" charset="0"/>
                <a:cs typeface="Times New Roman" panose="02020603050405020304" pitchFamily="18" charset="0"/>
              </a:rPr>
              <a:t> </a:t>
            </a:r>
          </a:p>
          <a:p>
            <a:pPr algn="l"/>
            <a:r>
              <a:rPr lang="en-IE" sz="2300" b="1" i="1" dirty="0">
                <a:effectLst/>
                <a:ea typeface="Calibri" panose="020F0502020204030204" pitchFamily="34" charset="0"/>
                <a:cs typeface="Times New Roman" panose="02020603050405020304" pitchFamily="18" charset="0"/>
              </a:rPr>
              <a:t>Potential candidates: </a:t>
            </a:r>
            <a:r>
              <a:rPr lang="en-IE" sz="2300" b="0" dirty="0">
                <a:effectLst/>
                <a:ea typeface="Calibri" panose="020F0502020204030204" pitchFamily="34" charset="0"/>
                <a:cs typeface="Times New Roman" panose="02020603050405020304" pitchFamily="18" charset="0"/>
              </a:rPr>
              <a:t>include researchers at all stages of their research career (excluding doctoral students), from all around the world who are experiencing threats to their life, liberty, or research career, and those who are forced or have been forced to flee because of such threats.</a:t>
            </a:r>
          </a:p>
          <a:p>
            <a:pPr algn="l"/>
            <a:r>
              <a:rPr lang="en-IE" sz="2300" b="1" i="1" dirty="0">
                <a:effectLst/>
                <a:ea typeface="Calibri" panose="020F0502020204030204" pitchFamily="34" charset="0"/>
                <a:cs typeface="Times New Roman" panose="02020603050405020304" pitchFamily="18" charset="0"/>
              </a:rPr>
              <a:t> </a:t>
            </a:r>
            <a:endParaRPr lang="en-IE" sz="2300" dirty="0">
              <a:effectLst/>
              <a:ea typeface="Calibri" panose="020F0502020204030204" pitchFamily="34" charset="0"/>
              <a:cs typeface="Times New Roman" panose="02020603050405020304" pitchFamily="18" charset="0"/>
            </a:endParaRPr>
          </a:p>
          <a:p>
            <a:pPr algn="l"/>
            <a:r>
              <a:rPr lang="en-IE" sz="2300" b="1" i="1" dirty="0">
                <a:effectLst/>
                <a:ea typeface="Calibri" panose="020F0502020204030204" pitchFamily="34" charset="0"/>
                <a:cs typeface="Times New Roman" panose="02020603050405020304" pitchFamily="18" charset="0"/>
              </a:rPr>
              <a:t>Identification of potential candidates: </a:t>
            </a:r>
            <a:r>
              <a:rPr lang="en-IE" sz="2300" b="0" dirty="0">
                <a:effectLst/>
                <a:ea typeface="Calibri" panose="020F0502020204030204" pitchFamily="34" charset="0"/>
                <a:cs typeface="Times New Roman" panose="02020603050405020304" pitchFamily="18" charset="0"/>
              </a:rPr>
              <a:t>Candidates could emerge bottom-up through MU contacts or could be offered to MU via international networks (</a:t>
            </a:r>
            <a:r>
              <a:rPr lang="ga-IE" sz="2300" b="0" dirty="0">
                <a:effectLst/>
                <a:ea typeface="Calibri" panose="020F0502020204030204" pitchFamily="34" charset="0"/>
                <a:cs typeface="Times New Roman" panose="02020603050405020304" pitchFamily="18" charset="0"/>
              </a:rPr>
              <a:t>e.g. </a:t>
            </a:r>
            <a:r>
              <a:rPr lang="en-IE" sz="2300" b="0" dirty="0">
                <a:effectLst/>
                <a:ea typeface="Calibri" panose="020F0502020204030204" pitchFamily="34" charset="0"/>
                <a:cs typeface="Times New Roman" panose="02020603050405020304" pitchFamily="18" charset="0"/>
              </a:rPr>
              <a:t>SAR, IIE-SRF) and require a top-down call to MU departments/institutes to gauge their interest in hosting candidates from particular areas.</a:t>
            </a:r>
            <a:endParaRPr lang="ga-IE" sz="2300" b="0" dirty="0">
              <a:effectLst/>
              <a:ea typeface="Calibri" panose="020F0502020204030204" pitchFamily="34" charset="0"/>
              <a:cs typeface="Times New Roman" panose="02020603050405020304" pitchFamily="18" charset="0"/>
            </a:endParaRPr>
          </a:p>
          <a:p>
            <a:pPr algn="l"/>
            <a:endParaRPr lang="ga-IE" sz="2300" i="1" dirty="0">
              <a:effectLst/>
              <a:ea typeface="Calibri" panose="020F0502020204030204" pitchFamily="34" charset="0"/>
              <a:cs typeface="Times New Roman" panose="02020603050405020304" pitchFamily="18" charset="0"/>
            </a:endParaRPr>
          </a:p>
          <a:p>
            <a:pPr algn="l"/>
            <a:r>
              <a:rPr lang="en-IE" sz="1800" b="1" i="1" dirty="0">
                <a:effectLst/>
                <a:latin typeface="Arial" panose="020B0604020202020204" pitchFamily="34" charset="0"/>
                <a:ea typeface="Calibri" panose="020F0502020204030204" pitchFamily="34" charset="0"/>
                <a:cs typeface="Times New Roman" panose="02020603050405020304" pitchFamily="18" charset="0"/>
              </a:rPr>
              <a:t>Details of the Fellowship: </a:t>
            </a:r>
            <a:r>
              <a:rPr lang="en-IE" sz="1800" dirty="0">
                <a:effectLst/>
                <a:latin typeface="Arial" panose="020B0604020202020204" pitchFamily="34" charset="0"/>
                <a:ea typeface="Times New Roman" panose="02020603050405020304" pitchFamily="18" charset="0"/>
                <a:cs typeface="Arial" panose="020B0604020202020204" pitchFamily="34" charset="0"/>
              </a:rPr>
              <a:t>The Fellowship will be for one-year up to </a:t>
            </a:r>
            <a:r>
              <a:rPr lang="en-IE" sz="1800" b="1" dirty="0">
                <a:effectLst/>
                <a:latin typeface="Arial" panose="020B0604020202020204" pitchFamily="34" charset="0"/>
                <a:ea typeface="Times New Roman" panose="02020603050405020304" pitchFamily="18" charset="0"/>
                <a:cs typeface="Arial" panose="020B0604020202020204" pitchFamily="34" charset="0"/>
              </a:rPr>
              <a:t>the value of €75,000 </a:t>
            </a:r>
            <a:r>
              <a:rPr lang="en-IE" sz="1800" dirty="0">
                <a:effectLst/>
                <a:latin typeface="Arial" panose="020B0604020202020204" pitchFamily="34" charset="0"/>
                <a:ea typeface="Times New Roman" panose="02020603050405020304" pitchFamily="18" charset="0"/>
                <a:cs typeface="Arial" panose="020B0604020202020204" pitchFamily="34" charset="0"/>
              </a:rPr>
              <a:t>with the potential for an additional one-year extension.  This will include for example: gross salary, employers pension and PRSI; research, training and networking costs; mobility allowance; family allowance if applicable</a:t>
            </a:r>
            <a:r>
              <a:rPr lang="en-IE" sz="1800" dirty="0">
                <a:effectLst/>
                <a:latin typeface="Arial" panose="020B0604020202020204" pitchFamily="34" charset="0"/>
                <a:ea typeface="Calibri" panose="020F0502020204030204" pitchFamily="34" charset="0"/>
                <a:cs typeface="Arial" panose="020B0604020202020204" pitchFamily="34" charset="0"/>
              </a:rPr>
              <a:t>. </a:t>
            </a:r>
            <a:r>
              <a:rPr lang="en-IE" sz="1800" dirty="0">
                <a:effectLst/>
                <a:latin typeface="Arial" panose="020B0604020202020204" pitchFamily="34" charset="0"/>
                <a:ea typeface="Times New Roman" panose="02020603050405020304" pitchFamily="18" charset="0"/>
                <a:cs typeface="Arial" panose="020B0604020202020204" pitchFamily="34" charset="0"/>
              </a:rPr>
              <a:t>The host department/institute will liaise with the Fellow to determine appropriate duties/expectations while they are here taking into account their individual situations/experience etc.  The initial focus will be on research, but this could be reviewed during the period of the Fellowship and may involve elements of teaching &amp; service as appropriate thereafter.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IE"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IE" sz="1800" b="1" i="1" dirty="0">
                <a:effectLst/>
                <a:latin typeface="Arial" panose="020B0604020202020204" pitchFamily="34" charset="0"/>
                <a:ea typeface="Calibri" panose="020F0502020204030204" pitchFamily="34" charset="0"/>
                <a:cs typeface="Times New Roman" panose="02020603050405020304" pitchFamily="18" charset="0"/>
              </a:rPr>
              <a:t>MU supports to be provided by host department/institute: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buFont typeface="Arial" panose="020B0604020202020204" pitchFamily="34" charset="0"/>
              <a:buChar char="•"/>
            </a:pPr>
            <a:r>
              <a:rPr lang="en-IE" sz="1800" b="1" dirty="0">
                <a:effectLst/>
                <a:latin typeface="Arial" panose="020B0604020202020204" pitchFamily="34" charset="0"/>
                <a:ea typeface="Times New Roman" panose="02020603050405020304" pitchFamily="18" charset="0"/>
                <a:cs typeface="Arial" panose="020B0604020202020204" pitchFamily="34" charset="0"/>
              </a:rPr>
              <a:t>Academic Mentor </a:t>
            </a:r>
            <a:r>
              <a:rPr lang="en-IE" sz="1800" dirty="0">
                <a:effectLst/>
                <a:latin typeface="Arial" panose="020B0604020202020204" pitchFamily="34" charset="0"/>
                <a:ea typeface="Times New Roman" panose="02020603050405020304" pitchFamily="18" charset="0"/>
                <a:cs typeface="Arial" panose="020B0604020202020204" pitchFamily="34" charset="0"/>
              </a:rPr>
              <a:t>– a MU academic mentor will be nominated by the host department/institute to provide academic support (and will act as Principal Investigator for the purposes of managing the Fellowship post-award by the RDO).</a:t>
            </a:r>
            <a:endParaRPr lang="en-IE" sz="1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l">
              <a:buFont typeface="Arial" panose="020B0604020202020204" pitchFamily="34" charset="0"/>
              <a:buChar char="•"/>
            </a:pPr>
            <a:r>
              <a:rPr lang="en-IE" sz="1800" b="1" dirty="0">
                <a:effectLst/>
                <a:latin typeface="Arial" panose="020B0604020202020204" pitchFamily="34" charset="0"/>
                <a:ea typeface="Times New Roman" panose="02020603050405020304" pitchFamily="18" charset="0"/>
                <a:cs typeface="Arial" panose="020B0604020202020204" pitchFamily="34" charset="0"/>
              </a:rPr>
              <a:t>Office space </a:t>
            </a:r>
            <a:r>
              <a:rPr lang="en-IE" sz="1800" dirty="0">
                <a:effectLst/>
                <a:latin typeface="Arial" panose="020B0604020202020204" pitchFamily="34" charset="0"/>
                <a:ea typeface="Times New Roman" panose="02020603050405020304" pitchFamily="18" charset="0"/>
                <a:cs typeface="Arial" panose="020B0604020202020204" pitchFamily="34" charset="0"/>
              </a:rPr>
              <a:t>in the host department/institute</a:t>
            </a:r>
            <a:endParaRPr lang="en-IE" sz="1800" dirty="0">
              <a:effectLst/>
              <a:latin typeface="Arial" panose="020B0604020202020204" pitchFamily="34" charset="0"/>
              <a:ea typeface="MS Mincho" panose="02020609040205080304" pitchFamily="49" charset="-128"/>
              <a:cs typeface="Times New Roman" panose="02020603050405020304" pitchFamily="18" charset="0"/>
            </a:endParaRPr>
          </a:p>
          <a:p>
            <a:pPr algn="l"/>
            <a:r>
              <a:rPr lang="en-IE"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IE" sz="1800" b="1" i="1" dirty="0">
                <a:effectLst/>
                <a:latin typeface="Arial" panose="020B0604020202020204" pitchFamily="34" charset="0"/>
                <a:ea typeface="Calibri" panose="020F0502020204030204" pitchFamily="34" charset="0"/>
                <a:cs typeface="Times New Roman" panose="02020603050405020304" pitchFamily="18" charset="0"/>
              </a:rPr>
              <a:t>Identification of HEI supports available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buFont typeface="Arial" panose="020B0604020202020204" pitchFamily="34" charset="0"/>
              <a:buChar char="•"/>
            </a:pPr>
            <a:r>
              <a:rPr lang="en-IE" sz="1800" b="1" dirty="0">
                <a:effectLst/>
                <a:latin typeface="Arial" panose="020B0604020202020204" pitchFamily="34" charset="0"/>
                <a:ea typeface="Times New Roman" panose="02020603050405020304" pitchFamily="18" charset="0"/>
                <a:cs typeface="Arial" panose="020B0604020202020204" pitchFamily="34" charset="0"/>
              </a:rPr>
              <a:t>Admin Mentor </a:t>
            </a:r>
            <a:r>
              <a:rPr lang="en-IE" sz="1800" dirty="0">
                <a:effectLst/>
                <a:latin typeface="Arial" panose="020B0604020202020204" pitchFamily="34" charset="0"/>
                <a:ea typeface="Times New Roman" panose="02020603050405020304" pitchFamily="18" charset="0"/>
                <a:cs typeface="Arial" panose="020B0604020202020204" pitchFamily="34" charset="0"/>
              </a:rPr>
              <a:t>– a single point of contact for administration queries will be provided by the EDI Office, the admin mentor will help signpost services and seek guidance from across the organisation and nationally in relation to visas, tax, accommodation, signposting English language courses, schools, and general admin support. </a:t>
            </a:r>
            <a:endParaRPr lang="en-IE" sz="1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l" fontAlgn="ctr">
              <a:buFont typeface="Arial" panose="020B0604020202020204" pitchFamily="34" charset="0"/>
              <a:buChar char="•"/>
            </a:pPr>
            <a:r>
              <a:rPr lang="en-IE" sz="1800" b="1" dirty="0">
                <a:effectLst/>
                <a:latin typeface="Arial" panose="020B0604020202020204" pitchFamily="34" charset="0"/>
                <a:ea typeface="Times New Roman" panose="02020603050405020304" pitchFamily="18" charset="0"/>
                <a:cs typeface="Arial" panose="020B0604020202020204" pitchFamily="34" charset="0"/>
              </a:rPr>
              <a:t>Additional HEI Supports:</a:t>
            </a:r>
            <a:r>
              <a:rPr lang="en-IE" sz="1800" dirty="0">
                <a:effectLst/>
                <a:latin typeface="Arial" panose="020B0604020202020204" pitchFamily="34" charset="0"/>
                <a:ea typeface="Times New Roman" panose="02020603050405020304" pitchFamily="18" charset="0"/>
                <a:cs typeface="Arial" panose="020B0604020202020204" pitchFamily="34" charset="0"/>
              </a:rPr>
              <a:t> Support will also be provided by the Research Development Office (RDO), HR, Finance, EDI Office, International Office, and the Access/WP Office.</a:t>
            </a:r>
            <a:endParaRPr lang="en-IE" sz="1800" b="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l" fontAlgn="ctr">
              <a:buFont typeface="Arial" panose="020B0604020202020204" pitchFamily="34" charset="0"/>
              <a:buChar char="•"/>
            </a:pPr>
            <a:r>
              <a:rPr lang="en-IE" sz="1800" b="1" dirty="0">
                <a:effectLst/>
                <a:latin typeface="Arial" panose="020B0604020202020204" pitchFamily="34" charset="0"/>
                <a:ea typeface="Times New Roman" panose="02020603050405020304" pitchFamily="18" charset="0"/>
                <a:cs typeface="Arial" panose="020B0604020202020204" pitchFamily="34" charset="0"/>
              </a:rPr>
              <a:t>Sponsor: </a:t>
            </a:r>
            <a:r>
              <a:rPr lang="en-US" sz="1800" dirty="0">
                <a:effectLst/>
                <a:latin typeface="Calibri" panose="020F0502020204030204" pitchFamily="34" charset="0"/>
              </a:rPr>
              <a:t>to write references for opening bank accounts, provide character references for accommodation/school places etc.</a:t>
            </a:r>
          </a:p>
          <a:p>
            <a:pPr marL="342900" lvl="0" indent="-342900" algn="l" fontAlgn="ctr">
              <a:buFont typeface="Arial" panose="020B0604020202020204" pitchFamily="34" charset="0"/>
              <a:buChar char="•"/>
            </a:pPr>
            <a:r>
              <a:rPr lang="en-US" sz="1800" b="1" dirty="0">
                <a:effectLst/>
                <a:latin typeface="Calibri" panose="020F0502020204030204" pitchFamily="34" charset="0"/>
              </a:rPr>
              <a:t>Community of Practice / Social partnership Network </a:t>
            </a:r>
            <a:r>
              <a:rPr lang="en-US" sz="1800" dirty="0">
                <a:effectLst/>
                <a:latin typeface="Calibri" panose="020F0502020204030204" pitchFamily="34" charset="0"/>
              </a:rPr>
              <a:t>'it takes a village to support a scholar’, practicing local language, creating network of business contacts, social contacts </a:t>
            </a:r>
          </a:p>
          <a:p>
            <a:pPr marL="342900" lvl="0" indent="-342900" algn="l">
              <a:buFont typeface="Arial" panose="020B0604020202020204" pitchFamily="34" charset="0"/>
              <a:buChar char="•"/>
            </a:pPr>
            <a:r>
              <a:rPr lang="en-IE" sz="1800" b="1" dirty="0">
                <a:effectLst/>
                <a:latin typeface="Arial" panose="020B0604020202020204" pitchFamily="34" charset="0"/>
                <a:ea typeface="Times New Roman" panose="02020603050405020304" pitchFamily="18" charset="0"/>
                <a:cs typeface="Arial" panose="020B0604020202020204" pitchFamily="34" charset="0"/>
              </a:rPr>
              <a:t>Accommodation</a:t>
            </a:r>
            <a:r>
              <a:rPr lang="en-IE" sz="1800" dirty="0">
                <a:effectLst/>
                <a:latin typeface="Arial" panose="020B0604020202020204" pitchFamily="34" charset="0"/>
                <a:ea typeface="Times New Roman" panose="02020603050405020304" pitchFamily="18" charset="0"/>
                <a:cs typeface="Arial" panose="020B0604020202020204" pitchFamily="34" charset="0"/>
              </a:rPr>
              <a:t> The Admin Mentor will support scholars to identify suitable rental accommodation thereafter.  </a:t>
            </a:r>
            <a:endParaRPr lang="en-IE" sz="1800" dirty="0">
              <a:effectLst/>
              <a:latin typeface="Arial" panose="020B0604020202020204" pitchFamily="34" charset="0"/>
              <a:ea typeface="MS Mincho" panose="02020609040205080304" pitchFamily="49" charset="-128"/>
              <a:cs typeface="Times New Roman" panose="02020603050405020304" pitchFamily="18" charset="0"/>
            </a:endParaRPr>
          </a:p>
          <a:p>
            <a:pPr algn="l"/>
            <a:endParaRPr lang="en-IE"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04041"/>
                </a:solidFill>
                <a:effectLst/>
                <a:highlight>
                  <a:srgbClr val="FFFFFF"/>
                </a:highlight>
                <a:latin typeface="Libre Baskerville" panose="020F0502020204030204" pitchFamily="2" charset="0"/>
                <a:ea typeface="Aptos" panose="020B0004020202020204" pitchFamily="34" charset="0"/>
                <a:cs typeface="Aptos" panose="020B0004020202020204" pitchFamily="34" charset="0"/>
              </a:rPr>
              <a:t>There are a number of places that offer financial aid to match fund us, including the IIE-Scholarship Rescue Fund, and we have partnered with them to support our Fellow.</a:t>
            </a:r>
            <a:endParaRPr lang="en-IE" sz="1200" i="1" dirty="0"/>
          </a:p>
        </p:txBody>
      </p:sp>
      <p:sp>
        <p:nvSpPr>
          <p:cNvPr id="4" name="Slide Number Placeholder 3"/>
          <p:cNvSpPr>
            <a:spLocks noGrp="1"/>
          </p:cNvSpPr>
          <p:nvPr>
            <p:ph type="sldNum" sz="quarter" idx="5"/>
          </p:nvPr>
        </p:nvSpPr>
        <p:spPr/>
        <p:txBody>
          <a:bodyPr/>
          <a:lstStyle/>
          <a:p>
            <a:fld id="{444835E9-96CF-4E9C-BE59-A7DC08D478CF}" type="slidenum">
              <a:rPr lang="en-IE" smtClean="0"/>
              <a:t>9</a:t>
            </a:fld>
            <a:endParaRPr lang="en-IE"/>
          </a:p>
        </p:txBody>
      </p:sp>
    </p:spTree>
    <p:extLst>
      <p:ext uri="{BB962C8B-B14F-4D97-AF65-F5344CB8AC3E}">
        <p14:creationId xmlns:p14="http://schemas.microsoft.com/office/powerpoint/2010/main" val="70724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29FF-0DC2-3C00-CA88-792C67A7A33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IE"/>
          </a:p>
        </p:txBody>
      </p:sp>
      <p:sp>
        <p:nvSpPr>
          <p:cNvPr id="3" name="Subtitle 2">
            <a:extLst>
              <a:ext uri="{FF2B5EF4-FFF2-40B4-BE49-F238E27FC236}">
                <a16:creationId xmlns:a16="http://schemas.microsoft.com/office/drawing/2014/main" id="{C3C7A74C-D7FD-11EF-D538-3E51FDCD5DFD}"/>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IE"/>
          </a:p>
        </p:txBody>
      </p:sp>
      <p:sp>
        <p:nvSpPr>
          <p:cNvPr id="4" name="Date Placeholder 3">
            <a:extLst>
              <a:ext uri="{FF2B5EF4-FFF2-40B4-BE49-F238E27FC236}">
                <a16:creationId xmlns:a16="http://schemas.microsoft.com/office/drawing/2014/main" id="{54E822D5-F5ED-6ED1-666A-C5A342470EC4}"/>
              </a:ext>
            </a:extLst>
          </p:cNvPr>
          <p:cNvSpPr txBox="1">
            <a:spLocks noGrp="1"/>
          </p:cNvSpPr>
          <p:nvPr>
            <p:ph type="dt" sz="half" idx="7"/>
          </p:nvPr>
        </p:nvSpPr>
        <p:spPr/>
        <p:txBody>
          <a:bodyPr/>
          <a:lstStyle>
            <a:lvl1pPr>
              <a:defRPr/>
            </a:lvl1pPr>
          </a:lstStyle>
          <a:p>
            <a:pPr lvl="0"/>
            <a:fld id="{0DCFBC1D-AA19-47C8-8A78-0661D6977A0A}" type="datetime1">
              <a:rPr lang="en-IE"/>
              <a:pPr lvl="0"/>
              <a:t>12/03/2025</a:t>
            </a:fld>
            <a:endParaRPr lang="en-IE"/>
          </a:p>
        </p:txBody>
      </p:sp>
      <p:sp>
        <p:nvSpPr>
          <p:cNvPr id="5" name="Footer Placeholder 4">
            <a:extLst>
              <a:ext uri="{FF2B5EF4-FFF2-40B4-BE49-F238E27FC236}">
                <a16:creationId xmlns:a16="http://schemas.microsoft.com/office/drawing/2014/main" id="{3426FEEB-58E7-ABA5-750E-76255D27C9B4}"/>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1B036042-FE2A-E0A2-8D6B-85086B9C9537}"/>
              </a:ext>
            </a:extLst>
          </p:cNvPr>
          <p:cNvSpPr txBox="1">
            <a:spLocks noGrp="1"/>
          </p:cNvSpPr>
          <p:nvPr>
            <p:ph type="sldNum" sz="quarter" idx="8"/>
          </p:nvPr>
        </p:nvSpPr>
        <p:spPr/>
        <p:txBody>
          <a:bodyPr/>
          <a:lstStyle>
            <a:lvl1pPr>
              <a:defRPr/>
            </a:lvl1pPr>
          </a:lstStyle>
          <a:p>
            <a:pPr lvl="0"/>
            <a:fld id="{073C9CA0-7884-4D3F-BD38-26665C3E79CE}" type="slidenum">
              <a:t>‹#›</a:t>
            </a:fld>
            <a:endParaRPr lang="en-IE"/>
          </a:p>
        </p:txBody>
      </p:sp>
    </p:spTree>
    <p:extLst>
      <p:ext uri="{BB962C8B-B14F-4D97-AF65-F5344CB8AC3E}">
        <p14:creationId xmlns:p14="http://schemas.microsoft.com/office/powerpoint/2010/main" val="31239446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BB3E-3E9E-42F1-B876-D4BB80B262BB}"/>
              </a:ext>
            </a:extLst>
          </p:cNvPr>
          <p:cNvSpPr txBox="1">
            <a:spLocks noGrp="1"/>
          </p:cNvSpPr>
          <p:nvPr>
            <p:ph type="title"/>
          </p:nvPr>
        </p:nvSpPr>
        <p:spPr/>
        <p:txBody>
          <a:bodyPr/>
          <a:lstStyle>
            <a:lvl1pPr>
              <a:defRPr/>
            </a:lvl1pPr>
          </a:lstStyle>
          <a:p>
            <a:pPr lvl="0"/>
            <a:r>
              <a:rPr lang="en-US"/>
              <a:t>Click to edit Master title style</a:t>
            </a:r>
            <a:endParaRPr lang="en-IE"/>
          </a:p>
        </p:txBody>
      </p:sp>
      <p:sp>
        <p:nvSpPr>
          <p:cNvPr id="3" name="Vertical Text Placeholder 2">
            <a:extLst>
              <a:ext uri="{FF2B5EF4-FFF2-40B4-BE49-F238E27FC236}">
                <a16:creationId xmlns:a16="http://schemas.microsoft.com/office/drawing/2014/main" id="{C1CEA494-345C-B189-A702-4211772D136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C393C56-E18D-8ADC-9EA5-3AF4B0AE7D79}"/>
              </a:ext>
            </a:extLst>
          </p:cNvPr>
          <p:cNvSpPr txBox="1">
            <a:spLocks noGrp="1"/>
          </p:cNvSpPr>
          <p:nvPr>
            <p:ph type="dt" sz="half" idx="7"/>
          </p:nvPr>
        </p:nvSpPr>
        <p:spPr/>
        <p:txBody>
          <a:bodyPr/>
          <a:lstStyle>
            <a:lvl1pPr>
              <a:defRPr/>
            </a:lvl1pPr>
          </a:lstStyle>
          <a:p>
            <a:pPr lvl="0"/>
            <a:fld id="{4EF08C89-FACD-4E8D-89F6-0353B1D2EBEE}" type="datetime1">
              <a:rPr lang="en-IE"/>
              <a:pPr lvl="0"/>
              <a:t>12/03/2025</a:t>
            </a:fld>
            <a:endParaRPr lang="en-IE"/>
          </a:p>
        </p:txBody>
      </p:sp>
      <p:sp>
        <p:nvSpPr>
          <p:cNvPr id="5" name="Footer Placeholder 4">
            <a:extLst>
              <a:ext uri="{FF2B5EF4-FFF2-40B4-BE49-F238E27FC236}">
                <a16:creationId xmlns:a16="http://schemas.microsoft.com/office/drawing/2014/main" id="{8879136F-F4C4-6B24-3D30-DF00E66B8C95}"/>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0F6963CA-433C-EE7F-A058-2C3A0D1823BC}"/>
              </a:ext>
            </a:extLst>
          </p:cNvPr>
          <p:cNvSpPr txBox="1">
            <a:spLocks noGrp="1"/>
          </p:cNvSpPr>
          <p:nvPr>
            <p:ph type="sldNum" sz="quarter" idx="8"/>
          </p:nvPr>
        </p:nvSpPr>
        <p:spPr/>
        <p:txBody>
          <a:bodyPr/>
          <a:lstStyle>
            <a:lvl1pPr>
              <a:defRPr/>
            </a:lvl1pPr>
          </a:lstStyle>
          <a:p>
            <a:pPr lvl="0"/>
            <a:fld id="{D53EE774-597A-4431-AFAE-067A103A05AE}" type="slidenum">
              <a:t>‹#›</a:t>
            </a:fld>
            <a:endParaRPr lang="en-IE"/>
          </a:p>
        </p:txBody>
      </p:sp>
    </p:spTree>
    <p:extLst>
      <p:ext uri="{BB962C8B-B14F-4D97-AF65-F5344CB8AC3E}">
        <p14:creationId xmlns:p14="http://schemas.microsoft.com/office/powerpoint/2010/main" val="409244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FEB3-265A-139E-7BA2-8817F384D997}"/>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IE"/>
          </a:p>
        </p:txBody>
      </p:sp>
      <p:sp>
        <p:nvSpPr>
          <p:cNvPr id="3" name="Vertical Text Placeholder 2">
            <a:extLst>
              <a:ext uri="{FF2B5EF4-FFF2-40B4-BE49-F238E27FC236}">
                <a16:creationId xmlns:a16="http://schemas.microsoft.com/office/drawing/2014/main" id="{FDF403E9-DC2B-5BAF-26C5-0FC2E135C31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E545B7B-14B0-8FE9-7837-833378223D11}"/>
              </a:ext>
            </a:extLst>
          </p:cNvPr>
          <p:cNvSpPr txBox="1">
            <a:spLocks noGrp="1"/>
          </p:cNvSpPr>
          <p:nvPr>
            <p:ph type="dt" sz="half" idx="7"/>
          </p:nvPr>
        </p:nvSpPr>
        <p:spPr/>
        <p:txBody>
          <a:bodyPr/>
          <a:lstStyle>
            <a:lvl1pPr>
              <a:defRPr/>
            </a:lvl1pPr>
          </a:lstStyle>
          <a:p>
            <a:pPr lvl="0"/>
            <a:fld id="{6A00F4EF-3142-4EAC-9B9A-C05D8F896F5C}" type="datetime1">
              <a:rPr lang="en-IE"/>
              <a:pPr lvl="0"/>
              <a:t>12/03/2025</a:t>
            </a:fld>
            <a:endParaRPr lang="en-IE"/>
          </a:p>
        </p:txBody>
      </p:sp>
      <p:sp>
        <p:nvSpPr>
          <p:cNvPr id="5" name="Footer Placeholder 4">
            <a:extLst>
              <a:ext uri="{FF2B5EF4-FFF2-40B4-BE49-F238E27FC236}">
                <a16:creationId xmlns:a16="http://schemas.microsoft.com/office/drawing/2014/main" id="{F64C9E7F-6944-6A02-7EA7-783970ADB752}"/>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A5A6F24B-3009-F64F-24C4-CA691C31F5CD}"/>
              </a:ext>
            </a:extLst>
          </p:cNvPr>
          <p:cNvSpPr txBox="1">
            <a:spLocks noGrp="1"/>
          </p:cNvSpPr>
          <p:nvPr>
            <p:ph type="sldNum" sz="quarter" idx="8"/>
          </p:nvPr>
        </p:nvSpPr>
        <p:spPr/>
        <p:txBody>
          <a:bodyPr/>
          <a:lstStyle>
            <a:lvl1pPr>
              <a:defRPr/>
            </a:lvl1pPr>
          </a:lstStyle>
          <a:p>
            <a:pPr lvl="0"/>
            <a:fld id="{5C621D25-F6E8-416D-878B-92A203669B65}" type="slidenum">
              <a:t>‹#›</a:t>
            </a:fld>
            <a:endParaRPr lang="en-IE"/>
          </a:p>
        </p:txBody>
      </p:sp>
    </p:spTree>
    <p:extLst>
      <p:ext uri="{BB962C8B-B14F-4D97-AF65-F5344CB8AC3E}">
        <p14:creationId xmlns:p14="http://schemas.microsoft.com/office/powerpoint/2010/main" val="279463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5212C-4B05-9E49-48EB-371355EF89BE}"/>
              </a:ext>
            </a:extLst>
          </p:cNvPr>
          <p:cNvSpPr txBox="1">
            <a:spLocks noGrp="1"/>
          </p:cNvSpPr>
          <p:nvPr>
            <p:ph type="title"/>
          </p:nvPr>
        </p:nvSpPr>
        <p:spPr>
          <a:xfrm>
            <a:off x="646544" y="1008528"/>
            <a:ext cx="10898907" cy="806820"/>
          </a:xfrm>
        </p:spPr>
        <p:txBody>
          <a:bodyPr lIns="0" tIns="0" rIns="0" bIns="0" anchor="t">
            <a:noAutofit/>
          </a:bodyPr>
          <a:lstStyle>
            <a:lvl1pPr>
              <a:defRPr lang="en-GB"/>
            </a:lvl1pPr>
          </a:lstStyle>
          <a:p>
            <a:pPr lvl="0"/>
            <a:r>
              <a:rPr lang="en-GB"/>
              <a:t>Click to edit Master title style</a:t>
            </a:r>
          </a:p>
        </p:txBody>
      </p:sp>
      <p:sp>
        <p:nvSpPr>
          <p:cNvPr id="3" name="Content Placeholder 18">
            <a:extLst>
              <a:ext uri="{FF2B5EF4-FFF2-40B4-BE49-F238E27FC236}">
                <a16:creationId xmlns:a16="http://schemas.microsoft.com/office/drawing/2014/main" id="{996D8AAA-E769-3708-A89B-4B787461F47E}"/>
              </a:ext>
            </a:extLst>
          </p:cNvPr>
          <p:cNvSpPr txBox="1">
            <a:spLocks noGrp="1"/>
          </p:cNvSpPr>
          <p:nvPr>
            <p:ph idx="4294967295"/>
          </p:nvPr>
        </p:nvSpPr>
        <p:spPr>
          <a:xfrm>
            <a:off x="646544" y="1949820"/>
            <a:ext cx="10898907" cy="3899650"/>
          </a:xfrm>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4" name="Shape 24">
            <a:extLst>
              <a:ext uri="{FF2B5EF4-FFF2-40B4-BE49-F238E27FC236}">
                <a16:creationId xmlns:a16="http://schemas.microsoft.com/office/drawing/2014/main" id="{D96B907F-2F63-F3D1-2A02-E010F8AC057E}"/>
              </a:ext>
            </a:extLst>
          </p:cNvPr>
          <p:cNvCxnSpPr/>
          <p:nvPr/>
        </p:nvCxnSpPr>
        <p:spPr>
          <a:xfrm flipV="1">
            <a:off x="461817" y="941292"/>
            <a:ext cx="11083644" cy="153299"/>
          </a:xfrm>
          <a:prstGeom prst="bentConnector3">
            <a:avLst/>
          </a:prstGeom>
          <a:noFill/>
          <a:ln w="12701" cap="flat">
            <a:solidFill>
              <a:srgbClr val="44546A"/>
            </a:solidFill>
            <a:prstDash val="solid"/>
            <a:miter/>
          </a:ln>
        </p:spPr>
      </p:cxnSp>
      <p:sp>
        <p:nvSpPr>
          <p:cNvPr id="5" name="Slide Number Placeholder 5">
            <a:extLst>
              <a:ext uri="{FF2B5EF4-FFF2-40B4-BE49-F238E27FC236}">
                <a16:creationId xmlns:a16="http://schemas.microsoft.com/office/drawing/2014/main" id="{66B47C8F-E77E-069D-1CCE-D33281198254}"/>
              </a:ext>
            </a:extLst>
          </p:cNvPr>
          <p:cNvSpPr txBox="1">
            <a:spLocks noGrp="1"/>
          </p:cNvSpPr>
          <p:nvPr>
            <p:ph type="sldNum" sz="quarter" idx="8"/>
          </p:nvPr>
        </p:nvSpPr>
        <p:spPr>
          <a:xfrm>
            <a:off x="9513454" y="6387358"/>
            <a:ext cx="2031997" cy="134471"/>
          </a:xfrm>
        </p:spPr>
        <p:txBody>
          <a:bodyPr lIns="0" tIns="0" rIns="0" bIns="0" anchor="t"/>
          <a:lstStyle>
            <a:lvl1pPr>
              <a:defRPr lang="en-GB" sz="907">
                <a:solidFill>
                  <a:srgbClr val="000000"/>
                </a:solidFill>
                <a:latin typeface="Arial" pitchFamily="34"/>
                <a:cs typeface="Arial" pitchFamily="34"/>
              </a:defRPr>
            </a:lvl1pPr>
          </a:lstStyle>
          <a:p>
            <a:pPr lvl="0"/>
            <a:fld id="{C8A87966-9FC3-45B0-921C-9DA68BF1B425}" type="slidenum">
              <a:t>‹#›</a:t>
            </a:fld>
            <a:endParaRPr lang="en-GB"/>
          </a:p>
        </p:txBody>
      </p:sp>
      <p:sp>
        <p:nvSpPr>
          <p:cNvPr id="6" name="PwCFirm">
            <a:extLst>
              <a:ext uri="{FF2B5EF4-FFF2-40B4-BE49-F238E27FC236}">
                <a16:creationId xmlns:a16="http://schemas.microsoft.com/office/drawing/2014/main" id="{C371551A-1AC5-8730-A6ED-A6BA71CD60BA}"/>
              </a:ext>
            </a:extLst>
          </p:cNvPr>
          <p:cNvSpPr txBox="1"/>
          <p:nvPr/>
        </p:nvSpPr>
        <p:spPr>
          <a:xfrm>
            <a:off x="646544" y="6387358"/>
            <a:ext cx="3509814" cy="134471"/>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7" b="0" i="0" u="none" strike="noStrike" kern="1200" cap="none" spc="0" baseline="0">
                <a:solidFill>
                  <a:srgbClr val="000000"/>
                </a:solidFill>
                <a:uFillTx/>
                <a:latin typeface="Arial" pitchFamily="34"/>
                <a:cs typeface="Arial" pitchFamily="34"/>
              </a:rPr>
              <a:t>PwC  |  January 2014</a:t>
            </a:r>
          </a:p>
        </p:txBody>
      </p:sp>
    </p:spTree>
    <p:extLst>
      <p:ext uri="{BB962C8B-B14F-4D97-AF65-F5344CB8AC3E}">
        <p14:creationId xmlns:p14="http://schemas.microsoft.com/office/powerpoint/2010/main" val="21620269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9B99DFD3-3DEA-1513-DEF6-73885AB0E2B9}"/>
              </a:ext>
            </a:extLst>
          </p:cNvPr>
          <p:cNvSpPr txBox="1"/>
          <p:nvPr userDrawn="1"/>
        </p:nvSpPr>
        <p:spPr>
          <a:xfrm>
            <a:off x="629047" y="641757"/>
            <a:ext cx="6894576" cy="527415"/>
          </a:xfrm>
          <a:prstGeom prst="rect">
            <a:avLst/>
          </a:prstGeom>
        </p:spPr>
        <p:txBody>
          <a:bodyPr vert="horz" lIns="91440" tIns="45720" rIns="91440" bIns="45720" rtlCol="0" anchor="t">
            <a:normAutofit/>
          </a:bodyPr>
          <a:lstStyle/>
          <a:p>
            <a:pPr>
              <a:spcBef>
                <a:spcPct val="0"/>
              </a:spcBef>
            </a:pPr>
            <a:r>
              <a:rPr lang="en-US" sz="2800" b="1" dirty="0">
                <a:solidFill>
                  <a:srgbClr val="585656"/>
                </a:solidFill>
                <a:ea typeface="+mj-ea"/>
                <a:cs typeface="+mj-cs"/>
              </a:rPr>
              <a:t> </a:t>
            </a:r>
          </a:p>
        </p:txBody>
      </p:sp>
      <p:sp>
        <p:nvSpPr>
          <p:cNvPr id="10" name="CuadroTexto 9">
            <a:extLst>
              <a:ext uri="{FF2B5EF4-FFF2-40B4-BE49-F238E27FC236}">
                <a16:creationId xmlns:a16="http://schemas.microsoft.com/office/drawing/2014/main" id="{3603720D-22C0-6D28-2EAD-2EC9C80B7247}"/>
              </a:ext>
            </a:extLst>
          </p:cNvPr>
          <p:cNvSpPr txBox="1"/>
          <p:nvPr userDrawn="1"/>
        </p:nvSpPr>
        <p:spPr>
          <a:xfrm>
            <a:off x="279353" y="1317729"/>
            <a:ext cx="6894576" cy="3483864"/>
          </a:xfrm>
          <a:prstGeom prst="rect">
            <a:avLst/>
          </a:prstGeom>
        </p:spPr>
        <p:txBody>
          <a:bodyPr vert="horz" lIns="91440" tIns="45720" rIns="91440" bIns="45720" rtlCol="0">
            <a:normAutofit/>
          </a:bodyPr>
          <a:lstStyle/>
          <a:p>
            <a:pPr marL="571500" indent="-228600">
              <a:lnSpc>
                <a:spcPct val="90000"/>
              </a:lnSpc>
              <a:spcAft>
                <a:spcPts val="600"/>
              </a:spcAft>
              <a:buClr>
                <a:srgbClr val="FFD200"/>
              </a:buClr>
              <a:buFont typeface="Arial" panose="020B0604020202020204" pitchFamily="34" charset="0"/>
              <a:buChar char="•"/>
            </a:pPr>
            <a:endParaRPr lang="en-US" sz="2000" dirty="0">
              <a:solidFill>
                <a:srgbClr val="585656"/>
              </a:solidFill>
            </a:endParaRPr>
          </a:p>
        </p:txBody>
      </p:sp>
      <p:pic>
        <p:nvPicPr>
          <p:cNvPr id="11" name="Imagen 10" descr="Imagen que contiene Logotipo&#10;&#10;Descripción generada automáticamente">
            <a:extLst>
              <a:ext uri="{FF2B5EF4-FFF2-40B4-BE49-F238E27FC236}">
                <a16:creationId xmlns:a16="http://schemas.microsoft.com/office/drawing/2014/main" id="{9E1E4DCD-E2C3-5830-AEC2-E12128558AE7}"/>
              </a:ext>
            </a:extLst>
          </p:cNvPr>
          <p:cNvPicPr>
            <a:picLocks noChangeAspect="1"/>
          </p:cNvPicPr>
          <p:nvPr userDrawn="1"/>
        </p:nvPicPr>
        <p:blipFill>
          <a:blip r:embed="rId2">
            <a:alphaModFix amt="24000"/>
          </a:blip>
          <a:stretch>
            <a:fillRect/>
          </a:stretch>
        </p:blipFill>
        <p:spPr>
          <a:xfrm>
            <a:off x="0" y="6348521"/>
            <a:ext cx="3995928" cy="509479"/>
          </a:xfrm>
          <a:prstGeom prst="rect">
            <a:avLst/>
          </a:prstGeom>
        </p:spPr>
      </p:pic>
      <p:pic>
        <p:nvPicPr>
          <p:cNvPr id="12" name="Imagen 11" descr="Imagen que contiene botella, firmar, parada, gente&#10;&#10;Descripción generada automáticamente">
            <a:extLst>
              <a:ext uri="{FF2B5EF4-FFF2-40B4-BE49-F238E27FC236}">
                <a16:creationId xmlns:a16="http://schemas.microsoft.com/office/drawing/2014/main" id="{08E83336-A14E-220D-03B5-25AB12E17994}"/>
              </a:ext>
            </a:extLst>
          </p:cNvPr>
          <p:cNvPicPr>
            <a:picLocks noChangeAspect="1"/>
          </p:cNvPicPr>
          <p:nvPr userDrawn="1"/>
        </p:nvPicPr>
        <p:blipFill>
          <a:blip r:embed="rId3"/>
          <a:stretch>
            <a:fillRect/>
          </a:stretch>
        </p:blipFill>
        <p:spPr>
          <a:xfrm>
            <a:off x="9024374" y="291244"/>
            <a:ext cx="2889041" cy="693371"/>
          </a:xfrm>
          <a:prstGeom prst="rect">
            <a:avLst/>
          </a:prstGeom>
        </p:spPr>
      </p:pic>
      <p:sp>
        <p:nvSpPr>
          <p:cNvPr id="13" name="Rectangle 12">
            <a:extLst>
              <a:ext uri="{FF2B5EF4-FFF2-40B4-BE49-F238E27FC236}">
                <a16:creationId xmlns:a16="http://schemas.microsoft.com/office/drawing/2014/main" id="{91ACD1BC-D7B2-2085-DFA0-5F28BC30D349}"/>
              </a:ext>
            </a:extLst>
          </p:cNvPr>
          <p:cNvSpPr/>
          <p:nvPr userDrawn="1"/>
        </p:nvSpPr>
        <p:spPr>
          <a:xfrm>
            <a:off x="712937" y="1133172"/>
            <a:ext cx="8280000" cy="36000"/>
          </a:xfrm>
          <a:prstGeom prst="rect">
            <a:avLst/>
          </a:prstGeom>
          <a:solidFill>
            <a:srgbClr val="9E1D42"/>
          </a:solidFill>
          <a:ln w="12700">
            <a:noFill/>
            <a:miter lim="400000"/>
          </a:ln>
        </p:spPr>
        <p:txBody>
          <a:bodyPr lIns="45718" tIns="45718" rIns="45718" bIns="45718" anchor="ctr"/>
          <a:lstStyle/>
          <a:p>
            <a:pPr algn="ctr">
              <a:defRPr sz="1000">
                <a:solidFill>
                  <a:srgbClr val="FFFFFF"/>
                </a:solidFill>
                <a:latin typeface="+mj-lt"/>
                <a:ea typeface="+mj-ea"/>
                <a:cs typeface="+mj-cs"/>
                <a:sym typeface="Open Sans"/>
              </a:defRPr>
            </a:pPr>
            <a:endParaRPr/>
          </a:p>
        </p:txBody>
      </p:sp>
    </p:spTree>
    <p:extLst>
      <p:ext uri="{BB962C8B-B14F-4D97-AF65-F5344CB8AC3E}">
        <p14:creationId xmlns:p14="http://schemas.microsoft.com/office/powerpoint/2010/main" val="177932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6F60-69D2-500A-8CBB-BAFA71251FEA}"/>
              </a:ext>
            </a:extLst>
          </p:cNvPr>
          <p:cNvSpPr txBox="1">
            <a:spLocks noGrp="1"/>
          </p:cNvSpPr>
          <p:nvPr>
            <p:ph type="title"/>
          </p:nvPr>
        </p:nvSpPr>
        <p:spPr/>
        <p:txBody>
          <a:bodyPr/>
          <a:lstStyle>
            <a:lvl1pPr>
              <a:defRPr/>
            </a:lvl1pPr>
          </a:lstStyle>
          <a:p>
            <a:pPr lvl="0"/>
            <a:r>
              <a:rPr lang="en-US"/>
              <a:t>Click to edit Master title style</a:t>
            </a:r>
            <a:endParaRPr lang="en-IE"/>
          </a:p>
        </p:txBody>
      </p:sp>
      <p:sp>
        <p:nvSpPr>
          <p:cNvPr id="3" name="Content Placeholder 2">
            <a:extLst>
              <a:ext uri="{FF2B5EF4-FFF2-40B4-BE49-F238E27FC236}">
                <a16:creationId xmlns:a16="http://schemas.microsoft.com/office/drawing/2014/main" id="{D567D795-7D2D-A105-26EC-955740BCD9D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60F56A4-A3F0-B73E-A8AB-C3066BD075FD}"/>
              </a:ext>
            </a:extLst>
          </p:cNvPr>
          <p:cNvSpPr txBox="1">
            <a:spLocks noGrp="1"/>
          </p:cNvSpPr>
          <p:nvPr>
            <p:ph type="dt" sz="half" idx="7"/>
          </p:nvPr>
        </p:nvSpPr>
        <p:spPr/>
        <p:txBody>
          <a:bodyPr/>
          <a:lstStyle>
            <a:lvl1pPr>
              <a:defRPr/>
            </a:lvl1pPr>
          </a:lstStyle>
          <a:p>
            <a:pPr lvl="0"/>
            <a:fld id="{ED2712CE-E42F-45DF-B9DE-1C73169223E0}" type="datetime1">
              <a:rPr lang="en-IE"/>
              <a:pPr lvl="0"/>
              <a:t>12/03/2025</a:t>
            </a:fld>
            <a:endParaRPr lang="en-IE"/>
          </a:p>
        </p:txBody>
      </p:sp>
      <p:sp>
        <p:nvSpPr>
          <p:cNvPr id="5" name="Footer Placeholder 4">
            <a:extLst>
              <a:ext uri="{FF2B5EF4-FFF2-40B4-BE49-F238E27FC236}">
                <a16:creationId xmlns:a16="http://schemas.microsoft.com/office/drawing/2014/main" id="{FC46AD8B-7977-6E2F-9DD0-6D1F39946FB3}"/>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70A47AE8-31D2-9C43-DC29-A3A7CF38C1A4}"/>
              </a:ext>
            </a:extLst>
          </p:cNvPr>
          <p:cNvSpPr txBox="1">
            <a:spLocks noGrp="1"/>
          </p:cNvSpPr>
          <p:nvPr>
            <p:ph type="sldNum" sz="quarter" idx="8"/>
          </p:nvPr>
        </p:nvSpPr>
        <p:spPr/>
        <p:txBody>
          <a:bodyPr/>
          <a:lstStyle>
            <a:lvl1pPr>
              <a:defRPr/>
            </a:lvl1pPr>
          </a:lstStyle>
          <a:p>
            <a:pPr lvl="0"/>
            <a:fld id="{338FFC57-8695-4571-A0DB-AED727280BC3}" type="slidenum">
              <a:t>‹#›</a:t>
            </a:fld>
            <a:endParaRPr lang="en-IE"/>
          </a:p>
        </p:txBody>
      </p:sp>
    </p:spTree>
    <p:extLst>
      <p:ext uri="{BB962C8B-B14F-4D97-AF65-F5344CB8AC3E}">
        <p14:creationId xmlns:p14="http://schemas.microsoft.com/office/powerpoint/2010/main" val="24820890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D3AB-6A39-CCFD-D603-10404BB497F8}"/>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IE"/>
          </a:p>
        </p:txBody>
      </p:sp>
      <p:sp>
        <p:nvSpPr>
          <p:cNvPr id="3" name="Text Placeholder 2">
            <a:extLst>
              <a:ext uri="{FF2B5EF4-FFF2-40B4-BE49-F238E27FC236}">
                <a16:creationId xmlns:a16="http://schemas.microsoft.com/office/drawing/2014/main" id="{CC55F94C-2E2E-79FB-1A05-956011818AD6}"/>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88294884-F598-60F4-BB47-6684C21EF3B5}"/>
              </a:ext>
            </a:extLst>
          </p:cNvPr>
          <p:cNvSpPr txBox="1">
            <a:spLocks noGrp="1"/>
          </p:cNvSpPr>
          <p:nvPr>
            <p:ph type="dt" sz="half" idx="7"/>
          </p:nvPr>
        </p:nvSpPr>
        <p:spPr/>
        <p:txBody>
          <a:bodyPr/>
          <a:lstStyle>
            <a:lvl1pPr>
              <a:defRPr/>
            </a:lvl1pPr>
          </a:lstStyle>
          <a:p>
            <a:pPr lvl="0"/>
            <a:fld id="{C159AE58-21AF-49B4-99CA-FAF4B903BC99}" type="datetime1">
              <a:rPr lang="en-IE"/>
              <a:pPr lvl="0"/>
              <a:t>12/03/2025</a:t>
            </a:fld>
            <a:endParaRPr lang="en-IE"/>
          </a:p>
        </p:txBody>
      </p:sp>
      <p:sp>
        <p:nvSpPr>
          <p:cNvPr id="5" name="Footer Placeholder 4">
            <a:extLst>
              <a:ext uri="{FF2B5EF4-FFF2-40B4-BE49-F238E27FC236}">
                <a16:creationId xmlns:a16="http://schemas.microsoft.com/office/drawing/2014/main" id="{EBA9B5DD-6DDC-565D-56E7-C10FCF2A38BD}"/>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790ABB18-F50D-1A03-AD02-4F91A3558E9C}"/>
              </a:ext>
            </a:extLst>
          </p:cNvPr>
          <p:cNvSpPr txBox="1">
            <a:spLocks noGrp="1"/>
          </p:cNvSpPr>
          <p:nvPr>
            <p:ph type="sldNum" sz="quarter" idx="8"/>
          </p:nvPr>
        </p:nvSpPr>
        <p:spPr/>
        <p:txBody>
          <a:bodyPr/>
          <a:lstStyle>
            <a:lvl1pPr>
              <a:defRPr/>
            </a:lvl1pPr>
          </a:lstStyle>
          <a:p>
            <a:pPr lvl="0"/>
            <a:fld id="{426B9DBD-C3E3-4266-8F6A-9B64EA170398}" type="slidenum">
              <a:t>‹#›</a:t>
            </a:fld>
            <a:endParaRPr lang="en-IE"/>
          </a:p>
        </p:txBody>
      </p:sp>
    </p:spTree>
    <p:extLst>
      <p:ext uri="{BB962C8B-B14F-4D97-AF65-F5344CB8AC3E}">
        <p14:creationId xmlns:p14="http://schemas.microsoft.com/office/powerpoint/2010/main" val="13681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8EA4-8486-88F6-6580-B25A79BD7EFE}"/>
              </a:ext>
            </a:extLst>
          </p:cNvPr>
          <p:cNvSpPr txBox="1">
            <a:spLocks noGrp="1"/>
          </p:cNvSpPr>
          <p:nvPr>
            <p:ph type="title"/>
          </p:nvPr>
        </p:nvSpPr>
        <p:spPr/>
        <p:txBody>
          <a:bodyPr/>
          <a:lstStyle>
            <a:lvl1pPr>
              <a:defRPr/>
            </a:lvl1pPr>
          </a:lstStyle>
          <a:p>
            <a:pPr lvl="0"/>
            <a:r>
              <a:rPr lang="en-US"/>
              <a:t>Click to edit Master title style</a:t>
            </a:r>
            <a:endParaRPr lang="en-IE"/>
          </a:p>
        </p:txBody>
      </p:sp>
      <p:sp>
        <p:nvSpPr>
          <p:cNvPr id="3" name="Content Placeholder 2">
            <a:extLst>
              <a:ext uri="{FF2B5EF4-FFF2-40B4-BE49-F238E27FC236}">
                <a16:creationId xmlns:a16="http://schemas.microsoft.com/office/drawing/2014/main" id="{465E5CB0-5C79-AEEC-8DE9-042F05EEB90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9EA9E0E-18A4-8D7C-EBB9-9159C66CAFAA}"/>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F2F3B84-CDF0-16E5-9A50-F9C0EEE025CC}"/>
              </a:ext>
            </a:extLst>
          </p:cNvPr>
          <p:cNvSpPr txBox="1">
            <a:spLocks noGrp="1"/>
          </p:cNvSpPr>
          <p:nvPr>
            <p:ph type="dt" sz="half" idx="7"/>
          </p:nvPr>
        </p:nvSpPr>
        <p:spPr/>
        <p:txBody>
          <a:bodyPr/>
          <a:lstStyle>
            <a:lvl1pPr>
              <a:defRPr/>
            </a:lvl1pPr>
          </a:lstStyle>
          <a:p>
            <a:pPr lvl="0"/>
            <a:fld id="{38FD284F-DF67-43BF-BBCD-970EA4C2659A}" type="datetime1">
              <a:rPr lang="en-IE"/>
              <a:pPr lvl="0"/>
              <a:t>12/03/2025</a:t>
            </a:fld>
            <a:endParaRPr lang="en-IE"/>
          </a:p>
        </p:txBody>
      </p:sp>
      <p:sp>
        <p:nvSpPr>
          <p:cNvPr id="6" name="Footer Placeholder 5">
            <a:extLst>
              <a:ext uri="{FF2B5EF4-FFF2-40B4-BE49-F238E27FC236}">
                <a16:creationId xmlns:a16="http://schemas.microsoft.com/office/drawing/2014/main" id="{E3319AD8-17D5-915D-4FF7-83DAF3E0383C}"/>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A50976E9-30F2-F5E9-2F27-11AA937F7C7D}"/>
              </a:ext>
            </a:extLst>
          </p:cNvPr>
          <p:cNvSpPr txBox="1">
            <a:spLocks noGrp="1"/>
          </p:cNvSpPr>
          <p:nvPr>
            <p:ph type="sldNum" sz="quarter" idx="8"/>
          </p:nvPr>
        </p:nvSpPr>
        <p:spPr/>
        <p:txBody>
          <a:bodyPr/>
          <a:lstStyle>
            <a:lvl1pPr>
              <a:defRPr/>
            </a:lvl1pPr>
          </a:lstStyle>
          <a:p>
            <a:pPr lvl="0"/>
            <a:fld id="{975500EE-6152-4EEF-BA20-052E5F640690}" type="slidenum">
              <a:t>‹#›</a:t>
            </a:fld>
            <a:endParaRPr lang="en-IE"/>
          </a:p>
        </p:txBody>
      </p:sp>
    </p:spTree>
    <p:extLst>
      <p:ext uri="{BB962C8B-B14F-4D97-AF65-F5344CB8AC3E}">
        <p14:creationId xmlns:p14="http://schemas.microsoft.com/office/powerpoint/2010/main" val="40826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9BB9-CF9D-C3DD-5F13-5229D21E064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IE"/>
          </a:p>
        </p:txBody>
      </p:sp>
      <p:sp>
        <p:nvSpPr>
          <p:cNvPr id="3" name="Text Placeholder 2">
            <a:extLst>
              <a:ext uri="{FF2B5EF4-FFF2-40B4-BE49-F238E27FC236}">
                <a16:creationId xmlns:a16="http://schemas.microsoft.com/office/drawing/2014/main" id="{728C5D3E-1902-6B1E-458F-7C935D39935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50BFA530-48E4-12EB-4A40-3954B7354AF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2EEC3FE-A56A-4AD1-5636-47DBA7AE779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19B21687-5B2C-F4CB-D05F-96EE5B0484C2}"/>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F0DF991-2BCA-F65B-D9A0-101F964EB85D}"/>
              </a:ext>
            </a:extLst>
          </p:cNvPr>
          <p:cNvSpPr txBox="1">
            <a:spLocks noGrp="1"/>
          </p:cNvSpPr>
          <p:nvPr>
            <p:ph type="dt" sz="half" idx="7"/>
          </p:nvPr>
        </p:nvSpPr>
        <p:spPr/>
        <p:txBody>
          <a:bodyPr/>
          <a:lstStyle>
            <a:lvl1pPr>
              <a:defRPr/>
            </a:lvl1pPr>
          </a:lstStyle>
          <a:p>
            <a:pPr lvl="0"/>
            <a:fld id="{34F9B4F4-697D-4794-A808-9111E9ED9E07}" type="datetime1">
              <a:rPr lang="en-IE"/>
              <a:pPr lvl="0"/>
              <a:t>12/03/2025</a:t>
            </a:fld>
            <a:endParaRPr lang="en-IE"/>
          </a:p>
        </p:txBody>
      </p:sp>
      <p:sp>
        <p:nvSpPr>
          <p:cNvPr id="8" name="Footer Placeholder 7">
            <a:extLst>
              <a:ext uri="{FF2B5EF4-FFF2-40B4-BE49-F238E27FC236}">
                <a16:creationId xmlns:a16="http://schemas.microsoft.com/office/drawing/2014/main" id="{5BC72D43-026F-2601-B64A-DCBA76B7FEA5}"/>
              </a:ext>
            </a:extLst>
          </p:cNvPr>
          <p:cNvSpPr txBox="1">
            <a:spLocks noGrp="1"/>
          </p:cNvSpPr>
          <p:nvPr>
            <p:ph type="ftr" sz="quarter" idx="9"/>
          </p:nvPr>
        </p:nvSpPr>
        <p:spPr/>
        <p:txBody>
          <a:bodyPr/>
          <a:lstStyle>
            <a:lvl1pPr>
              <a:defRPr/>
            </a:lvl1pPr>
          </a:lstStyle>
          <a:p>
            <a:pPr lvl="0"/>
            <a:endParaRPr lang="en-IE"/>
          </a:p>
        </p:txBody>
      </p:sp>
      <p:sp>
        <p:nvSpPr>
          <p:cNvPr id="9" name="Slide Number Placeholder 8">
            <a:extLst>
              <a:ext uri="{FF2B5EF4-FFF2-40B4-BE49-F238E27FC236}">
                <a16:creationId xmlns:a16="http://schemas.microsoft.com/office/drawing/2014/main" id="{5E022709-11EF-36D5-0670-8C991AF5CEE8}"/>
              </a:ext>
            </a:extLst>
          </p:cNvPr>
          <p:cNvSpPr txBox="1">
            <a:spLocks noGrp="1"/>
          </p:cNvSpPr>
          <p:nvPr>
            <p:ph type="sldNum" sz="quarter" idx="8"/>
          </p:nvPr>
        </p:nvSpPr>
        <p:spPr/>
        <p:txBody>
          <a:bodyPr/>
          <a:lstStyle>
            <a:lvl1pPr>
              <a:defRPr/>
            </a:lvl1pPr>
          </a:lstStyle>
          <a:p>
            <a:pPr lvl="0"/>
            <a:fld id="{CE18650C-C938-423F-BE2C-F64453DF91EE}" type="slidenum">
              <a:t>‹#›</a:t>
            </a:fld>
            <a:endParaRPr lang="en-IE"/>
          </a:p>
        </p:txBody>
      </p:sp>
    </p:spTree>
    <p:extLst>
      <p:ext uri="{BB962C8B-B14F-4D97-AF65-F5344CB8AC3E}">
        <p14:creationId xmlns:p14="http://schemas.microsoft.com/office/powerpoint/2010/main" val="329736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7C05-A47F-E833-D232-6CF8515D112F}"/>
              </a:ext>
            </a:extLst>
          </p:cNvPr>
          <p:cNvSpPr txBox="1">
            <a:spLocks noGrp="1"/>
          </p:cNvSpPr>
          <p:nvPr>
            <p:ph type="title"/>
          </p:nvPr>
        </p:nvSpPr>
        <p:spPr/>
        <p:txBody>
          <a:bodyPr/>
          <a:lstStyle>
            <a:lvl1pPr>
              <a:defRPr/>
            </a:lvl1pPr>
          </a:lstStyle>
          <a:p>
            <a:pPr lvl="0"/>
            <a:r>
              <a:rPr lang="en-US"/>
              <a:t>Click to edit Master title style</a:t>
            </a:r>
            <a:endParaRPr lang="en-IE"/>
          </a:p>
        </p:txBody>
      </p:sp>
      <p:sp>
        <p:nvSpPr>
          <p:cNvPr id="3" name="Date Placeholder 2">
            <a:extLst>
              <a:ext uri="{FF2B5EF4-FFF2-40B4-BE49-F238E27FC236}">
                <a16:creationId xmlns:a16="http://schemas.microsoft.com/office/drawing/2014/main" id="{2C9FAE44-A077-E506-B796-929FB3C7B8CC}"/>
              </a:ext>
            </a:extLst>
          </p:cNvPr>
          <p:cNvSpPr txBox="1">
            <a:spLocks noGrp="1"/>
          </p:cNvSpPr>
          <p:nvPr>
            <p:ph type="dt" sz="half" idx="7"/>
          </p:nvPr>
        </p:nvSpPr>
        <p:spPr/>
        <p:txBody>
          <a:bodyPr/>
          <a:lstStyle>
            <a:lvl1pPr>
              <a:defRPr/>
            </a:lvl1pPr>
          </a:lstStyle>
          <a:p>
            <a:pPr lvl="0"/>
            <a:fld id="{A2D2B33C-55BD-4264-8047-D5273C97BD49}" type="datetime1">
              <a:rPr lang="en-IE"/>
              <a:pPr lvl="0"/>
              <a:t>12/03/2025</a:t>
            </a:fld>
            <a:endParaRPr lang="en-IE"/>
          </a:p>
        </p:txBody>
      </p:sp>
      <p:sp>
        <p:nvSpPr>
          <p:cNvPr id="4" name="Footer Placeholder 3">
            <a:extLst>
              <a:ext uri="{FF2B5EF4-FFF2-40B4-BE49-F238E27FC236}">
                <a16:creationId xmlns:a16="http://schemas.microsoft.com/office/drawing/2014/main" id="{5E75A42D-03C8-A445-2D7E-C0B8175752A1}"/>
              </a:ext>
            </a:extLst>
          </p:cNvPr>
          <p:cNvSpPr txBox="1">
            <a:spLocks noGrp="1"/>
          </p:cNvSpPr>
          <p:nvPr>
            <p:ph type="ftr" sz="quarter" idx="9"/>
          </p:nvPr>
        </p:nvSpPr>
        <p:spPr/>
        <p:txBody>
          <a:bodyPr/>
          <a:lstStyle>
            <a:lvl1pPr>
              <a:defRPr/>
            </a:lvl1pPr>
          </a:lstStyle>
          <a:p>
            <a:pPr lvl="0"/>
            <a:endParaRPr lang="en-IE"/>
          </a:p>
        </p:txBody>
      </p:sp>
      <p:sp>
        <p:nvSpPr>
          <p:cNvPr id="5" name="Slide Number Placeholder 4">
            <a:extLst>
              <a:ext uri="{FF2B5EF4-FFF2-40B4-BE49-F238E27FC236}">
                <a16:creationId xmlns:a16="http://schemas.microsoft.com/office/drawing/2014/main" id="{F0D74B63-68C4-1B04-18F1-A0386E2477C2}"/>
              </a:ext>
            </a:extLst>
          </p:cNvPr>
          <p:cNvSpPr txBox="1">
            <a:spLocks noGrp="1"/>
          </p:cNvSpPr>
          <p:nvPr>
            <p:ph type="sldNum" sz="quarter" idx="8"/>
          </p:nvPr>
        </p:nvSpPr>
        <p:spPr/>
        <p:txBody>
          <a:bodyPr/>
          <a:lstStyle>
            <a:lvl1pPr>
              <a:defRPr/>
            </a:lvl1pPr>
          </a:lstStyle>
          <a:p>
            <a:pPr lvl="0"/>
            <a:fld id="{56E4B847-2AAC-4034-9544-DE861C2BE2E8}" type="slidenum">
              <a:t>‹#›</a:t>
            </a:fld>
            <a:endParaRPr lang="en-IE"/>
          </a:p>
        </p:txBody>
      </p:sp>
    </p:spTree>
    <p:extLst>
      <p:ext uri="{BB962C8B-B14F-4D97-AF65-F5344CB8AC3E}">
        <p14:creationId xmlns:p14="http://schemas.microsoft.com/office/powerpoint/2010/main" val="169715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648E2-FA64-394F-6744-0844BA167520}"/>
              </a:ext>
            </a:extLst>
          </p:cNvPr>
          <p:cNvSpPr txBox="1">
            <a:spLocks noGrp="1"/>
          </p:cNvSpPr>
          <p:nvPr>
            <p:ph type="dt" sz="half" idx="7"/>
          </p:nvPr>
        </p:nvSpPr>
        <p:spPr/>
        <p:txBody>
          <a:bodyPr/>
          <a:lstStyle>
            <a:lvl1pPr>
              <a:defRPr/>
            </a:lvl1pPr>
          </a:lstStyle>
          <a:p>
            <a:pPr lvl="0"/>
            <a:fld id="{42419A37-63AD-40A9-AA89-92B1F5B992F1}" type="datetime1">
              <a:rPr lang="en-IE"/>
              <a:pPr lvl="0"/>
              <a:t>12/03/2025</a:t>
            </a:fld>
            <a:endParaRPr lang="en-IE"/>
          </a:p>
        </p:txBody>
      </p:sp>
      <p:sp>
        <p:nvSpPr>
          <p:cNvPr id="3" name="Footer Placeholder 2">
            <a:extLst>
              <a:ext uri="{FF2B5EF4-FFF2-40B4-BE49-F238E27FC236}">
                <a16:creationId xmlns:a16="http://schemas.microsoft.com/office/drawing/2014/main" id="{CCB4BCB3-C1AC-30B5-E960-B01FAC9CD61E}"/>
              </a:ext>
            </a:extLst>
          </p:cNvPr>
          <p:cNvSpPr txBox="1">
            <a:spLocks noGrp="1"/>
          </p:cNvSpPr>
          <p:nvPr>
            <p:ph type="ftr" sz="quarter" idx="9"/>
          </p:nvPr>
        </p:nvSpPr>
        <p:spPr/>
        <p:txBody>
          <a:bodyPr/>
          <a:lstStyle>
            <a:lvl1pPr>
              <a:defRPr/>
            </a:lvl1pPr>
          </a:lstStyle>
          <a:p>
            <a:pPr lvl="0"/>
            <a:endParaRPr lang="en-IE"/>
          </a:p>
        </p:txBody>
      </p:sp>
      <p:sp>
        <p:nvSpPr>
          <p:cNvPr id="4" name="Slide Number Placeholder 3">
            <a:extLst>
              <a:ext uri="{FF2B5EF4-FFF2-40B4-BE49-F238E27FC236}">
                <a16:creationId xmlns:a16="http://schemas.microsoft.com/office/drawing/2014/main" id="{AB551347-5DD4-2842-2D46-48F5A60AB536}"/>
              </a:ext>
            </a:extLst>
          </p:cNvPr>
          <p:cNvSpPr txBox="1">
            <a:spLocks noGrp="1"/>
          </p:cNvSpPr>
          <p:nvPr>
            <p:ph type="sldNum" sz="quarter" idx="8"/>
          </p:nvPr>
        </p:nvSpPr>
        <p:spPr/>
        <p:txBody>
          <a:bodyPr/>
          <a:lstStyle>
            <a:lvl1pPr>
              <a:defRPr/>
            </a:lvl1pPr>
          </a:lstStyle>
          <a:p>
            <a:pPr lvl="0"/>
            <a:fld id="{32FFF6E6-23C4-43B6-9242-D60702266DEB}" type="slidenum">
              <a:t>‹#›</a:t>
            </a:fld>
            <a:endParaRPr lang="en-IE"/>
          </a:p>
        </p:txBody>
      </p:sp>
    </p:spTree>
    <p:extLst>
      <p:ext uri="{BB962C8B-B14F-4D97-AF65-F5344CB8AC3E}">
        <p14:creationId xmlns:p14="http://schemas.microsoft.com/office/powerpoint/2010/main" val="15340898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81A-045A-E692-2147-83B5610D5D5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IE"/>
          </a:p>
        </p:txBody>
      </p:sp>
      <p:sp>
        <p:nvSpPr>
          <p:cNvPr id="3" name="Content Placeholder 2">
            <a:extLst>
              <a:ext uri="{FF2B5EF4-FFF2-40B4-BE49-F238E27FC236}">
                <a16:creationId xmlns:a16="http://schemas.microsoft.com/office/drawing/2014/main" id="{96F50FAF-FC77-F55C-DD87-5B232ED5983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75181B87-3DB2-C7C3-F2B7-70B716F13FE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AB80D8E2-058D-27C0-FF01-835569F8EF19}"/>
              </a:ext>
            </a:extLst>
          </p:cNvPr>
          <p:cNvSpPr txBox="1">
            <a:spLocks noGrp="1"/>
          </p:cNvSpPr>
          <p:nvPr>
            <p:ph type="dt" sz="half" idx="7"/>
          </p:nvPr>
        </p:nvSpPr>
        <p:spPr/>
        <p:txBody>
          <a:bodyPr/>
          <a:lstStyle>
            <a:lvl1pPr>
              <a:defRPr/>
            </a:lvl1pPr>
          </a:lstStyle>
          <a:p>
            <a:pPr lvl="0"/>
            <a:fld id="{B341DAC9-6766-4588-BFF3-68037288BDA3}" type="datetime1">
              <a:rPr lang="en-IE"/>
              <a:pPr lvl="0"/>
              <a:t>12/03/2025</a:t>
            </a:fld>
            <a:endParaRPr lang="en-IE"/>
          </a:p>
        </p:txBody>
      </p:sp>
      <p:sp>
        <p:nvSpPr>
          <p:cNvPr id="6" name="Footer Placeholder 5">
            <a:extLst>
              <a:ext uri="{FF2B5EF4-FFF2-40B4-BE49-F238E27FC236}">
                <a16:creationId xmlns:a16="http://schemas.microsoft.com/office/drawing/2014/main" id="{5B343854-8312-392A-2D4A-DE38BD777061}"/>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AFA96D28-36E4-534E-B16B-067C02654268}"/>
              </a:ext>
            </a:extLst>
          </p:cNvPr>
          <p:cNvSpPr txBox="1">
            <a:spLocks noGrp="1"/>
          </p:cNvSpPr>
          <p:nvPr>
            <p:ph type="sldNum" sz="quarter" idx="8"/>
          </p:nvPr>
        </p:nvSpPr>
        <p:spPr/>
        <p:txBody>
          <a:bodyPr/>
          <a:lstStyle>
            <a:lvl1pPr>
              <a:defRPr/>
            </a:lvl1pPr>
          </a:lstStyle>
          <a:p>
            <a:pPr lvl="0"/>
            <a:fld id="{2319E8D6-467E-4DCC-B085-F49FEAA4D76A}" type="slidenum">
              <a:t>‹#›</a:t>
            </a:fld>
            <a:endParaRPr lang="en-IE"/>
          </a:p>
        </p:txBody>
      </p:sp>
    </p:spTree>
    <p:extLst>
      <p:ext uri="{BB962C8B-B14F-4D97-AF65-F5344CB8AC3E}">
        <p14:creationId xmlns:p14="http://schemas.microsoft.com/office/powerpoint/2010/main" val="162798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7B58-6BAB-54D4-9CEA-86E08901419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IE"/>
          </a:p>
        </p:txBody>
      </p:sp>
      <p:sp>
        <p:nvSpPr>
          <p:cNvPr id="3" name="Picture Placeholder 2">
            <a:extLst>
              <a:ext uri="{FF2B5EF4-FFF2-40B4-BE49-F238E27FC236}">
                <a16:creationId xmlns:a16="http://schemas.microsoft.com/office/drawing/2014/main" id="{29F5ACB8-C4D4-F6D8-6BAF-EF628F7CE750}"/>
              </a:ext>
            </a:extLst>
          </p:cNvPr>
          <p:cNvSpPr txBox="1">
            <a:spLocks noGrp="1"/>
          </p:cNvSpPr>
          <p:nvPr>
            <p:ph type="pic" idx="1"/>
          </p:nvPr>
        </p:nvSpPr>
        <p:spPr>
          <a:xfrm>
            <a:off x="5183184" y="987423"/>
            <a:ext cx="6172200" cy="4873623"/>
          </a:xfrm>
        </p:spPr>
        <p:txBody>
          <a:bodyPr/>
          <a:lstStyle>
            <a:lvl1pPr marL="0" indent="0">
              <a:buNone/>
              <a:defRPr lang="en-IE" sz="3200"/>
            </a:lvl1pPr>
          </a:lstStyle>
          <a:p>
            <a:pPr lvl="0"/>
            <a:endParaRPr lang="en-IE"/>
          </a:p>
        </p:txBody>
      </p:sp>
      <p:sp>
        <p:nvSpPr>
          <p:cNvPr id="4" name="Text Placeholder 3">
            <a:extLst>
              <a:ext uri="{FF2B5EF4-FFF2-40B4-BE49-F238E27FC236}">
                <a16:creationId xmlns:a16="http://schemas.microsoft.com/office/drawing/2014/main" id="{0347888F-F7BE-6AF1-96FC-534E6C3DFEE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2E310BDE-0104-0199-9CB1-11201D0528B0}"/>
              </a:ext>
            </a:extLst>
          </p:cNvPr>
          <p:cNvSpPr txBox="1">
            <a:spLocks noGrp="1"/>
          </p:cNvSpPr>
          <p:nvPr>
            <p:ph type="dt" sz="half" idx="7"/>
          </p:nvPr>
        </p:nvSpPr>
        <p:spPr/>
        <p:txBody>
          <a:bodyPr/>
          <a:lstStyle>
            <a:lvl1pPr>
              <a:defRPr/>
            </a:lvl1pPr>
          </a:lstStyle>
          <a:p>
            <a:pPr lvl="0"/>
            <a:fld id="{9B932C19-63D2-4F1F-AD5E-9C96AF12A5EC}" type="datetime1">
              <a:rPr lang="en-IE"/>
              <a:pPr lvl="0"/>
              <a:t>12/03/2025</a:t>
            </a:fld>
            <a:endParaRPr lang="en-IE"/>
          </a:p>
        </p:txBody>
      </p:sp>
      <p:sp>
        <p:nvSpPr>
          <p:cNvPr id="6" name="Footer Placeholder 5">
            <a:extLst>
              <a:ext uri="{FF2B5EF4-FFF2-40B4-BE49-F238E27FC236}">
                <a16:creationId xmlns:a16="http://schemas.microsoft.com/office/drawing/2014/main" id="{C00E886A-FE37-8A3A-1533-0C84CFCF1678}"/>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0C791CE1-8A81-8C26-DAEA-AA540EA49B12}"/>
              </a:ext>
            </a:extLst>
          </p:cNvPr>
          <p:cNvSpPr txBox="1">
            <a:spLocks noGrp="1"/>
          </p:cNvSpPr>
          <p:nvPr>
            <p:ph type="sldNum" sz="quarter" idx="8"/>
          </p:nvPr>
        </p:nvSpPr>
        <p:spPr/>
        <p:txBody>
          <a:bodyPr/>
          <a:lstStyle>
            <a:lvl1pPr>
              <a:defRPr/>
            </a:lvl1pPr>
          </a:lstStyle>
          <a:p>
            <a:pPr lvl="0"/>
            <a:fld id="{65369B8E-791E-4820-9808-E6B77DEB4430}" type="slidenum">
              <a:t>‹#›</a:t>
            </a:fld>
            <a:endParaRPr lang="en-IE"/>
          </a:p>
        </p:txBody>
      </p:sp>
    </p:spTree>
    <p:extLst>
      <p:ext uri="{BB962C8B-B14F-4D97-AF65-F5344CB8AC3E}">
        <p14:creationId xmlns:p14="http://schemas.microsoft.com/office/powerpoint/2010/main" val="402904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00E737-890A-D8D5-BD21-2A4113F37038}"/>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IE"/>
          </a:p>
        </p:txBody>
      </p:sp>
      <p:sp>
        <p:nvSpPr>
          <p:cNvPr id="3" name="Text Placeholder 2">
            <a:extLst>
              <a:ext uri="{FF2B5EF4-FFF2-40B4-BE49-F238E27FC236}">
                <a16:creationId xmlns:a16="http://schemas.microsoft.com/office/drawing/2014/main" id="{7E57969F-C071-74AC-C2FB-AFB1F38CCAA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B524DC3-5BEF-0EC2-7F41-CE7D863BAA4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IE" sz="1200" b="0" i="0" u="none" strike="noStrike" kern="1200" cap="none" spc="0" baseline="0">
                <a:solidFill>
                  <a:srgbClr val="898989"/>
                </a:solidFill>
                <a:uFillTx/>
                <a:latin typeface="Calibri"/>
              </a:defRPr>
            </a:lvl1pPr>
          </a:lstStyle>
          <a:p>
            <a:pPr lvl="0"/>
            <a:fld id="{3FCC1E3B-64BC-43FC-81B0-5F3481801CA2}" type="datetime1">
              <a:rPr lang="en-IE"/>
              <a:pPr lvl="0"/>
              <a:t>12/03/2025</a:t>
            </a:fld>
            <a:endParaRPr lang="en-IE"/>
          </a:p>
        </p:txBody>
      </p:sp>
      <p:sp>
        <p:nvSpPr>
          <p:cNvPr id="5" name="Footer Placeholder 4">
            <a:extLst>
              <a:ext uri="{FF2B5EF4-FFF2-40B4-BE49-F238E27FC236}">
                <a16:creationId xmlns:a16="http://schemas.microsoft.com/office/drawing/2014/main" id="{003A8DC8-5AD8-2C0C-5162-CB24D3173ADE}"/>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IE" sz="1200" b="0" i="0" u="none" strike="noStrike" kern="1200" cap="none" spc="0" baseline="0">
                <a:solidFill>
                  <a:srgbClr val="898989"/>
                </a:solidFill>
                <a:uFillTx/>
                <a:latin typeface="Calibri"/>
              </a:defRPr>
            </a:lvl1pPr>
          </a:lstStyle>
          <a:p>
            <a:pPr lvl="0"/>
            <a:endParaRPr lang="en-IE"/>
          </a:p>
        </p:txBody>
      </p:sp>
      <p:sp>
        <p:nvSpPr>
          <p:cNvPr id="6" name="Slide Number Placeholder 5">
            <a:extLst>
              <a:ext uri="{FF2B5EF4-FFF2-40B4-BE49-F238E27FC236}">
                <a16:creationId xmlns:a16="http://schemas.microsoft.com/office/drawing/2014/main" id="{C13966A0-F65A-7013-0380-A55810A5B5B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IE" sz="1200" b="0" i="0" u="none" strike="noStrike" kern="1200" cap="none" spc="0" baseline="0">
                <a:solidFill>
                  <a:srgbClr val="898989"/>
                </a:solidFill>
                <a:uFillTx/>
                <a:latin typeface="Calibri"/>
              </a:defRPr>
            </a:lvl1pPr>
          </a:lstStyle>
          <a:p>
            <a:pPr lvl="0"/>
            <a:fld id="{030C3C0F-71B5-4F29-9F93-7069C7CD5008}" type="slidenum">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6.png"/><Relationship Id="rId3" Type="http://schemas.openxmlformats.org/officeDocument/2006/relationships/image" Target="../media/image42.png"/><Relationship Id="rId21" Type="http://schemas.openxmlformats.org/officeDocument/2006/relationships/image" Target="../media/image11.pn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hyperlink" Target="https://genderaction.eu/" TargetMode="External"/><Relationship Id="rId2" Type="http://schemas.openxmlformats.org/officeDocument/2006/relationships/notesSlide" Target="../notesSlides/notesSlide11.xml"/><Relationship Id="rId16" Type="http://schemas.openxmlformats.org/officeDocument/2006/relationships/image" Target="../media/image55.jpe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svg"/><Relationship Id="rId15" Type="http://schemas.openxmlformats.org/officeDocument/2006/relationships/image" Target="../media/image54.png"/><Relationship Id="rId10" Type="http://schemas.openxmlformats.org/officeDocument/2006/relationships/image" Target="../media/image49.svg"/><Relationship Id="rId19" Type="http://schemas.openxmlformats.org/officeDocument/2006/relationships/image" Target="../media/image32.jpe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svg"/><Relationship Id="rId2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hyperlink" Target="https://www.maynoothuniversity.ie/edi/excellence-exile/university-of-sanctuary" TargetMode="External"/><Relationship Id="rId26" Type="http://schemas.openxmlformats.org/officeDocument/2006/relationships/hyperlink" Target="https://assets.gov.ie/138922/9c478bc4-42b7-45cf-aa62-d7e16b698ee6.pdf" TargetMode="External"/><Relationship Id="rId3" Type="http://schemas.openxmlformats.org/officeDocument/2006/relationships/image" Target="../media/image19.png"/><Relationship Id="rId21" Type="http://schemas.openxmlformats.org/officeDocument/2006/relationships/image" Target="../media/image6.png"/><Relationship Id="rId7" Type="http://schemas.openxmlformats.org/officeDocument/2006/relationships/hyperlink" Target="https://hea.ie/assets/uploads/2017/06/HEA-National-Review-of-Gender-Equality-in-Irish-Higher-Education-Institutions.pdf" TargetMode="External"/><Relationship Id="rId12" Type="http://schemas.openxmlformats.org/officeDocument/2006/relationships/hyperlink" Target="https://www.gov.ie/en/publication/bab0fe-launch-of-the-lgbti-inclusion-strategy-2019-2021/" TargetMode="External"/><Relationship Id="rId17" Type="http://schemas.openxmlformats.org/officeDocument/2006/relationships/image" Target="../media/image27.png"/><Relationship Id="rId25"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hyperlink" Target="https://www.advance-he.ac.uk/knowledge-hub/athena-swan-ireland-edi-literacy-glossary" TargetMode="External"/><Relationship Id="rId20" Type="http://schemas.openxmlformats.org/officeDocument/2006/relationships/hyperlink" Target="https://www.maynoothuniversity.ie/edi/excellence-exile/scholars-risk" TargetMode="External"/><Relationship Id="rId29"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24" Type="http://schemas.openxmlformats.org/officeDocument/2006/relationships/hyperlink" Target="https://www.gov.ie/en/publication/678fee-framework-for-consent-in-higher-education-institutions-safe-respectf/" TargetMode="External"/><Relationship Id="rId5" Type="http://schemas.openxmlformats.org/officeDocument/2006/relationships/hyperlink" Target="https://hea.ie/assets/uploads/2022/03/HEA-Race-Equality-Implementation-Plan-2022-2024.pdf" TargetMode="External"/><Relationship Id="rId15" Type="http://schemas.openxmlformats.org/officeDocument/2006/relationships/image" Target="../media/image26.png"/><Relationship Id="rId23" Type="http://schemas.openxmlformats.org/officeDocument/2006/relationships/image" Target="../media/image28.png"/><Relationship Id="rId28" Type="http://schemas.openxmlformats.org/officeDocument/2006/relationships/image" Target="../media/image31.png"/><Relationship Id="rId10" Type="http://schemas.openxmlformats.org/officeDocument/2006/relationships/image" Target="../media/image23.png"/><Relationship Id="rId19"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hyperlink" Target="https://hea.ie/assets/uploads/2018/11/Gender-Equality-Taskforce-Action-Plan-2018-2020.pdf" TargetMode="External"/><Relationship Id="rId14" Type="http://schemas.openxmlformats.org/officeDocument/2006/relationships/hyperlink" Target="https://assets.gov.ie/120534/a465dc08-c177-469d-be55-f142ea8fb964.pdf" TargetMode="External"/><Relationship Id="rId22" Type="http://schemas.openxmlformats.org/officeDocument/2006/relationships/hyperlink" Target="https://hea.ie/assets/uploads/2020/10/HEA-NSMHS-Framework.pdf" TargetMode="External"/><Relationship Id="rId27" Type="http://schemas.openxmlformats.org/officeDocument/2006/relationships/image" Target="../media/image30.png"/><Relationship Id="rId30"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maynoothuniversity.ie/edi/excellence-exile/university-of-sanctuary"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maynoothuniversity.ie/edi/excellence-exile/scholars-risk" TargetMode="External"/><Relationship Id="rId10" Type="http://schemas.openxmlformats.org/officeDocument/2006/relationships/image" Target="../media/image4.png"/><Relationship Id="rId4" Type="http://schemas.openxmlformats.org/officeDocument/2006/relationships/hyperlink" Target="https://sareurope.eu/" TargetMode="External"/><Relationship Id="rId9" Type="http://schemas.openxmlformats.org/officeDocument/2006/relationships/image" Target="../media/image35.jpg"/></Relationships>
</file>

<file path=ppt/slides/_rels/slide7.xml.rels><?xml version="1.0" encoding="UTF-8" standalone="yes"?>
<Relationships xmlns="http://schemas.openxmlformats.org/package/2006/relationships"><Relationship Id="rId3" Type="http://schemas.openxmlformats.org/officeDocument/2006/relationships/hyperlink" Target="https://ireland.cityofsanctuary.org/universities-and-colleges-of-sanctuary"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sareurope.eu/" TargetMode="External"/><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4.png"/><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61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BD6C90-6817-E4F2-ACE2-E11FC310FE47}"/>
              </a:ext>
            </a:extLst>
          </p:cNvPr>
          <p:cNvPicPr>
            <a:picLocks noChangeAspect="1"/>
          </p:cNvPicPr>
          <p:nvPr/>
        </p:nvPicPr>
        <p:blipFill>
          <a:blip r:embed="rId3"/>
          <a:stretch>
            <a:fillRect/>
          </a:stretch>
        </p:blipFill>
        <p:spPr>
          <a:xfrm>
            <a:off x="165460" y="124751"/>
            <a:ext cx="4689646" cy="6568208"/>
          </a:xfrm>
          <a:prstGeom prst="rect">
            <a:avLst/>
          </a:prstGeom>
          <a:noFill/>
          <a:ln cap="flat">
            <a:noFill/>
          </a:ln>
        </p:spPr>
      </p:pic>
      <p:sp>
        <p:nvSpPr>
          <p:cNvPr id="3" name="TextBox 3">
            <a:extLst>
              <a:ext uri="{FF2B5EF4-FFF2-40B4-BE49-F238E27FC236}">
                <a16:creationId xmlns:a16="http://schemas.microsoft.com/office/drawing/2014/main" id="{51DF01E3-00EE-B156-24DD-1B6CEC3A41CB}"/>
              </a:ext>
            </a:extLst>
          </p:cNvPr>
          <p:cNvSpPr txBox="1"/>
          <p:nvPr/>
        </p:nvSpPr>
        <p:spPr>
          <a:xfrm>
            <a:off x="5570458" y="1269808"/>
            <a:ext cx="5985159" cy="4278094"/>
          </a:xfrm>
          <a:prstGeom prst="rect">
            <a:avLst/>
          </a:prstGeom>
          <a:noFill/>
          <a:ln cap="flat">
            <a:noFill/>
          </a:ln>
        </p:spPr>
        <p:txBody>
          <a:bodyPr vert="horz" wrap="square" lIns="91440" tIns="45720" rIns="91440" bIns="45720" anchor="t" anchorCtr="1" compatLnSpc="1">
            <a:spAutoFit/>
          </a:bodyPr>
          <a:lstStyle/>
          <a:p>
            <a:pPr algn="ctr"/>
            <a:r>
              <a:rPr lang="en-US" sz="3200" b="1" i="0" dirty="0">
                <a:solidFill>
                  <a:srgbClr val="8D322C"/>
                </a:solidFill>
                <a:effectLst/>
                <a:latin typeface="Open Sans" panose="020B0606030504020204" pitchFamily="34" charset="0"/>
              </a:rPr>
              <a:t>Ensuring Equality, valuing and celebrating Diversity and promoting Inclusion (EDI) </a:t>
            </a:r>
          </a:p>
          <a:p>
            <a:pPr algn="ctr"/>
            <a:r>
              <a:rPr lang="en-US" sz="3200" b="1" i="0" dirty="0">
                <a:solidFill>
                  <a:srgbClr val="8D322C"/>
                </a:solidFill>
                <a:effectLst/>
                <a:latin typeface="Open Sans" panose="020B0606030504020204" pitchFamily="34" charset="0"/>
              </a:rPr>
              <a:t>and Researchers at Risk (RAR)</a:t>
            </a:r>
          </a:p>
          <a:p>
            <a:pPr algn="ctr"/>
            <a:endParaRPr lang="en-US" sz="2000" dirty="0">
              <a:solidFill>
                <a:srgbClr val="822327"/>
              </a:solidFill>
              <a:latin typeface="Arial"/>
              <a:cs typeface="Arial"/>
            </a:endParaRPr>
          </a:p>
          <a:p>
            <a:pPr algn="ctr"/>
            <a:r>
              <a:rPr lang="en-US" sz="2000" b="1" dirty="0">
                <a:solidFill>
                  <a:srgbClr val="822327"/>
                </a:solidFill>
                <a:latin typeface="Arial"/>
                <a:cs typeface="Arial"/>
              </a:rPr>
              <a:t>Dr Gemma Irvine </a:t>
            </a:r>
          </a:p>
          <a:p>
            <a:pPr algn="ctr"/>
            <a:r>
              <a:rPr lang="en-US" sz="2000" dirty="0">
                <a:solidFill>
                  <a:srgbClr val="822327"/>
                </a:solidFill>
                <a:latin typeface="Arial"/>
                <a:cs typeface="Arial"/>
              </a:rPr>
              <a:t>(She/Her)</a:t>
            </a:r>
          </a:p>
          <a:p>
            <a:pPr algn="ctr"/>
            <a:r>
              <a:rPr lang="en-US" sz="2000" dirty="0">
                <a:solidFill>
                  <a:srgbClr val="822327"/>
                </a:solidFill>
                <a:latin typeface="Arial"/>
                <a:cs typeface="Arial"/>
              </a:rPr>
              <a:t>Vice President for Equality &amp; Diversity</a:t>
            </a:r>
            <a:endParaRPr lang="en-US" sz="2000" b="0" i="0" u="none" strike="noStrike" kern="1200" cap="none" spc="0" baseline="0" dirty="0">
              <a:solidFill>
                <a:srgbClr val="822327"/>
              </a:solidFill>
              <a:uFillTx/>
              <a:latin typeface="Arial"/>
              <a:cs typeface="Arial"/>
            </a:endParaRPr>
          </a:p>
        </p:txBody>
      </p:sp>
      <p:pic>
        <p:nvPicPr>
          <p:cNvPr id="4" name="Picture 2" descr="Maynooth University">
            <a:extLst>
              <a:ext uri="{FF2B5EF4-FFF2-40B4-BE49-F238E27FC236}">
                <a16:creationId xmlns:a16="http://schemas.microsoft.com/office/drawing/2014/main" id="{DB238403-A2E5-3181-1EAD-3F4217D2240F}"/>
              </a:ext>
            </a:extLst>
          </p:cNvPr>
          <p:cNvPicPr>
            <a:picLocks noChangeAspect="1"/>
          </p:cNvPicPr>
          <p:nvPr/>
        </p:nvPicPr>
        <p:blipFill>
          <a:blip r:embed="rId4"/>
          <a:srcRect/>
          <a:stretch>
            <a:fillRect/>
          </a:stretch>
        </p:blipFill>
        <p:spPr>
          <a:xfrm>
            <a:off x="10212595" y="350379"/>
            <a:ext cx="1567053" cy="703767"/>
          </a:xfrm>
          <a:prstGeom prst="rect">
            <a:avLst/>
          </a:prstGeom>
          <a:noFill/>
          <a:ln cap="flat">
            <a:noFill/>
          </a:ln>
        </p:spPr>
      </p:pic>
      <p:pic>
        <p:nvPicPr>
          <p:cNvPr id="5" name="Picture 2">
            <a:extLst>
              <a:ext uri="{FF2B5EF4-FFF2-40B4-BE49-F238E27FC236}">
                <a16:creationId xmlns:a16="http://schemas.microsoft.com/office/drawing/2014/main" id="{D72AA913-EE7C-5593-A764-782F64F15309}"/>
              </a:ext>
            </a:extLst>
          </p:cNvPr>
          <p:cNvPicPr>
            <a:picLocks noChangeAspect="1"/>
          </p:cNvPicPr>
          <p:nvPr/>
        </p:nvPicPr>
        <p:blipFill>
          <a:blip r:embed="rId5"/>
          <a:srcRect/>
          <a:stretch>
            <a:fillRect/>
          </a:stretch>
        </p:blipFill>
        <p:spPr>
          <a:xfrm>
            <a:off x="8550959" y="5908027"/>
            <a:ext cx="820710" cy="820710"/>
          </a:xfrm>
          <a:prstGeom prst="rect">
            <a:avLst/>
          </a:prstGeom>
          <a:noFill/>
          <a:ln cap="flat">
            <a:noFill/>
          </a:ln>
        </p:spPr>
      </p:pic>
      <p:pic>
        <p:nvPicPr>
          <p:cNvPr id="6" name="Picture 2" descr="2015 SAR-Ireland Speaker Series Tour">
            <a:extLst>
              <a:ext uri="{FF2B5EF4-FFF2-40B4-BE49-F238E27FC236}">
                <a16:creationId xmlns:a16="http://schemas.microsoft.com/office/drawing/2014/main" id="{9D29E5E2-3BD4-39F6-D412-90682D93C98E}"/>
              </a:ext>
            </a:extLst>
          </p:cNvPr>
          <p:cNvPicPr>
            <a:picLocks noChangeAspect="1"/>
          </p:cNvPicPr>
          <p:nvPr/>
        </p:nvPicPr>
        <p:blipFill>
          <a:blip r:embed="rId6"/>
          <a:srcRect/>
          <a:stretch>
            <a:fillRect/>
          </a:stretch>
        </p:blipFill>
        <p:spPr>
          <a:xfrm>
            <a:off x="9431867" y="5957870"/>
            <a:ext cx="820710" cy="820710"/>
          </a:xfrm>
          <a:prstGeom prst="rect">
            <a:avLst/>
          </a:prstGeom>
          <a:noFill/>
          <a:ln cap="flat">
            <a:noFill/>
          </a:ln>
        </p:spPr>
      </p:pic>
      <p:pic>
        <p:nvPicPr>
          <p:cNvPr id="8" name="Picture 7">
            <a:extLst>
              <a:ext uri="{FF2B5EF4-FFF2-40B4-BE49-F238E27FC236}">
                <a16:creationId xmlns:a16="http://schemas.microsoft.com/office/drawing/2014/main" id="{30123C3A-0C91-009B-BE16-CCA557A9693A}"/>
              </a:ext>
            </a:extLst>
          </p:cNvPr>
          <p:cNvPicPr>
            <a:picLocks noChangeAspect="1"/>
          </p:cNvPicPr>
          <p:nvPr/>
        </p:nvPicPr>
        <p:blipFill>
          <a:blip r:embed="rId7"/>
          <a:stretch>
            <a:fillRect/>
          </a:stretch>
        </p:blipFill>
        <p:spPr>
          <a:xfrm>
            <a:off x="6229817" y="5957870"/>
            <a:ext cx="1160832" cy="721025"/>
          </a:xfrm>
          <a:prstGeom prst="rect">
            <a:avLst/>
          </a:prstGeom>
          <a:noFill/>
          <a:ln cap="flat">
            <a:noFill/>
          </a:ln>
        </p:spPr>
      </p:pic>
      <p:pic>
        <p:nvPicPr>
          <p:cNvPr id="9" name="Picture 8">
            <a:extLst>
              <a:ext uri="{FF2B5EF4-FFF2-40B4-BE49-F238E27FC236}">
                <a16:creationId xmlns:a16="http://schemas.microsoft.com/office/drawing/2014/main" id="{F63C5E15-B792-2FDA-00F9-7F4C677B086F}"/>
              </a:ext>
            </a:extLst>
          </p:cNvPr>
          <p:cNvPicPr>
            <a:picLocks noChangeAspect="1"/>
          </p:cNvPicPr>
          <p:nvPr/>
        </p:nvPicPr>
        <p:blipFill>
          <a:blip r:embed="rId8"/>
          <a:stretch>
            <a:fillRect/>
          </a:stretch>
        </p:blipFill>
        <p:spPr>
          <a:xfrm>
            <a:off x="10300075" y="5937797"/>
            <a:ext cx="881115" cy="792601"/>
          </a:xfrm>
          <a:prstGeom prst="rect">
            <a:avLst/>
          </a:prstGeom>
          <a:noFill/>
          <a:ln cap="flat">
            <a:noFill/>
          </a:ln>
        </p:spPr>
      </p:pic>
      <p:pic>
        <p:nvPicPr>
          <p:cNvPr id="10" name="Picture 10" descr="A picture containing arrow&#10;&#10;Description automatically generated">
            <a:extLst>
              <a:ext uri="{FF2B5EF4-FFF2-40B4-BE49-F238E27FC236}">
                <a16:creationId xmlns:a16="http://schemas.microsoft.com/office/drawing/2014/main" id="{C5C682CC-6A4D-34B1-3946-D14F8787F43F}"/>
              </a:ext>
            </a:extLst>
          </p:cNvPr>
          <p:cNvPicPr>
            <a:picLocks noChangeAspect="1"/>
          </p:cNvPicPr>
          <p:nvPr/>
        </p:nvPicPr>
        <p:blipFill>
          <a:blip r:embed="rId9"/>
          <a:srcRect/>
          <a:stretch>
            <a:fillRect/>
          </a:stretch>
        </p:blipFill>
        <p:spPr>
          <a:xfrm>
            <a:off x="4943748" y="5873842"/>
            <a:ext cx="1253421" cy="790999"/>
          </a:xfrm>
          <a:prstGeom prst="rect">
            <a:avLst/>
          </a:prstGeom>
          <a:noFill/>
          <a:ln cap="flat">
            <a:noFill/>
          </a:ln>
        </p:spPr>
      </p:pic>
      <p:pic>
        <p:nvPicPr>
          <p:cNvPr id="11" name="Picture 2" descr="MILO logo">
            <a:extLst>
              <a:ext uri="{FF2B5EF4-FFF2-40B4-BE49-F238E27FC236}">
                <a16:creationId xmlns:a16="http://schemas.microsoft.com/office/drawing/2014/main" id="{61788F96-AFB0-8FF2-F0C8-1B7033251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31077" y="5808699"/>
            <a:ext cx="918592" cy="83853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AFED5CA-70F2-649D-CC02-EEC6083898E8}"/>
              </a:ext>
            </a:extLst>
          </p:cNvPr>
          <p:cNvGrpSpPr>
            <a:grpSpLocks noChangeAspect="1"/>
          </p:cNvGrpSpPr>
          <p:nvPr/>
        </p:nvGrpSpPr>
        <p:grpSpPr>
          <a:xfrm>
            <a:off x="7274402" y="5987151"/>
            <a:ext cx="1250173" cy="677690"/>
            <a:chOff x="325778" y="6667500"/>
            <a:chExt cx="5832000" cy="3581400"/>
          </a:xfrm>
        </p:grpSpPr>
        <p:sp>
          <p:nvSpPr>
            <p:cNvPr id="14" name="Freeform 2">
              <a:extLst>
                <a:ext uri="{FF2B5EF4-FFF2-40B4-BE49-F238E27FC236}">
                  <a16:creationId xmlns:a16="http://schemas.microsoft.com/office/drawing/2014/main" id="{2E65D4ED-59B5-959B-91CE-73C67047FF14}"/>
                </a:ext>
              </a:extLst>
            </p:cNvPr>
            <p:cNvSpPr>
              <a:spLocks noChangeAspect="1"/>
            </p:cNvSpPr>
            <p:nvPr/>
          </p:nvSpPr>
          <p:spPr>
            <a:xfrm>
              <a:off x="325778" y="8501018"/>
              <a:ext cx="5832000" cy="1747882"/>
            </a:xfrm>
            <a:custGeom>
              <a:avLst/>
              <a:gdLst/>
              <a:ahLst/>
              <a:cxnLst/>
              <a:rect l="l" t="t" r="r" b="b"/>
              <a:pathLst>
                <a:path w="7205159" h="2159410">
                  <a:moveTo>
                    <a:pt x="0" y="0"/>
                  </a:moveTo>
                  <a:lnTo>
                    <a:pt x="7205159" y="0"/>
                  </a:lnTo>
                  <a:lnTo>
                    <a:pt x="7205159" y="2159410"/>
                  </a:lnTo>
                  <a:lnTo>
                    <a:pt x="0" y="2159410"/>
                  </a:lnTo>
                  <a:lnTo>
                    <a:pt x="0" y="0"/>
                  </a:lnTo>
                  <a:close/>
                </a:path>
              </a:pathLst>
            </a:custGeom>
            <a:blipFill>
              <a:blip r:embed="rId11"/>
              <a:stretch>
                <a:fillRect/>
              </a:stretch>
            </a:blipFill>
          </p:spPr>
          <p:txBody>
            <a:bodyPr/>
            <a:lstStyle/>
            <a:p>
              <a:endParaRPr lang="en-IE" sz="1200"/>
            </a:p>
          </p:txBody>
        </p:sp>
        <p:sp>
          <p:nvSpPr>
            <p:cNvPr id="15" name="Freeform 6">
              <a:extLst>
                <a:ext uri="{FF2B5EF4-FFF2-40B4-BE49-F238E27FC236}">
                  <a16:creationId xmlns:a16="http://schemas.microsoft.com/office/drawing/2014/main" id="{07DE8346-FC2E-8BA4-9411-612671D761EB}"/>
                </a:ext>
              </a:extLst>
            </p:cNvPr>
            <p:cNvSpPr>
              <a:spLocks noChangeAspect="1"/>
            </p:cNvSpPr>
            <p:nvPr/>
          </p:nvSpPr>
          <p:spPr>
            <a:xfrm>
              <a:off x="1969374" y="6667500"/>
              <a:ext cx="3130514" cy="2210426"/>
            </a:xfrm>
            <a:custGeom>
              <a:avLst/>
              <a:gdLst/>
              <a:ahLst/>
              <a:cxnLst/>
              <a:rect l="l" t="t" r="r" b="b"/>
              <a:pathLst>
                <a:path w="3130514" h="2210426">
                  <a:moveTo>
                    <a:pt x="0" y="0"/>
                  </a:moveTo>
                  <a:lnTo>
                    <a:pt x="3130513" y="0"/>
                  </a:lnTo>
                  <a:lnTo>
                    <a:pt x="3130513" y="2210425"/>
                  </a:lnTo>
                  <a:lnTo>
                    <a:pt x="0" y="2210425"/>
                  </a:lnTo>
                  <a:lnTo>
                    <a:pt x="0" y="0"/>
                  </a:lnTo>
                  <a:close/>
                </a:path>
              </a:pathLst>
            </a:custGeom>
            <a:blipFill>
              <a:blip r:embed="rId12"/>
              <a:stretch>
                <a:fillRect t="-24476" b="-48805"/>
              </a:stretch>
            </a:blipFill>
          </p:spPr>
          <p:txBody>
            <a:bodyPr/>
            <a:lstStyle/>
            <a:p>
              <a:endParaRPr lang="en-IE" sz="120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8920-D486-3101-553A-5237020C0A3C}"/>
              </a:ext>
            </a:extLst>
          </p:cNvPr>
          <p:cNvSpPr txBox="1">
            <a:spLocks noGrp="1"/>
          </p:cNvSpPr>
          <p:nvPr>
            <p:ph type="title"/>
          </p:nvPr>
        </p:nvSpPr>
        <p:spPr>
          <a:xfrm>
            <a:off x="467358" y="365129"/>
            <a:ext cx="7940042" cy="896742"/>
          </a:xfrm>
        </p:spPr>
        <p:txBody>
          <a:bodyPr>
            <a:noAutofit/>
          </a:bodyPr>
          <a:lstStyle/>
          <a:p>
            <a:pPr lvl="0"/>
            <a:r>
              <a:rPr lang="en-US" b="1">
                <a:latin typeface="Calibri" panose="020F0502020204030204" pitchFamily="34" charset="0"/>
                <a:ea typeface="Calibri" panose="020F0502020204030204" pitchFamily="34" charset="0"/>
                <a:cs typeface="Calibri" panose="020F0502020204030204" pitchFamily="34" charset="0"/>
              </a:rPr>
              <a:t>EDI is a Practice, not an End Goal</a:t>
            </a:r>
          </a:p>
        </p:txBody>
      </p:sp>
      <p:cxnSp>
        <p:nvCxnSpPr>
          <p:cNvPr id="4" name="Straight Connector 7">
            <a:extLst>
              <a:ext uri="{FF2B5EF4-FFF2-40B4-BE49-F238E27FC236}">
                <a16:creationId xmlns:a16="http://schemas.microsoft.com/office/drawing/2014/main" id="{F7708969-20B5-959E-84CE-3F21B63C12CC}"/>
              </a:ext>
            </a:extLst>
          </p:cNvPr>
          <p:cNvCxnSpPr/>
          <p:nvPr/>
        </p:nvCxnSpPr>
        <p:spPr>
          <a:xfrm>
            <a:off x="467358" y="1261003"/>
            <a:ext cx="6876874" cy="0"/>
          </a:xfrm>
          <a:prstGeom prst="straightConnector1">
            <a:avLst/>
          </a:prstGeom>
          <a:noFill/>
          <a:ln w="50804" cap="flat">
            <a:solidFill>
              <a:srgbClr val="FFC000"/>
            </a:solidFill>
            <a:prstDash val="solid"/>
            <a:miter/>
          </a:ln>
        </p:spPr>
      </p:cxnSp>
      <p:sp>
        <p:nvSpPr>
          <p:cNvPr id="5" name="Content Placeholder 2">
            <a:extLst>
              <a:ext uri="{FF2B5EF4-FFF2-40B4-BE49-F238E27FC236}">
                <a16:creationId xmlns:a16="http://schemas.microsoft.com/office/drawing/2014/main" id="{0592AD5C-A363-39A9-26BC-EDE34932F8D2}"/>
              </a:ext>
            </a:extLst>
          </p:cNvPr>
          <p:cNvSpPr txBox="1">
            <a:spLocks noGrp="1"/>
          </p:cNvSpPr>
          <p:nvPr>
            <p:ph idx="1"/>
          </p:nvPr>
        </p:nvSpPr>
        <p:spPr>
          <a:xfrm>
            <a:off x="409303" y="1910090"/>
            <a:ext cx="7292394" cy="3545896"/>
          </a:xfrm>
          <a:solidFill>
            <a:srgbClr val="FFFFFF"/>
          </a:solidFill>
        </p:spPr>
        <p:txBody>
          <a:bodyPr>
            <a:noAutofit/>
          </a:bodyPr>
          <a:lstStyle/>
          <a:p>
            <a:pPr marL="0" lvl="0" indent="0">
              <a:lnSpc>
                <a:spcPct val="120000"/>
              </a:lnSpc>
              <a:buNone/>
            </a:pPr>
            <a:r>
              <a:rPr lang="en-US" sz="3000" dirty="0">
                <a:latin typeface="Calibri Light"/>
              </a:rPr>
              <a:t>Culture is created by each of us…..</a:t>
            </a:r>
          </a:p>
          <a:p>
            <a:pPr lvl="0">
              <a:lnSpc>
                <a:spcPct val="120000"/>
              </a:lnSpc>
            </a:pPr>
            <a:endParaRPr lang="en-US" sz="3000" dirty="0">
              <a:latin typeface="Calibri Light"/>
            </a:endParaRPr>
          </a:p>
          <a:p>
            <a:pPr marL="0" lvl="0" indent="0" defTabSz="776289">
              <a:lnSpc>
                <a:spcPct val="120000"/>
              </a:lnSpc>
              <a:buNone/>
            </a:pPr>
            <a:r>
              <a:rPr lang="en-US" sz="3000" dirty="0">
                <a:latin typeface="Calibri Light"/>
              </a:rPr>
              <a:t>In what we: 	say, and don’t say,</a:t>
            </a:r>
          </a:p>
          <a:p>
            <a:pPr marL="179386" lvl="1" indent="0">
              <a:lnSpc>
                <a:spcPct val="120000"/>
              </a:lnSpc>
              <a:buNone/>
              <a:tabLst>
                <a:tab pos="2151060" algn="l"/>
                <a:tab pos="2333620" algn="l"/>
              </a:tabLst>
            </a:pPr>
            <a:r>
              <a:rPr lang="en-US" sz="3000" dirty="0">
                <a:latin typeface="Calibri Light"/>
              </a:rPr>
              <a:t>		do, and don’t do,</a:t>
            </a:r>
          </a:p>
          <a:p>
            <a:pPr marL="179386" lvl="1" indent="0" defTabSz="777870">
              <a:lnSpc>
                <a:spcPct val="120000"/>
              </a:lnSpc>
              <a:buNone/>
            </a:pPr>
            <a:r>
              <a:rPr lang="en-US" sz="3000" dirty="0">
                <a:latin typeface="Calibri Light"/>
              </a:rPr>
              <a:t>			tolerate, and don’t tolerate.</a:t>
            </a:r>
          </a:p>
        </p:txBody>
      </p:sp>
      <p:pic>
        <p:nvPicPr>
          <p:cNvPr id="6" name="Picture 3">
            <a:extLst>
              <a:ext uri="{FF2B5EF4-FFF2-40B4-BE49-F238E27FC236}">
                <a16:creationId xmlns:a16="http://schemas.microsoft.com/office/drawing/2014/main" id="{93BD372C-BA0A-954E-5559-06E1F128A721}"/>
              </a:ext>
            </a:extLst>
          </p:cNvPr>
          <p:cNvPicPr>
            <a:picLocks noChangeAspect="1"/>
          </p:cNvPicPr>
          <p:nvPr/>
        </p:nvPicPr>
        <p:blipFill>
          <a:blip r:embed="rId3"/>
          <a:srcRect l="8661" t="1" r="31054" b="26511"/>
          <a:stretch>
            <a:fillRect/>
          </a:stretch>
        </p:blipFill>
        <p:spPr>
          <a:xfrm>
            <a:off x="7846877" y="1924830"/>
            <a:ext cx="4009872" cy="3226341"/>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689">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C3F5A830-57EA-CEBC-F0B8-72CC58C6996B}"/>
              </a:ext>
            </a:extLst>
          </p:cNvPr>
          <p:cNvSpPr/>
          <p:nvPr/>
        </p:nvSpPr>
        <p:spPr>
          <a:xfrm>
            <a:off x="0" y="0"/>
            <a:ext cx="12191996" cy="6858000"/>
          </a:xfrm>
          <a:custGeom>
            <a:avLst/>
            <a:gdLst>
              <a:gd name="f0" fmla="val w"/>
              <a:gd name="f1" fmla="val h"/>
              <a:gd name="f2" fmla="val 0"/>
              <a:gd name="f3" fmla="val 18288000"/>
              <a:gd name="f4" fmla="val 10287000"/>
              <a:gd name="f5" fmla="*/ f0 1 18288000"/>
              <a:gd name="f6" fmla="*/ f1 1 10287000"/>
              <a:gd name="f7" fmla="+- f4 0 f2"/>
              <a:gd name="f8" fmla="+- f3 0 f2"/>
              <a:gd name="f9" fmla="*/ f8 1 18288000"/>
              <a:gd name="f10" fmla="*/ f7 1 10287000"/>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8288000" h="10287000">
                <a:moveTo>
                  <a:pt x="f2" y="f2"/>
                </a:moveTo>
                <a:lnTo>
                  <a:pt x="f3" y="f2"/>
                </a:lnTo>
                <a:lnTo>
                  <a:pt x="f3" y="f4"/>
                </a:lnTo>
                <a:lnTo>
                  <a:pt x="f2" y="f4"/>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 name="Freeform 4">
            <a:extLst>
              <a:ext uri="{FF2B5EF4-FFF2-40B4-BE49-F238E27FC236}">
                <a16:creationId xmlns:a16="http://schemas.microsoft.com/office/drawing/2014/main" id="{2BD9A135-079F-797E-49D5-0A322A4ED8CB}"/>
              </a:ext>
            </a:extLst>
          </p:cNvPr>
          <p:cNvSpPr/>
          <p:nvPr/>
        </p:nvSpPr>
        <p:spPr>
          <a:xfrm>
            <a:off x="420486" y="2116534"/>
            <a:ext cx="3510683" cy="2624931"/>
          </a:xfrm>
          <a:custGeom>
            <a:avLst/>
            <a:gdLst>
              <a:gd name="f0" fmla="val w"/>
              <a:gd name="f1" fmla="val h"/>
              <a:gd name="f2" fmla="val 0"/>
              <a:gd name="f3" fmla="val 1292992"/>
              <a:gd name="f4" fmla="val 966770"/>
              <a:gd name="f5" fmla="val 1168532"/>
              <a:gd name="f6" fmla="val 966769"/>
              <a:gd name="f7" fmla="val 124460"/>
              <a:gd name="f8" fmla="val 55880"/>
              <a:gd name="f9" fmla="val 910890"/>
              <a:gd name="f10" fmla="val 842309"/>
              <a:gd name="f11" fmla="val 1237112"/>
              <a:gd name="f12" fmla="val 842310"/>
              <a:gd name="f13" fmla="*/ f0 1 1292992"/>
              <a:gd name="f14" fmla="*/ f1 1 966770"/>
              <a:gd name="f15" fmla="+- f4 0 f2"/>
              <a:gd name="f16" fmla="+- f3 0 f2"/>
              <a:gd name="f17" fmla="*/ f16 1 1292992"/>
              <a:gd name="f18" fmla="*/ f15 1 96677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292992" h="966770">
                <a:moveTo>
                  <a:pt x="f5" y="f6"/>
                </a:moveTo>
                <a:lnTo>
                  <a:pt x="f7" y="f6"/>
                </a:lnTo>
                <a:cubicBezTo>
                  <a:pt x="f8" y="f6"/>
                  <a:pt x="f2" y="f9"/>
                  <a:pt x="f2" y="f10"/>
                </a:cubicBezTo>
                <a:lnTo>
                  <a:pt x="f2" y="f7"/>
                </a:lnTo>
                <a:cubicBezTo>
                  <a:pt x="f2" y="f8"/>
                  <a:pt x="f8" y="f2"/>
                  <a:pt x="f7" y="f2"/>
                </a:cubicBezTo>
                <a:lnTo>
                  <a:pt x="f5" y="f2"/>
                </a:lnTo>
                <a:cubicBezTo>
                  <a:pt x="f11" y="f2"/>
                  <a:pt x="f3" y="f8"/>
                  <a:pt x="f3" y="f7"/>
                </a:cubicBezTo>
                <a:lnTo>
                  <a:pt x="f3" y="f12"/>
                </a:lnTo>
                <a:cubicBezTo>
                  <a:pt x="f3" y="f9"/>
                  <a:pt x="f11" y="f4"/>
                  <a:pt x="f5" y="f4"/>
                </a:cubicBezTo>
                <a:close/>
              </a:path>
            </a:pathLst>
          </a:custGeom>
          <a:solidFill>
            <a:srgbClr val="730032">
              <a:alpha val="98824"/>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4" name="Freeform 6">
            <a:extLst>
              <a:ext uri="{FF2B5EF4-FFF2-40B4-BE49-F238E27FC236}">
                <a16:creationId xmlns:a16="http://schemas.microsoft.com/office/drawing/2014/main" id="{A861D052-A1A0-4EE5-F503-A4ADC2BC5A36}"/>
              </a:ext>
            </a:extLst>
          </p:cNvPr>
          <p:cNvSpPr/>
          <p:nvPr/>
        </p:nvSpPr>
        <p:spPr>
          <a:xfrm>
            <a:off x="4181788" y="2116534"/>
            <a:ext cx="3510683" cy="2624931"/>
          </a:xfrm>
          <a:custGeom>
            <a:avLst/>
            <a:gdLst>
              <a:gd name="f0" fmla="val w"/>
              <a:gd name="f1" fmla="val h"/>
              <a:gd name="f2" fmla="val 0"/>
              <a:gd name="f3" fmla="val 1292992"/>
              <a:gd name="f4" fmla="val 966770"/>
              <a:gd name="f5" fmla="val 1168532"/>
              <a:gd name="f6" fmla="val 966769"/>
              <a:gd name="f7" fmla="val 124460"/>
              <a:gd name="f8" fmla="val 55880"/>
              <a:gd name="f9" fmla="val 910890"/>
              <a:gd name="f10" fmla="val 842309"/>
              <a:gd name="f11" fmla="val 1237112"/>
              <a:gd name="f12" fmla="val 842310"/>
              <a:gd name="f13" fmla="*/ f0 1 1292992"/>
              <a:gd name="f14" fmla="*/ f1 1 966770"/>
              <a:gd name="f15" fmla="+- f4 0 f2"/>
              <a:gd name="f16" fmla="+- f3 0 f2"/>
              <a:gd name="f17" fmla="*/ f16 1 1292992"/>
              <a:gd name="f18" fmla="*/ f15 1 96677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292992" h="966770">
                <a:moveTo>
                  <a:pt x="f5" y="f6"/>
                </a:moveTo>
                <a:lnTo>
                  <a:pt x="f7" y="f6"/>
                </a:lnTo>
                <a:cubicBezTo>
                  <a:pt x="f8" y="f6"/>
                  <a:pt x="f2" y="f9"/>
                  <a:pt x="f2" y="f10"/>
                </a:cubicBezTo>
                <a:lnTo>
                  <a:pt x="f2" y="f7"/>
                </a:lnTo>
                <a:cubicBezTo>
                  <a:pt x="f2" y="f8"/>
                  <a:pt x="f8" y="f2"/>
                  <a:pt x="f7" y="f2"/>
                </a:cubicBezTo>
                <a:lnTo>
                  <a:pt x="f5" y="f2"/>
                </a:lnTo>
                <a:cubicBezTo>
                  <a:pt x="f11" y="f2"/>
                  <a:pt x="f3" y="f8"/>
                  <a:pt x="f3" y="f7"/>
                </a:cubicBezTo>
                <a:lnTo>
                  <a:pt x="f3" y="f12"/>
                </a:lnTo>
                <a:cubicBezTo>
                  <a:pt x="f3" y="f9"/>
                  <a:pt x="f11" y="f4"/>
                  <a:pt x="f5" y="f4"/>
                </a:cubicBezTo>
                <a:close/>
              </a:path>
            </a:pathLst>
          </a:custGeom>
          <a:solidFill>
            <a:srgbClr val="73003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5" name="Freeform 8">
            <a:extLst>
              <a:ext uri="{FF2B5EF4-FFF2-40B4-BE49-F238E27FC236}">
                <a16:creationId xmlns:a16="http://schemas.microsoft.com/office/drawing/2014/main" id="{C46824A5-968E-3A1A-3948-7DF332BA39DC}"/>
              </a:ext>
            </a:extLst>
          </p:cNvPr>
          <p:cNvSpPr/>
          <p:nvPr/>
        </p:nvSpPr>
        <p:spPr>
          <a:xfrm>
            <a:off x="7995513" y="2116534"/>
            <a:ext cx="3510683" cy="2624931"/>
          </a:xfrm>
          <a:custGeom>
            <a:avLst/>
            <a:gdLst>
              <a:gd name="f0" fmla="val w"/>
              <a:gd name="f1" fmla="val h"/>
              <a:gd name="f2" fmla="val 0"/>
              <a:gd name="f3" fmla="val 1292992"/>
              <a:gd name="f4" fmla="val 966770"/>
              <a:gd name="f5" fmla="val 1168532"/>
              <a:gd name="f6" fmla="val 966769"/>
              <a:gd name="f7" fmla="val 124460"/>
              <a:gd name="f8" fmla="val 55880"/>
              <a:gd name="f9" fmla="val 910890"/>
              <a:gd name="f10" fmla="val 842309"/>
              <a:gd name="f11" fmla="val 1237112"/>
              <a:gd name="f12" fmla="val 842310"/>
              <a:gd name="f13" fmla="*/ f0 1 1292992"/>
              <a:gd name="f14" fmla="*/ f1 1 966770"/>
              <a:gd name="f15" fmla="+- f4 0 f2"/>
              <a:gd name="f16" fmla="+- f3 0 f2"/>
              <a:gd name="f17" fmla="*/ f16 1 1292992"/>
              <a:gd name="f18" fmla="*/ f15 1 96677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292992" h="966770">
                <a:moveTo>
                  <a:pt x="f5" y="f6"/>
                </a:moveTo>
                <a:lnTo>
                  <a:pt x="f7" y="f6"/>
                </a:lnTo>
                <a:cubicBezTo>
                  <a:pt x="f8" y="f6"/>
                  <a:pt x="f2" y="f9"/>
                  <a:pt x="f2" y="f10"/>
                </a:cubicBezTo>
                <a:lnTo>
                  <a:pt x="f2" y="f7"/>
                </a:lnTo>
                <a:cubicBezTo>
                  <a:pt x="f2" y="f8"/>
                  <a:pt x="f8" y="f2"/>
                  <a:pt x="f7" y="f2"/>
                </a:cubicBezTo>
                <a:lnTo>
                  <a:pt x="f5" y="f2"/>
                </a:lnTo>
                <a:cubicBezTo>
                  <a:pt x="f11" y="f2"/>
                  <a:pt x="f3" y="f8"/>
                  <a:pt x="f3" y="f7"/>
                </a:cubicBezTo>
                <a:lnTo>
                  <a:pt x="f3" y="f12"/>
                </a:lnTo>
                <a:cubicBezTo>
                  <a:pt x="f3" y="f9"/>
                  <a:pt x="f11" y="f4"/>
                  <a:pt x="f5" y="f4"/>
                </a:cubicBezTo>
                <a:close/>
              </a:path>
            </a:pathLst>
          </a:custGeom>
          <a:solidFill>
            <a:srgbClr val="73003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6" name="Freeform 9">
            <a:extLst>
              <a:ext uri="{FF2B5EF4-FFF2-40B4-BE49-F238E27FC236}">
                <a16:creationId xmlns:a16="http://schemas.microsoft.com/office/drawing/2014/main" id="{1B566267-1ED3-4DEA-F948-63C88983F666}"/>
              </a:ext>
            </a:extLst>
          </p:cNvPr>
          <p:cNvSpPr/>
          <p:nvPr/>
        </p:nvSpPr>
        <p:spPr>
          <a:xfrm>
            <a:off x="8159913" y="6163970"/>
            <a:ext cx="483214" cy="483214"/>
          </a:xfrm>
          <a:custGeom>
            <a:avLst/>
            <a:gdLst>
              <a:gd name="f0" fmla="val w"/>
              <a:gd name="f1" fmla="val h"/>
              <a:gd name="f2" fmla="val 0"/>
              <a:gd name="f3" fmla="val 724828"/>
              <a:gd name="f4" fmla="val 724829"/>
              <a:gd name="f5" fmla="*/ f0 1 724828"/>
              <a:gd name="f6" fmla="*/ f1 1 724828"/>
              <a:gd name="f7" fmla="+- f3 0 f2"/>
              <a:gd name="f8" fmla="*/ f7 1 724828"/>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724828" h="724828">
                <a:moveTo>
                  <a:pt x="f2" y="f2"/>
                </a:moveTo>
                <a:lnTo>
                  <a:pt x="f4" y="f2"/>
                </a:lnTo>
                <a:lnTo>
                  <a:pt x="f4" y="f3"/>
                </a:lnTo>
                <a:lnTo>
                  <a:pt x="f2" y="f3"/>
                </a:lnTo>
                <a:lnTo>
                  <a:pt x="f2" y="f2"/>
                </a:lnTo>
                <a:close/>
              </a:path>
            </a:pathLst>
          </a:custGeom>
          <a:blipFill>
            <a:blip r:embed="rId4">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7" name="Freeform 10">
            <a:extLst>
              <a:ext uri="{FF2B5EF4-FFF2-40B4-BE49-F238E27FC236}">
                <a16:creationId xmlns:a16="http://schemas.microsoft.com/office/drawing/2014/main" id="{CF1572E9-F18E-F175-8B86-0B8F0FFEDC20}"/>
              </a:ext>
            </a:extLst>
          </p:cNvPr>
          <p:cNvSpPr/>
          <p:nvPr/>
        </p:nvSpPr>
        <p:spPr>
          <a:xfrm>
            <a:off x="420486" y="6146989"/>
            <a:ext cx="517175" cy="517175"/>
          </a:xfrm>
          <a:custGeom>
            <a:avLst/>
            <a:gdLst>
              <a:gd name="f0" fmla="val w"/>
              <a:gd name="f1" fmla="val h"/>
              <a:gd name="f2" fmla="val 0"/>
              <a:gd name="f3" fmla="val 775758"/>
              <a:gd name="f4" fmla="val 775759"/>
              <a:gd name="f5" fmla="*/ f0 1 775758"/>
              <a:gd name="f6" fmla="*/ f1 1 775758"/>
              <a:gd name="f7" fmla="+- f3 0 f2"/>
              <a:gd name="f8" fmla="*/ f7 1 775758"/>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775758" h="775758">
                <a:moveTo>
                  <a:pt x="f2" y="f2"/>
                </a:moveTo>
                <a:lnTo>
                  <a:pt x="f4" y="f2"/>
                </a:lnTo>
                <a:lnTo>
                  <a:pt x="f4" y="f3"/>
                </a:lnTo>
                <a:lnTo>
                  <a:pt x="f2" y="f3"/>
                </a:lnTo>
                <a:lnTo>
                  <a:pt x="f2" y="f2"/>
                </a:lnTo>
                <a:close/>
              </a:path>
            </a:pathLst>
          </a:custGeom>
          <a:blipFill>
            <a:blip r:embed="rId6">
              <a:alphaModFix/>
              <a:extLst>
                <a:ext uri="{96DAC541-7B7A-43D3-8B79-37D633B846F1}">
                  <asvg:svgBlip xmlns:asvg="http://schemas.microsoft.com/office/drawing/2016/SVG/main" r:embed="rId7"/>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8" name="Freeform 11">
            <a:extLst>
              <a:ext uri="{FF2B5EF4-FFF2-40B4-BE49-F238E27FC236}">
                <a16:creationId xmlns:a16="http://schemas.microsoft.com/office/drawing/2014/main" id="{8B68BDCF-496D-0694-51F0-06A9437EAA3C}"/>
              </a:ext>
            </a:extLst>
          </p:cNvPr>
          <p:cNvSpPr/>
          <p:nvPr/>
        </p:nvSpPr>
        <p:spPr>
          <a:xfrm>
            <a:off x="4849145" y="6182240"/>
            <a:ext cx="490932" cy="490932"/>
          </a:xfrm>
          <a:custGeom>
            <a:avLst/>
            <a:gdLst>
              <a:gd name="f0" fmla="val w"/>
              <a:gd name="f1" fmla="val h"/>
              <a:gd name="f2" fmla="val 0"/>
              <a:gd name="f3" fmla="val 736398"/>
              <a:gd name="f4" fmla="val 736399"/>
              <a:gd name="f5" fmla="*/ f0 1 736398"/>
              <a:gd name="f6" fmla="*/ f1 1 736398"/>
              <a:gd name="f7" fmla="+- f3 0 f2"/>
              <a:gd name="f8" fmla="*/ f7 1 736398"/>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736398" h="736398">
                <a:moveTo>
                  <a:pt x="f2" y="f2"/>
                </a:moveTo>
                <a:lnTo>
                  <a:pt x="f3" y="f2"/>
                </a:lnTo>
                <a:lnTo>
                  <a:pt x="f3" y="f4"/>
                </a:lnTo>
                <a:lnTo>
                  <a:pt x="f2" y="f4"/>
                </a:lnTo>
                <a:lnTo>
                  <a:pt x="f2" y="f2"/>
                </a:lnTo>
                <a:close/>
              </a:path>
            </a:pathLst>
          </a:custGeom>
          <a:blipFill>
            <a:blip r:embed="rId8">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9" name="Freeform 12">
            <a:extLst>
              <a:ext uri="{FF2B5EF4-FFF2-40B4-BE49-F238E27FC236}">
                <a16:creationId xmlns:a16="http://schemas.microsoft.com/office/drawing/2014/main" id="{DBE77D58-9965-B426-F333-91375A607640}"/>
              </a:ext>
            </a:extLst>
          </p:cNvPr>
          <p:cNvSpPr/>
          <p:nvPr/>
        </p:nvSpPr>
        <p:spPr>
          <a:xfrm>
            <a:off x="368091" y="5217328"/>
            <a:ext cx="695181" cy="695181"/>
          </a:xfrm>
          <a:custGeom>
            <a:avLst/>
            <a:gdLst>
              <a:gd name="f0" fmla="val w"/>
              <a:gd name="f1" fmla="val h"/>
              <a:gd name="f2" fmla="val 0"/>
              <a:gd name="f3" fmla="val 1042778"/>
              <a:gd name="f4" fmla="val 1042777"/>
              <a:gd name="f5" fmla="*/ f0 1 1042778"/>
              <a:gd name="f6" fmla="*/ f1 1 1042778"/>
              <a:gd name="f7" fmla="+- f3 0 f2"/>
              <a:gd name="f8" fmla="*/ f7 1 1042778"/>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1042778" h="1042778">
                <a:moveTo>
                  <a:pt x="f2" y="f2"/>
                </a:moveTo>
                <a:lnTo>
                  <a:pt x="f4" y="f2"/>
                </a:lnTo>
                <a:lnTo>
                  <a:pt x="f4" y="f4"/>
                </a:lnTo>
                <a:lnTo>
                  <a:pt x="f2" y="f4"/>
                </a:lnTo>
                <a:lnTo>
                  <a:pt x="f2" y="f2"/>
                </a:lnTo>
                <a:close/>
              </a:path>
            </a:pathLst>
          </a:custGeom>
          <a:blipFill>
            <a:blip r:embed="rId9">
              <a:alphaModFix/>
              <a:extLst>
                <a:ext uri="{96DAC541-7B7A-43D3-8B79-37D633B846F1}">
                  <asvg:svgBlip xmlns:asvg="http://schemas.microsoft.com/office/drawing/2016/SVG/main" r:embed="rId10"/>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grpSp>
        <p:nvGrpSpPr>
          <p:cNvPr id="10" name="Group 13">
            <a:extLst>
              <a:ext uri="{FF2B5EF4-FFF2-40B4-BE49-F238E27FC236}">
                <a16:creationId xmlns:a16="http://schemas.microsoft.com/office/drawing/2014/main" id="{A6416776-B924-31A7-FDD4-4E283568A553}"/>
              </a:ext>
            </a:extLst>
          </p:cNvPr>
          <p:cNvGrpSpPr/>
          <p:nvPr/>
        </p:nvGrpSpPr>
        <p:grpSpPr>
          <a:xfrm>
            <a:off x="0" y="-148754"/>
            <a:ext cx="12191996" cy="852678"/>
            <a:chOff x="0" y="-148754"/>
            <a:chExt cx="12191996" cy="852678"/>
          </a:xfrm>
        </p:grpSpPr>
        <p:sp>
          <p:nvSpPr>
            <p:cNvPr id="11" name="Freeform 14">
              <a:extLst>
                <a:ext uri="{FF2B5EF4-FFF2-40B4-BE49-F238E27FC236}">
                  <a16:creationId xmlns:a16="http://schemas.microsoft.com/office/drawing/2014/main" id="{994B00D9-0375-7761-3D44-F0FCA56F29C0}"/>
                </a:ext>
              </a:extLst>
            </p:cNvPr>
            <p:cNvSpPr/>
            <p:nvPr/>
          </p:nvSpPr>
          <p:spPr>
            <a:xfrm>
              <a:off x="0" y="-28200"/>
              <a:ext cx="12191996" cy="732123"/>
            </a:xfrm>
            <a:custGeom>
              <a:avLst/>
              <a:gdLst>
                <a:gd name="f0" fmla="val w"/>
                <a:gd name="f1" fmla="val h"/>
                <a:gd name="f2" fmla="val 0"/>
                <a:gd name="f3" fmla="val 4816592"/>
                <a:gd name="f4" fmla="val 289234"/>
                <a:gd name="f5" fmla="*/ f0 1 4816592"/>
                <a:gd name="f6" fmla="*/ f1 1 289234"/>
                <a:gd name="f7" fmla="+- f4 0 f2"/>
                <a:gd name="f8" fmla="+- f3 0 f2"/>
                <a:gd name="f9" fmla="*/ f8 1 4816592"/>
                <a:gd name="f10" fmla="*/ f7 1 289234"/>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816592" h="289234">
                  <a:moveTo>
                    <a:pt x="f2" y="f2"/>
                  </a:moveTo>
                  <a:lnTo>
                    <a:pt x="f3" y="f2"/>
                  </a:lnTo>
                  <a:lnTo>
                    <a:pt x="f3" y="f4"/>
                  </a:lnTo>
                  <a:lnTo>
                    <a:pt x="f2" y="f4"/>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12" name="TextBox 15">
              <a:extLst>
                <a:ext uri="{FF2B5EF4-FFF2-40B4-BE49-F238E27FC236}">
                  <a16:creationId xmlns:a16="http://schemas.microsoft.com/office/drawing/2014/main" id="{5972ECE5-0636-C93A-9E47-E40EB747DF1D}"/>
                </a:ext>
              </a:extLst>
            </p:cNvPr>
            <p:cNvSpPr txBox="1"/>
            <p:nvPr/>
          </p:nvSpPr>
          <p:spPr>
            <a:xfrm>
              <a:off x="0" y="-148754"/>
              <a:ext cx="12191996" cy="852678"/>
            </a:xfrm>
            <a:prstGeom prst="rect">
              <a:avLst/>
            </a:prstGeom>
            <a:noFill/>
            <a:ln cap="flat">
              <a:noFill/>
            </a:ln>
          </p:spPr>
          <p:txBody>
            <a:bodyPr vert="horz" wrap="square" lIns="33869" tIns="33869" rIns="33869" bIns="33869" anchor="ctr" anchorCtr="1" compatLnSpc="1">
              <a:noAutofit/>
            </a:bodyPr>
            <a:lstStyle/>
            <a:p>
              <a:pPr marL="0" marR="0" lvl="0" indent="0" algn="ctr" defTabSz="914400" rtl="0" fontAlgn="auto" hangingPunct="1">
                <a:lnSpc>
                  <a:spcPts val="2125"/>
                </a:lnSpc>
                <a:spcBef>
                  <a:spcPts val="0"/>
                </a:spcBef>
                <a:spcAft>
                  <a:spcPts val="0"/>
                </a:spcAft>
                <a:buNone/>
                <a:tabLst/>
                <a:defRPr sz="1800" b="0" i="0" u="none" strike="noStrike" kern="0" cap="none" spc="0" baseline="0">
                  <a:solidFill>
                    <a:srgbClr val="000000"/>
                  </a:solidFill>
                  <a:uFillTx/>
                </a:defRPr>
              </a:pPr>
              <a:endParaRPr lang="en-IE" sz="1200" b="0" i="0" u="none" strike="noStrike" kern="1200" cap="none" spc="0" baseline="0">
                <a:solidFill>
                  <a:srgbClr val="000000"/>
                </a:solidFill>
                <a:uFillTx/>
                <a:latin typeface="Calibri"/>
              </a:endParaRPr>
            </a:p>
          </p:txBody>
        </p:sp>
      </p:grpSp>
      <p:sp>
        <p:nvSpPr>
          <p:cNvPr id="13" name="Freeform 16">
            <a:extLst>
              <a:ext uri="{FF2B5EF4-FFF2-40B4-BE49-F238E27FC236}">
                <a16:creationId xmlns:a16="http://schemas.microsoft.com/office/drawing/2014/main" id="{1951C46C-7CFA-532D-B8E4-5B03FAC7FC3E}"/>
              </a:ext>
            </a:extLst>
          </p:cNvPr>
          <p:cNvSpPr/>
          <p:nvPr/>
        </p:nvSpPr>
        <p:spPr>
          <a:xfrm>
            <a:off x="2837862" y="-59854"/>
            <a:ext cx="1124184" cy="756000"/>
          </a:xfrm>
          <a:custGeom>
            <a:avLst/>
            <a:gdLst>
              <a:gd name="f0" fmla="val w"/>
              <a:gd name="f1" fmla="val h"/>
              <a:gd name="f2" fmla="val 0"/>
              <a:gd name="f3" fmla="val 2040881"/>
              <a:gd name="f4" fmla="val 1087126"/>
              <a:gd name="f5" fmla="val 1087127"/>
              <a:gd name="f6" fmla="*/ f0 1 2040881"/>
              <a:gd name="f7" fmla="*/ f1 1 1087126"/>
              <a:gd name="f8" fmla="+- f4 0 f2"/>
              <a:gd name="f9" fmla="+- f3 0 f2"/>
              <a:gd name="f10" fmla="*/ f9 1 2040881"/>
              <a:gd name="f11" fmla="*/ f8 1 1087126"/>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0881" h="1087126">
                <a:moveTo>
                  <a:pt x="f2" y="f2"/>
                </a:moveTo>
                <a:lnTo>
                  <a:pt x="f3" y="f2"/>
                </a:lnTo>
                <a:lnTo>
                  <a:pt x="f3" y="f5"/>
                </a:lnTo>
                <a:lnTo>
                  <a:pt x="f2" y="f5"/>
                </a:lnTo>
                <a:lnTo>
                  <a:pt x="f2" y="f2"/>
                </a:lnTo>
                <a:close/>
              </a:path>
            </a:pathLst>
          </a:custGeom>
          <a:blipFill>
            <a:blip r:embed="rId11">
              <a:alphaModFix/>
            </a:blip>
            <a:stretch>
              <a:fillRect b="-11812"/>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14" name="Freeform 17">
            <a:extLst>
              <a:ext uri="{FF2B5EF4-FFF2-40B4-BE49-F238E27FC236}">
                <a16:creationId xmlns:a16="http://schemas.microsoft.com/office/drawing/2014/main" id="{C8412A3B-83F3-2638-F9BF-9C28CCF96312}"/>
              </a:ext>
            </a:extLst>
          </p:cNvPr>
          <p:cNvSpPr/>
          <p:nvPr/>
        </p:nvSpPr>
        <p:spPr>
          <a:xfrm>
            <a:off x="10410636" y="49213"/>
            <a:ext cx="1452405" cy="613772"/>
          </a:xfrm>
          <a:custGeom>
            <a:avLst/>
            <a:gdLst>
              <a:gd name="f0" fmla="val w"/>
              <a:gd name="f1" fmla="val h"/>
              <a:gd name="f2" fmla="val 0"/>
              <a:gd name="f3" fmla="val 2178613"/>
              <a:gd name="f4" fmla="val 920655"/>
              <a:gd name="f5" fmla="val 2178612"/>
              <a:gd name="f6" fmla="val 920656"/>
              <a:gd name="f7" fmla="*/ f0 1 2178613"/>
              <a:gd name="f8" fmla="*/ f1 1 920655"/>
              <a:gd name="f9" fmla="+- f4 0 f2"/>
              <a:gd name="f10" fmla="+- f3 0 f2"/>
              <a:gd name="f11" fmla="*/ f10 1 2178613"/>
              <a:gd name="f12" fmla="*/ f9 1 920655"/>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178613" h="920655">
                <a:moveTo>
                  <a:pt x="f2" y="f2"/>
                </a:moveTo>
                <a:lnTo>
                  <a:pt x="f5" y="f2"/>
                </a:lnTo>
                <a:lnTo>
                  <a:pt x="f5" y="f6"/>
                </a:lnTo>
                <a:lnTo>
                  <a:pt x="f2" y="f6"/>
                </a:lnTo>
                <a:lnTo>
                  <a:pt x="f2" y="f2"/>
                </a:lnTo>
                <a:close/>
              </a:path>
            </a:pathLst>
          </a:custGeom>
          <a:blipFill>
            <a:blip r:embed="rId12">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15" name="Freeform 18">
            <a:extLst>
              <a:ext uri="{FF2B5EF4-FFF2-40B4-BE49-F238E27FC236}">
                <a16:creationId xmlns:a16="http://schemas.microsoft.com/office/drawing/2014/main" id="{44C7FF96-C77E-39B1-8D55-7986AAE6AA93}"/>
              </a:ext>
            </a:extLst>
          </p:cNvPr>
          <p:cNvSpPr/>
          <p:nvPr/>
        </p:nvSpPr>
        <p:spPr>
          <a:xfrm>
            <a:off x="7070826" y="5276673"/>
            <a:ext cx="557171" cy="557171"/>
          </a:xfrm>
          <a:custGeom>
            <a:avLst/>
            <a:gdLst>
              <a:gd name="f0" fmla="val w"/>
              <a:gd name="f1" fmla="val h"/>
              <a:gd name="f2" fmla="val 0"/>
              <a:gd name="f3" fmla="val 835759"/>
              <a:gd name="f4" fmla="*/ f0 1 835759"/>
              <a:gd name="f5" fmla="*/ f1 1 835759"/>
              <a:gd name="f6" fmla="+- f3 0 f2"/>
              <a:gd name="f7" fmla="*/ f6 1 835759"/>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835759" h="835759">
                <a:moveTo>
                  <a:pt x="f2" y="f2"/>
                </a:moveTo>
                <a:lnTo>
                  <a:pt x="f3" y="f2"/>
                </a:lnTo>
                <a:lnTo>
                  <a:pt x="f3" y="f3"/>
                </a:lnTo>
                <a:lnTo>
                  <a:pt x="f2" y="f3"/>
                </a:lnTo>
                <a:lnTo>
                  <a:pt x="f2" y="f2"/>
                </a:lnTo>
                <a:close/>
              </a:path>
            </a:pathLst>
          </a:custGeom>
          <a:blipFill>
            <a:blip r:embed="rId13">
              <a:alphaModFix/>
              <a:extLst>
                <a:ext uri="{96DAC541-7B7A-43D3-8B79-37D633B846F1}">
                  <asvg:svgBlip xmlns:asvg="http://schemas.microsoft.com/office/drawing/2016/SVG/main" r:embed="rId1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16" name="Freeform 19">
            <a:extLst>
              <a:ext uri="{FF2B5EF4-FFF2-40B4-BE49-F238E27FC236}">
                <a16:creationId xmlns:a16="http://schemas.microsoft.com/office/drawing/2014/main" id="{DDFA32C8-AA15-7F47-2E89-9F113779C39D}"/>
              </a:ext>
            </a:extLst>
          </p:cNvPr>
          <p:cNvSpPr/>
          <p:nvPr/>
        </p:nvSpPr>
        <p:spPr>
          <a:xfrm>
            <a:off x="5860929" y="89410"/>
            <a:ext cx="2351269" cy="539816"/>
          </a:xfrm>
          <a:custGeom>
            <a:avLst/>
            <a:gdLst>
              <a:gd name="f0" fmla="val w"/>
              <a:gd name="f1" fmla="val h"/>
              <a:gd name="f2" fmla="val 0"/>
              <a:gd name="f3" fmla="val 3526907"/>
              <a:gd name="f4" fmla="val 809727"/>
              <a:gd name="f5" fmla="*/ f0 1 3526907"/>
              <a:gd name="f6" fmla="*/ f1 1 809727"/>
              <a:gd name="f7" fmla="+- f4 0 f2"/>
              <a:gd name="f8" fmla="+- f3 0 f2"/>
              <a:gd name="f9" fmla="*/ f8 1 3526907"/>
              <a:gd name="f10" fmla="*/ f7 1 809727"/>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3526907" h="809727">
                <a:moveTo>
                  <a:pt x="f2" y="f2"/>
                </a:moveTo>
                <a:lnTo>
                  <a:pt x="f3" y="f2"/>
                </a:lnTo>
                <a:lnTo>
                  <a:pt x="f3" y="f4"/>
                </a:lnTo>
                <a:lnTo>
                  <a:pt x="f2" y="f4"/>
                </a:lnTo>
                <a:lnTo>
                  <a:pt x="f2" y="f2"/>
                </a:lnTo>
                <a:close/>
              </a:path>
            </a:pathLst>
          </a:custGeom>
          <a:blipFill>
            <a:blip r:embed="rId15">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19" name="Freeform 22">
            <a:extLst>
              <a:ext uri="{FF2B5EF4-FFF2-40B4-BE49-F238E27FC236}">
                <a16:creationId xmlns:a16="http://schemas.microsoft.com/office/drawing/2014/main" id="{C309E076-B138-43F9-5C0B-C3CB66C278E4}"/>
              </a:ext>
            </a:extLst>
          </p:cNvPr>
          <p:cNvSpPr/>
          <p:nvPr/>
        </p:nvSpPr>
        <p:spPr>
          <a:xfrm>
            <a:off x="3931169" y="-36429"/>
            <a:ext cx="1124183" cy="720000"/>
          </a:xfrm>
          <a:custGeom>
            <a:avLst/>
            <a:gdLst>
              <a:gd name="f0" fmla="val w"/>
              <a:gd name="f1" fmla="val h"/>
              <a:gd name="f2" fmla="val 0"/>
              <a:gd name="f3" fmla="val 2056978"/>
              <a:gd name="f4" fmla="val 1086554"/>
              <a:gd name="f5" fmla="*/ f0 1 2056978"/>
              <a:gd name="f6" fmla="*/ f1 1 1086554"/>
              <a:gd name="f7" fmla="+- f4 0 f2"/>
              <a:gd name="f8" fmla="+- f3 0 f2"/>
              <a:gd name="f9" fmla="*/ f8 1 2056978"/>
              <a:gd name="f10" fmla="*/ f7 1 1086554"/>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2056978" h="1086554">
                <a:moveTo>
                  <a:pt x="f2" y="f2"/>
                </a:moveTo>
                <a:lnTo>
                  <a:pt x="f3" y="f2"/>
                </a:lnTo>
                <a:lnTo>
                  <a:pt x="f3" y="f4"/>
                </a:lnTo>
                <a:lnTo>
                  <a:pt x="f2" y="f4"/>
                </a:lnTo>
                <a:lnTo>
                  <a:pt x="f2" y="f2"/>
                </a:lnTo>
                <a:close/>
              </a:path>
            </a:pathLst>
          </a:custGeom>
          <a:blipFill>
            <a:blip r:embed="rId16">
              <a:alphaModFix/>
            </a:blip>
            <a:stretch>
              <a:fillRect t="4" b="-17405"/>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20" name="TextBox 23">
            <a:extLst>
              <a:ext uri="{FF2B5EF4-FFF2-40B4-BE49-F238E27FC236}">
                <a16:creationId xmlns:a16="http://schemas.microsoft.com/office/drawing/2014/main" id="{17BE3E8C-BB62-1C45-2EDB-2967FB1CDAFF}"/>
              </a:ext>
            </a:extLst>
          </p:cNvPr>
          <p:cNvSpPr txBox="1"/>
          <p:nvPr/>
        </p:nvSpPr>
        <p:spPr>
          <a:xfrm>
            <a:off x="420486" y="2743428"/>
            <a:ext cx="3510683" cy="11183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590"/>
              </a:lnSpc>
              <a:spcBef>
                <a:spcPts val="0"/>
              </a:spcBef>
              <a:spcAft>
                <a:spcPts val="0"/>
              </a:spcAft>
              <a:buNone/>
              <a:tabLst/>
              <a:defRPr sz="1800" b="0" i="0" u="none" strike="noStrike" kern="0" cap="none" spc="0" baseline="0">
                <a:solidFill>
                  <a:srgbClr val="000000"/>
                </a:solidFill>
                <a:uFillTx/>
              </a:defRPr>
            </a:pPr>
            <a:r>
              <a:rPr lang="en-US" sz="1851" b="0" i="0" u="none" strike="noStrike" kern="1200" cap="none" spc="0" baseline="0">
                <a:solidFill>
                  <a:srgbClr val="FFFFFF"/>
                </a:solidFill>
                <a:uFillTx/>
                <a:latin typeface="Public Sans Bold"/>
              </a:rPr>
              <a:t>Dr Gemma Irvine (she/her)</a:t>
            </a:r>
          </a:p>
          <a:p>
            <a:pPr marL="0" marR="0" lvl="0" indent="0" algn="ctr" defTabSz="914400" rtl="0" fontAlgn="auto" hangingPunct="1">
              <a:lnSpc>
                <a:spcPts val="2125"/>
              </a:lnSpc>
              <a:spcBef>
                <a:spcPts val="0"/>
              </a:spcBef>
              <a:spcAft>
                <a:spcPts val="0"/>
              </a:spcAft>
              <a:buNone/>
              <a:tabLst/>
              <a:defRPr sz="1800" b="0" i="0" u="none" strike="noStrike" kern="0" cap="none" spc="0" baseline="0">
                <a:solidFill>
                  <a:srgbClr val="000000"/>
                </a:solidFill>
                <a:uFillTx/>
              </a:defRPr>
            </a:pPr>
            <a:r>
              <a:rPr lang="en-US" sz="1518" b="0" i="0" u="none" strike="noStrike" kern="1200" cap="none" spc="0" baseline="0">
                <a:solidFill>
                  <a:srgbClr val="FFFFFF"/>
                </a:solidFill>
                <a:uFillTx/>
                <a:latin typeface="Public Sans"/>
              </a:rPr>
              <a:t>Vice-President for Equality &amp; Diversity</a:t>
            </a:r>
          </a:p>
          <a:p>
            <a:pPr marL="0" marR="0" lvl="0" indent="0" algn="ctr" defTabSz="914400" rtl="0" fontAlgn="auto" hangingPunct="1">
              <a:lnSpc>
                <a:spcPts val="2125"/>
              </a:lnSpc>
              <a:spcBef>
                <a:spcPts val="0"/>
              </a:spcBef>
              <a:spcAft>
                <a:spcPts val="0"/>
              </a:spcAft>
              <a:buNone/>
              <a:tabLst/>
              <a:defRPr sz="1800" b="0" i="0" u="none" strike="noStrike" kern="0" cap="none" spc="0" baseline="0">
                <a:solidFill>
                  <a:srgbClr val="000000"/>
                </a:solidFill>
                <a:uFillTx/>
              </a:defRPr>
            </a:pPr>
            <a:endParaRPr lang="en-US" sz="1518" b="0" i="0" u="none" strike="noStrike" kern="1200" cap="none" spc="0" baseline="0">
              <a:solidFill>
                <a:srgbClr val="FFFFFF"/>
              </a:solidFill>
              <a:uFillTx/>
              <a:latin typeface="Public Sans"/>
            </a:endParaRPr>
          </a:p>
          <a:p>
            <a:pPr marL="0" marR="0" lvl="0" indent="0" algn="ctr" defTabSz="914400" rtl="0" fontAlgn="auto" hangingPunct="1">
              <a:lnSpc>
                <a:spcPts val="2125"/>
              </a:lnSpc>
              <a:spcBef>
                <a:spcPts val="0"/>
              </a:spcBef>
              <a:spcAft>
                <a:spcPts val="0"/>
              </a:spcAft>
              <a:buNone/>
              <a:tabLst/>
              <a:defRPr sz="1800" b="0" i="0" u="none" strike="noStrike" kern="0" cap="none" spc="0" baseline="0">
                <a:solidFill>
                  <a:srgbClr val="000000"/>
                </a:solidFill>
                <a:uFillTx/>
              </a:defRPr>
            </a:pPr>
            <a:r>
              <a:rPr lang="en-US" sz="1518" b="0" i="0" u="none" strike="noStrike" kern="1200" cap="none" spc="0" baseline="0">
                <a:solidFill>
                  <a:srgbClr val="FFFFFF"/>
                </a:solidFill>
                <a:uFillTx/>
                <a:latin typeface="Public Sans"/>
              </a:rPr>
              <a:t>vicepresident.equality@mu.ie</a:t>
            </a:r>
          </a:p>
        </p:txBody>
      </p:sp>
      <p:sp>
        <p:nvSpPr>
          <p:cNvPr id="21" name="TextBox 24">
            <a:extLst>
              <a:ext uri="{FF2B5EF4-FFF2-40B4-BE49-F238E27FC236}">
                <a16:creationId xmlns:a16="http://schemas.microsoft.com/office/drawing/2014/main" id="{5FE231AA-3883-DCF5-6A54-DF4870DED46D}"/>
              </a:ext>
            </a:extLst>
          </p:cNvPr>
          <p:cNvSpPr txBox="1"/>
          <p:nvPr/>
        </p:nvSpPr>
        <p:spPr>
          <a:xfrm>
            <a:off x="4181788" y="2743428"/>
            <a:ext cx="3510683" cy="118243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590"/>
              </a:lnSpc>
              <a:spcBef>
                <a:spcPts val="0"/>
              </a:spcBef>
              <a:spcAft>
                <a:spcPts val="0"/>
              </a:spcAft>
              <a:buNone/>
              <a:tabLst/>
              <a:defRPr sz="1800" b="0" i="0" u="none" strike="noStrike" kern="0" cap="none" spc="0" baseline="0">
                <a:solidFill>
                  <a:srgbClr val="000000"/>
                </a:solidFill>
                <a:uFillTx/>
              </a:defRPr>
            </a:pPr>
            <a:r>
              <a:rPr lang="en-US" sz="1851" b="0" i="0" u="none" strike="noStrike" kern="1200" cap="none" spc="0" baseline="0">
                <a:solidFill>
                  <a:srgbClr val="FFFFFF"/>
                </a:solidFill>
                <a:uFillTx/>
                <a:latin typeface="Public Sans Bold"/>
              </a:rPr>
              <a:t>Equality, Diversity and Inclusion Office</a:t>
            </a:r>
          </a:p>
          <a:p>
            <a:pPr marL="0" marR="0" lvl="0" indent="0" algn="ctr" defTabSz="914400" rtl="0" fontAlgn="auto" hangingPunct="1">
              <a:lnSpc>
                <a:spcPts val="2125"/>
              </a:lnSpc>
              <a:spcBef>
                <a:spcPts val="0"/>
              </a:spcBef>
              <a:spcAft>
                <a:spcPts val="0"/>
              </a:spcAft>
              <a:buNone/>
              <a:tabLst/>
              <a:defRPr sz="1800" b="0" i="0" u="none" strike="noStrike" kern="0" cap="none" spc="0" baseline="0">
                <a:solidFill>
                  <a:srgbClr val="000000"/>
                </a:solidFill>
                <a:uFillTx/>
              </a:defRPr>
            </a:pPr>
            <a:endParaRPr lang="en-US" sz="1851" b="0" i="0" u="none" strike="noStrike" kern="1200" cap="none" spc="0" baseline="0">
              <a:solidFill>
                <a:srgbClr val="FFFFFF"/>
              </a:solidFill>
              <a:uFillTx/>
              <a:latin typeface="Public Sans Bold"/>
            </a:endParaRPr>
          </a:p>
          <a:p>
            <a:pPr marL="0" marR="0" lvl="0" indent="0" algn="ctr" defTabSz="914400" rtl="0" fontAlgn="auto" hangingPunct="1">
              <a:lnSpc>
                <a:spcPts val="2125"/>
              </a:lnSpc>
              <a:spcBef>
                <a:spcPts val="0"/>
              </a:spcBef>
              <a:spcAft>
                <a:spcPts val="0"/>
              </a:spcAft>
              <a:buNone/>
              <a:tabLst/>
              <a:defRPr sz="1800" b="0" i="0" u="none" strike="noStrike" kern="0" cap="none" spc="0" baseline="0">
                <a:solidFill>
                  <a:srgbClr val="000000"/>
                </a:solidFill>
                <a:uFillTx/>
              </a:defRPr>
            </a:pPr>
            <a:r>
              <a:rPr lang="en-US" sz="1518" b="0" i="0" u="none" strike="noStrike" kern="1200" cap="none" spc="0" baseline="0">
                <a:solidFill>
                  <a:srgbClr val="FFFFFF"/>
                </a:solidFill>
                <a:uFillTx/>
                <a:latin typeface="Public Sans"/>
              </a:rPr>
              <a:t>equality@mu.ie</a:t>
            </a:r>
          </a:p>
        </p:txBody>
      </p:sp>
      <p:sp>
        <p:nvSpPr>
          <p:cNvPr id="22" name="TextBox 25">
            <a:extLst>
              <a:ext uri="{FF2B5EF4-FFF2-40B4-BE49-F238E27FC236}">
                <a16:creationId xmlns:a16="http://schemas.microsoft.com/office/drawing/2014/main" id="{04924860-B1E7-3470-A5D2-603477B28193}"/>
              </a:ext>
            </a:extLst>
          </p:cNvPr>
          <p:cNvSpPr txBox="1"/>
          <p:nvPr/>
        </p:nvSpPr>
        <p:spPr>
          <a:xfrm>
            <a:off x="7995513" y="2743428"/>
            <a:ext cx="3510683" cy="118243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590"/>
              </a:lnSpc>
              <a:spcBef>
                <a:spcPts val="0"/>
              </a:spcBef>
              <a:spcAft>
                <a:spcPts val="0"/>
              </a:spcAft>
              <a:buNone/>
              <a:tabLst/>
              <a:defRPr sz="1800" b="0" i="0" u="none" strike="noStrike" kern="0" cap="none" spc="0" baseline="0">
                <a:solidFill>
                  <a:srgbClr val="000000"/>
                </a:solidFill>
                <a:uFillTx/>
              </a:defRPr>
            </a:pPr>
            <a:r>
              <a:rPr lang="en-US" sz="1851" b="0" i="0" u="none" strike="noStrike" kern="1200" cap="none" spc="0" baseline="0">
                <a:solidFill>
                  <a:srgbClr val="FFFFFF"/>
                </a:solidFill>
                <a:uFillTx/>
                <a:latin typeface="Public Sans Bold"/>
              </a:rPr>
              <a:t>Maynooth University Access Programme</a:t>
            </a:r>
          </a:p>
          <a:p>
            <a:pPr marL="0" marR="0" lvl="0" indent="0" algn="ctr" defTabSz="914400" rtl="0" fontAlgn="auto" hangingPunct="1">
              <a:lnSpc>
                <a:spcPts val="2125"/>
              </a:lnSpc>
              <a:spcBef>
                <a:spcPts val="0"/>
              </a:spcBef>
              <a:spcAft>
                <a:spcPts val="0"/>
              </a:spcAft>
              <a:buNone/>
              <a:tabLst/>
              <a:defRPr sz="1800" b="0" i="0" u="none" strike="noStrike" kern="0" cap="none" spc="0" baseline="0">
                <a:solidFill>
                  <a:srgbClr val="000000"/>
                </a:solidFill>
                <a:uFillTx/>
              </a:defRPr>
            </a:pPr>
            <a:endParaRPr lang="en-US" sz="1851" b="0" i="0" u="none" strike="noStrike" kern="1200" cap="none" spc="0" baseline="0">
              <a:solidFill>
                <a:srgbClr val="FFFFFF"/>
              </a:solidFill>
              <a:uFillTx/>
              <a:latin typeface="Public Sans Bold"/>
            </a:endParaRPr>
          </a:p>
          <a:p>
            <a:pPr marL="0" marR="0" lvl="0" indent="0" algn="ctr" defTabSz="914400" rtl="0" fontAlgn="auto" hangingPunct="1">
              <a:lnSpc>
                <a:spcPts val="2125"/>
              </a:lnSpc>
              <a:spcBef>
                <a:spcPts val="0"/>
              </a:spcBef>
              <a:spcAft>
                <a:spcPts val="0"/>
              </a:spcAft>
              <a:buNone/>
              <a:tabLst/>
              <a:defRPr sz="1800" b="0" i="0" u="none" strike="noStrike" kern="0" cap="none" spc="0" baseline="0">
                <a:solidFill>
                  <a:srgbClr val="000000"/>
                </a:solidFill>
                <a:uFillTx/>
              </a:defRPr>
            </a:pPr>
            <a:r>
              <a:rPr lang="en-US" sz="1518" b="0" i="0" u="none" strike="noStrike" kern="1200" cap="none" spc="0" baseline="0">
                <a:solidFill>
                  <a:srgbClr val="FFFFFF"/>
                </a:solidFill>
                <a:uFillTx/>
                <a:latin typeface="Public Sans"/>
              </a:rPr>
              <a:t>access.office@mu.ie</a:t>
            </a:r>
          </a:p>
        </p:txBody>
      </p:sp>
      <p:sp>
        <p:nvSpPr>
          <p:cNvPr id="23" name="TextBox 26">
            <a:extLst>
              <a:ext uri="{FF2B5EF4-FFF2-40B4-BE49-F238E27FC236}">
                <a16:creationId xmlns:a16="http://schemas.microsoft.com/office/drawing/2014/main" id="{E0DEE73C-0A40-B225-6FE7-A7FDFE529BF8}"/>
              </a:ext>
            </a:extLst>
          </p:cNvPr>
          <p:cNvSpPr txBox="1"/>
          <p:nvPr/>
        </p:nvSpPr>
        <p:spPr>
          <a:xfrm>
            <a:off x="8792102" y="5910553"/>
            <a:ext cx="1664390" cy="34002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930"/>
              </a:lnSpc>
              <a:spcBef>
                <a:spcPts val="0"/>
              </a:spcBef>
              <a:spcAft>
                <a:spcPts val="0"/>
              </a:spcAft>
              <a:buNone/>
              <a:tabLst/>
              <a:defRPr sz="1800" b="0" i="0" u="none" strike="noStrike" kern="0" cap="none" spc="0" baseline="0">
                <a:solidFill>
                  <a:srgbClr val="000000"/>
                </a:solidFill>
                <a:uFillTx/>
              </a:defRPr>
            </a:pPr>
            <a:r>
              <a:rPr lang="en-US" sz="2093" b="0" i="0" u="none" strike="noStrike" kern="1200" cap="none" spc="0" baseline="0">
                <a:solidFill>
                  <a:srgbClr val="FFFFFF"/>
                </a:solidFill>
                <a:uFillTx/>
                <a:latin typeface="Public Sans"/>
              </a:rPr>
              <a:t>@EqualityMU</a:t>
            </a:r>
          </a:p>
        </p:txBody>
      </p:sp>
      <p:sp>
        <p:nvSpPr>
          <p:cNvPr id="24" name="TextBox 27">
            <a:extLst>
              <a:ext uri="{FF2B5EF4-FFF2-40B4-BE49-F238E27FC236}">
                <a16:creationId xmlns:a16="http://schemas.microsoft.com/office/drawing/2014/main" id="{B6DB0223-8B2E-C8C8-59E6-B28A3B8AD013}"/>
              </a:ext>
            </a:extLst>
          </p:cNvPr>
          <p:cNvSpPr txBox="1"/>
          <p:nvPr/>
        </p:nvSpPr>
        <p:spPr>
          <a:xfrm>
            <a:off x="8792102" y="6313593"/>
            <a:ext cx="2372520" cy="34002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930"/>
              </a:lnSpc>
              <a:spcBef>
                <a:spcPts val="0"/>
              </a:spcBef>
              <a:spcAft>
                <a:spcPts val="0"/>
              </a:spcAft>
              <a:buNone/>
              <a:tabLst/>
              <a:defRPr sz="1800" b="0" i="0" u="none" strike="noStrike" kern="0" cap="none" spc="0" baseline="0">
                <a:solidFill>
                  <a:srgbClr val="000000"/>
                </a:solidFill>
                <a:uFillTx/>
              </a:defRPr>
            </a:pPr>
            <a:r>
              <a:rPr lang="en-US" sz="2093" b="0" i="0" u="none" strike="noStrike" kern="1200" cap="none" spc="0" baseline="0">
                <a:solidFill>
                  <a:srgbClr val="FFFFFF"/>
                </a:solidFill>
                <a:uFillTx/>
                <a:latin typeface="Public Sans"/>
              </a:rPr>
              <a:t>@MU_AthenaSwan</a:t>
            </a:r>
          </a:p>
        </p:txBody>
      </p:sp>
      <p:sp>
        <p:nvSpPr>
          <p:cNvPr id="25" name="TextBox 28">
            <a:extLst>
              <a:ext uri="{FF2B5EF4-FFF2-40B4-BE49-F238E27FC236}">
                <a16:creationId xmlns:a16="http://schemas.microsoft.com/office/drawing/2014/main" id="{A6ABA41C-FA94-0987-343D-856F6493DAE2}"/>
              </a:ext>
            </a:extLst>
          </p:cNvPr>
          <p:cNvSpPr txBox="1"/>
          <p:nvPr/>
        </p:nvSpPr>
        <p:spPr>
          <a:xfrm>
            <a:off x="5411044" y="6228773"/>
            <a:ext cx="2344741" cy="34002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930"/>
              </a:lnSpc>
              <a:spcBef>
                <a:spcPts val="0"/>
              </a:spcBef>
              <a:spcAft>
                <a:spcPts val="0"/>
              </a:spcAft>
              <a:buNone/>
              <a:tabLst/>
              <a:defRPr sz="1800" b="0" i="0" u="none" strike="noStrike" kern="0" cap="none" spc="0" baseline="0">
                <a:solidFill>
                  <a:srgbClr val="000000"/>
                </a:solidFill>
                <a:uFillTx/>
              </a:defRPr>
            </a:pPr>
            <a:r>
              <a:rPr lang="en-US" sz="2093" b="0" i="0" u="none" strike="noStrike" kern="1200" cap="none" spc="0" baseline="0">
                <a:solidFill>
                  <a:srgbClr val="FFFFFF"/>
                </a:solidFill>
                <a:uFillTx/>
                <a:latin typeface="Public Sans"/>
              </a:rPr>
              <a:t>@maynoothuni_edi</a:t>
            </a:r>
          </a:p>
        </p:txBody>
      </p:sp>
      <p:sp>
        <p:nvSpPr>
          <p:cNvPr id="26" name="TextBox 29">
            <a:extLst>
              <a:ext uri="{FF2B5EF4-FFF2-40B4-BE49-F238E27FC236}">
                <a16:creationId xmlns:a16="http://schemas.microsoft.com/office/drawing/2014/main" id="{AC530BB1-0EC1-1D22-9497-85AE461C78BF}"/>
              </a:ext>
            </a:extLst>
          </p:cNvPr>
          <p:cNvSpPr txBox="1"/>
          <p:nvPr/>
        </p:nvSpPr>
        <p:spPr>
          <a:xfrm>
            <a:off x="1253651" y="6225692"/>
            <a:ext cx="3277986" cy="34002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930"/>
              </a:lnSpc>
              <a:spcBef>
                <a:spcPts val="0"/>
              </a:spcBef>
              <a:spcAft>
                <a:spcPts val="0"/>
              </a:spcAft>
              <a:buNone/>
              <a:tabLst/>
              <a:defRPr sz="1800" b="0" i="0" u="none" strike="noStrike" kern="0" cap="none" spc="0" baseline="0">
                <a:solidFill>
                  <a:srgbClr val="000000"/>
                </a:solidFill>
                <a:uFillTx/>
              </a:defRPr>
            </a:pPr>
            <a:r>
              <a:rPr lang="en-US" sz="2093" b="0" i="0" u="none" strike="noStrike" kern="1200" cap="none" spc="0" baseline="0">
                <a:solidFill>
                  <a:srgbClr val="FFFFFF"/>
                </a:solidFill>
                <a:uFillTx/>
                <a:latin typeface="Public Sans"/>
              </a:rPr>
              <a:t>facebook.com/EqualityMU</a:t>
            </a:r>
          </a:p>
        </p:txBody>
      </p:sp>
      <p:sp>
        <p:nvSpPr>
          <p:cNvPr id="27" name="TextBox 30">
            <a:extLst>
              <a:ext uri="{FF2B5EF4-FFF2-40B4-BE49-F238E27FC236}">
                <a16:creationId xmlns:a16="http://schemas.microsoft.com/office/drawing/2014/main" id="{F582B8C1-4655-EA55-C179-252BA540E348}"/>
              </a:ext>
            </a:extLst>
          </p:cNvPr>
          <p:cNvSpPr txBox="1"/>
          <p:nvPr/>
        </p:nvSpPr>
        <p:spPr>
          <a:xfrm>
            <a:off x="1253651" y="5205340"/>
            <a:ext cx="3200500" cy="34002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930"/>
              </a:lnSpc>
              <a:spcBef>
                <a:spcPts val="0"/>
              </a:spcBef>
              <a:spcAft>
                <a:spcPts val="0"/>
              </a:spcAft>
              <a:buNone/>
              <a:tabLst/>
              <a:defRPr sz="1800" b="0" i="0" u="none" strike="noStrike" kern="0" cap="none" spc="0" baseline="0">
                <a:solidFill>
                  <a:srgbClr val="000000"/>
                </a:solidFill>
                <a:uFillTx/>
              </a:defRPr>
            </a:pPr>
            <a:r>
              <a:rPr lang="en-US" sz="2093" b="0" i="0" u="none" strike="noStrike" kern="1200" cap="none" spc="0" baseline="0">
                <a:solidFill>
                  <a:srgbClr val="FFFFFF"/>
                </a:solidFill>
                <a:uFillTx/>
                <a:latin typeface="Public Sans"/>
              </a:rPr>
              <a:t>maynoothuniversity.ie/edi</a:t>
            </a:r>
          </a:p>
        </p:txBody>
      </p:sp>
      <p:sp>
        <p:nvSpPr>
          <p:cNvPr id="28" name="TextBox 31">
            <a:extLst>
              <a:ext uri="{FF2B5EF4-FFF2-40B4-BE49-F238E27FC236}">
                <a16:creationId xmlns:a16="http://schemas.microsoft.com/office/drawing/2014/main" id="{3779CDA8-ABF3-9ED9-697B-FFC41571F35B}"/>
              </a:ext>
            </a:extLst>
          </p:cNvPr>
          <p:cNvSpPr txBox="1"/>
          <p:nvPr/>
        </p:nvSpPr>
        <p:spPr>
          <a:xfrm>
            <a:off x="1253651" y="5552931"/>
            <a:ext cx="4434876" cy="34002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930"/>
              </a:lnSpc>
              <a:spcBef>
                <a:spcPts val="0"/>
              </a:spcBef>
              <a:spcAft>
                <a:spcPts val="0"/>
              </a:spcAft>
              <a:buNone/>
              <a:tabLst/>
              <a:defRPr sz="1800" b="0" i="0" u="none" strike="noStrike" kern="0" cap="none" spc="0" baseline="0">
                <a:solidFill>
                  <a:srgbClr val="000000"/>
                </a:solidFill>
                <a:uFillTx/>
              </a:defRPr>
            </a:pPr>
            <a:r>
              <a:rPr lang="en-US" sz="2093" b="0" i="0" u="none" strike="noStrike" kern="1200" cap="none" spc="0" baseline="0">
                <a:solidFill>
                  <a:srgbClr val="FFFFFF"/>
                </a:solidFill>
                <a:uFillTx/>
                <a:latin typeface="Public Sans"/>
              </a:rPr>
              <a:t>maynoothuniversity.ie/athena-swan</a:t>
            </a:r>
          </a:p>
        </p:txBody>
      </p:sp>
      <p:sp>
        <p:nvSpPr>
          <p:cNvPr id="29" name="TextBox 32">
            <a:extLst>
              <a:ext uri="{FF2B5EF4-FFF2-40B4-BE49-F238E27FC236}">
                <a16:creationId xmlns:a16="http://schemas.microsoft.com/office/drawing/2014/main" id="{0FED8D7F-ECEE-61CE-FE41-99F07A677FFF}"/>
              </a:ext>
            </a:extLst>
          </p:cNvPr>
          <p:cNvSpPr txBox="1"/>
          <p:nvPr/>
        </p:nvSpPr>
        <p:spPr>
          <a:xfrm>
            <a:off x="7627997" y="5359828"/>
            <a:ext cx="3992599" cy="35092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995"/>
              </a:lnSpc>
              <a:spcBef>
                <a:spcPts val="0"/>
              </a:spcBef>
              <a:spcAft>
                <a:spcPts val="0"/>
              </a:spcAft>
              <a:buNone/>
              <a:tabLst/>
              <a:defRPr sz="1800" b="0" i="0" u="none" strike="noStrike" kern="0" cap="none" spc="0" baseline="0">
                <a:solidFill>
                  <a:srgbClr val="000000"/>
                </a:solidFill>
                <a:uFillTx/>
              </a:defRPr>
            </a:pPr>
            <a:r>
              <a:rPr lang="en-US" sz="2137" b="0" i="0" u="none" strike="noStrike" kern="1200" cap="none" spc="0" baseline="0">
                <a:solidFill>
                  <a:srgbClr val="FFFFFF"/>
                </a:solidFill>
                <a:uFillTx/>
                <a:latin typeface="Public Sans"/>
              </a:rPr>
              <a:t>@maynoothuniversityedi8121</a:t>
            </a:r>
          </a:p>
        </p:txBody>
      </p:sp>
      <p:pic>
        <p:nvPicPr>
          <p:cNvPr id="30" name="Picture 29">
            <a:hlinkClick r:id="rId17"/>
            <a:extLst>
              <a:ext uri="{FF2B5EF4-FFF2-40B4-BE49-F238E27FC236}">
                <a16:creationId xmlns:a16="http://schemas.microsoft.com/office/drawing/2014/main" id="{3C8BB3C3-7CE8-7EA6-12A8-F69B48DCE7A6}"/>
              </a:ext>
            </a:extLst>
          </p:cNvPr>
          <p:cNvPicPr>
            <a:picLocks noChangeAspect="1"/>
          </p:cNvPicPr>
          <p:nvPr/>
        </p:nvPicPr>
        <p:blipFill>
          <a:blip r:embed="rId18"/>
          <a:stretch>
            <a:fillRect/>
          </a:stretch>
        </p:blipFill>
        <p:spPr>
          <a:xfrm>
            <a:off x="5113337" y="13210"/>
            <a:ext cx="677333" cy="644219"/>
          </a:xfrm>
          <a:prstGeom prst="rect">
            <a:avLst/>
          </a:prstGeom>
          <a:noFill/>
          <a:ln cap="flat">
            <a:noFill/>
          </a:ln>
        </p:spPr>
      </p:pic>
      <p:sp>
        <p:nvSpPr>
          <p:cNvPr id="31" name="Freeform 21">
            <a:extLst>
              <a:ext uri="{FF2B5EF4-FFF2-40B4-BE49-F238E27FC236}">
                <a16:creationId xmlns:a16="http://schemas.microsoft.com/office/drawing/2014/main" id="{D571FB62-925B-BB73-93A8-5B615F70492A}"/>
              </a:ext>
            </a:extLst>
          </p:cNvPr>
          <p:cNvSpPr/>
          <p:nvPr/>
        </p:nvSpPr>
        <p:spPr>
          <a:xfrm>
            <a:off x="0" y="-20782"/>
            <a:ext cx="2815682" cy="724703"/>
          </a:xfrm>
          <a:custGeom>
            <a:avLst/>
            <a:gdLst/>
            <a:ahLst/>
            <a:cxnLst/>
            <a:rect l="l" t="t" r="r" b="b"/>
            <a:pathLst>
              <a:path w="4223523" h="1055881">
                <a:moveTo>
                  <a:pt x="0" y="0"/>
                </a:moveTo>
                <a:lnTo>
                  <a:pt x="4223523" y="0"/>
                </a:lnTo>
                <a:lnTo>
                  <a:pt x="4223523" y="1055881"/>
                </a:lnTo>
                <a:lnTo>
                  <a:pt x="0" y="1055881"/>
                </a:lnTo>
                <a:lnTo>
                  <a:pt x="0" y="0"/>
                </a:lnTo>
                <a:close/>
              </a:path>
            </a:pathLst>
          </a:custGeom>
          <a:blipFill>
            <a:blip r:embed="rId19"/>
            <a:stretch>
              <a:fillRect/>
            </a:stretch>
          </a:blipFill>
        </p:spPr>
        <p:txBody>
          <a:bodyPr/>
          <a:lstStyle/>
          <a:p>
            <a:endParaRPr lang="en-IE" sz="1200"/>
          </a:p>
        </p:txBody>
      </p:sp>
      <p:pic>
        <p:nvPicPr>
          <p:cNvPr id="2050" name="Picture 2" descr="MILO logo">
            <a:extLst>
              <a:ext uri="{FF2B5EF4-FFF2-40B4-BE49-F238E27FC236}">
                <a16:creationId xmlns:a16="http://schemas.microsoft.com/office/drawing/2014/main" id="{812938C5-91BB-DF81-FFD8-918A731C8F0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354138" y="-144926"/>
            <a:ext cx="918592" cy="83853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0F4218BA-80C5-3B93-1D41-2CF2E1E10091}"/>
              </a:ext>
            </a:extLst>
          </p:cNvPr>
          <p:cNvGrpSpPr>
            <a:grpSpLocks noChangeAspect="1"/>
          </p:cNvGrpSpPr>
          <p:nvPr/>
        </p:nvGrpSpPr>
        <p:grpSpPr>
          <a:xfrm>
            <a:off x="8134766" y="51310"/>
            <a:ext cx="1234038" cy="668944"/>
            <a:chOff x="325778" y="6667500"/>
            <a:chExt cx="5832000" cy="3581400"/>
          </a:xfrm>
        </p:grpSpPr>
        <p:sp>
          <p:nvSpPr>
            <p:cNvPr id="18" name="Freeform 2">
              <a:extLst>
                <a:ext uri="{FF2B5EF4-FFF2-40B4-BE49-F238E27FC236}">
                  <a16:creationId xmlns:a16="http://schemas.microsoft.com/office/drawing/2014/main" id="{D0A7EA21-EFB7-979A-B558-5C1C288E1630}"/>
                </a:ext>
              </a:extLst>
            </p:cNvPr>
            <p:cNvSpPr>
              <a:spLocks noChangeAspect="1"/>
            </p:cNvSpPr>
            <p:nvPr/>
          </p:nvSpPr>
          <p:spPr>
            <a:xfrm>
              <a:off x="325778" y="8501018"/>
              <a:ext cx="5832000" cy="1747882"/>
            </a:xfrm>
            <a:custGeom>
              <a:avLst/>
              <a:gdLst/>
              <a:ahLst/>
              <a:cxnLst/>
              <a:rect l="l" t="t" r="r" b="b"/>
              <a:pathLst>
                <a:path w="7205159" h="2159410">
                  <a:moveTo>
                    <a:pt x="0" y="0"/>
                  </a:moveTo>
                  <a:lnTo>
                    <a:pt x="7205159" y="0"/>
                  </a:lnTo>
                  <a:lnTo>
                    <a:pt x="7205159" y="2159410"/>
                  </a:lnTo>
                  <a:lnTo>
                    <a:pt x="0" y="2159410"/>
                  </a:lnTo>
                  <a:lnTo>
                    <a:pt x="0" y="0"/>
                  </a:lnTo>
                  <a:close/>
                </a:path>
              </a:pathLst>
            </a:custGeom>
            <a:blipFill>
              <a:blip r:embed="rId21"/>
              <a:stretch>
                <a:fillRect/>
              </a:stretch>
            </a:blipFill>
          </p:spPr>
          <p:txBody>
            <a:bodyPr/>
            <a:lstStyle/>
            <a:p>
              <a:endParaRPr lang="en-IE" sz="1200"/>
            </a:p>
          </p:txBody>
        </p:sp>
        <p:sp>
          <p:nvSpPr>
            <p:cNvPr id="32" name="Freeform 6">
              <a:extLst>
                <a:ext uri="{FF2B5EF4-FFF2-40B4-BE49-F238E27FC236}">
                  <a16:creationId xmlns:a16="http://schemas.microsoft.com/office/drawing/2014/main" id="{7B8CE853-4157-9C2F-AD5E-8E8F29613719}"/>
                </a:ext>
              </a:extLst>
            </p:cNvPr>
            <p:cNvSpPr>
              <a:spLocks noChangeAspect="1"/>
            </p:cNvSpPr>
            <p:nvPr/>
          </p:nvSpPr>
          <p:spPr>
            <a:xfrm>
              <a:off x="1969374" y="6667500"/>
              <a:ext cx="3130514" cy="2210426"/>
            </a:xfrm>
            <a:custGeom>
              <a:avLst/>
              <a:gdLst/>
              <a:ahLst/>
              <a:cxnLst/>
              <a:rect l="l" t="t" r="r" b="b"/>
              <a:pathLst>
                <a:path w="3130514" h="2210426">
                  <a:moveTo>
                    <a:pt x="0" y="0"/>
                  </a:moveTo>
                  <a:lnTo>
                    <a:pt x="3130513" y="0"/>
                  </a:lnTo>
                  <a:lnTo>
                    <a:pt x="3130513" y="2210425"/>
                  </a:lnTo>
                  <a:lnTo>
                    <a:pt x="0" y="2210425"/>
                  </a:lnTo>
                  <a:lnTo>
                    <a:pt x="0" y="0"/>
                  </a:lnTo>
                  <a:close/>
                </a:path>
              </a:pathLst>
            </a:custGeom>
            <a:blipFill>
              <a:blip r:embed="rId22"/>
              <a:stretch>
                <a:fillRect t="-24476" b="-48805"/>
              </a:stretch>
            </a:blipFill>
          </p:spPr>
          <p:txBody>
            <a:bodyPr/>
            <a:lstStyle/>
            <a:p>
              <a:endParaRPr lang="en-IE" sz="12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8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F4A2-79A3-3F8E-1096-44ED2CA5B2CD}"/>
              </a:ext>
            </a:extLst>
          </p:cNvPr>
          <p:cNvSpPr txBox="1">
            <a:spLocks noGrp="1"/>
          </p:cNvSpPr>
          <p:nvPr>
            <p:ph type="title"/>
          </p:nvPr>
        </p:nvSpPr>
        <p:spPr>
          <a:xfrm>
            <a:off x="838200" y="124871"/>
            <a:ext cx="10515600" cy="1325559"/>
          </a:xfrm>
        </p:spPr>
        <p:txBody>
          <a:bodyPr/>
          <a:lstStyle/>
          <a:p>
            <a:pPr lvl="0"/>
            <a:r>
              <a:rPr lang="en-US"/>
              <a:t>Public Sector Duty</a:t>
            </a:r>
          </a:p>
        </p:txBody>
      </p:sp>
      <p:cxnSp>
        <p:nvCxnSpPr>
          <p:cNvPr id="4" name="Straight Connector 7">
            <a:extLst>
              <a:ext uri="{FF2B5EF4-FFF2-40B4-BE49-F238E27FC236}">
                <a16:creationId xmlns:a16="http://schemas.microsoft.com/office/drawing/2014/main" id="{01F5198C-C2F3-9B85-F7C8-7E49DD8FCC1F}"/>
              </a:ext>
            </a:extLst>
          </p:cNvPr>
          <p:cNvCxnSpPr/>
          <p:nvPr/>
        </p:nvCxnSpPr>
        <p:spPr>
          <a:xfrm>
            <a:off x="467358" y="1261003"/>
            <a:ext cx="6876874" cy="0"/>
          </a:xfrm>
          <a:prstGeom prst="straightConnector1">
            <a:avLst/>
          </a:prstGeom>
          <a:noFill/>
          <a:ln w="50804" cap="flat">
            <a:solidFill>
              <a:srgbClr val="FFC000"/>
            </a:solidFill>
            <a:prstDash val="solid"/>
            <a:miter/>
          </a:ln>
        </p:spPr>
      </p:cxnSp>
      <p:pic>
        <p:nvPicPr>
          <p:cNvPr id="5" name="Picture 3" descr="A logo for a public sector duty&#10;&#10;Description automatically generated">
            <a:extLst>
              <a:ext uri="{FF2B5EF4-FFF2-40B4-BE49-F238E27FC236}">
                <a16:creationId xmlns:a16="http://schemas.microsoft.com/office/drawing/2014/main" id="{8660B012-45EA-8202-8FBC-1D8E2C2802AC}"/>
              </a:ext>
            </a:extLst>
          </p:cNvPr>
          <p:cNvPicPr>
            <a:picLocks noChangeAspect="1"/>
          </p:cNvPicPr>
          <p:nvPr/>
        </p:nvPicPr>
        <p:blipFill>
          <a:blip r:embed="rId3"/>
          <a:stretch>
            <a:fillRect/>
          </a:stretch>
        </p:blipFill>
        <p:spPr>
          <a:xfrm>
            <a:off x="7901611" y="639435"/>
            <a:ext cx="3452189" cy="2897376"/>
          </a:xfrm>
          <a:prstGeom prst="rect">
            <a:avLst/>
          </a:prstGeom>
          <a:noFill/>
          <a:ln cap="flat">
            <a:noFill/>
          </a:ln>
        </p:spPr>
      </p:pic>
      <p:sp>
        <p:nvSpPr>
          <p:cNvPr id="6" name="Content Placeholder 2">
            <a:extLst>
              <a:ext uri="{FF2B5EF4-FFF2-40B4-BE49-F238E27FC236}">
                <a16:creationId xmlns:a16="http://schemas.microsoft.com/office/drawing/2014/main" id="{53EE2F0A-0D08-FB83-2E7F-8583B5E1E866}"/>
              </a:ext>
            </a:extLst>
          </p:cNvPr>
          <p:cNvSpPr txBox="1">
            <a:spLocks noGrp="1"/>
          </p:cNvSpPr>
          <p:nvPr>
            <p:ph idx="1"/>
          </p:nvPr>
        </p:nvSpPr>
        <p:spPr>
          <a:xfrm>
            <a:off x="409303" y="1361222"/>
            <a:ext cx="6934928" cy="4793595"/>
          </a:xfrm>
          <a:solidFill>
            <a:srgbClr val="FFFFFF"/>
          </a:solidFill>
        </p:spPr>
        <p:txBody>
          <a:bodyPr>
            <a:noAutofit/>
          </a:bodyPr>
          <a:lstStyle/>
          <a:p>
            <a:pPr lvl="0">
              <a:lnSpc>
                <a:spcPct val="120000"/>
              </a:lnSpc>
            </a:pPr>
            <a:r>
              <a:rPr lang="en-US" sz="2000">
                <a:latin typeface="Calibri Light"/>
              </a:rPr>
              <a:t>All public bodies in Ireland have responsibility to promote equality, prevent discrimination and protect the human rights of their employees, customers, service users and everyone affected by their policies and plans. This is a legal obligation, called the </a:t>
            </a:r>
            <a:r>
              <a:rPr lang="en-US" sz="2000" i="1">
                <a:latin typeface="Calibri Light"/>
              </a:rPr>
              <a:t>Public Sector Equality and Human Rights Duty</a:t>
            </a:r>
            <a:r>
              <a:rPr lang="en-US" sz="2000">
                <a:latin typeface="Calibri Light"/>
              </a:rPr>
              <a:t>.</a:t>
            </a:r>
          </a:p>
          <a:p>
            <a:pPr lvl="0">
              <a:lnSpc>
                <a:spcPct val="120000"/>
              </a:lnSpc>
            </a:pPr>
            <a:r>
              <a:rPr lang="en-US" sz="2000">
                <a:latin typeface="Calibri Light"/>
              </a:rPr>
              <a:t>Those in focus include people across the nine grounds in equality legislation:</a:t>
            </a:r>
          </a:p>
          <a:p>
            <a:pPr marL="457200" lvl="1" indent="0">
              <a:lnSpc>
                <a:spcPct val="100000"/>
              </a:lnSpc>
              <a:buNone/>
            </a:pPr>
            <a:r>
              <a:rPr lang="en-US" sz="2000">
                <a:latin typeface="Calibri Light"/>
              </a:rPr>
              <a:t>- gender			- civil status </a:t>
            </a:r>
          </a:p>
          <a:p>
            <a:pPr marL="457200" lvl="1" indent="0">
              <a:lnSpc>
                <a:spcPct val="100000"/>
              </a:lnSpc>
              <a:buNone/>
            </a:pPr>
            <a:r>
              <a:rPr lang="en-US" sz="2000">
                <a:latin typeface="Calibri Light"/>
              </a:rPr>
              <a:t>- family status 		- sexual orientation </a:t>
            </a:r>
          </a:p>
          <a:p>
            <a:pPr marL="457200" lvl="1" indent="0">
              <a:lnSpc>
                <a:spcPct val="100000"/>
              </a:lnSpc>
              <a:buNone/>
            </a:pPr>
            <a:r>
              <a:rPr lang="en-US" sz="2000">
                <a:latin typeface="Calibri Light"/>
              </a:rPr>
              <a:t>- age 			- disability </a:t>
            </a:r>
          </a:p>
          <a:p>
            <a:pPr marL="457200" lvl="1" indent="0">
              <a:lnSpc>
                <a:spcPct val="100000"/>
              </a:lnSpc>
              <a:buNone/>
            </a:pPr>
            <a:r>
              <a:rPr lang="en-US" sz="2000">
                <a:latin typeface="Calibri Light"/>
              </a:rPr>
              <a:t>- race/ethnicity 		- religion </a:t>
            </a:r>
          </a:p>
          <a:p>
            <a:pPr marL="457200" lvl="1" indent="0">
              <a:lnSpc>
                <a:spcPct val="100000"/>
              </a:lnSpc>
              <a:buNone/>
            </a:pPr>
            <a:r>
              <a:rPr lang="en-US" sz="2000">
                <a:latin typeface="Calibri Light"/>
              </a:rPr>
              <a:t>- membership of the </a:t>
            </a:r>
            <a:r>
              <a:rPr lang="en-US" sz="2000" err="1">
                <a:latin typeface="Calibri Light"/>
              </a:rPr>
              <a:t>Traveller</a:t>
            </a:r>
            <a:r>
              <a:rPr lang="en-US" sz="2000">
                <a:latin typeface="Calibri Light"/>
              </a:rPr>
              <a:t> community</a:t>
            </a:r>
          </a:p>
          <a:p>
            <a:pPr marL="179386" lvl="1" indent="0">
              <a:lnSpc>
                <a:spcPct val="120000"/>
              </a:lnSpc>
              <a:buNone/>
            </a:pPr>
            <a:r>
              <a:rPr lang="en-US" sz="2000">
                <a:latin typeface="Calibri Light"/>
              </a:rPr>
              <a:t>and </a:t>
            </a:r>
          </a:p>
          <a:p>
            <a:pPr marL="179386" lvl="1" indent="0">
              <a:lnSpc>
                <a:spcPct val="120000"/>
              </a:lnSpc>
              <a:buNone/>
            </a:pPr>
            <a:r>
              <a:rPr lang="en-US" sz="2000">
                <a:latin typeface="Calibri Light"/>
              </a:rPr>
              <a:t>     - those at risk of poverty or social exclusion.</a:t>
            </a:r>
          </a:p>
          <a:p>
            <a:pPr marL="179386" lvl="1" indent="0">
              <a:lnSpc>
                <a:spcPct val="120000"/>
              </a:lnSpc>
              <a:buNone/>
            </a:pPr>
            <a:endParaRPr lang="en-US" sz="2000">
              <a:latin typeface="Calibri Light"/>
            </a:endParaRPr>
          </a:p>
          <a:p>
            <a:pPr marL="0" lvl="0" indent="0">
              <a:lnSpc>
                <a:spcPct val="120000"/>
              </a:lnSpc>
              <a:buNone/>
            </a:pPr>
            <a:endParaRPr lang="en-IE" sz="2000">
              <a:latin typeface="Calibri Light"/>
            </a:endParaRPr>
          </a:p>
        </p:txBody>
      </p:sp>
      <p:pic>
        <p:nvPicPr>
          <p:cNvPr id="7" name="Picture 6">
            <a:extLst>
              <a:ext uri="{FF2B5EF4-FFF2-40B4-BE49-F238E27FC236}">
                <a16:creationId xmlns:a16="http://schemas.microsoft.com/office/drawing/2014/main" id="{05F2E4D9-16DE-1A3C-3838-6DABCA31B9A2}"/>
              </a:ext>
            </a:extLst>
          </p:cNvPr>
          <p:cNvPicPr>
            <a:picLocks noChangeAspect="1"/>
          </p:cNvPicPr>
          <p:nvPr/>
        </p:nvPicPr>
        <p:blipFill>
          <a:blip r:embed="rId4"/>
          <a:stretch>
            <a:fillRect/>
          </a:stretch>
        </p:blipFill>
        <p:spPr>
          <a:xfrm>
            <a:off x="8048509" y="3855204"/>
            <a:ext cx="1667108" cy="562053"/>
          </a:xfrm>
          <a:prstGeom prst="rect">
            <a:avLst/>
          </a:prstGeom>
        </p:spPr>
      </p:pic>
      <p:pic>
        <p:nvPicPr>
          <p:cNvPr id="9" name="Picture 8">
            <a:extLst>
              <a:ext uri="{FF2B5EF4-FFF2-40B4-BE49-F238E27FC236}">
                <a16:creationId xmlns:a16="http://schemas.microsoft.com/office/drawing/2014/main" id="{E137B2B4-A96D-53F1-1D96-F86BCCD738C2}"/>
              </a:ext>
            </a:extLst>
          </p:cNvPr>
          <p:cNvPicPr>
            <a:picLocks noChangeAspect="1"/>
          </p:cNvPicPr>
          <p:nvPr/>
        </p:nvPicPr>
        <p:blipFill>
          <a:blip r:embed="rId5"/>
          <a:stretch>
            <a:fillRect/>
          </a:stretch>
        </p:blipFill>
        <p:spPr>
          <a:xfrm>
            <a:off x="8131848" y="4595367"/>
            <a:ext cx="1743318" cy="495369"/>
          </a:xfrm>
          <a:prstGeom prst="rect">
            <a:avLst/>
          </a:prstGeom>
        </p:spPr>
      </p:pic>
      <p:pic>
        <p:nvPicPr>
          <p:cNvPr id="11" name="Picture 10">
            <a:extLst>
              <a:ext uri="{FF2B5EF4-FFF2-40B4-BE49-F238E27FC236}">
                <a16:creationId xmlns:a16="http://schemas.microsoft.com/office/drawing/2014/main" id="{E6145CB9-F3AB-E779-75CD-3802D85ABD1D}"/>
              </a:ext>
            </a:extLst>
          </p:cNvPr>
          <p:cNvPicPr>
            <a:picLocks noChangeAspect="1"/>
          </p:cNvPicPr>
          <p:nvPr/>
        </p:nvPicPr>
        <p:blipFill>
          <a:blip r:embed="rId6"/>
          <a:stretch>
            <a:fillRect/>
          </a:stretch>
        </p:blipFill>
        <p:spPr>
          <a:xfrm>
            <a:off x="8143773" y="5268846"/>
            <a:ext cx="1571844" cy="543001"/>
          </a:xfrm>
          <a:prstGeom prst="rect">
            <a:avLst/>
          </a:prstGeom>
        </p:spPr>
      </p:pic>
      <p:sp>
        <p:nvSpPr>
          <p:cNvPr id="13" name="TextBox 12">
            <a:extLst>
              <a:ext uri="{FF2B5EF4-FFF2-40B4-BE49-F238E27FC236}">
                <a16:creationId xmlns:a16="http://schemas.microsoft.com/office/drawing/2014/main" id="{9466AE6F-1C5F-C3CB-39EE-2B2364543216}"/>
              </a:ext>
            </a:extLst>
          </p:cNvPr>
          <p:cNvSpPr txBox="1"/>
          <p:nvPr/>
        </p:nvSpPr>
        <p:spPr>
          <a:xfrm>
            <a:off x="7456180" y="5879117"/>
            <a:ext cx="4518873" cy="923330"/>
          </a:xfrm>
          <a:prstGeom prst="rect">
            <a:avLst/>
          </a:prstGeom>
          <a:noFill/>
        </p:spPr>
        <p:txBody>
          <a:bodyPr wrap="square">
            <a:spAutoFit/>
          </a:bodyPr>
          <a:lstStyle/>
          <a:p>
            <a:r>
              <a:rPr lang="en-US" sz="1800">
                <a:latin typeface="Calibri Light"/>
              </a:rPr>
              <a:t>Annual report to MU Joint Governing Authority/Academic Council Equality, </a:t>
            </a:r>
            <a:r>
              <a:rPr lang="en-US">
                <a:latin typeface="Calibri Light"/>
              </a:rPr>
              <a:t>Diversity, Inclusion, &amp; Interculturalism Committee (EDIIC)</a:t>
            </a: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825E-C01F-0BB4-6885-55AE51D60D0E}"/>
              </a:ext>
            </a:extLst>
          </p:cNvPr>
          <p:cNvSpPr>
            <a:spLocks noGrp="1"/>
          </p:cNvSpPr>
          <p:nvPr>
            <p:ph type="title"/>
          </p:nvPr>
        </p:nvSpPr>
        <p:spPr>
          <a:xfrm>
            <a:off x="-2" y="50291"/>
            <a:ext cx="5960961" cy="787791"/>
          </a:xfrm>
        </p:spPr>
        <p:txBody>
          <a:bodyPr/>
          <a:lstStyle/>
          <a:p>
            <a:pPr algn="ctr"/>
            <a:r>
              <a:rPr lang="en-IE" b="1">
                <a:latin typeface="Calibri" panose="020F0502020204030204" pitchFamily="34" charset="0"/>
                <a:ea typeface="Calibri" panose="020F0502020204030204" pitchFamily="34" charset="0"/>
                <a:cs typeface="Calibri" panose="020F0502020204030204" pitchFamily="34" charset="0"/>
              </a:rPr>
              <a:t>Our MU Community</a:t>
            </a:r>
          </a:p>
        </p:txBody>
      </p:sp>
      <p:sp>
        <p:nvSpPr>
          <p:cNvPr id="3" name="Content Placeholder 2">
            <a:extLst>
              <a:ext uri="{FF2B5EF4-FFF2-40B4-BE49-F238E27FC236}">
                <a16:creationId xmlns:a16="http://schemas.microsoft.com/office/drawing/2014/main" id="{3DC99C53-C044-23CE-752E-FD2F1A52AB1F}"/>
              </a:ext>
            </a:extLst>
          </p:cNvPr>
          <p:cNvSpPr>
            <a:spLocks noGrp="1"/>
          </p:cNvSpPr>
          <p:nvPr>
            <p:ph idx="1"/>
          </p:nvPr>
        </p:nvSpPr>
        <p:spPr>
          <a:xfrm>
            <a:off x="243069" y="1246118"/>
            <a:ext cx="5527351" cy="5099891"/>
          </a:xfrm>
        </p:spPr>
        <p:txBody>
          <a:bodyPr>
            <a:noAutofit/>
          </a:bodyPr>
          <a:lstStyle/>
          <a:p>
            <a:pPr marL="452438">
              <a:lnSpc>
                <a:spcPct val="120000"/>
              </a:lnSpc>
              <a:spcBef>
                <a:spcPts val="0"/>
              </a:spcBef>
            </a:pPr>
            <a:r>
              <a:rPr lang="en-IE" sz="2000" b="1" dirty="0"/>
              <a:t>Students</a:t>
            </a:r>
            <a:endParaRPr lang="en-IE" sz="2000" i="1" dirty="0"/>
          </a:p>
          <a:p>
            <a:pPr marL="223838" indent="0">
              <a:lnSpc>
                <a:spcPct val="120000"/>
              </a:lnSpc>
              <a:spcBef>
                <a:spcPts val="0"/>
              </a:spcBef>
              <a:buNone/>
            </a:pPr>
            <a:r>
              <a:rPr lang="en-IE" sz="2000" b="0" dirty="0"/>
              <a:t>      - </a:t>
            </a:r>
            <a:r>
              <a:rPr lang="en-IE" sz="2000" dirty="0"/>
              <a:t>g</a:t>
            </a:r>
            <a:r>
              <a:rPr lang="en-IE" sz="2000" b="0" dirty="0"/>
              <a:t>ender balanced, 55%F:45%M*</a:t>
            </a:r>
          </a:p>
          <a:p>
            <a:pPr marL="223838" indent="0">
              <a:lnSpc>
                <a:spcPct val="120000"/>
              </a:lnSpc>
              <a:spcBef>
                <a:spcPts val="0"/>
              </a:spcBef>
              <a:buNone/>
            </a:pPr>
            <a:r>
              <a:rPr lang="en-IE" sz="2000" dirty="0"/>
              <a:t>      - </a:t>
            </a:r>
            <a:r>
              <a:rPr lang="en-IE" sz="2000" b="0" dirty="0"/>
              <a:t>from over </a:t>
            </a:r>
            <a:r>
              <a:rPr lang="en-IE" sz="2000" dirty="0"/>
              <a:t>100 </a:t>
            </a:r>
            <a:r>
              <a:rPr lang="en-IE" sz="2000" b="0" dirty="0"/>
              <a:t>countries</a:t>
            </a:r>
          </a:p>
          <a:p>
            <a:pPr marL="628650" indent="0">
              <a:lnSpc>
                <a:spcPct val="120000"/>
              </a:lnSpc>
              <a:spcBef>
                <a:spcPts val="0"/>
              </a:spcBef>
              <a:buNone/>
            </a:pPr>
            <a:r>
              <a:rPr lang="en-IE" sz="2000" b="0" dirty="0"/>
              <a:t>- increasing ethnic diversity </a:t>
            </a:r>
          </a:p>
          <a:p>
            <a:pPr marL="890588" indent="-352425">
              <a:lnSpc>
                <a:spcPct val="120000"/>
              </a:lnSpc>
              <a:spcBef>
                <a:spcPts val="0"/>
              </a:spcBef>
              <a:buNone/>
            </a:pPr>
            <a:r>
              <a:rPr lang="en-IE" sz="2000" dirty="0"/>
              <a:t> - 12% new entrants from disadvantaged are</a:t>
            </a:r>
            <a:r>
              <a:rPr lang="en-IE" sz="2000" b="0" dirty="0"/>
              <a:t>as</a:t>
            </a:r>
            <a:endParaRPr lang="en-IE" sz="2000" dirty="0"/>
          </a:p>
          <a:p>
            <a:pPr marL="890588" indent="-352425">
              <a:lnSpc>
                <a:spcPct val="120000"/>
              </a:lnSpc>
              <a:spcBef>
                <a:spcPts val="0"/>
              </a:spcBef>
              <a:buNone/>
            </a:pPr>
            <a:r>
              <a:rPr lang="en-IE" sz="2000" dirty="0"/>
              <a:t>- 10.6% new entrants report a disability</a:t>
            </a:r>
            <a:endParaRPr lang="en-IE" sz="2000" b="0" dirty="0"/>
          </a:p>
          <a:p>
            <a:pPr marL="452438">
              <a:lnSpc>
                <a:spcPct val="120000"/>
              </a:lnSpc>
              <a:spcBef>
                <a:spcPts val="0"/>
              </a:spcBef>
            </a:pPr>
            <a:r>
              <a:rPr lang="en-IE" sz="2000" b="1" dirty="0"/>
              <a:t>Staff	</a:t>
            </a:r>
            <a:r>
              <a:rPr lang="en-IE" sz="2000" dirty="0"/>
              <a:t> </a:t>
            </a:r>
          </a:p>
          <a:p>
            <a:pPr marL="539750" lvl="1" indent="-87313">
              <a:lnSpc>
                <a:spcPct val="120000"/>
              </a:lnSpc>
              <a:spcBef>
                <a:spcPts val="0"/>
              </a:spcBef>
              <a:buNone/>
            </a:pPr>
            <a:r>
              <a:rPr lang="en-IE" sz="2000" dirty="0"/>
              <a:t>	- </a:t>
            </a:r>
            <a:r>
              <a:rPr lang="en-GB" sz="2000" dirty="0"/>
              <a:t>gender balanced, 59%F:40%M*</a:t>
            </a:r>
            <a:r>
              <a:rPr lang="en-IE" sz="2000" dirty="0"/>
              <a:t> </a:t>
            </a:r>
          </a:p>
          <a:p>
            <a:pPr marL="539750" lvl="1" indent="-87313">
              <a:lnSpc>
                <a:spcPct val="120000"/>
              </a:lnSpc>
              <a:spcBef>
                <a:spcPts val="0"/>
              </a:spcBef>
              <a:buNone/>
            </a:pPr>
            <a:r>
              <a:rPr lang="en-IE" sz="2000" dirty="0"/>
              <a:t>	- 45 nationalities</a:t>
            </a:r>
          </a:p>
          <a:p>
            <a:pPr marL="722313" lvl="1" indent="-271463">
              <a:lnSpc>
                <a:spcPct val="120000"/>
              </a:lnSpc>
              <a:spcBef>
                <a:spcPts val="0"/>
              </a:spcBef>
              <a:buNone/>
            </a:pPr>
            <a:r>
              <a:rPr lang="en-IE" sz="2000" dirty="0"/>
              <a:t>  - c.7% of staff have a disability**</a:t>
            </a:r>
          </a:p>
          <a:p>
            <a:pPr marL="223838" indent="0" algn="ctr">
              <a:lnSpc>
                <a:spcPct val="120000"/>
              </a:lnSpc>
              <a:spcBef>
                <a:spcPts val="0"/>
              </a:spcBef>
              <a:buNone/>
            </a:pPr>
            <a:endParaRPr lang="en-IE" sz="900" dirty="0"/>
          </a:p>
          <a:p>
            <a:pPr marL="223838" indent="0" algn="ctr">
              <a:lnSpc>
                <a:spcPct val="120000"/>
              </a:lnSpc>
              <a:spcBef>
                <a:spcPts val="0"/>
              </a:spcBef>
              <a:buNone/>
            </a:pPr>
            <a:r>
              <a:rPr lang="en-IE" sz="2000" b="1" i="1" dirty="0">
                <a:solidFill>
                  <a:srgbClr val="0070C0"/>
                </a:solidFill>
              </a:rPr>
              <a:t>Our diversity is our strength</a:t>
            </a:r>
          </a:p>
          <a:p>
            <a:pPr marL="223838" indent="0" algn="ctr">
              <a:lnSpc>
                <a:spcPct val="120000"/>
              </a:lnSpc>
              <a:spcBef>
                <a:spcPts val="0"/>
              </a:spcBef>
              <a:buNone/>
            </a:pPr>
            <a:endParaRPr lang="en-IE" sz="900" b="1" i="1" dirty="0">
              <a:solidFill>
                <a:srgbClr val="0070C0"/>
              </a:solidFill>
            </a:endParaRPr>
          </a:p>
          <a:p>
            <a:pPr marL="223838" indent="0" algn="ctr">
              <a:lnSpc>
                <a:spcPct val="120000"/>
              </a:lnSpc>
              <a:spcBef>
                <a:spcPts val="0"/>
              </a:spcBef>
              <a:buNone/>
            </a:pPr>
            <a:r>
              <a:rPr lang="en-IE" sz="2000" b="1" dirty="0"/>
              <a:t>Equality, diversity and inclusion is a key enabler in the MU Strategic Plan 2023-2028</a:t>
            </a:r>
            <a:endParaRPr lang="en-IE" sz="2000" b="0" dirty="0"/>
          </a:p>
          <a:p>
            <a:pPr>
              <a:lnSpc>
                <a:spcPct val="120000"/>
              </a:lnSpc>
              <a:spcBef>
                <a:spcPts val="0"/>
              </a:spcBef>
            </a:pPr>
            <a:endParaRPr lang="en-IE" sz="2000" dirty="0"/>
          </a:p>
          <a:p>
            <a:pPr marL="0" indent="0">
              <a:lnSpc>
                <a:spcPct val="120000"/>
              </a:lnSpc>
              <a:spcBef>
                <a:spcPts val="0"/>
              </a:spcBef>
              <a:buNone/>
            </a:pPr>
            <a:endParaRPr lang="en-IE" sz="2000" dirty="0"/>
          </a:p>
        </p:txBody>
      </p:sp>
      <p:sp>
        <p:nvSpPr>
          <p:cNvPr id="5" name="Rectangle 2">
            <a:extLst>
              <a:ext uri="{FF2B5EF4-FFF2-40B4-BE49-F238E27FC236}">
                <a16:creationId xmlns:a16="http://schemas.microsoft.com/office/drawing/2014/main" id="{DD055228-C509-FA70-E996-08D172B26EAA}"/>
              </a:ext>
            </a:extLst>
          </p:cNvPr>
          <p:cNvSpPr>
            <a:spLocks noChangeArrowheads="1"/>
          </p:cNvSpPr>
          <p:nvPr/>
        </p:nvSpPr>
        <p:spPr bwMode="auto">
          <a:xfrm>
            <a:off x="216802" y="6546099"/>
            <a:ext cx="55273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IE" altLang="en-US" sz="11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Calibri" panose="020F0502020204030204" pitchFamily="34" charset="0"/>
              </a:rPr>
              <a:t>  *Not including non-binary, &lt;1%</a:t>
            </a:r>
            <a:r>
              <a:rPr kumimoji="0" lang="en-IE" altLang="en-US" sz="1100" b="0" i="0" u="none" strike="noStrike" cap="none" normalizeH="0" dirty="0">
                <a:ln>
                  <a:noFill/>
                </a:ln>
                <a:solidFill>
                  <a:schemeClr val="tx1"/>
                </a:solidFill>
                <a:effectLst/>
                <a:latin typeface="Aptos" panose="020B0004020202020204" pitchFamily="34" charset="0"/>
                <a:ea typeface="Times New Roman" panose="02020603050405020304" pitchFamily="18" charset="0"/>
                <a:cs typeface="Calibri" panose="020F0502020204030204" pitchFamily="34" charset="0"/>
              </a:rPr>
              <a:t>                                </a:t>
            </a:r>
            <a:r>
              <a:rPr lang="en-IE" altLang="en-US" sz="1100" dirty="0">
                <a:latin typeface="Aptos" panose="020B0004020202020204" pitchFamily="34" charset="0"/>
                <a:cs typeface="Calibri" panose="020F0502020204030204" pitchFamily="34" charset="0"/>
              </a:rPr>
              <a:t>** From EDI Staff Survey, 2024</a:t>
            </a:r>
            <a:endParaRPr kumimoji="0" lang="en-IE" altLang="en-US" sz="500" b="0" i="0" u="none" strike="noStrike" cap="none" normalizeH="0" baseline="0" dirty="0">
              <a:ln>
                <a:noFill/>
              </a:ln>
              <a:solidFill>
                <a:schemeClr val="tx1"/>
              </a:solidFill>
              <a:effectLst/>
            </a:endParaRPr>
          </a:p>
        </p:txBody>
      </p:sp>
      <p:pic>
        <p:nvPicPr>
          <p:cNvPr id="1026" name="Picture 2">
            <a:extLst>
              <a:ext uri="{FF2B5EF4-FFF2-40B4-BE49-F238E27FC236}">
                <a16:creationId xmlns:a16="http://schemas.microsoft.com/office/drawing/2014/main" id="{F8BD9C0C-8DA3-C168-E5F1-3BD6708B9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962" y="0"/>
            <a:ext cx="623103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B2F61E-8359-3AEE-82B2-FCA37595113F}"/>
              </a:ext>
            </a:extLst>
          </p:cNvPr>
          <p:cNvSpPr txBox="1"/>
          <p:nvPr/>
        </p:nvSpPr>
        <p:spPr>
          <a:xfrm>
            <a:off x="216805" y="703707"/>
            <a:ext cx="5635754" cy="384721"/>
          </a:xfrm>
          <a:prstGeom prst="rect">
            <a:avLst/>
          </a:prstGeom>
          <a:noFill/>
        </p:spPr>
        <p:txBody>
          <a:bodyPr wrap="square">
            <a:spAutoFit/>
          </a:bodyPr>
          <a:lstStyle/>
          <a:p>
            <a:r>
              <a:rPr lang="en-IE" sz="1900" b="1" i="1">
                <a:solidFill>
                  <a:srgbClr val="0070C0"/>
                </a:solidFill>
              </a:rPr>
              <a:t>Individually we are unique, collectively we are diverse</a:t>
            </a:r>
            <a:endParaRPr lang="en-IE" sz="1900"/>
          </a:p>
        </p:txBody>
      </p:sp>
    </p:spTree>
    <p:extLst>
      <p:ext uri="{BB962C8B-B14F-4D97-AF65-F5344CB8AC3E}">
        <p14:creationId xmlns:p14="http://schemas.microsoft.com/office/powerpoint/2010/main" val="24614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B1DC3-9830-D2DB-265C-DB44CB819DFA}"/>
            </a:ext>
          </a:extLst>
        </p:cNvPr>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D35458F5-AC65-8915-A87C-685B86E1EC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9527" y="434684"/>
            <a:ext cx="8392946" cy="4840529"/>
          </a:xfrm>
        </p:spPr>
      </p:pic>
      <p:sp>
        <p:nvSpPr>
          <p:cNvPr id="2" name="Rectangle 1">
            <a:extLst>
              <a:ext uri="{FF2B5EF4-FFF2-40B4-BE49-F238E27FC236}">
                <a16:creationId xmlns:a16="http://schemas.microsoft.com/office/drawing/2014/main" id="{88C87368-3007-D6CE-301D-C5E588095B61}"/>
              </a:ext>
            </a:extLst>
          </p:cNvPr>
          <p:cNvSpPr/>
          <p:nvPr/>
        </p:nvSpPr>
        <p:spPr>
          <a:xfrm>
            <a:off x="0" y="5342894"/>
            <a:ext cx="12192000" cy="1154162"/>
          </a:xfrm>
          <a:prstGeom prst="rect">
            <a:avLst/>
          </a:prstGeom>
          <a:solidFill>
            <a:srgbClr val="006778"/>
          </a:solidFill>
        </p:spPr>
        <p:txBody>
          <a:bodyPr wrap="square">
            <a:spAutoFit/>
          </a:bodyPr>
          <a:lstStyle/>
          <a:p>
            <a:pPr algn="ctr"/>
            <a:r>
              <a:rPr lang="en-IE" sz="2300" dirty="0">
                <a:solidFill>
                  <a:schemeClr val="bg1"/>
                </a:solidFill>
              </a:rPr>
              <a:t>Diversity is linked to increased creativity and innovation.  </a:t>
            </a:r>
          </a:p>
          <a:p>
            <a:pPr algn="ctr"/>
            <a:r>
              <a:rPr lang="en-IE" sz="2300" dirty="0">
                <a:solidFill>
                  <a:schemeClr val="bg1"/>
                </a:solidFill>
              </a:rPr>
              <a:t>Therefore, diversity is intrinsic to the spirit of a university, where we deliberately come together, with our different backgrounds, perspectives and hopes, in a learning/research community. </a:t>
            </a:r>
          </a:p>
        </p:txBody>
      </p:sp>
    </p:spTree>
    <p:extLst>
      <p:ext uri="{BB962C8B-B14F-4D97-AF65-F5344CB8AC3E}">
        <p14:creationId xmlns:p14="http://schemas.microsoft.com/office/powerpoint/2010/main" val="57300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46361-5AFB-297F-E99B-C02339FDB36F}"/>
            </a:ext>
          </a:extLst>
        </p:cNvPr>
        <p:cNvGrpSpPr/>
        <p:nvPr/>
      </p:nvGrpSpPr>
      <p:grpSpPr>
        <a:xfrm>
          <a:off x="0" y="0"/>
          <a:ext cx="0" cy="0"/>
          <a:chOff x="0" y="0"/>
          <a:chExt cx="0" cy="0"/>
        </a:xfrm>
      </p:grpSpPr>
      <p:grpSp>
        <p:nvGrpSpPr>
          <p:cNvPr id="30" name="Diagram 1">
            <a:extLst>
              <a:ext uri="{FF2B5EF4-FFF2-40B4-BE49-F238E27FC236}">
                <a16:creationId xmlns:a16="http://schemas.microsoft.com/office/drawing/2014/main" id="{949462DC-D49D-36E9-910E-5A5A3646FAA8}"/>
              </a:ext>
            </a:extLst>
          </p:cNvPr>
          <p:cNvGrpSpPr/>
          <p:nvPr/>
        </p:nvGrpSpPr>
        <p:grpSpPr>
          <a:xfrm>
            <a:off x="206623" y="677396"/>
            <a:ext cx="8406545" cy="5484189"/>
            <a:chOff x="117335" y="786125"/>
            <a:chExt cx="8406545" cy="5484189"/>
          </a:xfrm>
        </p:grpSpPr>
        <p:sp>
          <p:nvSpPr>
            <p:cNvPr id="31" name="Rectangle 30">
              <a:extLst>
                <a:ext uri="{FF2B5EF4-FFF2-40B4-BE49-F238E27FC236}">
                  <a16:creationId xmlns:a16="http://schemas.microsoft.com/office/drawing/2014/main" id="{F3065271-B812-1C3D-15C5-36EA0ADFA539}"/>
                </a:ext>
              </a:extLst>
            </p:cNvPr>
            <p:cNvSpPr/>
            <p:nvPr/>
          </p:nvSpPr>
          <p:spPr>
            <a:xfrm>
              <a:off x="117335" y="851644"/>
              <a:ext cx="8406545" cy="541867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2" name="Freeform: Shape 31">
              <a:extLst>
                <a:ext uri="{FF2B5EF4-FFF2-40B4-BE49-F238E27FC236}">
                  <a16:creationId xmlns:a16="http://schemas.microsoft.com/office/drawing/2014/main" id="{3183A9CD-6EA6-C4EE-E7A0-283BE13C553F}"/>
                </a:ext>
              </a:extLst>
            </p:cNvPr>
            <p:cNvSpPr/>
            <p:nvPr/>
          </p:nvSpPr>
          <p:spPr>
            <a:xfrm>
              <a:off x="3567010" y="2231236"/>
              <a:ext cx="1767352" cy="17675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alpha val="50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3" name="Freeform: Shape 32">
              <a:extLst>
                <a:ext uri="{FF2B5EF4-FFF2-40B4-BE49-F238E27FC236}">
                  <a16:creationId xmlns:a16="http://schemas.microsoft.com/office/drawing/2014/main" id="{98737FDD-20BD-9A4D-12E3-F5954B321B41}"/>
                </a:ext>
              </a:extLst>
            </p:cNvPr>
            <p:cNvSpPr/>
            <p:nvPr/>
          </p:nvSpPr>
          <p:spPr>
            <a:xfrm>
              <a:off x="2924914" y="786125"/>
              <a:ext cx="2851346" cy="657280"/>
            </a:xfrm>
            <a:custGeom>
              <a:avLst/>
              <a:gdLst>
                <a:gd name="f0" fmla="val 10800000"/>
                <a:gd name="f1" fmla="val 5400000"/>
                <a:gd name="f2" fmla="val 180"/>
                <a:gd name="f3" fmla="val w"/>
                <a:gd name="f4" fmla="val h"/>
                <a:gd name="f5" fmla="val 0"/>
                <a:gd name="f6" fmla="val 2851348"/>
                <a:gd name="f7" fmla="val 1083733"/>
                <a:gd name="f8" fmla="+- 0 0 -90"/>
                <a:gd name="f9" fmla="*/ f3 1 2851348"/>
                <a:gd name="f10" fmla="*/ f4 1 1083733"/>
                <a:gd name="f11" fmla="+- f7 0 f5"/>
                <a:gd name="f12" fmla="+- f6 0 f5"/>
                <a:gd name="f13" fmla="*/ f8 f0 1"/>
                <a:gd name="f14" fmla="*/ f12 1 2851348"/>
                <a:gd name="f15" fmla="*/ f11 1 1083733"/>
                <a:gd name="f16" fmla="*/ 0 f12 1"/>
                <a:gd name="f17" fmla="*/ 0 f11 1"/>
                <a:gd name="f18" fmla="*/ 2851348 f12 1"/>
                <a:gd name="f19" fmla="*/ 1083733 f11 1"/>
                <a:gd name="f20" fmla="*/ f13 1 f2"/>
                <a:gd name="f21" fmla="*/ f16 1 2851348"/>
                <a:gd name="f22" fmla="*/ f17 1 1083733"/>
                <a:gd name="f23" fmla="*/ f18 1 2851348"/>
                <a:gd name="f24" fmla="*/ f19 1 10837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851348" h="1083733">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IE" sz="2200" b="0" i="0" u="none" strike="noStrike" kern="1200" cap="none" spc="0" baseline="0" dirty="0">
                  <a:solidFill>
                    <a:srgbClr val="000000"/>
                  </a:solidFill>
                  <a:uFillTx/>
                  <a:latin typeface="Calibri"/>
                </a:rPr>
                <a:t>Access &amp; Widening Participation</a:t>
              </a:r>
            </a:p>
          </p:txBody>
        </p:sp>
        <p:sp>
          <p:nvSpPr>
            <p:cNvPr id="34" name="Freeform: Shape 33">
              <a:extLst>
                <a:ext uri="{FF2B5EF4-FFF2-40B4-BE49-F238E27FC236}">
                  <a16:creationId xmlns:a16="http://schemas.microsoft.com/office/drawing/2014/main" id="{E64237C8-816F-74D3-A202-AD0903A25E95}"/>
                </a:ext>
              </a:extLst>
            </p:cNvPr>
            <p:cNvSpPr/>
            <p:nvPr/>
          </p:nvSpPr>
          <p:spPr>
            <a:xfrm>
              <a:off x="4085438" y="2480492"/>
              <a:ext cx="1767352" cy="17675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5A5A5">
                <a:alpha val="50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5" name="Freeform: Shape 34">
              <a:extLst>
                <a:ext uri="{FF2B5EF4-FFF2-40B4-BE49-F238E27FC236}">
                  <a16:creationId xmlns:a16="http://schemas.microsoft.com/office/drawing/2014/main" id="{9BFEA1C8-0D1B-2F25-DF64-76C51025CE6A}"/>
                </a:ext>
              </a:extLst>
            </p:cNvPr>
            <p:cNvSpPr/>
            <p:nvPr/>
          </p:nvSpPr>
          <p:spPr>
            <a:xfrm>
              <a:off x="6192753" y="1393069"/>
              <a:ext cx="1914634" cy="1192103"/>
            </a:xfrm>
            <a:custGeom>
              <a:avLst/>
              <a:gdLst>
                <a:gd name="f0" fmla="val 10800000"/>
                <a:gd name="f1" fmla="val 5400000"/>
                <a:gd name="f2" fmla="val 180"/>
                <a:gd name="f3" fmla="val w"/>
                <a:gd name="f4" fmla="val h"/>
                <a:gd name="f5" fmla="val 0"/>
                <a:gd name="f6" fmla="val 1914631"/>
                <a:gd name="f7" fmla="val 1192106"/>
                <a:gd name="f8" fmla="+- 0 0 -90"/>
                <a:gd name="f9" fmla="*/ f3 1 1914631"/>
                <a:gd name="f10" fmla="*/ f4 1 1192106"/>
                <a:gd name="f11" fmla="+- f7 0 f5"/>
                <a:gd name="f12" fmla="+- f6 0 f5"/>
                <a:gd name="f13" fmla="*/ f8 f0 1"/>
                <a:gd name="f14" fmla="*/ f12 1 1914631"/>
                <a:gd name="f15" fmla="*/ f11 1 1192106"/>
                <a:gd name="f16" fmla="*/ 0 f12 1"/>
                <a:gd name="f17" fmla="*/ 0 f11 1"/>
                <a:gd name="f18" fmla="*/ 1914631 f12 1"/>
                <a:gd name="f19" fmla="*/ 1192106 f11 1"/>
                <a:gd name="f20" fmla="*/ f13 1 f2"/>
                <a:gd name="f21" fmla="*/ f16 1 1914631"/>
                <a:gd name="f22" fmla="*/ f17 1 1192106"/>
                <a:gd name="f23" fmla="*/ f18 1 1914631"/>
                <a:gd name="f24" fmla="*/ f19 1 119210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14631" h="1192106">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IE" sz="2200" b="0" i="0" u="none" strike="noStrike" kern="1200" cap="none" spc="0" baseline="0" dirty="0">
                  <a:solidFill>
                    <a:srgbClr val="000000"/>
                  </a:solidFill>
                  <a:uFillTx/>
                  <a:latin typeface="Calibri"/>
                </a:rPr>
                <a:t>Gender Equality</a:t>
              </a:r>
            </a:p>
          </p:txBody>
        </p:sp>
        <p:sp>
          <p:nvSpPr>
            <p:cNvPr id="38" name="Freeform: Shape 37">
              <a:extLst>
                <a:ext uri="{FF2B5EF4-FFF2-40B4-BE49-F238E27FC236}">
                  <a16:creationId xmlns:a16="http://schemas.microsoft.com/office/drawing/2014/main" id="{3458DDC2-86AE-E242-29C5-52171A7AFF57}"/>
                </a:ext>
              </a:extLst>
            </p:cNvPr>
            <p:cNvSpPr/>
            <p:nvPr/>
          </p:nvSpPr>
          <p:spPr>
            <a:xfrm>
              <a:off x="4212832" y="3041321"/>
              <a:ext cx="1767352" cy="17675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000">
                <a:alpha val="50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9" name="Freeform: Shape 38">
              <a:extLst>
                <a:ext uri="{FF2B5EF4-FFF2-40B4-BE49-F238E27FC236}">
                  <a16:creationId xmlns:a16="http://schemas.microsoft.com/office/drawing/2014/main" id="{FCBCD3D8-A2C2-FDB0-5EF2-06565B0217B0}"/>
                </a:ext>
              </a:extLst>
            </p:cNvPr>
            <p:cNvSpPr/>
            <p:nvPr/>
          </p:nvSpPr>
          <p:spPr>
            <a:xfrm>
              <a:off x="6181837" y="3452403"/>
              <a:ext cx="1877811" cy="933759"/>
            </a:xfrm>
            <a:custGeom>
              <a:avLst/>
              <a:gdLst>
                <a:gd name="f0" fmla="val 10800000"/>
                <a:gd name="f1" fmla="val 5400000"/>
                <a:gd name="f2" fmla="val 180"/>
                <a:gd name="f3" fmla="val w"/>
                <a:gd name="f4" fmla="val h"/>
                <a:gd name="f5" fmla="val 0"/>
                <a:gd name="f6" fmla="val 1877811"/>
                <a:gd name="f7" fmla="val 1273386"/>
                <a:gd name="f8" fmla="+- 0 0 -90"/>
                <a:gd name="f9" fmla="*/ f3 1 1877811"/>
                <a:gd name="f10" fmla="*/ f4 1 1273386"/>
                <a:gd name="f11" fmla="+- f7 0 f5"/>
                <a:gd name="f12" fmla="+- f6 0 f5"/>
                <a:gd name="f13" fmla="*/ f8 f0 1"/>
                <a:gd name="f14" fmla="*/ f12 1 1877811"/>
                <a:gd name="f15" fmla="*/ f11 1 1273386"/>
                <a:gd name="f16" fmla="*/ 0 f12 1"/>
                <a:gd name="f17" fmla="*/ 0 f11 1"/>
                <a:gd name="f18" fmla="*/ 1877811 f12 1"/>
                <a:gd name="f19" fmla="*/ 1273386 f11 1"/>
                <a:gd name="f20" fmla="*/ f13 1 f2"/>
                <a:gd name="f21" fmla="*/ f16 1 1877811"/>
                <a:gd name="f22" fmla="*/ f17 1 1273386"/>
                <a:gd name="f23" fmla="*/ f18 1 1877811"/>
                <a:gd name="f24" fmla="*/ f19 1 127338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77811" h="1273386">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IE" sz="2200" b="0" i="0" u="none" strike="noStrike" kern="1200" cap="none" spc="0" baseline="0" dirty="0">
                  <a:solidFill>
                    <a:srgbClr val="000000"/>
                  </a:solidFill>
                  <a:uFillTx/>
                  <a:latin typeface="Calibri"/>
                </a:rPr>
                <a:t>LGBTQIA+</a:t>
              </a:r>
            </a:p>
          </p:txBody>
        </p:sp>
        <p:sp>
          <p:nvSpPr>
            <p:cNvPr id="40" name="Freeform: Shape 39">
              <a:extLst>
                <a:ext uri="{FF2B5EF4-FFF2-40B4-BE49-F238E27FC236}">
                  <a16:creationId xmlns:a16="http://schemas.microsoft.com/office/drawing/2014/main" id="{99514980-0E3A-17C8-7EE1-BB0543551276}"/>
                </a:ext>
              </a:extLst>
            </p:cNvPr>
            <p:cNvSpPr/>
            <p:nvPr/>
          </p:nvSpPr>
          <p:spPr>
            <a:xfrm>
              <a:off x="3854205" y="3491078"/>
              <a:ext cx="1767352" cy="17675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alpha val="50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42" name="Freeform: Shape 41">
              <a:extLst>
                <a:ext uri="{FF2B5EF4-FFF2-40B4-BE49-F238E27FC236}">
                  <a16:creationId xmlns:a16="http://schemas.microsoft.com/office/drawing/2014/main" id="{6B03FCF4-CEF7-CF37-00D5-1CCA5AF776CE}"/>
                </a:ext>
              </a:extLst>
            </p:cNvPr>
            <p:cNvSpPr/>
            <p:nvPr/>
          </p:nvSpPr>
          <p:spPr>
            <a:xfrm>
              <a:off x="5440433" y="4877144"/>
              <a:ext cx="2025094" cy="1165009"/>
            </a:xfrm>
            <a:custGeom>
              <a:avLst/>
              <a:gdLst>
                <a:gd name="f0" fmla="val 10800000"/>
                <a:gd name="f1" fmla="val 5400000"/>
                <a:gd name="f2" fmla="val 180"/>
                <a:gd name="f3" fmla="val w"/>
                <a:gd name="f4" fmla="val h"/>
                <a:gd name="f5" fmla="val 0"/>
                <a:gd name="f6" fmla="val 2025091"/>
                <a:gd name="f7" fmla="val 1165013"/>
                <a:gd name="f8" fmla="+- 0 0 -90"/>
                <a:gd name="f9" fmla="*/ f3 1 2025091"/>
                <a:gd name="f10" fmla="*/ f4 1 1165013"/>
                <a:gd name="f11" fmla="+- f7 0 f5"/>
                <a:gd name="f12" fmla="+- f6 0 f5"/>
                <a:gd name="f13" fmla="*/ f8 f0 1"/>
                <a:gd name="f14" fmla="*/ f12 1 2025091"/>
                <a:gd name="f15" fmla="*/ f11 1 1165013"/>
                <a:gd name="f16" fmla="*/ 0 f12 1"/>
                <a:gd name="f17" fmla="*/ 0 f11 1"/>
                <a:gd name="f18" fmla="*/ 2025091 f12 1"/>
                <a:gd name="f19" fmla="*/ 1165013 f11 1"/>
                <a:gd name="f20" fmla="*/ f13 1 f2"/>
                <a:gd name="f21" fmla="*/ f16 1 2025091"/>
                <a:gd name="f22" fmla="*/ f17 1 1165013"/>
                <a:gd name="f23" fmla="*/ f18 1 2025091"/>
                <a:gd name="f24" fmla="*/ f19 1 116501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25091" h="1165013">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IE" sz="2200" b="0" i="0" u="none" strike="noStrike" kern="1200" cap="none" spc="0" baseline="0">
                  <a:solidFill>
                    <a:srgbClr val="000000"/>
                  </a:solidFill>
                  <a:uFillTx/>
                  <a:latin typeface="Calibri"/>
                </a:rPr>
                <a:t>Race Equality</a:t>
              </a:r>
            </a:p>
          </p:txBody>
        </p:sp>
        <p:sp>
          <p:nvSpPr>
            <p:cNvPr id="43" name="Freeform: Shape 42">
              <a:extLst>
                <a:ext uri="{FF2B5EF4-FFF2-40B4-BE49-F238E27FC236}">
                  <a16:creationId xmlns:a16="http://schemas.microsoft.com/office/drawing/2014/main" id="{B6E6A465-DE99-BF27-A7FC-EE18EE0BE12A}"/>
                </a:ext>
              </a:extLst>
            </p:cNvPr>
            <p:cNvSpPr/>
            <p:nvPr/>
          </p:nvSpPr>
          <p:spPr>
            <a:xfrm>
              <a:off x="3279815" y="3491078"/>
              <a:ext cx="1767352" cy="17675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AD47">
                <a:alpha val="50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45" name="Freeform: Shape 44">
              <a:extLst>
                <a:ext uri="{FF2B5EF4-FFF2-40B4-BE49-F238E27FC236}">
                  <a16:creationId xmlns:a16="http://schemas.microsoft.com/office/drawing/2014/main" id="{F8E39741-EEBE-3145-145B-796B9FA12E77}"/>
                </a:ext>
              </a:extLst>
            </p:cNvPr>
            <p:cNvSpPr/>
            <p:nvPr/>
          </p:nvSpPr>
          <p:spPr>
            <a:xfrm>
              <a:off x="1431465" y="5105296"/>
              <a:ext cx="2025094" cy="1165009"/>
            </a:xfrm>
            <a:custGeom>
              <a:avLst/>
              <a:gdLst>
                <a:gd name="f0" fmla="val 10800000"/>
                <a:gd name="f1" fmla="val 5400000"/>
                <a:gd name="f2" fmla="val 180"/>
                <a:gd name="f3" fmla="val w"/>
                <a:gd name="f4" fmla="val h"/>
                <a:gd name="f5" fmla="val 0"/>
                <a:gd name="f6" fmla="val 2025091"/>
                <a:gd name="f7" fmla="val 1165013"/>
                <a:gd name="f8" fmla="+- 0 0 -90"/>
                <a:gd name="f9" fmla="*/ f3 1 2025091"/>
                <a:gd name="f10" fmla="*/ f4 1 1165013"/>
                <a:gd name="f11" fmla="+- f7 0 f5"/>
                <a:gd name="f12" fmla="+- f6 0 f5"/>
                <a:gd name="f13" fmla="*/ f8 f0 1"/>
                <a:gd name="f14" fmla="*/ f12 1 2025091"/>
                <a:gd name="f15" fmla="*/ f11 1 1165013"/>
                <a:gd name="f16" fmla="*/ 0 f12 1"/>
                <a:gd name="f17" fmla="*/ 0 f11 1"/>
                <a:gd name="f18" fmla="*/ 2025091 f12 1"/>
                <a:gd name="f19" fmla="*/ 1165013 f11 1"/>
                <a:gd name="f20" fmla="*/ f13 1 f2"/>
                <a:gd name="f21" fmla="*/ f16 1 2025091"/>
                <a:gd name="f22" fmla="*/ f17 1 1165013"/>
                <a:gd name="f23" fmla="*/ f18 1 2025091"/>
                <a:gd name="f24" fmla="*/ f19 1 116501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25091" h="1165013">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IE" sz="2200" b="0" i="0" u="none" strike="noStrike" kern="1200" cap="none" spc="0" baseline="0">
                  <a:solidFill>
                    <a:srgbClr val="000000"/>
                  </a:solidFill>
                  <a:uFillTx/>
                  <a:latin typeface="Calibri"/>
                </a:rPr>
                <a:t>Disability</a:t>
              </a:r>
            </a:p>
          </p:txBody>
        </p:sp>
        <p:sp>
          <p:nvSpPr>
            <p:cNvPr id="46" name="Freeform: Shape 45">
              <a:extLst>
                <a:ext uri="{FF2B5EF4-FFF2-40B4-BE49-F238E27FC236}">
                  <a16:creationId xmlns:a16="http://schemas.microsoft.com/office/drawing/2014/main" id="{E09BE824-0200-615B-B342-AF1534338621}"/>
                </a:ext>
              </a:extLst>
            </p:cNvPr>
            <p:cNvSpPr/>
            <p:nvPr/>
          </p:nvSpPr>
          <p:spPr>
            <a:xfrm>
              <a:off x="2921197" y="3041321"/>
              <a:ext cx="1767352" cy="17675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alpha val="50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47" name="Freeform: Shape 46">
              <a:extLst>
                <a:ext uri="{FF2B5EF4-FFF2-40B4-BE49-F238E27FC236}">
                  <a16:creationId xmlns:a16="http://schemas.microsoft.com/office/drawing/2014/main" id="{33A990A2-E922-2777-A736-92BC5DE2E6D9}"/>
                </a:ext>
              </a:extLst>
            </p:cNvPr>
            <p:cNvSpPr/>
            <p:nvPr/>
          </p:nvSpPr>
          <p:spPr>
            <a:xfrm>
              <a:off x="348587" y="3401430"/>
              <a:ext cx="2398114" cy="1273384"/>
            </a:xfrm>
            <a:custGeom>
              <a:avLst/>
              <a:gdLst>
                <a:gd name="f0" fmla="val 10800000"/>
                <a:gd name="f1" fmla="val 5400000"/>
                <a:gd name="f2" fmla="val 180"/>
                <a:gd name="f3" fmla="val w"/>
                <a:gd name="f4" fmla="val h"/>
                <a:gd name="f5" fmla="val 0"/>
                <a:gd name="f6" fmla="val 2398116"/>
                <a:gd name="f7" fmla="val 1273386"/>
                <a:gd name="f8" fmla="+- 0 0 -90"/>
                <a:gd name="f9" fmla="*/ f3 1 2398116"/>
                <a:gd name="f10" fmla="*/ f4 1 1273386"/>
                <a:gd name="f11" fmla="+- f7 0 f5"/>
                <a:gd name="f12" fmla="+- f6 0 f5"/>
                <a:gd name="f13" fmla="*/ f8 f0 1"/>
                <a:gd name="f14" fmla="*/ f12 1 2398116"/>
                <a:gd name="f15" fmla="*/ f11 1 1273386"/>
                <a:gd name="f16" fmla="*/ 0 f12 1"/>
                <a:gd name="f17" fmla="*/ 0 f11 1"/>
                <a:gd name="f18" fmla="*/ 2398116 f12 1"/>
                <a:gd name="f19" fmla="*/ 1273386 f11 1"/>
                <a:gd name="f20" fmla="*/ f13 1 f2"/>
                <a:gd name="f21" fmla="*/ f16 1 2398116"/>
                <a:gd name="f22" fmla="*/ f17 1 1273386"/>
                <a:gd name="f23" fmla="*/ f18 1 2398116"/>
                <a:gd name="f24" fmla="*/ f19 1 127338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398116" h="1273386">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IE" sz="2200" b="0" i="0" u="none" strike="noStrike" kern="1200" cap="none" spc="0" baseline="0">
                  <a:solidFill>
                    <a:srgbClr val="000000"/>
                  </a:solidFill>
                  <a:uFillTx/>
                  <a:latin typeface="Calibri"/>
                </a:rPr>
                <a:t>Excellence in Exile </a:t>
              </a:r>
              <a:r>
                <a:rPr lang="en-IE" sz="1200" b="0" i="1" u="none" strike="noStrike" kern="1200" cap="none" spc="0" baseline="0">
                  <a:solidFill>
                    <a:srgbClr val="000000"/>
                  </a:solidFill>
                  <a:uFillTx/>
                  <a:latin typeface="Calibri"/>
                </a:rPr>
                <a:t>Refugees, Asylum Seekers &amp; Migrants</a:t>
              </a:r>
            </a:p>
          </p:txBody>
        </p:sp>
        <p:sp>
          <p:nvSpPr>
            <p:cNvPr id="48" name="Freeform: Shape 47">
              <a:extLst>
                <a:ext uri="{FF2B5EF4-FFF2-40B4-BE49-F238E27FC236}">
                  <a16:creationId xmlns:a16="http://schemas.microsoft.com/office/drawing/2014/main" id="{801F0865-5487-693B-7ACC-A01B976842ED}"/>
                </a:ext>
              </a:extLst>
            </p:cNvPr>
            <p:cNvSpPr/>
            <p:nvPr/>
          </p:nvSpPr>
          <p:spPr>
            <a:xfrm>
              <a:off x="3048591" y="2480492"/>
              <a:ext cx="1767352" cy="17675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alpha val="50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49" name="Freeform: Shape 48">
              <a:extLst>
                <a:ext uri="{FF2B5EF4-FFF2-40B4-BE49-F238E27FC236}">
                  <a16:creationId xmlns:a16="http://schemas.microsoft.com/office/drawing/2014/main" id="{72FFCAF7-D090-A6B9-3D79-29A334637629}"/>
                </a:ext>
              </a:extLst>
            </p:cNvPr>
            <p:cNvSpPr/>
            <p:nvPr/>
          </p:nvSpPr>
          <p:spPr>
            <a:xfrm>
              <a:off x="961140" y="1639863"/>
              <a:ext cx="1914634" cy="741094"/>
            </a:xfrm>
            <a:custGeom>
              <a:avLst/>
              <a:gdLst>
                <a:gd name="f0" fmla="val 10800000"/>
                <a:gd name="f1" fmla="val 5400000"/>
                <a:gd name="f2" fmla="val 180"/>
                <a:gd name="f3" fmla="val w"/>
                <a:gd name="f4" fmla="val h"/>
                <a:gd name="f5" fmla="val 0"/>
                <a:gd name="f6" fmla="val 1914631"/>
                <a:gd name="f7" fmla="val 1192106"/>
                <a:gd name="f8" fmla="+- 0 0 -90"/>
                <a:gd name="f9" fmla="*/ f3 1 1914631"/>
                <a:gd name="f10" fmla="*/ f4 1 1192106"/>
                <a:gd name="f11" fmla="+- f7 0 f5"/>
                <a:gd name="f12" fmla="+- f6 0 f5"/>
                <a:gd name="f13" fmla="*/ f8 f0 1"/>
                <a:gd name="f14" fmla="*/ f12 1 1914631"/>
                <a:gd name="f15" fmla="*/ f11 1 1192106"/>
                <a:gd name="f16" fmla="*/ 0 f12 1"/>
                <a:gd name="f17" fmla="*/ 0 f11 1"/>
                <a:gd name="f18" fmla="*/ 1914631 f12 1"/>
                <a:gd name="f19" fmla="*/ 1192106 f11 1"/>
                <a:gd name="f20" fmla="*/ f13 1 f2"/>
                <a:gd name="f21" fmla="*/ f16 1 1914631"/>
                <a:gd name="f22" fmla="*/ f17 1 1192106"/>
                <a:gd name="f23" fmla="*/ f18 1 1914631"/>
                <a:gd name="f24" fmla="*/ f19 1 119210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14631" h="1192106">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IE" sz="2200" b="0" i="0" u="none" strike="noStrike" kern="1200" cap="none" spc="0" baseline="0" dirty="0">
                  <a:solidFill>
                    <a:srgbClr val="000000"/>
                  </a:solidFill>
                  <a:uFillTx/>
                  <a:latin typeface="Calibri"/>
                </a:rPr>
                <a:t>Intersectionality</a:t>
              </a:r>
            </a:p>
          </p:txBody>
        </p:sp>
      </p:grpSp>
      <p:pic>
        <p:nvPicPr>
          <p:cNvPr id="20" name="Picture 23">
            <a:extLst>
              <a:ext uri="{FF2B5EF4-FFF2-40B4-BE49-F238E27FC236}">
                <a16:creationId xmlns:a16="http://schemas.microsoft.com/office/drawing/2014/main" id="{3BF0A43F-F485-D73A-088E-32DD1DB976B4}"/>
              </a:ext>
            </a:extLst>
          </p:cNvPr>
          <p:cNvPicPr>
            <a:picLocks noChangeAspect="1"/>
          </p:cNvPicPr>
          <p:nvPr/>
        </p:nvPicPr>
        <p:blipFill>
          <a:blip r:embed="rId3"/>
          <a:srcRect l="2989" b="-1344"/>
          <a:stretch>
            <a:fillRect/>
          </a:stretch>
        </p:blipFill>
        <p:spPr>
          <a:xfrm>
            <a:off x="2869331" y="2091322"/>
            <a:ext cx="3203161" cy="3201232"/>
          </a:xfrm>
          <a:prstGeom prst="rect">
            <a:avLst/>
          </a:prstGeom>
          <a:noFill/>
          <a:ln cap="flat">
            <a:noFill/>
          </a:ln>
        </p:spPr>
      </p:pic>
      <p:sp>
        <p:nvSpPr>
          <p:cNvPr id="4" name="Rectangle: Rounded Corners 3">
            <a:extLst>
              <a:ext uri="{FF2B5EF4-FFF2-40B4-BE49-F238E27FC236}">
                <a16:creationId xmlns:a16="http://schemas.microsoft.com/office/drawing/2014/main" id="{A7DC30B3-B284-4E98-B047-BAAE36AC05B0}"/>
              </a:ext>
            </a:extLst>
          </p:cNvPr>
          <p:cNvSpPr/>
          <p:nvPr/>
        </p:nvSpPr>
        <p:spPr>
          <a:xfrm>
            <a:off x="3452701" y="3379812"/>
            <a:ext cx="2015959" cy="55681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solidFill>
          <a:ln w="12700" cap="flat">
            <a:solidFill>
              <a:schemeClr val="tx1"/>
            </a:solidFill>
            <a:prstDash val="solid"/>
          </a:ln>
        </p:spPr>
        <p:txBody>
          <a:bodyPr vert="horz" wrap="square" lIns="91440" tIns="45720" rIns="91440" bIns="45720" anchor="ctr" anchorCtr="1" compatLnSpc="1">
            <a:noAutofit/>
          </a:bodyPr>
          <a:lstStyle/>
          <a:p>
            <a:pPr marL="0" marR="0" lvl="0" indent="0" algn="ctr" defTabSz="17939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4500" b="1" dirty="0">
                <a:solidFill>
                  <a:srgbClr val="FFFFFF"/>
                </a:solidFill>
                <a:latin typeface="Cavolini" pitchFamily="66"/>
                <a:cs typeface="Cavolini" pitchFamily="66"/>
              </a:rPr>
              <a:t>EDI</a:t>
            </a:r>
            <a:endParaRPr lang="en-IE" sz="4500" b="1" i="0" u="none" strike="noStrike" kern="1200" cap="none" spc="0" baseline="0" dirty="0">
              <a:solidFill>
                <a:srgbClr val="FFFFFF"/>
              </a:solidFill>
              <a:uFillTx/>
              <a:latin typeface="Cavolini" pitchFamily="66"/>
              <a:cs typeface="Cavolini" pitchFamily="66"/>
            </a:endParaRPr>
          </a:p>
        </p:txBody>
      </p:sp>
      <p:grpSp>
        <p:nvGrpSpPr>
          <p:cNvPr id="5" name="Group 4">
            <a:extLst>
              <a:ext uri="{FF2B5EF4-FFF2-40B4-BE49-F238E27FC236}">
                <a16:creationId xmlns:a16="http://schemas.microsoft.com/office/drawing/2014/main" id="{3ED1B79D-CCE5-FB10-F7DA-ACE91DD2EC12}"/>
              </a:ext>
            </a:extLst>
          </p:cNvPr>
          <p:cNvGrpSpPr/>
          <p:nvPr/>
        </p:nvGrpSpPr>
        <p:grpSpPr>
          <a:xfrm>
            <a:off x="750612" y="1342249"/>
            <a:ext cx="7431078" cy="5398709"/>
            <a:chOff x="660672" y="1419015"/>
            <a:chExt cx="7431078" cy="5398709"/>
          </a:xfrm>
        </p:grpSpPr>
        <p:sp>
          <p:nvSpPr>
            <p:cNvPr id="6" name="Rectangle: Rounded Corners 3">
              <a:extLst>
                <a:ext uri="{FF2B5EF4-FFF2-40B4-BE49-F238E27FC236}">
                  <a16:creationId xmlns:a16="http://schemas.microsoft.com/office/drawing/2014/main" id="{5CB20592-183E-2B4A-EDFC-BFD6B6C0D3E8}"/>
                </a:ext>
              </a:extLst>
            </p:cNvPr>
            <p:cNvSpPr/>
            <p:nvPr/>
          </p:nvSpPr>
          <p:spPr>
            <a:xfrm>
              <a:off x="3327364" y="3443968"/>
              <a:ext cx="2015959" cy="55681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solidFill>
            <a:ln w="12700" cap="flat">
              <a:solidFill>
                <a:schemeClr val="tx1"/>
              </a:solidFill>
              <a:prstDash val="solid"/>
            </a:ln>
          </p:spPr>
          <p:txBody>
            <a:bodyPr vert="horz" wrap="square" lIns="91440" tIns="45720" rIns="91440" bIns="45720" anchor="ctr" anchorCtr="1" compatLnSpc="1">
              <a:noAutofit/>
            </a:bodyPr>
            <a:lstStyle/>
            <a:p>
              <a:pPr marL="0" marR="0" lvl="0" indent="0" algn="ctr" defTabSz="17939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4500" b="1" dirty="0">
                  <a:solidFill>
                    <a:srgbClr val="FFFFFF"/>
                  </a:solidFill>
                  <a:latin typeface="Cavolini" pitchFamily="66"/>
                  <a:cs typeface="Cavolini" pitchFamily="66"/>
                </a:rPr>
                <a:t>EDI</a:t>
              </a:r>
              <a:endParaRPr lang="en-IE" sz="4500" b="1" i="0" u="none" strike="noStrike" kern="1200" cap="none" spc="0" baseline="0" dirty="0">
                <a:solidFill>
                  <a:srgbClr val="FFFFFF"/>
                </a:solidFill>
                <a:uFillTx/>
                <a:latin typeface="Cavolini" pitchFamily="66"/>
                <a:cs typeface="Cavolini" pitchFamily="66"/>
              </a:endParaRPr>
            </a:p>
          </p:txBody>
        </p:sp>
        <p:sp>
          <p:nvSpPr>
            <p:cNvPr id="7" name="Rectangle: Rounded Corners 18">
              <a:extLst>
                <a:ext uri="{FF2B5EF4-FFF2-40B4-BE49-F238E27FC236}">
                  <a16:creationId xmlns:a16="http://schemas.microsoft.com/office/drawing/2014/main" id="{8A9ACCE7-51F4-0CBC-A603-3C84630D52B3}"/>
                </a:ext>
              </a:extLst>
            </p:cNvPr>
            <p:cNvSpPr/>
            <p:nvPr/>
          </p:nvSpPr>
          <p:spPr>
            <a:xfrm>
              <a:off x="3602005" y="5997014"/>
              <a:ext cx="2015959" cy="82071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0" cap="flat">
              <a:noFill/>
              <a:prstDash val="solid"/>
            </a:ln>
          </p:spPr>
          <p:txBody>
            <a:bodyPr vert="horz" wrap="square" lIns="91440" tIns="45720" rIns="91440" bIns="45720" anchor="ctr" anchorCtr="0" compatLnSpc="1">
              <a:noAutofit/>
            </a:bodyPr>
            <a:lstStyle/>
            <a:p>
              <a:pPr marL="0" marR="0" lvl="0" indent="0" algn="l" defTabSz="17939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1" i="0" u="none" strike="noStrike" kern="1200" cap="none" spc="0" baseline="0" dirty="0">
                  <a:solidFill>
                    <a:srgbClr val="000000"/>
                  </a:solidFill>
                  <a:uFillTx/>
                  <a:latin typeface="Calibri"/>
                </a:rPr>
                <a:t>Other New Areas:</a:t>
              </a:r>
              <a:r>
                <a:rPr lang="en-IE" sz="1800" b="0" i="0" u="none" strike="noStrike" kern="1200" cap="none" spc="0" baseline="0" dirty="0">
                  <a:solidFill>
                    <a:srgbClr val="000000"/>
                  </a:solidFill>
                  <a:uFillTx/>
                  <a:latin typeface="Calibri"/>
                </a:rPr>
                <a:t> </a:t>
              </a:r>
            </a:p>
            <a:p>
              <a:pPr marL="0" marR="0" lvl="0" indent="0" algn="l" defTabSz="17939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dirty="0">
                  <a:solidFill>
                    <a:srgbClr val="000000"/>
                  </a:solidFill>
                  <a:uFillTx/>
                  <a:latin typeface="Calibri"/>
                </a:rPr>
                <a:t>- Neurodiversity</a:t>
              </a:r>
            </a:p>
            <a:p>
              <a:pPr marL="0" marR="0" lvl="0" indent="0" algn="l" defTabSz="179396"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IE" sz="1800" b="0" i="0" u="none" strike="noStrike" kern="1200" cap="none" spc="0" baseline="0" dirty="0">
                  <a:solidFill>
                    <a:srgbClr val="000000"/>
                  </a:solidFill>
                  <a:uFillTx/>
                  <a:latin typeface="Calibri"/>
                </a:rPr>
                <a:t> Age Friendly</a:t>
              </a:r>
            </a:p>
          </p:txBody>
        </p:sp>
        <p:pic>
          <p:nvPicPr>
            <p:cNvPr id="8" name="Picture 7" descr="A close-up of a cover&#10;&#10;Description automatically generated">
              <a:extLst>
                <a:ext uri="{FF2B5EF4-FFF2-40B4-BE49-F238E27FC236}">
                  <a16:creationId xmlns:a16="http://schemas.microsoft.com/office/drawing/2014/main" id="{87720A0E-BF3F-7A81-BB65-527403813CBB}"/>
                </a:ext>
              </a:extLst>
            </p:cNvPr>
            <p:cNvPicPr>
              <a:picLocks noChangeAspect="1"/>
            </p:cNvPicPr>
            <p:nvPr/>
          </p:nvPicPr>
          <p:blipFill rotWithShape="1">
            <a:blip r:embed="rId4">
              <a:extLst>
                <a:ext uri="{28A0092B-C50C-407E-A947-70E740481C1C}">
                  <a14:useLocalDpi xmlns:a14="http://schemas.microsoft.com/office/drawing/2010/main" val="0"/>
                </a:ext>
              </a:extLst>
            </a:blip>
            <a:srcRect r="3" b="34"/>
            <a:stretch/>
          </p:blipFill>
          <p:spPr>
            <a:xfrm>
              <a:off x="3427185" y="1419015"/>
              <a:ext cx="613343" cy="719246"/>
            </a:xfrm>
            <a:prstGeom prst="rect">
              <a:avLst/>
            </a:prstGeom>
            <a:ln w="12700">
              <a:solidFill>
                <a:schemeClr val="tx1"/>
              </a:solidFill>
            </a:ln>
          </p:spPr>
        </p:pic>
        <p:grpSp>
          <p:nvGrpSpPr>
            <p:cNvPr id="9" name="Group 8">
              <a:extLst>
                <a:ext uri="{FF2B5EF4-FFF2-40B4-BE49-F238E27FC236}">
                  <a16:creationId xmlns:a16="http://schemas.microsoft.com/office/drawing/2014/main" id="{E37B29B6-067F-EAC0-46DF-6287AA912786}"/>
                </a:ext>
              </a:extLst>
            </p:cNvPr>
            <p:cNvGrpSpPr/>
            <p:nvPr/>
          </p:nvGrpSpPr>
          <p:grpSpPr>
            <a:xfrm>
              <a:off x="1510017" y="2243557"/>
              <a:ext cx="6581733" cy="4496750"/>
              <a:chOff x="1510017" y="2243557"/>
              <a:chExt cx="6581733" cy="4496750"/>
            </a:xfrm>
          </p:grpSpPr>
          <p:pic>
            <p:nvPicPr>
              <p:cNvPr id="15" name="Picture 14">
                <a:hlinkClick r:id="rId5"/>
                <a:extLst>
                  <a:ext uri="{FF2B5EF4-FFF2-40B4-BE49-F238E27FC236}">
                    <a16:creationId xmlns:a16="http://schemas.microsoft.com/office/drawing/2014/main" id="{502DCF05-9C48-1B9D-D9BB-7FCB9510B349}"/>
                  </a:ext>
                </a:extLst>
              </p:cNvPr>
              <p:cNvPicPr>
                <a:picLocks noChangeAspect="1"/>
              </p:cNvPicPr>
              <p:nvPr/>
            </p:nvPicPr>
            <p:blipFill>
              <a:blip r:embed="rId6"/>
              <a:stretch>
                <a:fillRect/>
              </a:stretch>
            </p:blipFill>
            <p:spPr>
              <a:xfrm>
                <a:off x="6169443" y="5699263"/>
                <a:ext cx="743251" cy="1041044"/>
              </a:xfrm>
              <a:prstGeom prst="rect">
                <a:avLst/>
              </a:prstGeom>
              <a:noFill/>
              <a:ln w="12700" cap="flat">
                <a:solidFill>
                  <a:schemeClr val="tx1"/>
                </a:solidFill>
              </a:ln>
            </p:spPr>
          </p:pic>
          <p:grpSp>
            <p:nvGrpSpPr>
              <p:cNvPr id="16" name="Group 15">
                <a:extLst>
                  <a:ext uri="{FF2B5EF4-FFF2-40B4-BE49-F238E27FC236}">
                    <a16:creationId xmlns:a16="http://schemas.microsoft.com/office/drawing/2014/main" id="{0C72DFAE-E91D-404B-A4AE-407771BAB433}"/>
                  </a:ext>
                </a:extLst>
              </p:cNvPr>
              <p:cNvGrpSpPr/>
              <p:nvPr/>
            </p:nvGrpSpPr>
            <p:grpSpPr>
              <a:xfrm>
                <a:off x="6029982" y="2243557"/>
                <a:ext cx="2061768" cy="832245"/>
                <a:chOff x="6029982" y="2243557"/>
                <a:chExt cx="2061768" cy="832245"/>
              </a:xfrm>
            </p:grpSpPr>
            <p:grpSp>
              <p:nvGrpSpPr>
                <p:cNvPr id="28" name="Group 27">
                  <a:extLst>
                    <a:ext uri="{FF2B5EF4-FFF2-40B4-BE49-F238E27FC236}">
                      <a16:creationId xmlns:a16="http://schemas.microsoft.com/office/drawing/2014/main" id="{4A8BA972-69E7-9BB8-1032-D478B7251E05}"/>
                    </a:ext>
                  </a:extLst>
                </p:cNvPr>
                <p:cNvGrpSpPr/>
                <p:nvPr/>
              </p:nvGrpSpPr>
              <p:grpSpPr>
                <a:xfrm>
                  <a:off x="6029982" y="2243557"/>
                  <a:ext cx="1301148" cy="832245"/>
                  <a:chOff x="6029982" y="2243557"/>
                  <a:chExt cx="1301148" cy="832245"/>
                </a:xfrm>
              </p:grpSpPr>
              <p:pic>
                <p:nvPicPr>
                  <p:cNvPr id="36" name="Picture 33">
                    <a:hlinkClick r:id="rId7"/>
                    <a:extLst>
                      <a:ext uri="{FF2B5EF4-FFF2-40B4-BE49-F238E27FC236}">
                        <a16:creationId xmlns:a16="http://schemas.microsoft.com/office/drawing/2014/main" id="{8F521175-8261-4873-73A6-E68074C2F3A8}"/>
                      </a:ext>
                    </a:extLst>
                  </p:cNvPr>
                  <p:cNvPicPr>
                    <a:picLocks noChangeAspect="1"/>
                  </p:cNvPicPr>
                  <p:nvPr/>
                </p:nvPicPr>
                <p:blipFill>
                  <a:blip r:embed="rId8"/>
                  <a:stretch>
                    <a:fillRect/>
                  </a:stretch>
                </p:blipFill>
                <p:spPr>
                  <a:xfrm>
                    <a:off x="6029982" y="2243557"/>
                    <a:ext cx="579537" cy="820710"/>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4">
                    <a:hlinkClick r:id="rId9"/>
                    <a:extLst>
                      <a:ext uri="{FF2B5EF4-FFF2-40B4-BE49-F238E27FC236}">
                        <a16:creationId xmlns:a16="http://schemas.microsoft.com/office/drawing/2014/main" id="{C1B15F3F-2976-8F31-8F1A-76EC61587B40}"/>
                      </a:ext>
                    </a:extLst>
                  </p:cNvPr>
                  <p:cNvPicPr>
                    <a:picLocks noChangeAspect="1"/>
                  </p:cNvPicPr>
                  <p:nvPr/>
                </p:nvPicPr>
                <p:blipFill>
                  <a:blip r:embed="rId10"/>
                  <a:stretch>
                    <a:fillRect/>
                  </a:stretch>
                </p:blipFill>
                <p:spPr>
                  <a:xfrm>
                    <a:off x="6751593" y="2258777"/>
                    <a:ext cx="579537" cy="817025"/>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9" name="Picture 32">
                  <a:extLst>
                    <a:ext uri="{FF2B5EF4-FFF2-40B4-BE49-F238E27FC236}">
                      <a16:creationId xmlns:a16="http://schemas.microsoft.com/office/drawing/2014/main" id="{8F465FBC-695D-FAB7-A8F4-BF98ADF28C85}"/>
                    </a:ext>
                  </a:extLst>
                </p:cNvPr>
                <p:cNvPicPr>
                  <a:picLocks noChangeAspect="1"/>
                </p:cNvPicPr>
                <p:nvPr/>
              </p:nvPicPr>
              <p:blipFill>
                <a:blip r:embed="rId11"/>
                <a:stretch>
                  <a:fillRect/>
                </a:stretch>
              </p:blipFill>
              <p:spPr>
                <a:xfrm>
                  <a:off x="7513319" y="2245399"/>
                  <a:ext cx="578431" cy="817025"/>
                </a:xfrm>
                <a:prstGeom prst="rect">
                  <a:avLst/>
                </a:prstGeom>
                <a:noFill/>
                <a:ln w="12700" cap="flat">
                  <a:solidFill>
                    <a:schemeClr val="tx1"/>
                  </a:solidFill>
                  <a:prstDash val="solid"/>
                  <a:miter/>
                </a:ln>
              </p:spPr>
            </p:pic>
          </p:grpSp>
          <p:pic>
            <p:nvPicPr>
              <p:cNvPr id="17" name="Picture 16">
                <a:hlinkClick r:id="rId12"/>
                <a:extLst>
                  <a:ext uri="{FF2B5EF4-FFF2-40B4-BE49-F238E27FC236}">
                    <a16:creationId xmlns:a16="http://schemas.microsoft.com/office/drawing/2014/main" id="{9691ACBE-7146-850F-1C27-B695906A69EE}"/>
                  </a:ext>
                </a:extLst>
              </p:cNvPr>
              <p:cNvPicPr>
                <a:picLocks noChangeAspect="1"/>
              </p:cNvPicPr>
              <p:nvPr/>
            </p:nvPicPr>
            <p:blipFill>
              <a:blip r:embed="rId13"/>
              <a:stretch>
                <a:fillRect/>
              </a:stretch>
            </p:blipFill>
            <p:spPr>
              <a:xfrm>
                <a:off x="6810186" y="4052509"/>
                <a:ext cx="579537" cy="829177"/>
              </a:xfrm>
              <a:prstGeom prst="rect">
                <a:avLst/>
              </a:prstGeom>
              <a:noFill/>
              <a:ln w="12700" cap="flat">
                <a:solidFill>
                  <a:schemeClr val="tx1"/>
                </a:solidFill>
                <a:prstDash val="solid"/>
                <a:miter/>
              </a:ln>
            </p:spPr>
          </p:pic>
          <p:pic>
            <p:nvPicPr>
              <p:cNvPr id="21" name="Picture 20">
                <a:hlinkClick r:id="rId14"/>
                <a:extLst>
                  <a:ext uri="{FF2B5EF4-FFF2-40B4-BE49-F238E27FC236}">
                    <a16:creationId xmlns:a16="http://schemas.microsoft.com/office/drawing/2014/main" id="{35BA46CC-12E2-7CC9-0738-E9B9781ECE47}"/>
                  </a:ext>
                </a:extLst>
              </p:cNvPr>
              <p:cNvPicPr>
                <a:picLocks noChangeAspect="1"/>
              </p:cNvPicPr>
              <p:nvPr/>
            </p:nvPicPr>
            <p:blipFill>
              <a:blip r:embed="rId15"/>
              <a:srcRect t="845"/>
              <a:stretch>
                <a:fillRect/>
              </a:stretch>
            </p:blipFill>
            <p:spPr>
              <a:xfrm>
                <a:off x="2207848" y="5896215"/>
                <a:ext cx="583762" cy="820710"/>
              </a:xfrm>
              <a:prstGeom prst="rect">
                <a:avLst/>
              </a:prstGeom>
              <a:noFill/>
              <a:ln w="12700" cap="flat">
                <a:solidFill>
                  <a:schemeClr val="tx1"/>
                </a:solidFill>
                <a:prstDash val="solid"/>
                <a:miter/>
              </a:ln>
            </p:spPr>
          </p:pic>
          <p:pic>
            <p:nvPicPr>
              <p:cNvPr id="27" name="Picture 26">
                <a:hlinkClick r:id="rId16"/>
                <a:extLst>
                  <a:ext uri="{FF2B5EF4-FFF2-40B4-BE49-F238E27FC236}">
                    <a16:creationId xmlns:a16="http://schemas.microsoft.com/office/drawing/2014/main" id="{BE8697D2-C77C-5B14-95DC-0CF93DD2BE6C}"/>
                  </a:ext>
                </a:extLst>
              </p:cNvPr>
              <p:cNvPicPr>
                <a:picLocks noChangeAspect="1"/>
              </p:cNvPicPr>
              <p:nvPr/>
            </p:nvPicPr>
            <p:blipFill>
              <a:blip r:embed="rId17"/>
              <a:stretch>
                <a:fillRect/>
              </a:stretch>
            </p:blipFill>
            <p:spPr>
              <a:xfrm>
                <a:off x="1510017" y="2243557"/>
                <a:ext cx="578138" cy="824651"/>
              </a:xfrm>
              <a:prstGeom prst="rect">
                <a:avLst/>
              </a:prstGeom>
              <a:noFill/>
              <a:ln w="12700" cap="flat">
                <a:solidFill>
                  <a:schemeClr val="tx1"/>
                </a:solidFill>
              </a:ln>
            </p:spPr>
          </p:pic>
        </p:grpSp>
        <p:grpSp>
          <p:nvGrpSpPr>
            <p:cNvPr id="10" name="Group 9">
              <a:extLst>
                <a:ext uri="{FF2B5EF4-FFF2-40B4-BE49-F238E27FC236}">
                  <a16:creationId xmlns:a16="http://schemas.microsoft.com/office/drawing/2014/main" id="{2992FDAA-1311-4AA1-4A26-7BDB11B45758}"/>
                </a:ext>
              </a:extLst>
            </p:cNvPr>
            <p:cNvGrpSpPr/>
            <p:nvPr/>
          </p:nvGrpSpPr>
          <p:grpSpPr>
            <a:xfrm>
              <a:off x="660672" y="4321957"/>
              <a:ext cx="1602198" cy="820710"/>
              <a:chOff x="660672" y="4321957"/>
              <a:chExt cx="1602198" cy="820710"/>
            </a:xfrm>
          </p:grpSpPr>
          <p:pic>
            <p:nvPicPr>
              <p:cNvPr id="11" name="Picture 2">
                <a:hlinkClick r:id="rId18"/>
                <a:extLst>
                  <a:ext uri="{FF2B5EF4-FFF2-40B4-BE49-F238E27FC236}">
                    <a16:creationId xmlns:a16="http://schemas.microsoft.com/office/drawing/2014/main" id="{21AF3233-816D-7762-C021-4789AE52A7E0}"/>
                  </a:ext>
                </a:extLst>
              </p:cNvPr>
              <p:cNvPicPr>
                <a:picLocks noChangeAspect="1"/>
              </p:cNvPicPr>
              <p:nvPr/>
            </p:nvPicPr>
            <p:blipFill>
              <a:blip r:embed="rId19"/>
              <a:srcRect/>
              <a:stretch>
                <a:fillRect/>
              </a:stretch>
            </p:blipFill>
            <p:spPr>
              <a:xfrm>
                <a:off x="660672" y="4357125"/>
                <a:ext cx="686961" cy="686961"/>
              </a:xfrm>
              <a:prstGeom prst="rect">
                <a:avLst/>
              </a:prstGeom>
              <a:noFill/>
              <a:ln w="12700" cap="flat">
                <a:solidFill>
                  <a:schemeClr val="tx1"/>
                </a:solidFill>
              </a:ln>
            </p:spPr>
          </p:pic>
          <p:pic>
            <p:nvPicPr>
              <p:cNvPr id="13" name="Picture 2" descr="2015 SAR-Ireland Speaker Series Tour">
                <a:hlinkClick r:id="rId20"/>
                <a:extLst>
                  <a:ext uri="{FF2B5EF4-FFF2-40B4-BE49-F238E27FC236}">
                    <a16:creationId xmlns:a16="http://schemas.microsoft.com/office/drawing/2014/main" id="{9095F4F2-4400-DE84-1DD0-2DC29FBEB0D1}"/>
                  </a:ext>
                </a:extLst>
              </p:cNvPr>
              <p:cNvPicPr>
                <a:picLocks noChangeAspect="1"/>
              </p:cNvPicPr>
              <p:nvPr/>
            </p:nvPicPr>
            <p:blipFill>
              <a:blip r:embed="rId21"/>
              <a:srcRect/>
              <a:stretch>
                <a:fillRect/>
              </a:stretch>
            </p:blipFill>
            <p:spPr>
              <a:xfrm>
                <a:off x="1442160" y="4321957"/>
                <a:ext cx="820710" cy="820710"/>
              </a:xfrm>
              <a:prstGeom prst="rect">
                <a:avLst/>
              </a:prstGeom>
              <a:noFill/>
              <a:ln w="12700" cap="flat">
                <a:noFill/>
              </a:ln>
            </p:spPr>
          </p:pic>
        </p:grpSp>
      </p:grpSp>
      <p:grpSp>
        <p:nvGrpSpPr>
          <p:cNvPr id="51" name="Group 50">
            <a:extLst>
              <a:ext uri="{FF2B5EF4-FFF2-40B4-BE49-F238E27FC236}">
                <a16:creationId xmlns:a16="http://schemas.microsoft.com/office/drawing/2014/main" id="{9105416B-923C-DB40-AB6F-A345865E24FE}"/>
              </a:ext>
            </a:extLst>
          </p:cNvPr>
          <p:cNvGrpSpPr/>
          <p:nvPr/>
        </p:nvGrpSpPr>
        <p:grpSpPr>
          <a:xfrm>
            <a:off x="8852878" y="535999"/>
            <a:ext cx="3209737" cy="6228550"/>
            <a:chOff x="8759266" y="1430162"/>
            <a:chExt cx="3209737" cy="6228550"/>
          </a:xfrm>
        </p:grpSpPr>
        <p:grpSp>
          <p:nvGrpSpPr>
            <p:cNvPr id="57" name="Group 56">
              <a:extLst>
                <a:ext uri="{FF2B5EF4-FFF2-40B4-BE49-F238E27FC236}">
                  <a16:creationId xmlns:a16="http://schemas.microsoft.com/office/drawing/2014/main" id="{D2CE45BD-7988-D9C4-7695-F33EA3726235}"/>
                </a:ext>
              </a:extLst>
            </p:cNvPr>
            <p:cNvGrpSpPr/>
            <p:nvPr/>
          </p:nvGrpSpPr>
          <p:grpSpPr>
            <a:xfrm>
              <a:off x="8759266" y="1430162"/>
              <a:ext cx="3147218" cy="5190949"/>
              <a:chOff x="8759266" y="1216315"/>
              <a:chExt cx="3147218" cy="5190949"/>
            </a:xfrm>
          </p:grpSpPr>
          <p:pic>
            <p:nvPicPr>
              <p:cNvPr id="22" name="Picture 31">
                <a:hlinkClick r:id="rId22"/>
                <a:extLst>
                  <a:ext uri="{FF2B5EF4-FFF2-40B4-BE49-F238E27FC236}">
                    <a16:creationId xmlns:a16="http://schemas.microsoft.com/office/drawing/2014/main" id="{40F4A32D-BADE-CD06-A123-11C3178B98CD}"/>
                  </a:ext>
                </a:extLst>
              </p:cNvPr>
              <p:cNvPicPr>
                <a:picLocks noChangeAspect="1"/>
              </p:cNvPicPr>
              <p:nvPr/>
            </p:nvPicPr>
            <p:blipFill>
              <a:blip r:embed="rId23"/>
              <a:stretch>
                <a:fillRect/>
              </a:stretch>
            </p:blipFill>
            <p:spPr>
              <a:xfrm>
                <a:off x="10465390" y="3978600"/>
                <a:ext cx="1441094" cy="2428664"/>
              </a:xfrm>
              <a:prstGeom prst="rect">
                <a:avLst/>
              </a:prstGeom>
              <a:noFill/>
              <a:ln w="9528" cap="flat">
                <a:solidFill>
                  <a:srgbClr val="000000"/>
                </a:solidFill>
                <a:prstDash val="solid"/>
                <a:miter/>
              </a:ln>
            </p:spPr>
          </p:pic>
          <p:pic>
            <p:nvPicPr>
              <p:cNvPr id="23" name="Picture 32">
                <a:hlinkClick r:id="rId24"/>
                <a:extLst>
                  <a:ext uri="{FF2B5EF4-FFF2-40B4-BE49-F238E27FC236}">
                    <a16:creationId xmlns:a16="http://schemas.microsoft.com/office/drawing/2014/main" id="{BB81E3BC-7117-D507-B3AD-77AB5BE5EE95}"/>
                  </a:ext>
                </a:extLst>
              </p:cNvPr>
              <p:cNvPicPr>
                <a:picLocks noChangeAspect="1"/>
              </p:cNvPicPr>
              <p:nvPr/>
            </p:nvPicPr>
            <p:blipFill>
              <a:blip r:embed="rId25"/>
              <a:stretch>
                <a:fillRect/>
              </a:stretch>
            </p:blipFill>
            <p:spPr>
              <a:xfrm>
                <a:off x="8759266" y="3978600"/>
                <a:ext cx="1437473" cy="2428664"/>
              </a:xfrm>
              <a:prstGeom prst="rect">
                <a:avLst/>
              </a:prstGeom>
              <a:noFill/>
              <a:ln w="9528" cap="flat">
                <a:solidFill>
                  <a:srgbClr val="000000"/>
                </a:solidFill>
                <a:prstDash val="solid"/>
                <a:miter/>
              </a:ln>
            </p:spPr>
          </p:pic>
          <p:pic>
            <p:nvPicPr>
              <p:cNvPr id="25" name="Picture 30">
                <a:hlinkClick r:id="rId26"/>
                <a:extLst>
                  <a:ext uri="{FF2B5EF4-FFF2-40B4-BE49-F238E27FC236}">
                    <a16:creationId xmlns:a16="http://schemas.microsoft.com/office/drawing/2014/main" id="{7F28C11E-77EA-662F-C805-D5FEA9556C95}"/>
                  </a:ext>
                </a:extLst>
              </p:cNvPr>
              <p:cNvPicPr>
                <a:picLocks noChangeAspect="1"/>
              </p:cNvPicPr>
              <p:nvPr/>
            </p:nvPicPr>
            <p:blipFill>
              <a:blip r:embed="rId27"/>
              <a:stretch>
                <a:fillRect/>
              </a:stretch>
            </p:blipFill>
            <p:spPr>
              <a:xfrm>
                <a:off x="9642542" y="1216315"/>
                <a:ext cx="1595243" cy="2670377"/>
              </a:xfrm>
              <a:prstGeom prst="rect">
                <a:avLst/>
              </a:prstGeom>
              <a:noFill/>
              <a:ln w="9528" cap="flat">
                <a:solidFill>
                  <a:srgbClr val="000000"/>
                </a:solidFill>
                <a:prstDash val="solid"/>
                <a:miter/>
              </a:ln>
            </p:spPr>
          </p:pic>
        </p:grpSp>
        <p:sp>
          <p:nvSpPr>
            <p:cNvPr id="41" name="Rectangle: Rounded Corners 3">
              <a:extLst>
                <a:ext uri="{FF2B5EF4-FFF2-40B4-BE49-F238E27FC236}">
                  <a16:creationId xmlns:a16="http://schemas.microsoft.com/office/drawing/2014/main" id="{B5B9D884-EA0F-4B20-0B77-85D741498B59}"/>
                </a:ext>
              </a:extLst>
            </p:cNvPr>
            <p:cNvSpPr/>
            <p:nvPr/>
          </p:nvSpPr>
          <p:spPr>
            <a:xfrm>
              <a:off x="8821785" y="6728539"/>
              <a:ext cx="3147218" cy="9301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solidFill>
            <a:ln w="12700" cap="flat">
              <a:solidFill>
                <a:schemeClr val="tx1"/>
              </a:solidFill>
              <a:prstDash val="solid"/>
            </a:ln>
          </p:spPr>
          <p:txBody>
            <a:bodyPr vert="horz" wrap="square" lIns="91440" tIns="45720" rIns="91440" bIns="45720" anchor="ctr" anchorCtr="1" compatLnSpc="1">
              <a:noAutofit/>
            </a:bodyPr>
            <a:lstStyle/>
            <a:p>
              <a:pPr marL="0" marR="0" lvl="0" indent="0" algn="ctr" defTabSz="17939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100" b="1" dirty="0">
                  <a:solidFill>
                    <a:srgbClr val="FFFFFF"/>
                  </a:solidFill>
                  <a:latin typeface="Cavolini" pitchFamily="66"/>
                  <a:cs typeface="Cavolini" pitchFamily="66"/>
                </a:rPr>
                <a:t>Belonging &amp; Wellbeing</a:t>
              </a:r>
              <a:endParaRPr lang="en-IE" sz="3100" b="1" i="0" u="none" strike="noStrike" kern="1200" cap="none" spc="0" baseline="0" dirty="0">
                <a:solidFill>
                  <a:srgbClr val="FFFFFF"/>
                </a:solidFill>
                <a:uFillTx/>
                <a:latin typeface="Cavolini" pitchFamily="66"/>
                <a:cs typeface="Cavolini" pitchFamily="66"/>
              </a:endParaRPr>
            </a:p>
          </p:txBody>
        </p:sp>
      </p:grpSp>
      <p:sp>
        <p:nvSpPr>
          <p:cNvPr id="53" name="TextBox 52">
            <a:extLst>
              <a:ext uri="{FF2B5EF4-FFF2-40B4-BE49-F238E27FC236}">
                <a16:creationId xmlns:a16="http://schemas.microsoft.com/office/drawing/2014/main" id="{5B2F7966-0577-3427-CF51-CD2C32F91D93}"/>
              </a:ext>
            </a:extLst>
          </p:cNvPr>
          <p:cNvSpPr txBox="1"/>
          <p:nvPr/>
        </p:nvSpPr>
        <p:spPr>
          <a:xfrm>
            <a:off x="211533" y="10741"/>
            <a:ext cx="11805656" cy="615553"/>
          </a:xfrm>
          <a:prstGeom prst="rect">
            <a:avLst/>
          </a:prstGeom>
          <a:noFill/>
        </p:spPr>
        <p:txBody>
          <a:bodyPr wrap="square">
            <a:spAutoFit/>
          </a:bodyPr>
          <a:lstStyle/>
          <a:p>
            <a:pPr marL="449263" indent="-449263">
              <a:spcBef>
                <a:spcPct val="0"/>
              </a:spcBef>
            </a:pPr>
            <a:r>
              <a:rPr lang="en-US" sz="3400" b="1" dirty="0">
                <a:ea typeface="+mj-ea"/>
                <a:cs typeface="+mj-cs"/>
              </a:rPr>
              <a:t>Equality, Diversity and Inclusion (EDI) is everyone’s responsibility</a:t>
            </a:r>
            <a:endParaRPr lang="en-US" sz="3400" dirty="0"/>
          </a:p>
        </p:txBody>
      </p:sp>
      <p:sp>
        <p:nvSpPr>
          <p:cNvPr id="55" name="Oval 54">
            <a:extLst>
              <a:ext uri="{FF2B5EF4-FFF2-40B4-BE49-F238E27FC236}">
                <a16:creationId xmlns:a16="http://schemas.microsoft.com/office/drawing/2014/main" id="{1FCFC1DB-EE3E-6A89-3AED-B9A55D6267AA}"/>
              </a:ext>
            </a:extLst>
          </p:cNvPr>
          <p:cNvSpPr/>
          <p:nvPr/>
        </p:nvSpPr>
        <p:spPr>
          <a:xfrm>
            <a:off x="38430" y="3343674"/>
            <a:ext cx="3096429" cy="2045293"/>
          </a:xfrm>
          <a:prstGeom prst="ellipse">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SDG 10: Reduce inequality within and among countries – SDG Compass">
            <a:extLst>
              <a:ext uri="{FF2B5EF4-FFF2-40B4-BE49-F238E27FC236}">
                <a16:creationId xmlns:a16="http://schemas.microsoft.com/office/drawing/2014/main" id="{EC3F1A31-8B9B-5059-810B-3EC51C44B0E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33332" y="1349823"/>
            <a:ext cx="742044" cy="738746"/>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21">
            <a:extLst>
              <a:ext uri="{FF2B5EF4-FFF2-40B4-BE49-F238E27FC236}">
                <a16:creationId xmlns:a16="http://schemas.microsoft.com/office/drawing/2014/main" id="{2F91B67A-865B-4735-FFF9-949451D24F23}"/>
              </a:ext>
            </a:extLst>
          </p:cNvPr>
          <p:cNvSpPr/>
          <p:nvPr/>
        </p:nvSpPr>
        <p:spPr>
          <a:xfrm>
            <a:off x="5971579" y="656121"/>
            <a:ext cx="3485394" cy="985443"/>
          </a:xfrm>
          <a:custGeom>
            <a:avLst/>
            <a:gdLst/>
            <a:ahLst/>
            <a:cxnLst/>
            <a:rect l="l" t="t" r="r" b="b"/>
            <a:pathLst>
              <a:path w="4223523" h="1055881">
                <a:moveTo>
                  <a:pt x="0" y="0"/>
                </a:moveTo>
                <a:lnTo>
                  <a:pt x="4223523" y="0"/>
                </a:lnTo>
                <a:lnTo>
                  <a:pt x="4223523" y="1055881"/>
                </a:lnTo>
                <a:lnTo>
                  <a:pt x="0" y="1055881"/>
                </a:lnTo>
                <a:lnTo>
                  <a:pt x="0" y="0"/>
                </a:lnTo>
                <a:close/>
              </a:path>
            </a:pathLst>
          </a:custGeom>
          <a:blipFill>
            <a:blip r:embed="rId29"/>
            <a:stretch>
              <a:fillRect/>
            </a:stretch>
          </a:blipFill>
        </p:spPr>
        <p:txBody>
          <a:bodyPr/>
          <a:lstStyle/>
          <a:p>
            <a:endParaRPr lang="en-IE" sz="1200"/>
          </a:p>
        </p:txBody>
      </p:sp>
      <p:pic>
        <p:nvPicPr>
          <p:cNvPr id="19" name="Picture 18" descr="Image result for sdg gender equality">
            <a:extLst>
              <a:ext uri="{FF2B5EF4-FFF2-40B4-BE49-F238E27FC236}">
                <a16:creationId xmlns:a16="http://schemas.microsoft.com/office/drawing/2014/main" id="{8A75F478-0B18-9864-8EC2-D013D0400D0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05288" y="2139031"/>
            <a:ext cx="876227" cy="87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4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9DA63-99BC-1831-24C1-CCF09D6ABE3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FAFB5F4-BC21-7042-B7B3-1A15C7AC1D91}"/>
              </a:ext>
            </a:extLst>
          </p:cNvPr>
          <p:cNvSpPr txBox="1">
            <a:spLocks/>
          </p:cNvSpPr>
          <p:nvPr/>
        </p:nvSpPr>
        <p:spPr>
          <a:xfrm>
            <a:off x="0" y="177421"/>
            <a:ext cx="5644109" cy="8341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b="1" i="0" u="none" strike="noStrike" kern="1200" cap="none" spc="0" normalizeH="0" baseline="0" noProof="0" dirty="0">
                <a:ln>
                  <a:noFill/>
                </a:ln>
                <a:effectLst/>
                <a:uLnTx/>
                <a:uFillTx/>
                <a:latin typeface="+mn-lt"/>
                <a:ea typeface="+mj-ea"/>
                <a:cs typeface="+mj-cs"/>
              </a:rPr>
              <a:t>Excellence in Exile</a:t>
            </a:r>
          </a:p>
          <a:p>
            <a:pPr marL="0" marR="0" lvl="0" indent="0" algn="ctr" defTabSz="914400" rtl="0" eaLnBrk="1" fontAlgn="auto" latinLnBrk="0" hangingPunct="1">
              <a:lnSpc>
                <a:spcPct val="90000"/>
              </a:lnSpc>
              <a:spcBef>
                <a:spcPct val="0"/>
              </a:spcBef>
              <a:spcAft>
                <a:spcPts val="0"/>
              </a:spcAft>
              <a:buClrTx/>
              <a:buSzTx/>
              <a:buFontTx/>
              <a:buNone/>
              <a:tabLst/>
              <a:defRPr/>
            </a:pPr>
            <a:r>
              <a:rPr lang="en-IE" sz="2000" i="1" dirty="0">
                <a:latin typeface="+mn-lt"/>
              </a:rPr>
              <a:t>Refugees, asylum seekers &amp; migrants</a:t>
            </a:r>
            <a:endParaRPr kumimoji="0" lang="en-IE" sz="2000" i="1" u="none" strike="noStrike" kern="1200" cap="none" spc="0" normalizeH="0" baseline="0" noProof="0" dirty="0">
              <a:ln>
                <a:noFill/>
              </a:ln>
              <a:effectLst/>
              <a:uLnTx/>
              <a:uFillTx/>
              <a:latin typeface="+mn-lt"/>
              <a:ea typeface="+mj-ea"/>
              <a:cs typeface="+mj-cs"/>
            </a:endParaRPr>
          </a:p>
        </p:txBody>
      </p:sp>
      <p:sp>
        <p:nvSpPr>
          <p:cNvPr id="4" name="TextBox 3">
            <a:extLst>
              <a:ext uri="{FF2B5EF4-FFF2-40B4-BE49-F238E27FC236}">
                <a16:creationId xmlns:a16="http://schemas.microsoft.com/office/drawing/2014/main" id="{8E5E8A02-5B3F-FA19-3BBF-3AB03DC4ECC6}"/>
              </a:ext>
            </a:extLst>
          </p:cNvPr>
          <p:cNvSpPr txBox="1"/>
          <p:nvPr/>
        </p:nvSpPr>
        <p:spPr>
          <a:xfrm>
            <a:off x="176661" y="1393899"/>
            <a:ext cx="5644109" cy="5401479"/>
          </a:xfrm>
          <a:prstGeom prst="rect">
            <a:avLst/>
          </a:prstGeom>
          <a:noFill/>
        </p:spPr>
        <p:txBody>
          <a:bodyPr wrap="square">
            <a:spAutoFit/>
          </a:bodyPr>
          <a:lstStyle/>
          <a:p>
            <a:pPr marL="179070" lvl="1">
              <a:defRPr/>
            </a:pPr>
            <a:r>
              <a:rPr lang="en-IE" sz="2300" b="0" i="0" u="none" strike="noStrike" kern="1200" cap="none" spc="0" normalizeH="0" baseline="0" noProof="0" dirty="0">
                <a:ln>
                  <a:noFill/>
                </a:ln>
                <a:solidFill>
                  <a:srgbClr val="000000"/>
                </a:solidFill>
                <a:effectLst/>
                <a:uLnTx/>
                <a:uFillTx/>
                <a:ea typeface="Calibri" panose="020F0502020204030204"/>
                <a:cs typeface="Calibri" panose="020F0502020204030204"/>
              </a:rPr>
              <a:t>- Designated </a:t>
            </a:r>
            <a:r>
              <a:rPr lang="en-IE" sz="2300" dirty="0">
                <a:solidFill>
                  <a:srgbClr val="000000"/>
                </a:solidFill>
                <a:ea typeface="Calibri" panose="020F0502020204030204"/>
                <a:cs typeface="Calibri" panose="020F0502020204030204"/>
                <a:hlinkClick r:id="rId3"/>
              </a:rPr>
              <a:t>University of Sanctuary with student scholarships</a:t>
            </a:r>
            <a:r>
              <a:rPr lang="en-IE" sz="2300" b="0" i="0" u="none" strike="noStrike" kern="1200" cap="none" spc="0" normalizeH="0" baseline="0" noProof="0" dirty="0">
                <a:ln>
                  <a:noFill/>
                </a:ln>
                <a:solidFill>
                  <a:srgbClr val="000000"/>
                </a:solidFill>
                <a:effectLst/>
                <a:uLnTx/>
                <a:uFillTx/>
                <a:ea typeface="Calibri" panose="020F0502020204030204"/>
                <a:cs typeface="Calibri" panose="020F0502020204030204"/>
              </a:rPr>
              <a:t> for international protection applicants in Ireland.</a:t>
            </a:r>
          </a:p>
          <a:p>
            <a:pPr marL="179070" lvl="1">
              <a:defRPr/>
            </a:pPr>
            <a:endParaRPr lang="en-US" sz="2300" dirty="0"/>
          </a:p>
          <a:p>
            <a:pPr marL="179070" lvl="1">
              <a:defRPr/>
            </a:pPr>
            <a:r>
              <a:rPr lang="en-US" sz="2300" dirty="0"/>
              <a:t>- MU hosts </a:t>
            </a:r>
            <a:r>
              <a:rPr lang="en-US" sz="2300" dirty="0">
                <a:hlinkClick r:id="rId4"/>
              </a:rPr>
              <a:t>Scholars At Risk Europe</a:t>
            </a:r>
            <a:r>
              <a:rPr lang="en-US" sz="2300" dirty="0"/>
              <a:t>, the European office of the Global Scholars at Risk (SAR) network.</a:t>
            </a:r>
          </a:p>
          <a:p>
            <a:pPr marL="521970" lvl="1" indent="-342900">
              <a:buFontTx/>
              <a:buChar char="-"/>
              <a:defRPr/>
            </a:pPr>
            <a:endParaRPr kumimoji="0" lang="en-US" sz="2300" i="0" u="none" strike="noStrike" kern="1200" cap="none" spc="0" normalizeH="0" baseline="0" noProof="0" dirty="0">
              <a:ln>
                <a:noFill/>
              </a:ln>
              <a:effectLst/>
              <a:uLnTx/>
              <a:uFillTx/>
            </a:endParaRPr>
          </a:p>
          <a:p>
            <a:pPr marL="179070" lvl="1">
              <a:defRPr/>
            </a:pPr>
            <a:r>
              <a:rPr lang="en-IE" sz="2300" b="0" i="0" u="none" strike="noStrike" kern="1200" cap="none" spc="0" normalizeH="0" baseline="0" noProof="0" dirty="0">
                <a:ln>
                  <a:noFill/>
                </a:ln>
                <a:solidFill>
                  <a:srgbClr val="000000"/>
                </a:solidFill>
                <a:effectLst/>
                <a:uLnTx/>
                <a:uFillTx/>
                <a:ea typeface="Calibri" panose="020F0502020204030204"/>
                <a:cs typeface="Calibri" panose="020F0502020204030204"/>
              </a:rPr>
              <a:t>- </a:t>
            </a:r>
            <a:r>
              <a:rPr lang="en-IE" sz="2300" dirty="0">
                <a:solidFill>
                  <a:srgbClr val="000000"/>
                </a:solidFill>
                <a:ea typeface="Calibri" panose="020F0502020204030204"/>
                <a:cs typeface="Calibri" panose="020F0502020204030204"/>
                <a:hlinkClick r:id="rId5"/>
              </a:rPr>
              <a:t>MU SAR Fellowship</a:t>
            </a:r>
            <a:r>
              <a:rPr lang="en-IE" sz="2300" b="0" i="0" u="none" strike="noStrike" kern="1200" cap="none" spc="0" normalizeH="0" baseline="0" noProof="0" dirty="0">
                <a:ln>
                  <a:noFill/>
                </a:ln>
                <a:solidFill>
                  <a:srgbClr val="000000"/>
                </a:solidFill>
                <a:effectLst/>
                <a:uLnTx/>
                <a:uFillTx/>
                <a:ea typeface="Calibri" panose="020F0502020204030204"/>
                <a:cs typeface="Calibri" panose="020F0502020204030204"/>
              </a:rPr>
              <a:t>, currently held by an Afghanistan Fellow.</a:t>
            </a:r>
            <a:endParaRPr lang="en-US" sz="2300" dirty="0"/>
          </a:p>
          <a:p>
            <a:pPr marL="179070" lvl="1">
              <a:defRPr/>
            </a:pPr>
            <a:endParaRPr lang="en-US" sz="2300" dirty="0"/>
          </a:p>
          <a:p>
            <a:pPr marL="179070" lvl="1">
              <a:defRPr/>
            </a:pPr>
            <a:r>
              <a:rPr lang="en-US" sz="2300" dirty="0"/>
              <a:t>- MU ran the </a:t>
            </a:r>
            <a:r>
              <a:rPr lang="en-US" sz="2300" i="1" dirty="0"/>
              <a:t>National Student and Researcher Helpdesk</a:t>
            </a:r>
            <a:r>
              <a:rPr lang="en-US" sz="2300" dirty="0"/>
              <a:t> for displaced people from Ukraine in 2022 and hosted 1,200 Ukrainians in campus accommodation.</a:t>
            </a:r>
          </a:p>
        </p:txBody>
      </p:sp>
      <p:pic>
        <p:nvPicPr>
          <p:cNvPr id="6" name="Picture 2">
            <a:hlinkClick r:id="rId3"/>
            <a:extLst>
              <a:ext uri="{FF2B5EF4-FFF2-40B4-BE49-F238E27FC236}">
                <a16:creationId xmlns:a16="http://schemas.microsoft.com/office/drawing/2014/main" id="{DEA5724D-3CBF-EDC6-0D11-FAD04E306C34}"/>
              </a:ext>
            </a:extLst>
          </p:cNvPr>
          <p:cNvPicPr>
            <a:picLocks noChangeAspect="1"/>
          </p:cNvPicPr>
          <p:nvPr/>
        </p:nvPicPr>
        <p:blipFill>
          <a:blip r:embed="rId6"/>
          <a:srcRect/>
          <a:stretch>
            <a:fillRect/>
          </a:stretch>
        </p:blipFill>
        <p:spPr>
          <a:xfrm>
            <a:off x="7346693" y="110725"/>
            <a:ext cx="1098000" cy="1098000"/>
          </a:xfrm>
          <a:prstGeom prst="rect">
            <a:avLst/>
          </a:prstGeom>
          <a:noFill/>
          <a:ln cap="flat">
            <a:noFill/>
          </a:ln>
        </p:spPr>
      </p:pic>
      <p:pic>
        <p:nvPicPr>
          <p:cNvPr id="7" name="Picture 2" descr="2015 SAR-Ireland Speaker Series Tour">
            <a:hlinkClick r:id="rId5"/>
            <a:extLst>
              <a:ext uri="{FF2B5EF4-FFF2-40B4-BE49-F238E27FC236}">
                <a16:creationId xmlns:a16="http://schemas.microsoft.com/office/drawing/2014/main" id="{DD460014-7C03-22C1-72F5-10A3AAAC62B7}"/>
              </a:ext>
            </a:extLst>
          </p:cNvPr>
          <p:cNvPicPr>
            <a:picLocks noChangeAspect="1"/>
          </p:cNvPicPr>
          <p:nvPr/>
        </p:nvPicPr>
        <p:blipFill>
          <a:blip r:embed="rId7"/>
          <a:srcRect/>
          <a:stretch>
            <a:fillRect/>
          </a:stretch>
        </p:blipFill>
        <p:spPr>
          <a:xfrm>
            <a:off x="8601095" y="158521"/>
            <a:ext cx="1002407" cy="1002407"/>
          </a:xfrm>
          <a:prstGeom prst="rect">
            <a:avLst/>
          </a:prstGeom>
          <a:noFill/>
          <a:ln cap="flat">
            <a:noFill/>
          </a:ln>
        </p:spPr>
      </p:pic>
      <p:pic>
        <p:nvPicPr>
          <p:cNvPr id="1026" name="Picture 2">
            <a:extLst>
              <a:ext uri="{FF2B5EF4-FFF2-40B4-BE49-F238E27FC236}">
                <a16:creationId xmlns:a16="http://schemas.microsoft.com/office/drawing/2014/main" id="{33F40BE1-AC05-F997-0110-73566043D8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9904" y="354618"/>
            <a:ext cx="2255435" cy="47979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271590F-D8F1-1308-3E09-C66F5C764585}"/>
              </a:ext>
            </a:extLst>
          </p:cNvPr>
          <p:cNvGrpSpPr/>
          <p:nvPr/>
        </p:nvGrpSpPr>
        <p:grpSpPr>
          <a:xfrm>
            <a:off x="5820771" y="1338375"/>
            <a:ext cx="6371230" cy="5579614"/>
            <a:chOff x="5820771" y="1338375"/>
            <a:chExt cx="6371230" cy="5579614"/>
          </a:xfrm>
        </p:grpSpPr>
        <p:pic>
          <p:nvPicPr>
            <p:cNvPr id="5" name="Picture 4" descr="A group of people in a room&#10;&#10;Description automatically generated with low confidence">
              <a:extLst>
                <a:ext uri="{FF2B5EF4-FFF2-40B4-BE49-F238E27FC236}">
                  <a16:creationId xmlns:a16="http://schemas.microsoft.com/office/drawing/2014/main" id="{CA65D2CE-B97B-108B-D443-FB9E3C84FA4D}"/>
                </a:ext>
              </a:extLst>
            </p:cNvPr>
            <p:cNvPicPr>
              <a:picLocks noChangeAspect="1"/>
            </p:cNvPicPr>
            <p:nvPr/>
          </p:nvPicPr>
          <p:blipFill>
            <a:blip r:embed="rId9"/>
            <a:stretch>
              <a:fillRect/>
            </a:stretch>
          </p:blipFill>
          <p:spPr>
            <a:xfrm>
              <a:off x="5914935" y="1338375"/>
              <a:ext cx="6100404" cy="4480408"/>
            </a:xfrm>
            <a:prstGeom prst="rect">
              <a:avLst/>
            </a:prstGeom>
          </p:spPr>
        </p:pic>
        <p:sp>
          <p:nvSpPr>
            <p:cNvPr id="8" name="TextBox 7">
              <a:extLst>
                <a:ext uri="{FF2B5EF4-FFF2-40B4-BE49-F238E27FC236}">
                  <a16:creationId xmlns:a16="http://schemas.microsoft.com/office/drawing/2014/main" id="{516CC9D6-503F-3A50-0766-7CE953A38758}"/>
                </a:ext>
              </a:extLst>
            </p:cNvPr>
            <p:cNvSpPr txBox="1"/>
            <p:nvPr/>
          </p:nvSpPr>
          <p:spPr>
            <a:xfrm>
              <a:off x="5820771" y="5840771"/>
              <a:ext cx="6371230" cy="1077218"/>
            </a:xfrm>
            <a:prstGeom prst="rect">
              <a:avLst/>
            </a:prstGeom>
            <a:noFill/>
          </p:spPr>
          <p:txBody>
            <a:bodyPr wrap="square">
              <a:spAutoFit/>
            </a:bodyPr>
            <a:lstStyle/>
            <a:p>
              <a:pPr algn="ctr"/>
              <a:r>
                <a:rPr lang="en-IE" sz="1600" dirty="0"/>
                <a:t>Presentation of painting to MU President by Ukrainian student, resident on campus summer 2022.  Surrounded by the 20+ support agencies &amp; community groups that participated in the </a:t>
              </a:r>
              <a:r>
                <a:rPr lang="en-IE" sz="1600" i="1" dirty="0"/>
                <a:t>Maynooth Ukrainian Action Group</a:t>
              </a:r>
            </a:p>
          </p:txBody>
        </p:sp>
      </p:grpSp>
      <p:pic>
        <p:nvPicPr>
          <p:cNvPr id="9" name="Picture 2" descr="Maynooth University">
            <a:extLst>
              <a:ext uri="{FF2B5EF4-FFF2-40B4-BE49-F238E27FC236}">
                <a16:creationId xmlns:a16="http://schemas.microsoft.com/office/drawing/2014/main" id="{190D7EC7-C170-7C11-052C-651409BCA2A1}"/>
              </a:ext>
            </a:extLst>
          </p:cNvPr>
          <p:cNvPicPr>
            <a:picLocks noChangeAspect="1"/>
          </p:cNvPicPr>
          <p:nvPr/>
        </p:nvPicPr>
        <p:blipFill>
          <a:blip r:embed="rId10"/>
          <a:srcRect/>
          <a:stretch>
            <a:fillRect/>
          </a:stretch>
        </p:blipFill>
        <p:spPr>
          <a:xfrm>
            <a:off x="5547197" y="271731"/>
            <a:ext cx="1567053" cy="703767"/>
          </a:xfrm>
          <a:prstGeom prst="rect">
            <a:avLst/>
          </a:prstGeom>
          <a:noFill/>
          <a:ln cap="flat">
            <a:noFill/>
          </a:ln>
        </p:spPr>
      </p:pic>
      <p:sp>
        <p:nvSpPr>
          <p:cNvPr id="10" name="Triángulo 5">
            <a:extLst>
              <a:ext uri="{FF2B5EF4-FFF2-40B4-BE49-F238E27FC236}">
                <a16:creationId xmlns:a16="http://schemas.microsoft.com/office/drawing/2014/main" id="{4AA69617-DBD6-1B47-A3D2-D3D590200E9F}"/>
              </a:ext>
            </a:extLst>
          </p:cNvPr>
          <p:cNvSpPr/>
          <p:nvPr/>
        </p:nvSpPr>
        <p:spPr>
          <a:xfrm rot="5400000">
            <a:off x="300461" y="421104"/>
            <a:ext cx="186256" cy="160565"/>
          </a:xfrm>
          <a:prstGeom prst="triangle">
            <a:avLst/>
          </a:prstGeom>
          <a:solidFill>
            <a:srgbClr val="9E1D42"/>
          </a:solidFill>
          <a:ln>
            <a:solidFill>
              <a:srgbClr val="9E1D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92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74BDC4E-148F-F332-4F2C-DFB4A36C447C}"/>
              </a:ext>
            </a:extLst>
          </p:cNvPr>
          <p:cNvSpPr txBox="1"/>
          <p:nvPr/>
        </p:nvSpPr>
        <p:spPr>
          <a:xfrm>
            <a:off x="629046" y="501651"/>
            <a:ext cx="8280061" cy="527415"/>
          </a:xfrm>
          <a:prstGeom prst="rect">
            <a:avLst/>
          </a:prstGeom>
        </p:spPr>
        <p:txBody>
          <a:bodyPr vert="horz" lIns="91440" tIns="45720" rIns="91440" bIns="45720" rtlCol="0" anchor="t">
            <a:noAutofit/>
          </a:bodyPr>
          <a:lstStyle/>
          <a:p>
            <a:pPr marL="457200" indent="-457200">
              <a:spcBef>
                <a:spcPct val="0"/>
              </a:spcBef>
              <a:buFont typeface="Wingdings" panose="05000000000000000000" pitchFamily="2" charset="2"/>
              <a:buChar char="Ø"/>
            </a:pPr>
            <a:r>
              <a:rPr lang="en-US" sz="4000" b="1" dirty="0">
                <a:solidFill>
                  <a:srgbClr val="9E1D42"/>
                </a:solidFill>
                <a:ea typeface="+mj-ea"/>
                <a:cs typeface="+mj-cs"/>
              </a:rPr>
              <a:t>University of Sanctuary Ireland</a:t>
            </a:r>
            <a:endParaRPr lang="en-US" sz="4000" b="1" dirty="0">
              <a:solidFill>
                <a:srgbClr val="585656"/>
              </a:solidFill>
              <a:ea typeface="+mj-ea"/>
              <a:cs typeface="+mj-cs"/>
            </a:endParaRPr>
          </a:p>
          <a:p>
            <a:pPr>
              <a:spcBef>
                <a:spcPct val="0"/>
              </a:spcBef>
            </a:pPr>
            <a:r>
              <a:rPr lang="en-US" sz="2800" b="1" dirty="0">
                <a:solidFill>
                  <a:srgbClr val="585656"/>
                </a:solidFill>
                <a:ea typeface="+mj-ea"/>
                <a:cs typeface="+mj-cs"/>
              </a:rPr>
              <a:t> </a:t>
            </a:r>
          </a:p>
          <a:p>
            <a:pPr>
              <a:spcBef>
                <a:spcPct val="0"/>
              </a:spcBef>
            </a:pPr>
            <a:endParaRPr lang="en-US" sz="2800" b="1" dirty="0">
              <a:solidFill>
                <a:srgbClr val="585656"/>
              </a:solidFill>
              <a:ea typeface="+mj-ea"/>
              <a:cs typeface="+mj-cs"/>
            </a:endParaRPr>
          </a:p>
          <a:p>
            <a:pPr>
              <a:spcBef>
                <a:spcPct val="0"/>
              </a:spcBef>
            </a:pPr>
            <a:endParaRPr lang="en-US" sz="2800" b="1" dirty="0">
              <a:solidFill>
                <a:srgbClr val="585656"/>
              </a:solidFill>
              <a:ea typeface="+mj-ea"/>
              <a:cs typeface="+mj-cs"/>
            </a:endParaRPr>
          </a:p>
        </p:txBody>
      </p:sp>
      <p:sp>
        <p:nvSpPr>
          <p:cNvPr id="8" name="CuadroTexto 7">
            <a:extLst>
              <a:ext uri="{FF2B5EF4-FFF2-40B4-BE49-F238E27FC236}">
                <a16:creationId xmlns:a16="http://schemas.microsoft.com/office/drawing/2014/main" id="{517846C4-3C80-69DC-7B12-527100E66A93}"/>
              </a:ext>
            </a:extLst>
          </p:cNvPr>
          <p:cNvSpPr txBox="1"/>
          <p:nvPr/>
        </p:nvSpPr>
        <p:spPr>
          <a:xfrm>
            <a:off x="629046" y="1623928"/>
            <a:ext cx="11272902" cy="3597002"/>
          </a:xfrm>
          <a:prstGeom prst="rect">
            <a:avLst/>
          </a:prstGeom>
        </p:spPr>
        <p:txBody>
          <a:bodyPr vert="horz" lIns="91440" tIns="45720" rIns="91440" bIns="45720" rtlCol="0">
            <a:normAutofit fontScale="85000" lnSpcReduction="20000"/>
          </a:bodyPr>
          <a:lstStyle/>
          <a:p>
            <a:pPr algn="l"/>
            <a:r>
              <a:rPr lang="en-US" sz="3000" dirty="0">
                <a:effectLst/>
                <a:ea typeface="Times New Roman" panose="02020603050405020304" pitchFamily="18" charset="0"/>
                <a:cs typeface="Arial" panose="020B0604020202020204" pitchFamily="34" charset="0"/>
              </a:rPr>
              <a:t>University of Sanctuary Ireland  (</a:t>
            </a:r>
            <a:r>
              <a:rPr lang="en-US" sz="3000" dirty="0" err="1">
                <a:effectLst/>
                <a:ea typeface="Times New Roman" panose="02020603050405020304" pitchFamily="18" charset="0"/>
                <a:cs typeface="Arial" panose="020B0604020202020204" pitchFamily="34" charset="0"/>
              </a:rPr>
              <a:t>UoSI</a:t>
            </a:r>
            <a:r>
              <a:rPr lang="en-US" sz="3000" dirty="0">
                <a:effectLst/>
                <a:ea typeface="Times New Roman" panose="02020603050405020304" pitchFamily="18" charset="0"/>
                <a:cs typeface="Arial" panose="020B0604020202020204" pitchFamily="34" charset="0"/>
              </a:rPr>
              <a:t>) is an Irish initiative to encourage and celebrate the good practice of universities, colleges and other education institutes welcoming refugees, asylum seekers and other migrants into their university communities and fostering a culture of welcome and inclusion for all those seeking sanctuary. </a:t>
            </a:r>
          </a:p>
          <a:p>
            <a:pPr algn="l"/>
            <a:endParaRPr lang="en-US" sz="3000" dirty="0">
              <a:ea typeface="Times New Roman" panose="02020603050405020304" pitchFamily="18" charset="0"/>
              <a:cs typeface="Arial" panose="020B0604020202020204" pitchFamily="34" charset="0"/>
            </a:endParaRPr>
          </a:p>
          <a:p>
            <a:pPr algn="l"/>
            <a:r>
              <a:rPr lang="en-US" sz="3000" dirty="0">
                <a:effectLst/>
                <a:ea typeface="Times New Roman" panose="02020603050405020304" pitchFamily="18" charset="0"/>
                <a:cs typeface="Arial" panose="020B0604020202020204" pitchFamily="34" charset="0"/>
              </a:rPr>
              <a:t>Across the Island of Ireland, many universities and colleges, public and private, have pledged to support those newcomers seeking sanctuary in Ireland.</a:t>
            </a:r>
          </a:p>
          <a:p>
            <a:pPr algn="l"/>
            <a:endParaRPr lang="en-US" sz="3000" dirty="0">
              <a:effectLst/>
              <a:ea typeface="Times New Roman" panose="02020603050405020304" pitchFamily="18" charset="0"/>
              <a:cs typeface="Arial" panose="020B0604020202020204" pitchFamily="34" charset="0"/>
            </a:endParaRPr>
          </a:p>
          <a:p>
            <a:pPr algn="ctr"/>
            <a:r>
              <a:rPr lang="en-US" sz="3200" dirty="0">
                <a:hlinkClick r:id="rId3"/>
              </a:rPr>
              <a:t>Universities - Places of Sanctuary Ireland (cityofsanctuary.org)</a:t>
            </a:r>
            <a:endParaRPr lang="en-US" sz="2200" dirty="0">
              <a:solidFill>
                <a:srgbClr val="585656"/>
              </a:solidFill>
            </a:endParaRPr>
          </a:p>
          <a:p>
            <a:pPr marL="571500" indent="-228600">
              <a:lnSpc>
                <a:spcPct val="90000"/>
              </a:lnSpc>
              <a:spcAft>
                <a:spcPts val="600"/>
              </a:spcAft>
              <a:buClr>
                <a:srgbClr val="FFD200"/>
              </a:buClr>
              <a:buFont typeface="Arial" panose="020B0604020202020204" pitchFamily="34" charset="0"/>
              <a:buChar char="•"/>
            </a:pPr>
            <a:endParaRPr lang="en-US" sz="2000" dirty="0">
              <a:solidFill>
                <a:srgbClr val="585656"/>
              </a:solidFill>
            </a:endParaRPr>
          </a:p>
        </p:txBody>
      </p:sp>
      <p:pic>
        <p:nvPicPr>
          <p:cNvPr id="1026" name="Picture 2">
            <a:extLst>
              <a:ext uri="{FF2B5EF4-FFF2-40B4-BE49-F238E27FC236}">
                <a16:creationId xmlns:a16="http://schemas.microsoft.com/office/drawing/2014/main" id="{389EB1D0-3AB9-F685-DAFA-8D5A07312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448" y="5198075"/>
            <a:ext cx="5895515" cy="123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4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74BDC4E-148F-F332-4F2C-DFB4A36C447C}"/>
              </a:ext>
            </a:extLst>
          </p:cNvPr>
          <p:cNvSpPr txBox="1"/>
          <p:nvPr/>
        </p:nvSpPr>
        <p:spPr>
          <a:xfrm>
            <a:off x="629046" y="516399"/>
            <a:ext cx="8280061" cy="527415"/>
          </a:xfrm>
          <a:prstGeom prst="rect">
            <a:avLst/>
          </a:prstGeom>
        </p:spPr>
        <p:txBody>
          <a:bodyPr vert="horz" lIns="91440" tIns="45720" rIns="91440" bIns="45720" rtlCol="0" anchor="t">
            <a:noAutofit/>
          </a:bodyPr>
          <a:lstStyle/>
          <a:p>
            <a:pPr marL="457200" indent="-457200">
              <a:spcBef>
                <a:spcPct val="0"/>
              </a:spcBef>
              <a:buFont typeface="Wingdings" panose="05000000000000000000" pitchFamily="2" charset="2"/>
              <a:buChar char="Ø"/>
            </a:pPr>
            <a:r>
              <a:rPr lang="en-US" sz="4000" b="1" dirty="0">
                <a:solidFill>
                  <a:srgbClr val="9E1D42"/>
                </a:solidFill>
                <a:ea typeface="+mj-ea"/>
                <a:cs typeface="+mj-cs"/>
              </a:rPr>
              <a:t>Scholars at Risk Europe</a:t>
            </a:r>
            <a:endParaRPr lang="en-US" sz="4000" b="1" dirty="0">
              <a:solidFill>
                <a:srgbClr val="585656"/>
              </a:solidFill>
              <a:ea typeface="+mj-ea"/>
              <a:cs typeface="+mj-cs"/>
            </a:endParaRPr>
          </a:p>
          <a:p>
            <a:pPr>
              <a:spcBef>
                <a:spcPct val="0"/>
              </a:spcBef>
            </a:pPr>
            <a:endParaRPr lang="en-US" sz="4000" b="1" dirty="0">
              <a:solidFill>
                <a:srgbClr val="585656"/>
              </a:solidFill>
              <a:ea typeface="+mj-ea"/>
              <a:cs typeface="+mj-cs"/>
            </a:endParaRPr>
          </a:p>
        </p:txBody>
      </p:sp>
      <p:sp>
        <p:nvSpPr>
          <p:cNvPr id="5" name="CuadroTexto 7">
            <a:extLst>
              <a:ext uri="{FF2B5EF4-FFF2-40B4-BE49-F238E27FC236}">
                <a16:creationId xmlns:a16="http://schemas.microsoft.com/office/drawing/2014/main" id="{CA0B2B2C-40AE-687F-7B0B-92EDEB479037}"/>
              </a:ext>
            </a:extLst>
          </p:cNvPr>
          <p:cNvSpPr txBox="1"/>
          <p:nvPr/>
        </p:nvSpPr>
        <p:spPr>
          <a:xfrm>
            <a:off x="385697" y="1353974"/>
            <a:ext cx="11272902" cy="3597002"/>
          </a:xfrm>
          <a:prstGeom prst="rect">
            <a:avLst/>
          </a:prstGeom>
        </p:spPr>
        <p:txBody>
          <a:bodyPr vert="horz" lIns="91440" tIns="45720" rIns="91440" bIns="45720" rtlCol="0">
            <a:normAutofit/>
          </a:bodyPr>
          <a:lstStyle/>
          <a:p>
            <a:pPr algn="ctr"/>
            <a:r>
              <a:rPr lang="en-US" sz="3000" dirty="0">
                <a:effectLst/>
                <a:ea typeface="Times New Roman" panose="02020603050405020304" pitchFamily="18" charset="0"/>
                <a:cs typeface="Arial" panose="020B0604020202020204" pitchFamily="34" charset="0"/>
                <a:hlinkClick r:id="rId3"/>
              </a:rPr>
              <a:t>Scholars at Risk Europe</a:t>
            </a:r>
            <a:r>
              <a:rPr lang="en-US" sz="3000" dirty="0">
                <a:effectLst/>
                <a:ea typeface="Times New Roman" panose="02020603050405020304" pitchFamily="18" charset="0"/>
                <a:cs typeface="Arial" panose="020B0604020202020204" pitchFamily="34" charset="0"/>
              </a:rPr>
              <a:t>, hosted at Maynooth University, is the European office of the global Scholars at Risk network.</a:t>
            </a:r>
            <a:endParaRPr lang="en-US" sz="2000" dirty="0">
              <a:solidFill>
                <a:srgbClr val="585656"/>
              </a:solidFill>
            </a:endParaRPr>
          </a:p>
        </p:txBody>
      </p:sp>
      <p:pic>
        <p:nvPicPr>
          <p:cNvPr id="10" name="Picture 2">
            <a:extLst>
              <a:ext uri="{FF2B5EF4-FFF2-40B4-BE49-F238E27FC236}">
                <a16:creationId xmlns:a16="http://schemas.microsoft.com/office/drawing/2014/main" id="{0EB7F4F6-F221-19DA-ECAE-A51642DEA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157" y="6090040"/>
            <a:ext cx="2584617" cy="5498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ynooth University">
            <a:extLst>
              <a:ext uri="{FF2B5EF4-FFF2-40B4-BE49-F238E27FC236}">
                <a16:creationId xmlns:a16="http://schemas.microsoft.com/office/drawing/2014/main" id="{CD976A3F-182C-5091-8660-95651CB99A12}"/>
              </a:ext>
            </a:extLst>
          </p:cNvPr>
          <p:cNvPicPr>
            <a:picLocks noChangeAspect="1"/>
          </p:cNvPicPr>
          <p:nvPr/>
        </p:nvPicPr>
        <p:blipFill>
          <a:blip r:embed="rId5"/>
          <a:srcRect/>
          <a:stretch>
            <a:fillRect/>
          </a:stretch>
        </p:blipFill>
        <p:spPr>
          <a:xfrm>
            <a:off x="10415578" y="6068308"/>
            <a:ext cx="1567053" cy="703767"/>
          </a:xfrm>
          <a:prstGeom prst="rect">
            <a:avLst/>
          </a:prstGeom>
          <a:noFill/>
          <a:ln cap="flat">
            <a:noFill/>
          </a:ln>
        </p:spPr>
      </p:pic>
      <p:pic>
        <p:nvPicPr>
          <p:cNvPr id="14" name="Picture 13">
            <a:extLst>
              <a:ext uri="{FF2B5EF4-FFF2-40B4-BE49-F238E27FC236}">
                <a16:creationId xmlns:a16="http://schemas.microsoft.com/office/drawing/2014/main" id="{A47B1A8E-2BF7-61AB-8419-A8B63846BD31}"/>
              </a:ext>
            </a:extLst>
          </p:cNvPr>
          <p:cNvPicPr>
            <a:picLocks noChangeAspect="1"/>
          </p:cNvPicPr>
          <p:nvPr/>
        </p:nvPicPr>
        <p:blipFill>
          <a:blip r:embed="rId6"/>
          <a:stretch>
            <a:fillRect/>
          </a:stretch>
        </p:blipFill>
        <p:spPr>
          <a:xfrm>
            <a:off x="0" y="2493038"/>
            <a:ext cx="12192000" cy="3496678"/>
          </a:xfrm>
          <a:prstGeom prst="rect">
            <a:avLst/>
          </a:prstGeom>
        </p:spPr>
      </p:pic>
      <p:pic>
        <p:nvPicPr>
          <p:cNvPr id="2050" name="Picture 2">
            <a:extLst>
              <a:ext uri="{FF2B5EF4-FFF2-40B4-BE49-F238E27FC236}">
                <a16:creationId xmlns:a16="http://schemas.microsoft.com/office/drawing/2014/main" id="{DA655A5A-D58D-89C2-AD90-6AE60F8A15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245" y="5072527"/>
            <a:ext cx="2379406" cy="7830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8CCE854-137E-B888-CFE5-C7A447FDBBFB}"/>
              </a:ext>
            </a:extLst>
          </p:cNvPr>
          <p:cNvPicPr>
            <a:picLocks noChangeAspect="1"/>
          </p:cNvPicPr>
          <p:nvPr/>
        </p:nvPicPr>
        <p:blipFill>
          <a:blip r:embed="rId8"/>
          <a:stretch>
            <a:fillRect/>
          </a:stretch>
        </p:blipFill>
        <p:spPr>
          <a:xfrm>
            <a:off x="4695009" y="6066920"/>
            <a:ext cx="2443210" cy="705155"/>
          </a:xfrm>
          <a:prstGeom prst="rect">
            <a:avLst/>
          </a:prstGeom>
        </p:spPr>
      </p:pic>
      <p:pic>
        <p:nvPicPr>
          <p:cNvPr id="2054" name="Picture 6">
            <a:extLst>
              <a:ext uri="{FF2B5EF4-FFF2-40B4-BE49-F238E27FC236}">
                <a16:creationId xmlns:a16="http://schemas.microsoft.com/office/drawing/2014/main" id="{FDE51D8E-C25D-8F1F-9466-7AB688461C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458" y="6045852"/>
            <a:ext cx="3724243" cy="69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17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3581F8-2768-7FAF-A6D5-4B45E6DA3665}"/>
              </a:ext>
            </a:extLst>
          </p:cNvPr>
          <p:cNvSpPr txBox="1"/>
          <p:nvPr/>
        </p:nvSpPr>
        <p:spPr>
          <a:xfrm>
            <a:off x="176661" y="1089099"/>
            <a:ext cx="11838678" cy="5755422"/>
          </a:xfrm>
          <a:prstGeom prst="rect">
            <a:avLst/>
          </a:prstGeom>
          <a:noFill/>
        </p:spPr>
        <p:txBody>
          <a:bodyPr wrap="square">
            <a:spAutoFit/>
          </a:bodyPr>
          <a:lstStyle/>
          <a:p>
            <a:pPr marL="179070" marR="0" lvl="1" defTabSz="914400" rtl="0" eaLnBrk="1" fontAlgn="auto" latinLnBrk="0" hangingPunct="1">
              <a:lnSpc>
                <a:spcPct val="100000"/>
              </a:lnSpc>
              <a:spcBef>
                <a:spcPts val="0"/>
              </a:spcBef>
              <a:buClrTx/>
              <a:buSzTx/>
              <a:tabLst/>
              <a:defRPr/>
            </a:pPr>
            <a:r>
              <a:rPr lang="ga-IE" sz="2300" b="0" i="0" u="none" strike="noStrike" kern="1200" cap="none" spc="0" normalizeH="0" baseline="0" noProof="0" dirty="0">
                <a:ln>
                  <a:noFill/>
                </a:ln>
                <a:solidFill>
                  <a:srgbClr val="000000"/>
                </a:solidFill>
                <a:effectLst/>
                <a:uLnTx/>
                <a:uFillTx/>
                <a:ea typeface="Calibri" panose="020F0502020204030204"/>
                <a:cs typeface="Calibri" panose="020F0502020204030204"/>
              </a:rPr>
              <a:t>Based on international best practice</a:t>
            </a:r>
            <a:r>
              <a:rPr lang="ga-IE" sz="2300" dirty="0">
                <a:solidFill>
                  <a:srgbClr val="000000"/>
                </a:solidFill>
                <a:ea typeface="Calibri" panose="020F0502020204030204"/>
                <a:cs typeface="Calibri" panose="020F0502020204030204"/>
              </a:rPr>
              <a:t>, </a:t>
            </a:r>
            <a:r>
              <a:rPr lang="en-IE" sz="2300" dirty="0">
                <a:effectLst/>
                <a:ea typeface="Calibri" panose="020F0502020204030204" pitchFamily="34" charset="0"/>
                <a:cs typeface="Times New Roman" panose="02020603050405020304" pitchFamily="18" charset="0"/>
              </a:rPr>
              <a:t>fully funded 1-2year research </a:t>
            </a:r>
            <a:r>
              <a:rPr lang="en-IE" sz="2300" dirty="0" err="1">
                <a:effectLst/>
                <a:ea typeface="Calibri" panose="020F0502020204030204" pitchFamily="34" charset="0"/>
                <a:cs typeface="Times New Roman" panose="02020603050405020304" pitchFamily="18" charset="0"/>
              </a:rPr>
              <a:t>Fellowshi</a:t>
            </a:r>
            <a:r>
              <a:rPr lang="ga-IE" sz="2300" dirty="0">
                <a:effectLst/>
                <a:ea typeface="Calibri" panose="020F0502020204030204" pitchFamily="34" charset="0"/>
                <a:cs typeface="Times New Roman" panose="02020603050405020304" pitchFamily="18" charset="0"/>
              </a:rPr>
              <a:t>p, with the option for an additional extension.</a:t>
            </a:r>
            <a:endParaRPr lang="en-IE" sz="2300" dirty="0">
              <a:effectLst/>
              <a:ea typeface="Calibri" panose="020F0502020204030204" pitchFamily="34" charset="0"/>
              <a:cs typeface="Times New Roman" panose="02020603050405020304" pitchFamily="18" charset="0"/>
            </a:endParaRPr>
          </a:p>
          <a:p>
            <a:pPr algn="l"/>
            <a:r>
              <a:rPr lang="en-IE" sz="2300" dirty="0">
                <a:effectLst/>
                <a:ea typeface="Calibri" panose="020F0502020204030204" pitchFamily="34" charset="0"/>
                <a:cs typeface="Times New Roman" panose="02020603050405020304" pitchFamily="18" charset="0"/>
              </a:rPr>
              <a:t> </a:t>
            </a:r>
          </a:p>
          <a:p>
            <a:pPr algn="l"/>
            <a:r>
              <a:rPr lang="ga-IE" sz="2300" b="1" dirty="0">
                <a:effectLst/>
                <a:ea typeface="Times New Roman" panose="02020603050405020304" pitchFamily="18" charset="0"/>
                <a:cs typeface="Arial" panose="020B0604020202020204" pitchFamily="34" charset="0"/>
              </a:rPr>
              <a:t>I</a:t>
            </a:r>
            <a:r>
              <a:rPr lang="en-IE" sz="2300" b="1" dirty="0" err="1">
                <a:effectLst/>
                <a:ea typeface="Times New Roman" panose="02020603050405020304" pitchFamily="18" charset="0"/>
                <a:cs typeface="Arial" panose="020B0604020202020204" pitchFamily="34" charset="0"/>
              </a:rPr>
              <a:t>nclude</a:t>
            </a:r>
            <a:r>
              <a:rPr lang="ga-IE" sz="2300" b="1" dirty="0">
                <a:effectLst/>
                <a:ea typeface="Times New Roman" panose="02020603050405020304" pitchFamily="18" charset="0"/>
                <a:cs typeface="Arial" panose="020B0604020202020204" pitchFamily="34" charset="0"/>
              </a:rPr>
              <a:t>s</a:t>
            </a:r>
            <a:r>
              <a:rPr lang="ga-IE" sz="2300" dirty="0">
                <a:effectLst/>
                <a:ea typeface="Times New Roman" panose="02020603050405020304" pitchFamily="18" charset="0"/>
                <a:cs typeface="Arial" panose="020B0604020202020204" pitchFamily="34" charset="0"/>
              </a:rPr>
              <a:t>:</a:t>
            </a:r>
            <a:r>
              <a:rPr lang="en-IE" sz="2300" dirty="0">
                <a:effectLst/>
                <a:ea typeface="Times New Roman" panose="02020603050405020304" pitchFamily="18" charset="0"/>
                <a:cs typeface="Arial" panose="020B0604020202020204" pitchFamily="34" charset="0"/>
              </a:rPr>
              <a:t> </a:t>
            </a:r>
            <a:endParaRPr lang="ga-IE" sz="2300" dirty="0">
              <a:effectLst/>
              <a:ea typeface="Times New Roman" panose="02020603050405020304" pitchFamily="18" charset="0"/>
              <a:cs typeface="Arial" panose="020B0604020202020204" pitchFamily="34" charset="0"/>
            </a:endParaRPr>
          </a:p>
          <a:p>
            <a:pPr marL="342900" indent="-342900" algn="l">
              <a:buFont typeface="Arial" panose="020B0604020202020204" pitchFamily="34" charset="0"/>
              <a:buChar char="•"/>
            </a:pPr>
            <a:r>
              <a:rPr lang="ga-IE" sz="2300" b="1" dirty="0">
                <a:effectLst/>
                <a:ea typeface="Times New Roman" panose="02020603050405020304" pitchFamily="18" charset="0"/>
                <a:cs typeface="Arial" panose="020B0604020202020204" pitchFamily="34" charset="0"/>
              </a:rPr>
              <a:t>G</a:t>
            </a:r>
            <a:r>
              <a:rPr lang="en-IE" sz="2300" b="1" dirty="0">
                <a:effectLst/>
                <a:ea typeface="Times New Roman" panose="02020603050405020304" pitchFamily="18" charset="0"/>
                <a:cs typeface="Arial" panose="020B0604020202020204" pitchFamily="34" charset="0"/>
              </a:rPr>
              <a:t>ross salary</a:t>
            </a:r>
            <a:r>
              <a:rPr lang="en-IE" sz="2300" dirty="0">
                <a:effectLst/>
                <a:ea typeface="Times New Roman" panose="02020603050405020304" pitchFamily="18" charset="0"/>
                <a:cs typeface="Arial" panose="020B0604020202020204" pitchFamily="34" charset="0"/>
              </a:rPr>
              <a:t>, employers pension and PRSI; research, training and networking costs; mobility allowance; family allowance if applicable</a:t>
            </a:r>
            <a:r>
              <a:rPr lang="en-IE" sz="2300" dirty="0">
                <a:effectLst/>
                <a:ea typeface="Calibri" panose="020F0502020204030204" pitchFamily="34" charset="0"/>
                <a:cs typeface="Arial" panose="020B0604020202020204" pitchFamily="34" charset="0"/>
              </a:rPr>
              <a:t>. </a:t>
            </a:r>
            <a:endParaRPr lang="ga-IE" sz="2300" dirty="0">
              <a:effectLst/>
              <a:ea typeface="Times New Roman" panose="02020603050405020304" pitchFamily="18" charset="0"/>
              <a:cs typeface="Arial" panose="020B0604020202020204" pitchFamily="34" charset="0"/>
            </a:endParaRPr>
          </a:p>
          <a:p>
            <a:pPr marL="342900" lvl="0" indent="-342900" algn="l">
              <a:buFont typeface="Arial" panose="020B0604020202020204" pitchFamily="34" charset="0"/>
              <a:buChar char="•"/>
            </a:pPr>
            <a:r>
              <a:rPr lang="en-IE" sz="2300" b="1" dirty="0">
                <a:effectLst/>
                <a:ea typeface="Times New Roman" panose="02020603050405020304" pitchFamily="18" charset="0"/>
                <a:cs typeface="Arial" panose="020B0604020202020204" pitchFamily="34" charset="0"/>
              </a:rPr>
              <a:t>Academic Mentor </a:t>
            </a:r>
            <a:r>
              <a:rPr lang="en-IE" sz="2300" dirty="0">
                <a:effectLst/>
                <a:ea typeface="Times New Roman" panose="02020603050405020304" pitchFamily="18" charset="0"/>
                <a:cs typeface="Arial" panose="020B0604020202020204" pitchFamily="34" charset="0"/>
              </a:rPr>
              <a:t>– a MU academic mentor will be nominated by the host department/institute to provide academic support (and will act as Principal Investigator for the purposes of managing the Fellowship post-award by the RDO).</a:t>
            </a:r>
            <a:endParaRPr lang="en-IE" sz="2300" dirty="0">
              <a:effectLst/>
              <a:ea typeface="MS Mincho" panose="02020609040205080304" pitchFamily="49" charset="-128"/>
              <a:cs typeface="Times New Roman" panose="02020603050405020304" pitchFamily="18" charset="0"/>
            </a:endParaRPr>
          </a:p>
          <a:p>
            <a:pPr marL="342900" lvl="0" indent="-342900" algn="l">
              <a:buFont typeface="Arial" panose="020B0604020202020204" pitchFamily="34" charset="0"/>
              <a:buChar char="•"/>
            </a:pPr>
            <a:r>
              <a:rPr lang="en-IE" sz="2300" b="1" dirty="0">
                <a:effectLst/>
                <a:ea typeface="Times New Roman" panose="02020603050405020304" pitchFamily="18" charset="0"/>
                <a:cs typeface="Arial" panose="020B0604020202020204" pitchFamily="34" charset="0"/>
              </a:rPr>
              <a:t>Office space </a:t>
            </a:r>
            <a:r>
              <a:rPr lang="en-IE" sz="2300" dirty="0">
                <a:effectLst/>
                <a:ea typeface="Times New Roman" panose="02020603050405020304" pitchFamily="18" charset="0"/>
                <a:cs typeface="Arial" panose="020B0604020202020204" pitchFamily="34" charset="0"/>
              </a:rPr>
              <a:t>in the host department/institute</a:t>
            </a:r>
            <a:endParaRPr lang="ga-IE" sz="2300" dirty="0">
              <a:ea typeface="MS Mincho" panose="02020609040205080304" pitchFamily="49" charset="-128"/>
              <a:cs typeface="Times New Roman" panose="02020603050405020304" pitchFamily="18" charset="0"/>
            </a:endParaRPr>
          </a:p>
          <a:p>
            <a:pPr marL="342900" lvl="0" indent="-342900" algn="l">
              <a:buFont typeface="Arial" panose="020B0604020202020204" pitchFamily="34" charset="0"/>
              <a:buChar char="•"/>
            </a:pPr>
            <a:r>
              <a:rPr lang="en-IE" sz="2300" b="1" dirty="0">
                <a:effectLst/>
                <a:ea typeface="Times New Roman" panose="02020603050405020304" pitchFamily="18" charset="0"/>
                <a:cs typeface="Arial" panose="020B0604020202020204" pitchFamily="34" charset="0"/>
              </a:rPr>
              <a:t>Admin Mentor </a:t>
            </a:r>
            <a:r>
              <a:rPr lang="en-IE" sz="2300" dirty="0">
                <a:effectLst/>
                <a:ea typeface="Times New Roman" panose="02020603050405020304" pitchFamily="18" charset="0"/>
                <a:cs typeface="Arial" panose="020B0604020202020204" pitchFamily="34" charset="0"/>
              </a:rPr>
              <a:t>– a single point of contact for administration queries will be provided by the EDI Office, the admin mentor will help signpost services and seek guidance from across the organisation and nationally in relation to visas, tax, accommodation, signposting English language courses, schools, and general admin support. </a:t>
            </a:r>
            <a:endParaRPr lang="en-IE" sz="2300" dirty="0">
              <a:effectLst/>
              <a:ea typeface="MS Mincho" panose="02020609040205080304" pitchFamily="49" charset="-128"/>
              <a:cs typeface="Times New Roman" panose="02020603050405020304" pitchFamily="18" charset="0"/>
            </a:endParaRPr>
          </a:p>
          <a:p>
            <a:pPr marL="342900" lvl="0" indent="-342900" algn="l" fontAlgn="ctr">
              <a:buFont typeface="Arial" panose="020B0604020202020204" pitchFamily="34" charset="0"/>
              <a:buChar char="•"/>
            </a:pPr>
            <a:r>
              <a:rPr lang="en-IE" sz="2300" b="1" dirty="0">
                <a:effectLst/>
                <a:ea typeface="Times New Roman" panose="02020603050405020304" pitchFamily="18" charset="0"/>
                <a:cs typeface="Arial" panose="020B0604020202020204" pitchFamily="34" charset="0"/>
              </a:rPr>
              <a:t>Additional Supports:</a:t>
            </a:r>
            <a:r>
              <a:rPr lang="en-IE" sz="2300" dirty="0">
                <a:effectLst/>
                <a:ea typeface="Times New Roman" panose="02020603050405020304" pitchFamily="18" charset="0"/>
                <a:cs typeface="Arial" panose="020B0604020202020204" pitchFamily="34" charset="0"/>
              </a:rPr>
              <a:t> Support will also be provided by the Research Development Office, HR, Finance, EDI Office, International Office, and the Access Office.</a:t>
            </a:r>
            <a:endParaRPr lang="en-IE" sz="2300" dirty="0">
              <a:effectLst/>
              <a:ea typeface="MS Mincho" panose="02020609040205080304" pitchFamily="49" charset="-128"/>
              <a:cs typeface="Times New Roman" panose="02020603050405020304" pitchFamily="18" charset="0"/>
            </a:endParaRPr>
          </a:p>
        </p:txBody>
      </p:sp>
      <p:pic>
        <p:nvPicPr>
          <p:cNvPr id="9" name="Picture 2" descr="Maynooth University">
            <a:extLst>
              <a:ext uri="{FF2B5EF4-FFF2-40B4-BE49-F238E27FC236}">
                <a16:creationId xmlns:a16="http://schemas.microsoft.com/office/drawing/2014/main" id="{11BBEDB5-320A-D8A8-BE7A-C53035D7BE69}"/>
              </a:ext>
            </a:extLst>
          </p:cNvPr>
          <p:cNvPicPr>
            <a:picLocks noChangeAspect="1"/>
          </p:cNvPicPr>
          <p:nvPr/>
        </p:nvPicPr>
        <p:blipFill>
          <a:blip r:embed="rId3"/>
          <a:srcRect/>
          <a:stretch>
            <a:fillRect/>
          </a:stretch>
        </p:blipFill>
        <p:spPr>
          <a:xfrm>
            <a:off x="10138569" y="221148"/>
            <a:ext cx="1567053" cy="703767"/>
          </a:xfrm>
          <a:prstGeom prst="rect">
            <a:avLst/>
          </a:prstGeom>
          <a:noFill/>
          <a:ln cap="flat">
            <a:noFill/>
          </a:ln>
        </p:spPr>
      </p:pic>
      <p:sp>
        <p:nvSpPr>
          <p:cNvPr id="2" name="CuadroTexto 6">
            <a:extLst>
              <a:ext uri="{FF2B5EF4-FFF2-40B4-BE49-F238E27FC236}">
                <a16:creationId xmlns:a16="http://schemas.microsoft.com/office/drawing/2014/main" id="{8D5B01D8-F73B-A0E8-794A-29AE2219F916}"/>
              </a:ext>
            </a:extLst>
          </p:cNvPr>
          <p:cNvSpPr txBox="1"/>
          <p:nvPr/>
        </p:nvSpPr>
        <p:spPr>
          <a:xfrm>
            <a:off x="321034" y="309325"/>
            <a:ext cx="8280061" cy="527415"/>
          </a:xfrm>
          <a:prstGeom prst="rect">
            <a:avLst/>
          </a:prstGeom>
        </p:spPr>
        <p:txBody>
          <a:bodyPr vert="horz" lIns="91440" tIns="45720" rIns="91440" bIns="45720" rtlCol="0" anchor="t">
            <a:noAutofit/>
          </a:bodyPr>
          <a:lstStyle/>
          <a:p>
            <a:pPr marL="457200" indent="-457200">
              <a:spcBef>
                <a:spcPct val="0"/>
              </a:spcBef>
              <a:buFont typeface="Wingdings" panose="05000000000000000000" pitchFamily="2" charset="2"/>
              <a:buChar char="Ø"/>
            </a:pPr>
            <a:r>
              <a:rPr lang="en-US" sz="4000" b="1" dirty="0">
                <a:solidFill>
                  <a:srgbClr val="9E1D42"/>
                </a:solidFill>
                <a:ea typeface="+mj-ea"/>
                <a:cs typeface="+mj-cs"/>
              </a:rPr>
              <a:t>MU SAR Fellowship </a:t>
            </a:r>
            <a:endParaRPr lang="en-US" sz="4000" b="1" dirty="0">
              <a:solidFill>
                <a:srgbClr val="585656"/>
              </a:solidFill>
              <a:ea typeface="+mj-ea"/>
              <a:cs typeface="+mj-cs"/>
            </a:endParaRPr>
          </a:p>
          <a:p>
            <a:pPr>
              <a:spcBef>
                <a:spcPct val="0"/>
              </a:spcBef>
            </a:pPr>
            <a:endParaRPr lang="en-US" sz="4000" b="1" dirty="0">
              <a:solidFill>
                <a:srgbClr val="585656"/>
              </a:solidFill>
              <a:ea typeface="+mj-ea"/>
              <a:cs typeface="+mj-cs"/>
            </a:endParaRPr>
          </a:p>
        </p:txBody>
      </p:sp>
    </p:spTree>
    <p:extLst>
      <p:ext uri="{BB962C8B-B14F-4D97-AF65-F5344CB8AC3E}">
        <p14:creationId xmlns:p14="http://schemas.microsoft.com/office/powerpoint/2010/main" val="236173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efa08e-936a-4a3d-b868-aa8d00ac8ed0">
      <Terms xmlns="http://schemas.microsoft.com/office/infopath/2007/PartnerControls"/>
    </lcf76f155ced4ddcb4097134ff3c332f>
    <TaxCatchAll xmlns="3e0b67e2-6235-4b27-aab4-4d68e4bbaffe" xsi:nil="true"/>
    <_Flow_SignoffStatus xmlns="54efa08e-936a-4a3d-b868-aa8d00ac8e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B06B3B751FBD4092B81F1941DC7B2D" ma:contentTypeVersion="19" ma:contentTypeDescription="Create a new document." ma:contentTypeScope="" ma:versionID="2e8c87d2d21479a5bdaf60e41d8eaa05">
  <xsd:schema xmlns:xsd="http://www.w3.org/2001/XMLSchema" xmlns:xs="http://www.w3.org/2001/XMLSchema" xmlns:p="http://schemas.microsoft.com/office/2006/metadata/properties" xmlns:ns2="54efa08e-936a-4a3d-b868-aa8d00ac8ed0" xmlns:ns3="3e0b67e2-6235-4b27-aab4-4d68e4bbaffe" targetNamespace="http://schemas.microsoft.com/office/2006/metadata/properties" ma:root="true" ma:fieldsID="df0a68ef453d98c803537c4a3851b2f3" ns2:_="" ns3:_="">
    <xsd:import namespace="54efa08e-936a-4a3d-b868-aa8d00ac8ed0"/>
    <xsd:import namespace="3e0b67e2-6235-4b27-aab4-4d68e4bba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efa08e-936a-4a3d-b868-aa8d00ac8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0b67e2-6235-4b27-aab4-4d68e4bbaf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cb440d-aa1b-41c3-a265-4822a1a6d99a}" ma:internalName="TaxCatchAll" ma:showField="CatchAllData" ma:web="3e0b67e2-6235-4b27-aab4-4d68e4bbaf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F7D524-DE55-49B9-A2EF-9965685210C5}">
  <ds:schemaRefs>
    <ds:schemaRef ds:uri="3e0b67e2-6235-4b27-aab4-4d68e4bbaffe"/>
    <ds:schemaRef ds:uri="54efa08e-936a-4a3d-b868-aa8d00ac8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D7B1E25-9D61-497A-9BD7-76D6D45B3869}">
  <ds:schemaRefs>
    <ds:schemaRef ds:uri="http://schemas.microsoft.com/sharepoint/v3/contenttype/forms"/>
  </ds:schemaRefs>
</ds:datastoreItem>
</file>

<file path=customXml/itemProps3.xml><?xml version="1.0" encoding="utf-8"?>
<ds:datastoreItem xmlns:ds="http://schemas.openxmlformats.org/officeDocument/2006/customXml" ds:itemID="{FF2BC59C-8227-492A-A0E6-44ACD325C816}">
  <ds:schemaRefs>
    <ds:schemaRef ds:uri="3e0b67e2-6235-4b27-aab4-4d68e4bbaffe"/>
    <ds:schemaRef ds:uri="54efa08e-936a-4a3d-b868-aa8d00ac8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197</TotalTime>
  <Words>3859</Words>
  <Application>Microsoft Office PowerPoint</Application>
  <PresentationFormat>Widescreen</PresentationFormat>
  <Paragraphs>247</Paragraphs>
  <Slides>11</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MS Mincho</vt:lpstr>
      <vt:lpstr>Aptos</vt:lpstr>
      <vt:lpstr>Arial</vt:lpstr>
      <vt:lpstr>Calibri</vt:lpstr>
      <vt:lpstr>Calibri Light</vt:lpstr>
      <vt:lpstr>Cavolini</vt:lpstr>
      <vt:lpstr>IBM Plex Sans Condensed</vt:lpstr>
      <vt:lpstr>Jost</vt:lpstr>
      <vt:lpstr>Lato-Bold</vt:lpstr>
      <vt:lpstr>Lato-Regular</vt:lpstr>
      <vt:lpstr>Libre Baskerville</vt:lpstr>
      <vt:lpstr>Open Sans</vt:lpstr>
      <vt:lpstr>Public Sans</vt:lpstr>
      <vt:lpstr>Public Sans Bold</vt:lpstr>
      <vt:lpstr>Times New Roman</vt:lpstr>
      <vt:lpstr>Wingdings</vt:lpstr>
      <vt:lpstr>Office Theme</vt:lpstr>
      <vt:lpstr>PowerPoint Presentation</vt:lpstr>
      <vt:lpstr>Public Sector Duty</vt:lpstr>
      <vt:lpstr>Our MU Community</vt:lpstr>
      <vt:lpstr>PowerPoint Presentation</vt:lpstr>
      <vt:lpstr>PowerPoint Presentation</vt:lpstr>
      <vt:lpstr>PowerPoint Presentation</vt:lpstr>
      <vt:lpstr>PowerPoint Presentation</vt:lpstr>
      <vt:lpstr>PowerPoint Presentation</vt:lpstr>
      <vt:lpstr>PowerPoint Presentation</vt:lpstr>
      <vt:lpstr>EDI is a Practice, not an End Goal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Irvine</dc:creator>
  <cp:lastModifiedBy>Gemma Irvine</cp:lastModifiedBy>
  <cp:revision>5</cp:revision>
  <dcterms:created xsi:type="dcterms:W3CDTF">2023-12-07T23:06:29Z</dcterms:created>
  <dcterms:modified xsi:type="dcterms:W3CDTF">2025-03-12T23:51:35Z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0x010100A5B06B3B751FBD4092B81F1941DC7B2D</vt:lpwstr>
  </property>
  <property fmtid="{D5CDD505-2E9C-101B-9397-08002B2CF9AE}" pid="3" name="MediaServiceImageTags">
    <vt:lpwstr/>
  </property>
</Properties>
</file>